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8" r:id="rId3"/>
    <p:sldId id="289" r:id="rId4"/>
    <p:sldId id="287" r:id="rId5"/>
    <p:sldId id="291" r:id="rId6"/>
    <p:sldId id="290" r:id="rId7"/>
    <p:sldId id="292" r:id="rId8"/>
    <p:sldId id="276" r:id="rId9"/>
    <p:sldId id="277" r:id="rId10"/>
    <p:sldId id="281" r:id="rId11"/>
    <p:sldId id="282" r:id="rId12"/>
    <p:sldId id="285" r:id="rId13"/>
    <p:sldId id="293" r:id="rId14"/>
  </p:sldIdLst>
  <p:sldSz cx="9144000" cy="6858000" type="screen4x3"/>
  <p:notesSz cx="6934200" cy="92202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6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099FA89E-09F4-4B01-B989-1B8A54660309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394D05AB-BC7C-4664-BCF5-1F0F90B51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D05AB-BC7C-4664-BCF5-1F0F90B511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D05AB-BC7C-4664-BCF5-1F0F90B51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06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C1686-0847-475F-8B4C-AFF20181A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65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C1686-0847-475F-8B4C-AFF20181A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90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D05AB-BC7C-4664-BCF5-1F0F90B511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D05AB-BC7C-4664-BCF5-1F0F90B5114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D05AB-BC7C-4664-BCF5-1F0F90B511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D05AB-BC7C-4664-BCF5-1F0F90B511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65128EF-1454-4C15-ADD1-E07CF2C6A33F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4A3B987-4423-4FC3-BF3F-958B621EA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28EF-1454-4C15-ADD1-E07CF2C6A33F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B987-4423-4FC3-BF3F-958B621EA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28EF-1454-4C15-ADD1-E07CF2C6A33F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B987-4423-4FC3-BF3F-958B621EA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65128EF-1454-4C15-ADD1-E07CF2C6A33F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B987-4423-4FC3-BF3F-958B621EA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65128EF-1454-4C15-ADD1-E07CF2C6A33F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4A3B987-4423-4FC3-BF3F-958B621EA3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65128EF-1454-4C15-ADD1-E07CF2C6A33F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4A3B987-4423-4FC3-BF3F-958B621EA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65128EF-1454-4C15-ADD1-E07CF2C6A33F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4A3B987-4423-4FC3-BF3F-958B621EA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28EF-1454-4C15-ADD1-E07CF2C6A33F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B987-4423-4FC3-BF3F-958B621EA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65128EF-1454-4C15-ADD1-E07CF2C6A33F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4A3B987-4423-4FC3-BF3F-958B621EA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65128EF-1454-4C15-ADD1-E07CF2C6A33F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4A3B987-4423-4FC3-BF3F-958B621EA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65128EF-1454-4C15-ADD1-E07CF2C6A33F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4A3B987-4423-4FC3-BF3F-958B621EA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65128EF-1454-4C15-ADD1-E07CF2C6A33F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4A3B987-4423-4FC3-BF3F-958B621EA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3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2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4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BB / SCTCT Escape Routes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Larry Waldron MT(ASCP)</a:t>
            </a:r>
            <a:r>
              <a:rPr lang="en-US" b="1" baseline="30000" dirty="0" smtClean="0"/>
              <a:t>CM</a:t>
            </a:r>
            <a:endParaRPr lang="en-US" b="1" dirty="0" smtClean="0"/>
          </a:p>
          <a:p>
            <a:r>
              <a:rPr lang="en-US" sz="1600" dirty="0" smtClean="0"/>
              <a:t>BB Specialist Technologist and Education Coordinator</a:t>
            </a:r>
          </a:p>
          <a:p>
            <a:pPr>
              <a:buClr>
                <a:srgbClr val="D34817"/>
              </a:buClr>
            </a:pPr>
            <a:r>
              <a:rPr lang="en-US" b="1" dirty="0" smtClean="0">
                <a:ln>
                  <a:solidFill>
                    <a:srgbClr val="696464"/>
                  </a:solidFill>
                </a:ln>
                <a:solidFill>
                  <a:prstClr val="white">
                    <a:tint val="75000"/>
                  </a:prstClr>
                </a:solidFill>
              </a:rPr>
              <a:t>Georgia Kontos MS, MLS(ASCP)</a:t>
            </a:r>
            <a:r>
              <a:rPr lang="en-US" b="1" baseline="30000" dirty="0"/>
              <a:t> </a:t>
            </a:r>
            <a:r>
              <a:rPr lang="en-US" b="1" baseline="30000" dirty="0" smtClean="0"/>
              <a:t>CM</a:t>
            </a:r>
            <a:endParaRPr lang="en-US" dirty="0">
              <a:ln>
                <a:solidFill>
                  <a:srgbClr val="696464"/>
                </a:solidFill>
              </a:ln>
              <a:solidFill>
                <a:prstClr val="white">
                  <a:tint val="75000"/>
                </a:prstClr>
              </a:solidFill>
            </a:endParaRPr>
          </a:p>
          <a:p>
            <a:pPr lvl="0">
              <a:buClr>
                <a:srgbClr val="D34817"/>
              </a:buClr>
            </a:pPr>
            <a:r>
              <a:rPr lang="en-US" sz="1900" dirty="0">
                <a:ln>
                  <a:solidFill>
                    <a:srgbClr val="696464"/>
                  </a:solidFill>
                </a:ln>
                <a:solidFill>
                  <a:prstClr val="white">
                    <a:tint val="75000"/>
                  </a:prstClr>
                </a:solidFill>
              </a:rPr>
              <a:t>Blood </a:t>
            </a:r>
            <a:r>
              <a:rPr lang="en-US" sz="1900" dirty="0" smtClean="0">
                <a:ln>
                  <a:solidFill>
                    <a:srgbClr val="696464"/>
                  </a:solidFill>
                </a:ln>
                <a:solidFill>
                  <a:prstClr val="white">
                    <a:tint val="75000"/>
                  </a:prstClr>
                </a:solidFill>
              </a:rPr>
              <a:t>Bank/SCTCT </a:t>
            </a:r>
            <a:r>
              <a:rPr lang="en-US" sz="1900" dirty="0">
                <a:ln>
                  <a:solidFill>
                    <a:srgbClr val="696464"/>
                  </a:solidFill>
                </a:ln>
                <a:solidFill>
                  <a:prstClr val="white">
                    <a:tint val="75000"/>
                  </a:prstClr>
                </a:solidFill>
              </a:rPr>
              <a:t>Safety Representative</a:t>
            </a:r>
          </a:p>
          <a:p>
            <a:endParaRPr lang="en-US" sz="1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6350">
                  <a:solidFill>
                    <a:schemeClr val="tx1"/>
                  </a:solidFill>
                </a:ln>
              </a:rPr>
              <a:t>Blood Bank Offices / Bathroom: </a:t>
            </a:r>
            <a:r>
              <a:rPr lang="en-US" sz="4000" b="1" u="sng" dirty="0" smtClean="0"/>
              <a:t>Primary</a:t>
            </a:r>
            <a:r>
              <a:rPr lang="en-US" sz="4000" dirty="0" smtClean="0"/>
              <a:t> Escape Route</a:t>
            </a:r>
            <a:endParaRPr lang="en-US" sz="4000" b="1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543800" cy="47784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Exit door by bathroom</a:t>
            </a:r>
          </a:p>
          <a:p>
            <a:r>
              <a:rPr lang="en-US" dirty="0" smtClean="0"/>
              <a:t>Take a few steps forward then        turn left down hallway towards RT elevators</a:t>
            </a:r>
          </a:p>
          <a:p>
            <a:r>
              <a:rPr lang="en-US" dirty="0" smtClean="0"/>
              <a:t>Continue down hallway –                staying on the carpeted floor.</a:t>
            </a:r>
          </a:p>
          <a:p>
            <a:r>
              <a:rPr lang="en-US" dirty="0" smtClean="0"/>
              <a:t>Enter </a:t>
            </a:r>
            <a:r>
              <a:rPr lang="en-US" dirty="0" err="1" smtClean="0"/>
              <a:t>Watlington</a:t>
            </a:r>
            <a:r>
              <a:rPr lang="en-US" dirty="0" smtClean="0"/>
              <a:t> Hall open area</a:t>
            </a:r>
          </a:p>
          <a:p>
            <a:r>
              <a:rPr lang="en-US" dirty="0" smtClean="0"/>
              <a:t>Take steps down</a:t>
            </a:r>
          </a:p>
          <a:p>
            <a:r>
              <a:rPr lang="en-US" dirty="0" smtClean="0"/>
              <a:t>Exit door in front of you</a:t>
            </a:r>
          </a:p>
          <a:p>
            <a:r>
              <a:rPr lang="en-US" dirty="0" smtClean="0"/>
              <a:t>Meet outside </a:t>
            </a:r>
            <a:r>
              <a:rPr lang="en-US" dirty="0" err="1" smtClean="0"/>
              <a:t>Watlington</a:t>
            </a:r>
            <a:r>
              <a:rPr lang="en-US" dirty="0" smtClean="0"/>
              <a:t> Hall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lum bright="25000" contrast="35000"/>
          </a:blip>
          <a:srcRect/>
          <a:stretch>
            <a:fillRect/>
          </a:stretch>
        </p:blipFill>
        <p:spPr bwMode="auto">
          <a:xfrm>
            <a:off x="7391400" y="1676400"/>
            <a:ext cx="15430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SC_0235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 b="28889"/>
          <a:stretch>
            <a:fillRect/>
          </a:stretch>
        </p:blipFill>
        <p:spPr>
          <a:xfrm>
            <a:off x="7391400" y="4724400"/>
            <a:ext cx="1530697" cy="193510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934200" y="4114800"/>
            <a:ext cx="609600" cy="38100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324600" y="6019800"/>
            <a:ext cx="1143000" cy="22860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839200" cy="139903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6350">
                  <a:solidFill>
                    <a:schemeClr val="tx1"/>
                  </a:solidFill>
                </a:ln>
              </a:rPr>
              <a:t>Blood Bank Offices / Bathroom: </a:t>
            </a:r>
            <a:r>
              <a:rPr lang="en-US" sz="4000" b="1" u="sng" dirty="0" smtClean="0"/>
              <a:t>Secondary</a:t>
            </a:r>
            <a:r>
              <a:rPr lang="en-US" sz="4000" dirty="0" smtClean="0"/>
              <a:t> Escape Route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 through the conference room to the Blood Bank</a:t>
            </a:r>
          </a:p>
          <a:p>
            <a:r>
              <a:rPr lang="en-US" dirty="0" smtClean="0"/>
              <a:t>Continue as for Blood Bank primary escape route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SCTCT Evacuation Route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Primary</a:t>
            </a:r>
          </a:p>
          <a:p>
            <a:pPr lvl="1"/>
            <a:r>
              <a:rPr lang="en-US" sz="1700" dirty="0" smtClean="0"/>
              <a:t>Exit SCTCT through either door. Turn right. Turn right again after the North tower elevators if you exited SCTCT from the </a:t>
            </a:r>
            <a:r>
              <a:rPr lang="en-US" sz="1700" dirty="0" err="1" smtClean="0"/>
              <a:t>cryo</a:t>
            </a:r>
            <a:r>
              <a:rPr lang="en-US" sz="1700" dirty="0" smtClean="0"/>
              <a:t> room. Go Down North tower stairway at the end of the hall. Exit to meet at the front of the power plant.</a:t>
            </a:r>
          </a:p>
          <a:p>
            <a:endParaRPr lang="en-US" sz="2400" dirty="0" smtClean="0"/>
          </a:p>
          <a:p>
            <a:r>
              <a:rPr lang="en-US" sz="2400" dirty="0" smtClean="0"/>
              <a:t>Secondary</a:t>
            </a:r>
          </a:p>
          <a:p>
            <a:pPr lvl="1"/>
            <a:r>
              <a:rPr lang="en-US" sz="1900" dirty="0"/>
              <a:t>Exit </a:t>
            </a:r>
            <a:r>
              <a:rPr lang="en-US" sz="1900" dirty="0" smtClean="0"/>
              <a:t>SCTCT </a:t>
            </a:r>
            <a:r>
              <a:rPr lang="en-US" sz="1900" dirty="0"/>
              <a:t>lab through the </a:t>
            </a:r>
            <a:r>
              <a:rPr lang="en-US" sz="1900" dirty="0" err="1"/>
              <a:t>cryo</a:t>
            </a:r>
            <a:r>
              <a:rPr lang="en-US" sz="1900" dirty="0"/>
              <a:t> room. Turn Left. Proceed to Gray building. Turn right down first hallway. Go through double doors. Go down stairway on left and exit building. </a:t>
            </a: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273145" y="1688649"/>
          <a:ext cx="2788709" cy="4593540"/>
        </p:xfrm>
        <a:graphic>
          <a:graphicData uri="http://schemas.openxmlformats.org/drawingml/2006/table">
            <a:tbl>
              <a:tblPr/>
              <a:tblGrid>
                <a:gridCol w="243673">
                  <a:extLst>
                    <a:ext uri="{9D8B030D-6E8A-4147-A177-3AD203B41FA5}">
                      <a16:colId xmlns:a16="http://schemas.microsoft.com/office/drawing/2014/main" val="3458095462"/>
                    </a:ext>
                  </a:extLst>
                </a:gridCol>
                <a:gridCol w="243673">
                  <a:extLst>
                    <a:ext uri="{9D8B030D-6E8A-4147-A177-3AD203B41FA5}">
                      <a16:colId xmlns:a16="http://schemas.microsoft.com/office/drawing/2014/main" val="3782028812"/>
                    </a:ext>
                  </a:extLst>
                </a:gridCol>
                <a:gridCol w="138383">
                  <a:extLst>
                    <a:ext uri="{9D8B030D-6E8A-4147-A177-3AD203B41FA5}">
                      <a16:colId xmlns:a16="http://schemas.microsoft.com/office/drawing/2014/main" val="3116560372"/>
                    </a:ext>
                  </a:extLst>
                </a:gridCol>
                <a:gridCol w="138383">
                  <a:extLst>
                    <a:ext uri="{9D8B030D-6E8A-4147-A177-3AD203B41FA5}">
                      <a16:colId xmlns:a16="http://schemas.microsoft.com/office/drawing/2014/main" val="1730958893"/>
                    </a:ext>
                  </a:extLst>
                </a:gridCol>
                <a:gridCol w="246682">
                  <a:extLst>
                    <a:ext uri="{9D8B030D-6E8A-4147-A177-3AD203B41FA5}">
                      <a16:colId xmlns:a16="http://schemas.microsoft.com/office/drawing/2014/main" val="3971674126"/>
                    </a:ext>
                  </a:extLst>
                </a:gridCol>
                <a:gridCol w="135374">
                  <a:extLst>
                    <a:ext uri="{9D8B030D-6E8A-4147-A177-3AD203B41FA5}">
                      <a16:colId xmlns:a16="http://schemas.microsoft.com/office/drawing/2014/main" val="2193585988"/>
                    </a:ext>
                  </a:extLst>
                </a:gridCol>
                <a:gridCol w="135374">
                  <a:extLst>
                    <a:ext uri="{9D8B030D-6E8A-4147-A177-3AD203B41FA5}">
                      <a16:colId xmlns:a16="http://schemas.microsoft.com/office/drawing/2014/main" val="1441863891"/>
                    </a:ext>
                  </a:extLst>
                </a:gridCol>
                <a:gridCol w="138383">
                  <a:extLst>
                    <a:ext uri="{9D8B030D-6E8A-4147-A177-3AD203B41FA5}">
                      <a16:colId xmlns:a16="http://schemas.microsoft.com/office/drawing/2014/main" val="1915922324"/>
                    </a:ext>
                  </a:extLst>
                </a:gridCol>
                <a:gridCol w="138383">
                  <a:extLst>
                    <a:ext uri="{9D8B030D-6E8A-4147-A177-3AD203B41FA5}">
                      <a16:colId xmlns:a16="http://schemas.microsoft.com/office/drawing/2014/main" val="3271992714"/>
                    </a:ext>
                  </a:extLst>
                </a:gridCol>
                <a:gridCol w="246682">
                  <a:extLst>
                    <a:ext uri="{9D8B030D-6E8A-4147-A177-3AD203B41FA5}">
                      <a16:colId xmlns:a16="http://schemas.microsoft.com/office/drawing/2014/main" val="2917707345"/>
                    </a:ext>
                  </a:extLst>
                </a:gridCol>
                <a:gridCol w="246682">
                  <a:extLst>
                    <a:ext uri="{9D8B030D-6E8A-4147-A177-3AD203B41FA5}">
                      <a16:colId xmlns:a16="http://schemas.microsoft.com/office/drawing/2014/main" val="1555355315"/>
                    </a:ext>
                  </a:extLst>
                </a:gridCol>
                <a:gridCol w="246682">
                  <a:extLst>
                    <a:ext uri="{9D8B030D-6E8A-4147-A177-3AD203B41FA5}">
                      <a16:colId xmlns:a16="http://schemas.microsoft.com/office/drawing/2014/main" val="3052486521"/>
                    </a:ext>
                  </a:extLst>
                </a:gridCol>
                <a:gridCol w="246682">
                  <a:extLst>
                    <a:ext uri="{9D8B030D-6E8A-4147-A177-3AD203B41FA5}">
                      <a16:colId xmlns:a16="http://schemas.microsoft.com/office/drawing/2014/main" val="2259657087"/>
                    </a:ext>
                  </a:extLst>
                </a:gridCol>
                <a:gridCol w="243673">
                  <a:extLst>
                    <a:ext uri="{9D8B030D-6E8A-4147-A177-3AD203B41FA5}">
                      <a16:colId xmlns:a16="http://schemas.microsoft.com/office/drawing/2014/main" val="2744856964"/>
                    </a:ext>
                  </a:extLst>
                </a:gridCol>
              </a:tblGrid>
              <a:tr h="139136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BMT Evacuation Route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070490"/>
                  </a:ext>
                </a:extLst>
              </a:tr>
              <a:tr h="112207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 Floor North Tower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269654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548125"/>
                  </a:ext>
                </a:extLst>
              </a:tr>
              <a:tr h="12118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Stair Well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320027"/>
                  </a:ext>
                </a:extLst>
              </a:tr>
              <a:tr h="12118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076103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377583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Tower Elevators</a:t>
                      </a:r>
                    </a:p>
                  </a:txBody>
                  <a:tcPr marL="4488" marR="4488" marT="4488" marB="0" vert="vert270" anchor="ctr">
                    <a:lnL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BMT Office and Specimen Receipt</a:t>
                      </a:r>
                    </a:p>
                  </a:txBody>
                  <a:tcPr marL="4488" marR="4488" marT="448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Elevators</a:t>
                      </a:r>
                    </a:p>
                  </a:txBody>
                  <a:tcPr marL="4488" marR="4488" marT="4488" marB="0" vert="vert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937882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882762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342605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031482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53379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lg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06595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BMT Processing and Cryo Rooms</a:t>
                      </a:r>
                    </a:p>
                  </a:txBody>
                  <a:tcPr marL="4488" marR="4488" marT="44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090601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112323"/>
                  </a:ext>
                </a:extLst>
              </a:tr>
              <a:tr h="18222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733756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239969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058273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023112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557185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591175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672335"/>
                  </a:ext>
                </a:extLst>
              </a:tr>
              <a:tr h="12118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396162"/>
                  </a:ext>
                </a:extLst>
              </a:tr>
              <a:tr h="12118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903080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602097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681633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896733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997475"/>
                  </a:ext>
                </a:extLst>
              </a:tr>
              <a:tr h="11220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687896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192493"/>
                  </a:ext>
                </a:extLst>
              </a:tr>
              <a:tr h="12118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513754"/>
                  </a:ext>
                </a:extLst>
              </a:tr>
              <a:tr h="12118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667361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Stair Well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768653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325432"/>
                  </a:ext>
                </a:extLst>
              </a:tr>
              <a:tr h="11669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915078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316294"/>
                  </a:ext>
                </a:extLst>
              </a:tr>
              <a:tr h="105025">
                <a:tc rowSpan="2" gridSpan="2"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Primary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011390"/>
                  </a:ext>
                </a:extLst>
              </a:tr>
              <a:tr h="10502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861134"/>
                  </a:ext>
                </a:extLst>
              </a:tr>
              <a:tr h="105025">
                <a:tc rowSpan="2" gridSpan="2"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Secondary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582039"/>
                  </a:ext>
                </a:extLst>
              </a:tr>
              <a:tr h="10502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8" marR="4488" marT="4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453328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5257800" y="1666526"/>
            <a:ext cx="2804054" cy="4637786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73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500" dirty="0" smtClean="0"/>
              <a:t>FAMILIARIZE YOURSELF WITH EVACUATION ROUTES AND LOCATIONS OF FIRE EXTINGUISHERS AND PULL STATIONS!</a:t>
            </a:r>
          </a:p>
          <a:p>
            <a:endParaRPr lang="en-US" dirty="0" smtClean="0"/>
          </a:p>
          <a:p>
            <a:r>
              <a:rPr lang="en-US" b="1" dirty="0" smtClean="0"/>
              <a:t>IF</a:t>
            </a:r>
            <a:r>
              <a:rPr lang="en-US" dirty="0" smtClean="0"/>
              <a:t> you are confused please ask before it is too late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</a:rPr>
              <a:t>YOU NEVER KNOW WHEN THIS INFORMATION COULD SAVE YOUR LIFE!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00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7906"/>
          </a:xfrm>
        </p:spPr>
        <p:txBody>
          <a:bodyPr/>
          <a:lstStyle/>
          <a:p>
            <a:pPr algn="ctr"/>
            <a:r>
              <a:rPr lang="en-US" b="1" dirty="0" smtClean="0"/>
              <a:t>FIRE!!!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92808"/>
          </a:xfrm>
          <a:noFill/>
          <a:ln>
            <a:noFill/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u="sng" dirty="0" smtClean="0"/>
              <a:t>In Review:</a:t>
            </a:r>
          </a:p>
          <a:p>
            <a:r>
              <a:rPr lang="en-US" dirty="0" smtClean="0"/>
              <a:t>In the event of a fire alarm:</a:t>
            </a:r>
          </a:p>
          <a:p>
            <a:pPr lvl="1"/>
            <a:r>
              <a:rPr lang="en-US" dirty="0" smtClean="0"/>
              <a:t>Look            for smoke           or fire</a:t>
            </a:r>
          </a:p>
          <a:p>
            <a:pPr lvl="1"/>
            <a:r>
              <a:rPr lang="en-US" dirty="0" smtClean="0"/>
              <a:t>Smell for smoke</a:t>
            </a:r>
          </a:p>
          <a:p>
            <a:pPr lvl="1"/>
            <a:r>
              <a:rPr lang="en-US" dirty="0" smtClean="0"/>
              <a:t>Listen for information over public address system</a:t>
            </a:r>
          </a:p>
          <a:p>
            <a:r>
              <a:rPr lang="en-US" dirty="0" smtClean="0"/>
              <a:t>Report All Fires</a:t>
            </a:r>
          </a:p>
          <a:p>
            <a:pPr lvl="1"/>
            <a:r>
              <a:rPr lang="en-US" dirty="0" smtClean="0"/>
              <a:t>Call </a:t>
            </a:r>
            <a:r>
              <a:rPr lang="en-US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6-9111</a:t>
            </a:r>
            <a:endParaRPr lang="en-US" dirty="0" smtClean="0">
              <a:ln w="18000">
                <a:solidFill>
                  <a:srgbClr val="FF0000"/>
                </a:solidFill>
                <a:prstDash val="solid"/>
                <a:miter lim="800000"/>
              </a:ln>
            </a:endParaRPr>
          </a:p>
          <a:p>
            <a:r>
              <a:rPr lang="en-US" dirty="0" smtClean="0"/>
              <a:t>Activate the nearest pull station</a:t>
            </a:r>
          </a:p>
          <a:p>
            <a:r>
              <a:rPr lang="en-US" dirty="0" smtClean="0"/>
              <a:t>Notify all BB / SCTCT staff</a:t>
            </a:r>
          </a:p>
          <a:p>
            <a:pPr lvl="1"/>
            <a:r>
              <a:rPr lang="en-US" b="1" dirty="0" smtClean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</a:rPr>
              <a:t>When evacuation required – XM1 person should grab schedule so all employees can be accounted for.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>
              <a:ln>
                <a:solidFill>
                  <a:schemeClr val="tx1"/>
                </a:solidFill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/>
            <a:endParaRPr lang="en-US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Animated Blue Cartoon Eyes clip ar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1905000"/>
            <a:ext cx="609600" cy="312419"/>
          </a:xfrm>
          <a:prstGeom prst="rect">
            <a:avLst/>
          </a:prstGeom>
          <a:noFill/>
        </p:spPr>
      </p:pic>
      <p:pic>
        <p:nvPicPr>
          <p:cNvPr id="1028" name="Picture 4" descr="misc cloud smoke element png by dbszabo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8715" y="1887219"/>
            <a:ext cx="609600" cy="330200"/>
          </a:xfrm>
          <a:prstGeom prst="rect">
            <a:avLst/>
          </a:prstGeom>
          <a:noFill/>
        </p:spPr>
      </p:pic>
      <p:pic>
        <p:nvPicPr>
          <p:cNvPr id="1030" name="Picture 6" descr="http://the-science-mom.com/wp-content/uploads/2012/07/fire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 b="23077"/>
          <a:stretch>
            <a:fillRect/>
          </a:stretch>
        </p:blipFill>
        <p:spPr bwMode="auto">
          <a:xfrm>
            <a:off x="6400800" y="1601957"/>
            <a:ext cx="533400" cy="61546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29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32706"/>
          </a:xfrm>
        </p:spPr>
        <p:txBody>
          <a:bodyPr>
            <a:normAutofit fontScale="90000"/>
          </a:bodyPr>
          <a:lstStyle/>
          <a:p>
            <a:pPr marL="64008" lvl="0">
              <a:spcBef>
                <a:spcPct val="20000"/>
              </a:spcBef>
              <a:buClr>
                <a:srgbClr val="D34817"/>
              </a:buClr>
              <a:buSzPct val="80000"/>
            </a:pPr>
            <a:r>
              <a:rPr lang="en-US" sz="4900" b="1" dirty="0" smtClean="0">
                <a:effectLst/>
              </a:rPr>
              <a:t>Fire Alarm Response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1900" b="1" dirty="0">
                <a:ln w="6350">
                  <a:solidFill>
                    <a:srgbClr val="D34817">
                      <a:shade val="43000"/>
                    </a:srgbClr>
                  </a:solidFill>
                </a:ln>
                <a:solidFill>
                  <a:srgbClr val="D34817">
                    <a:tint val="83000"/>
                    <a:satMod val="150000"/>
                  </a:srgbClr>
                </a:solidFill>
                <a:effectLst/>
                <a:ea typeface="+mn-ea"/>
                <a:cs typeface="+mn-cs"/>
              </a:rPr>
              <a:t>Responses can be different depending on the lab you are in</a:t>
            </a:r>
            <a:r>
              <a:rPr lang="en-US" sz="3600" dirty="0">
                <a:ln w="6350">
                  <a:solidFill>
                    <a:srgbClr val="D34817">
                      <a:shade val="43000"/>
                    </a:srgbClr>
                  </a:solidFill>
                </a:ln>
                <a:solidFill>
                  <a:srgbClr val="D34817">
                    <a:tint val="83000"/>
                    <a:satMod val="150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en-US" sz="3600" dirty="0">
                <a:ln w="6350">
                  <a:solidFill>
                    <a:srgbClr val="D34817">
                      <a:shade val="43000"/>
                    </a:srgbClr>
                  </a:solidFill>
                </a:ln>
                <a:solidFill>
                  <a:srgbClr val="D34817">
                    <a:tint val="83000"/>
                    <a:satMod val="150000"/>
                  </a:srgbClr>
                </a:solidFill>
                <a:effectLst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en-US" b="1" dirty="0" smtClean="0"/>
              <a:t>Clinical </a:t>
            </a:r>
            <a:r>
              <a:rPr lang="en-US" b="1" dirty="0"/>
              <a:t>Labs</a:t>
            </a:r>
          </a:p>
          <a:p>
            <a:r>
              <a:rPr lang="en-US" b="1" dirty="0"/>
              <a:t>Defend in place</a:t>
            </a:r>
            <a:r>
              <a:rPr lang="en-US" dirty="0"/>
              <a:t> – Your lab is designed so that in the event of a fire </a:t>
            </a:r>
            <a:r>
              <a:rPr lang="en-US" i="1" dirty="0"/>
              <a:t>outside</a:t>
            </a:r>
            <a:r>
              <a:rPr lang="en-US" dirty="0"/>
              <a:t> the lab, you can continue to provide patient </a:t>
            </a:r>
            <a:r>
              <a:rPr lang="en-US" dirty="0" smtClean="0"/>
              <a:t>care</a:t>
            </a:r>
          </a:p>
          <a:p>
            <a:pPr marL="64008" indent="0">
              <a:buNone/>
            </a:pPr>
            <a:r>
              <a:rPr lang="en-US" b="1" dirty="0" smtClean="0"/>
              <a:t>Non-clinical </a:t>
            </a:r>
            <a:r>
              <a:rPr lang="en-US" b="1" dirty="0"/>
              <a:t>Labs</a:t>
            </a:r>
          </a:p>
          <a:p>
            <a:r>
              <a:rPr lang="en-US" b="1" dirty="0"/>
              <a:t>Evacuate! </a:t>
            </a:r>
            <a:endParaRPr lang="en-US" dirty="0"/>
          </a:p>
          <a:p>
            <a:r>
              <a:rPr lang="en-US" dirty="0"/>
              <a:t>Exception: If leaving could negatively affect patient </a:t>
            </a:r>
            <a:r>
              <a:rPr lang="en-US" dirty="0" smtClean="0"/>
              <a:t>testing - 2 </a:t>
            </a:r>
            <a:r>
              <a:rPr lang="en-US" dirty="0"/>
              <a:t>people can remain in the </a:t>
            </a:r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to continue the testing and the other to maintain outside communication and monitor surrounding areas for signs of a fire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56506"/>
          </a:xfrm>
        </p:spPr>
        <p:txBody>
          <a:bodyPr/>
          <a:lstStyle/>
          <a:p>
            <a:r>
              <a:rPr lang="en-US" dirty="0" smtClean="0">
                <a:ln w="6350">
                  <a:solidFill>
                    <a:srgbClr val="D34817">
                      <a:shade val="43000"/>
                    </a:srgbClr>
                  </a:solidFill>
                </a:ln>
                <a:solidFill>
                  <a:srgbClr val="D34817">
                    <a:tint val="83000"/>
                    <a:satMod val="150000"/>
                  </a:srgbClr>
                </a:solidFill>
              </a:rPr>
              <a:t>	  </a:t>
            </a:r>
            <a:r>
              <a:rPr lang="en-US" b="1" dirty="0" smtClean="0">
                <a:ln w="6350">
                  <a:solidFill>
                    <a:srgbClr val="D34817">
                      <a:shade val="43000"/>
                    </a:srgbClr>
                  </a:solidFill>
                </a:ln>
                <a:solidFill>
                  <a:srgbClr val="D34817">
                    <a:tint val="83000"/>
                    <a:satMod val="150000"/>
                  </a:srgbClr>
                </a:solidFill>
              </a:rPr>
              <a:t>Fire Alarm Pull Stations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96" y="1295400"/>
            <a:ext cx="8229600" cy="4943126"/>
          </a:xfrm>
        </p:spPr>
        <p:txBody>
          <a:bodyPr>
            <a:normAutofit/>
          </a:bodyPr>
          <a:lstStyle/>
          <a:p>
            <a:pPr lvl="1">
              <a:buClr>
                <a:srgbClr val="D34817"/>
              </a:buClr>
            </a:pPr>
            <a:r>
              <a:rPr lang="en-US" b="1" dirty="0" smtClean="0">
                <a:solidFill>
                  <a:prstClr val="white"/>
                </a:solidFill>
              </a:rPr>
              <a:t>Locations of nearest Fire Alarm Pull Station</a:t>
            </a:r>
            <a:endParaRPr lang="en-US" dirty="0">
              <a:solidFill>
                <a:prstClr val="white"/>
              </a:solidFill>
            </a:endParaRPr>
          </a:p>
          <a:p>
            <a:pPr lvl="2">
              <a:buClr>
                <a:srgbClr val="D34817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LOCATION BB:</a:t>
            </a:r>
            <a:endParaRPr lang="en-US" sz="1800" dirty="0">
              <a:solidFill>
                <a:prstClr val="white"/>
              </a:solidFill>
            </a:endParaRPr>
          </a:p>
          <a:p>
            <a:pPr lvl="3">
              <a:buClr>
                <a:srgbClr val="D34817"/>
              </a:buClr>
            </a:pPr>
            <a:r>
              <a:rPr lang="en-US" sz="1800" dirty="0">
                <a:solidFill>
                  <a:prstClr val="white"/>
                </a:solidFill>
              </a:rPr>
              <a:t>Out main BB door</a:t>
            </a:r>
          </a:p>
          <a:p>
            <a:pPr lvl="3">
              <a:buClr>
                <a:srgbClr val="D34817"/>
              </a:buClr>
            </a:pPr>
            <a:r>
              <a:rPr lang="en-US" sz="1800" dirty="0">
                <a:solidFill>
                  <a:prstClr val="white"/>
                </a:solidFill>
              </a:rPr>
              <a:t>Turn right </a:t>
            </a:r>
          </a:p>
          <a:p>
            <a:pPr lvl="3">
              <a:buClr>
                <a:srgbClr val="D34817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At elevator well</a:t>
            </a:r>
          </a:p>
          <a:p>
            <a:pPr lvl="3">
              <a:buClr>
                <a:srgbClr val="D34817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Fire pull station </a:t>
            </a:r>
            <a:r>
              <a:rPr lang="en-US" sz="1800" dirty="0">
                <a:solidFill>
                  <a:prstClr val="white"/>
                </a:solidFill>
              </a:rPr>
              <a:t>is on right </a:t>
            </a:r>
            <a:endParaRPr lang="en-US" sz="1800" dirty="0" smtClean="0">
              <a:solidFill>
                <a:prstClr val="white"/>
              </a:solidFill>
            </a:endParaRPr>
          </a:p>
          <a:p>
            <a:pPr marL="1161288" lvl="3" indent="0">
              <a:buClr>
                <a:srgbClr val="D34817"/>
              </a:buClr>
              <a:buNone/>
            </a:pPr>
            <a:r>
              <a:rPr lang="en-US" sz="1800" dirty="0" smtClean="0">
                <a:solidFill>
                  <a:prstClr val="white"/>
                </a:solidFill>
              </a:rPr>
              <a:t>   directly under red </a:t>
            </a:r>
            <a:r>
              <a:rPr lang="en-US" sz="1800" b="1" dirty="0" smtClean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</a:rPr>
              <a:t>EXIT </a:t>
            </a:r>
            <a:r>
              <a:rPr lang="en-US" sz="1800" dirty="0" smtClean="0">
                <a:solidFill>
                  <a:prstClr val="white"/>
                </a:solidFill>
              </a:rPr>
              <a:t>sign</a:t>
            </a:r>
          </a:p>
          <a:p>
            <a:pPr lvl="3">
              <a:buClr>
                <a:srgbClr val="D34817"/>
              </a:buClr>
            </a:pPr>
            <a:endParaRPr lang="en-US" sz="1800" dirty="0" smtClean="0">
              <a:solidFill>
                <a:prstClr val="white"/>
              </a:solidFill>
            </a:endParaRPr>
          </a:p>
          <a:p>
            <a:pPr lvl="2">
              <a:buClr>
                <a:srgbClr val="D34817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LOCATION SCTCT:</a:t>
            </a:r>
          </a:p>
          <a:p>
            <a:pPr lvl="3">
              <a:buClr>
                <a:srgbClr val="D34817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Out main SCTCT door</a:t>
            </a:r>
          </a:p>
          <a:p>
            <a:pPr lvl="3">
              <a:buClr>
                <a:srgbClr val="D34817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Turn Right</a:t>
            </a:r>
          </a:p>
          <a:p>
            <a:pPr lvl="3">
              <a:buClr>
                <a:srgbClr val="D34817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Fire pull station is straight ahead </a:t>
            </a:r>
          </a:p>
          <a:p>
            <a:pPr marL="1161288" lvl="3" indent="0">
              <a:buClr>
                <a:srgbClr val="D34817"/>
              </a:buClr>
              <a:buNone/>
            </a:pPr>
            <a:r>
              <a:rPr lang="en-US" sz="1800" dirty="0">
                <a:solidFill>
                  <a:prstClr val="white"/>
                </a:solidFill>
              </a:rPr>
              <a:t> </a:t>
            </a:r>
            <a:r>
              <a:rPr lang="en-US" sz="1800" dirty="0" smtClean="0">
                <a:solidFill>
                  <a:prstClr val="white"/>
                </a:solidFill>
              </a:rPr>
              <a:t>  directly under the </a:t>
            </a:r>
            <a:r>
              <a:rPr lang="en-US" sz="1800" dirty="0">
                <a:solidFill>
                  <a:prstClr val="white"/>
                </a:solidFill>
              </a:rPr>
              <a:t>red </a:t>
            </a:r>
            <a:r>
              <a:rPr lang="en-US" sz="1800" b="1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</a:rPr>
              <a:t>EXIT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prstClr val="white"/>
                </a:solidFill>
              </a:rPr>
              <a:t>sign,</a:t>
            </a:r>
          </a:p>
          <a:p>
            <a:pPr marL="1161288" lvl="3" indent="0">
              <a:buClr>
                <a:srgbClr val="D34817"/>
              </a:buClr>
              <a:buNone/>
            </a:pPr>
            <a:r>
              <a:rPr lang="en-US" sz="1800" dirty="0">
                <a:solidFill>
                  <a:prstClr val="white"/>
                </a:solidFill>
              </a:rPr>
              <a:t> </a:t>
            </a:r>
            <a:r>
              <a:rPr lang="en-US" sz="1800" dirty="0" smtClean="0">
                <a:solidFill>
                  <a:prstClr val="white"/>
                </a:solidFill>
              </a:rPr>
              <a:t>  next to the stairwell </a:t>
            </a:r>
            <a:endParaRPr lang="en-US" sz="1800" dirty="0">
              <a:solidFill>
                <a:prstClr val="white"/>
              </a:solidFill>
            </a:endParaRPr>
          </a:p>
          <a:p>
            <a:pPr lvl="3">
              <a:buClr>
                <a:srgbClr val="D34817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3">
              <a:buClr>
                <a:srgbClr val="D34817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3">
              <a:buClr>
                <a:srgbClr val="D34817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3">
              <a:buClr>
                <a:srgbClr val="D34817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3">
              <a:buClr>
                <a:srgbClr val="D34817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marL="1161288" lvl="3" indent="0">
              <a:buClr>
                <a:srgbClr val="D34817"/>
              </a:buClr>
              <a:buNone/>
            </a:pPr>
            <a:endParaRPr lang="en-US" dirty="0" smtClean="0">
              <a:solidFill>
                <a:prstClr val="white"/>
              </a:solidFill>
            </a:endParaRPr>
          </a:p>
          <a:p>
            <a:pPr lvl="3">
              <a:buClr>
                <a:srgbClr val="D34817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3">
              <a:buClr>
                <a:srgbClr val="D34817"/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marL="1161288" lvl="3" indent="0">
              <a:buClr>
                <a:srgbClr val="D34817"/>
              </a:buClr>
              <a:buNone/>
            </a:pPr>
            <a:endParaRPr lang="en-US" dirty="0" smtClean="0">
              <a:solidFill>
                <a:prstClr val="white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2626"/>
          <a:stretch/>
        </p:blipFill>
        <p:spPr>
          <a:xfrm>
            <a:off x="6074185" y="1708838"/>
            <a:ext cx="2209800" cy="22934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833664" y="3449988"/>
            <a:ext cx="1292828" cy="3048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543800" y="3456916"/>
            <a:ext cx="606596" cy="39245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0951995">
            <a:off x="7280644" y="3718103"/>
            <a:ext cx="957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Elevators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56" y="4026074"/>
            <a:ext cx="2276858" cy="244905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5220986" y="5793219"/>
            <a:ext cx="1292828" cy="3048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279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Extinguisher </a:t>
            </a:r>
            <a:r>
              <a:rPr lang="en-US" b="1" dirty="0"/>
              <a:t>Locations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66294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Fire Extinguisher Locations</a:t>
            </a:r>
          </a:p>
          <a:p>
            <a:pPr lvl="1"/>
            <a:r>
              <a:rPr lang="en-US" dirty="0" smtClean="0"/>
              <a:t>In Blood Bank</a:t>
            </a:r>
          </a:p>
          <a:p>
            <a:pPr lvl="2"/>
            <a:r>
              <a:rPr lang="en-US" dirty="0" smtClean="0"/>
              <a:t>On the wall next to the front door, under the outgoing mail basket</a:t>
            </a:r>
          </a:p>
          <a:p>
            <a:pPr lvl="2"/>
            <a:r>
              <a:rPr lang="en-US" dirty="0" smtClean="0"/>
              <a:t>In the dance hall, across from the student lockers</a:t>
            </a:r>
          </a:p>
          <a:p>
            <a:pPr lvl="1"/>
            <a:r>
              <a:rPr lang="en-US" dirty="0" smtClean="0"/>
              <a:t>In SCTCT Lab</a:t>
            </a:r>
          </a:p>
          <a:p>
            <a:pPr lvl="2"/>
            <a:r>
              <a:rPr lang="en-US" dirty="0" smtClean="0"/>
              <a:t>In the processing room, </a:t>
            </a:r>
          </a:p>
          <a:p>
            <a:pPr marL="877824" lvl="2" indent="0">
              <a:buNone/>
            </a:pPr>
            <a:r>
              <a:rPr lang="en-US" dirty="0" smtClean="0"/>
              <a:t>   next to the specimen </a:t>
            </a:r>
          </a:p>
          <a:p>
            <a:pPr marL="877824" lvl="2" indent="0">
              <a:buNone/>
            </a:pPr>
            <a:r>
              <a:rPr lang="en-US" dirty="0" smtClean="0"/>
              <a:t>   receipt door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90260" y="2813195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Blood Bank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5538" y="6187570"/>
            <a:ext cx="135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SCTCT Lab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1427" y="4632348"/>
            <a:ext cx="2277472" cy="1708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6239" y="782489"/>
            <a:ext cx="2162888" cy="1622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4500" y="3625216"/>
            <a:ext cx="2336800" cy="17526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7018300" y="2884811"/>
            <a:ext cx="217932" cy="248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605007" y="6244220"/>
            <a:ext cx="292608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8689716" y="2825605"/>
            <a:ext cx="256032" cy="2537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73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P.A.S.S.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r>
              <a:rPr lang="en-US" dirty="0"/>
              <a:t>P.A.S.S.</a:t>
            </a:r>
          </a:p>
          <a:p>
            <a:pPr lvl="1"/>
            <a:r>
              <a:rPr lang="en-US" dirty="0"/>
              <a:t>When using a fire extinguisher                    remember: </a:t>
            </a:r>
          </a:p>
          <a:p>
            <a:pPr lvl="2"/>
            <a:r>
              <a:rPr lang="en-US" sz="3000" b="1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P</a:t>
            </a:r>
            <a:r>
              <a:rPr lang="en-US" b="1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ull</a:t>
            </a:r>
            <a:r>
              <a:rPr lang="en-US" dirty="0"/>
              <a:t> extinguisher pin</a:t>
            </a:r>
            <a:endParaRPr lang="en-US" b="1" dirty="0"/>
          </a:p>
          <a:p>
            <a:pPr lvl="2"/>
            <a:r>
              <a:rPr lang="en-US" sz="3000" b="1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A</a:t>
            </a:r>
            <a:r>
              <a:rPr lang="en-US" b="1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im</a:t>
            </a:r>
            <a:r>
              <a:rPr lang="en-US" b="1" dirty="0"/>
              <a:t> </a:t>
            </a:r>
            <a:r>
              <a:rPr lang="en-US" dirty="0"/>
              <a:t>extinguisher at base of flames</a:t>
            </a:r>
            <a:endParaRPr lang="en-US" b="1" dirty="0"/>
          </a:p>
          <a:p>
            <a:pPr lvl="2"/>
            <a:r>
              <a:rPr lang="en-US" sz="3000" b="1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S</a:t>
            </a:r>
            <a:r>
              <a:rPr lang="en-US" b="1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queeze</a:t>
            </a:r>
            <a:r>
              <a:rPr lang="en-US" b="1" dirty="0"/>
              <a:t> </a:t>
            </a:r>
            <a:r>
              <a:rPr lang="en-US" dirty="0"/>
              <a:t>extinguisher handle</a:t>
            </a:r>
            <a:endParaRPr lang="en-US" b="1" dirty="0"/>
          </a:p>
          <a:p>
            <a:pPr lvl="2"/>
            <a:r>
              <a:rPr lang="en-US" sz="3000" b="1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S</a:t>
            </a:r>
            <a:r>
              <a:rPr lang="en-US" b="1" dirty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weep</a:t>
            </a:r>
            <a:r>
              <a:rPr lang="en-US" b="1" dirty="0"/>
              <a:t> </a:t>
            </a:r>
            <a:r>
              <a:rPr lang="en-US" dirty="0"/>
              <a:t>extinguisher from side to side until flames are extinguished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1706"/>
          </a:xfrm>
        </p:spPr>
        <p:txBody>
          <a:bodyPr/>
          <a:lstStyle/>
          <a:p>
            <a:r>
              <a:rPr lang="en-US" b="1" dirty="0" smtClean="0"/>
              <a:t>R. A. C. E.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791199"/>
          </a:xfrm>
        </p:spPr>
        <p:txBody>
          <a:bodyPr>
            <a:normAutofit fontScale="70000" lnSpcReduction="20000"/>
          </a:bodyPr>
          <a:lstStyle/>
          <a:p>
            <a:r>
              <a:rPr lang="en-US" sz="2900" b="1" dirty="0" smtClean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Rescue</a:t>
            </a:r>
            <a:r>
              <a:rPr lang="en-US" sz="2900" dirty="0" smtClean="0"/>
              <a:t> any persons in immediate fire area without endangering yourself</a:t>
            </a:r>
          </a:p>
          <a:p>
            <a:r>
              <a:rPr lang="en-US" sz="2900" b="1" dirty="0" smtClean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Alarm</a:t>
            </a:r>
            <a:r>
              <a:rPr lang="en-US" sz="2900" dirty="0" smtClean="0"/>
              <a:t>:  sound the alarm by calling      6-9111 or activating the nearest fire alarm box</a:t>
            </a:r>
          </a:p>
          <a:p>
            <a:r>
              <a:rPr lang="en-US" sz="2900" b="1" dirty="0" smtClean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Contain</a:t>
            </a:r>
            <a:r>
              <a:rPr lang="en-US" sz="2900" dirty="0" smtClean="0"/>
              <a:t> the fire by shutting doors and windows, and put wet towels under the door, etc.</a:t>
            </a:r>
          </a:p>
          <a:p>
            <a:r>
              <a:rPr lang="en-US" sz="2900" b="1" dirty="0" smtClean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Extinguish</a:t>
            </a:r>
            <a:r>
              <a:rPr lang="en-US" sz="2900" dirty="0" smtClean="0"/>
              <a:t> if the fire is small and localized, and you are familiar with the use of a fire extinguisher, use it to put out the fire – otherwise</a:t>
            </a:r>
          </a:p>
          <a:p>
            <a:pPr lvl="1"/>
            <a:r>
              <a:rPr lang="en-US" sz="2600" b="1" dirty="0" smtClean="0">
                <a:ln>
                  <a:solidFill>
                    <a:schemeClr val="accent1">
                      <a:satMod val="120000"/>
                    </a:schemeClr>
                  </a:solidFill>
                </a:ln>
              </a:rPr>
              <a:t>Evacuate</a:t>
            </a:r>
            <a:r>
              <a:rPr lang="en-US" sz="2600" dirty="0" smtClean="0"/>
              <a:t>:  use posted evacuation route.</a:t>
            </a:r>
          </a:p>
          <a:p>
            <a:pPr lvl="1"/>
            <a:r>
              <a:rPr lang="en-US" sz="2600" dirty="0" smtClean="0"/>
              <a:t>Turn off gas, electrical machinery, close doors, windows as you leave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race.JPG"/>
          <p:cNvPicPr>
            <a:picLocks noGrp="1" noChangeAspect="1"/>
          </p:cNvPicPr>
          <p:nvPr>
            <p:ph sz="half" idx="2"/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648200" y="2133600"/>
            <a:ext cx="4038600" cy="268368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08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b="1" dirty="0" smtClean="0">
                <a:ln w="6350">
                  <a:solidFill>
                    <a:schemeClr val="tx1"/>
                  </a:solidFill>
                </a:ln>
              </a:rPr>
              <a:t>Blood Bank:  </a:t>
            </a:r>
            <a:r>
              <a:rPr lang="en-US" b="1" u="sng" dirty="0" smtClean="0"/>
              <a:t>Primary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dirty="0" smtClean="0"/>
              <a:t>Escape Route </a:t>
            </a:r>
            <a:endParaRPr lang="en-US" b="1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Exit main Blood Bank door,                           turn right</a:t>
            </a:r>
          </a:p>
          <a:p>
            <a:r>
              <a:rPr lang="en-US" dirty="0" smtClean="0"/>
              <a:t>Continue down hallway                           past elevators to door at end</a:t>
            </a:r>
          </a:p>
          <a:p>
            <a:r>
              <a:rPr lang="en-US" dirty="0" smtClean="0"/>
              <a:t>Open door, continue forward          through 2 more doors to              downward stairs.</a:t>
            </a:r>
          </a:p>
          <a:p>
            <a:r>
              <a:rPr lang="en-US" dirty="0" smtClean="0"/>
              <a:t>Go down stairs to bottom</a:t>
            </a:r>
          </a:p>
          <a:p>
            <a:r>
              <a:rPr lang="en-US" dirty="0" smtClean="0"/>
              <a:t>Exit door to outside</a:t>
            </a:r>
          </a:p>
          <a:p>
            <a:r>
              <a:rPr lang="en-US" dirty="0" smtClean="0"/>
              <a:t>Meet in front of power plant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838200"/>
            <a:ext cx="15430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6172200" y="2590800"/>
            <a:ext cx="1143000" cy="38100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3810000"/>
            <a:ext cx="15430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5943600" y="5638800"/>
            <a:ext cx="1371600" cy="15240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686800" cy="1399032"/>
          </a:xfrm>
        </p:spPr>
        <p:txBody>
          <a:bodyPr/>
          <a:lstStyle/>
          <a:p>
            <a:r>
              <a:rPr lang="en-US" b="1" dirty="0" smtClean="0">
                <a:ln w="6350">
                  <a:solidFill>
                    <a:schemeClr val="tx1"/>
                  </a:solidFill>
                </a:ln>
              </a:rPr>
              <a:t>Blood Bank: </a:t>
            </a:r>
            <a:r>
              <a:rPr lang="en-US" b="1" u="sng" dirty="0" smtClean="0"/>
              <a:t>Secondary</a:t>
            </a:r>
            <a:r>
              <a:rPr lang="en-US" dirty="0" smtClean="0"/>
              <a:t>   Escape Route</a:t>
            </a:r>
            <a:endParaRPr lang="en-US" b="1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Exit main Blood Bank door, turn left</a:t>
            </a:r>
          </a:p>
          <a:p>
            <a:r>
              <a:rPr lang="en-US" dirty="0" smtClean="0"/>
              <a:t>At end of hallway, turn left</a:t>
            </a:r>
          </a:p>
          <a:p>
            <a:r>
              <a:rPr lang="en-US" dirty="0" smtClean="0"/>
              <a:t>At end of hallway “</a:t>
            </a:r>
            <a:r>
              <a:rPr lang="en-US" dirty="0" err="1" smtClean="0"/>
              <a:t>Zig-Zag</a:t>
            </a:r>
            <a:r>
              <a:rPr lang="en-US" dirty="0" smtClean="0"/>
              <a:t>” right, </a:t>
            </a:r>
          </a:p>
          <a:p>
            <a:pPr>
              <a:buNone/>
            </a:pPr>
            <a:r>
              <a:rPr lang="en-US" dirty="0" smtClean="0"/>
              <a:t>    then left, </a:t>
            </a:r>
          </a:p>
          <a:p>
            <a:r>
              <a:rPr lang="en-US" dirty="0" smtClean="0"/>
              <a:t>Continue down hallway –                      staying on the carpeted floor.</a:t>
            </a:r>
          </a:p>
          <a:p>
            <a:r>
              <a:rPr lang="en-US" dirty="0" smtClean="0"/>
              <a:t>Enter </a:t>
            </a:r>
            <a:r>
              <a:rPr lang="en-US" dirty="0" err="1" smtClean="0"/>
              <a:t>Watlington</a:t>
            </a:r>
            <a:r>
              <a:rPr lang="en-US" dirty="0" smtClean="0"/>
              <a:t> Hall open area</a:t>
            </a:r>
          </a:p>
          <a:p>
            <a:r>
              <a:rPr lang="en-US" dirty="0" smtClean="0"/>
              <a:t>Take steps down</a:t>
            </a:r>
          </a:p>
          <a:p>
            <a:r>
              <a:rPr lang="en-US" dirty="0" smtClean="0"/>
              <a:t>Exit door in front of you</a:t>
            </a:r>
          </a:p>
          <a:p>
            <a:r>
              <a:rPr lang="en-US" dirty="0" smtClean="0"/>
              <a:t>Meet outside </a:t>
            </a:r>
            <a:r>
              <a:rPr lang="en-US" dirty="0" err="1" smtClean="0"/>
              <a:t>Watlington</a:t>
            </a:r>
            <a:r>
              <a:rPr lang="en-US" dirty="0" smtClean="0"/>
              <a:t> Hall</a:t>
            </a:r>
            <a:endParaRPr lang="en-US" dirty="0"/>
          </a:p>
        </p:txBody>
      </p:sp>
      <p:pic>
        <p:nvPicPr>
          <p:cNvPr id="4" name="Picture 3" descr="DSC_0235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 b="28889"/>
          <a:stretch>
            <a:fillRect/>
          </a:stretch>
        </p:blipFill>
        <p:spPr>
          <a:xfrm>
            <a:off x="7315200" y="4724400"/>
            <a:ext cx="1530697" cy="193510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019800" y="5410200"/>
            <a:ext cx="1295400" cy="230188"/>
          </a:xfrm>
          <a:prstGeom prst="straightConnector1">
            <a:avLst/>
          </a:prstGeom>
          <a:ln w="317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PTShape_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lum bright="25000" contrast="35000"/>
          </a:blip>
          <a:srcRect/>
          <a:stretch>
            <a:fillRect/>
          </a:stretch>
        </p:blipFill>
        <p:spPr bwMode="auto">
          <a:xfrm>
            <a:off x="7391400" y="1600200"/>
            <a:ext cx="15430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6553200" y="3505200"/>
            <a:ext cx="838200" cy="609600"/>
          </a:xfrm>
          <a:prstGeom prst="straightConnector1">
            <a:avLst/>
          </a:prstGeom>
          <a:ln w="317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040"/>
  <p:tag name="ARTICULATE_PROJECT_CHECK" val="0"/>
  <p:tag name="LMS_COMPLETION_TITLE" val="Quarter 1_Security and Safety"/>
  <p:tag name="LMS_COMPLETION_ID" val="Quarter_1_Security_and_Safety"/>
  <p:tag name="LMS_COMPLETION_VERSION" val="1.0"/>
  <p:tag name="LMS_COMPLETION_DURATION" val="1:00:00"/>
  <p:tag name="LMS_COMPLETION_SCO_TITLE" val="Quarter 1_Security and Safety"/>
  <p:tag name="LMS_COMPLETION_SCO_ID" val="Quarter_1_Security_and_Safety"/>
  <p:tag name="LMS_COMPLETION_EDITION" val="0"/>
  <p:tag name="LMS_COMPLETION_THRESHOLD" val="80"/>
  <p:tag name="LMS_COMPLETION_METHOD" val="QUIZ"/>
  <p:tag name="LMS_COMPLETION_TARGET_ID" val="279"/>
  <p:tag name="LMS_DATA_SCORM" val="1"/>
  <p:tag name="LMS_COMPLETION_TARGET" val="9c6ee161-cbc9-4357-bb74-2ba5e14f0a31"/>
  <p:tag name="PRESENTATION_PLAYLIST_COUNT" val="0"/>
  <p:tag name="PRESENTATION_PRESENTER_SLIDE_LEVEL" val="0"/>
  <p:tag name="ARTICULATE_PROJECT_OPEN" val="1"/>
  <p:tag name="ARTICULATE_PRESENTER_VERSION" val="6"/>
  <p:tag name="PUBLISH_TITLE" val="Quarter 4_Fire Escape Routes"/>
  <p:tag name="ARTICULATE_PUBLISH_PATH" val="G:\Lab_Shared\BloodBankStaff\Employee Competency\Articulate Presentations\Ready for IShares"/>
  <p:tag name="ARTICULATE_LOGO" val="(None selected)"/>
  <p:tag name="ARTICULATE_PRESENTER" val="(None selected)"/>
  <p:tag name="ARTICULATE_PRESENTER_GUID" val="9869030842"/>
  <p:tag name="ARTICULATE_LMS" val="0"/>
  <p:tag name="ARTICULATE_TEMPLATE" val="Corporate Communications"/>
  <p:tag name="ARTICULATE_TEMPLATE_GUID" val="1a000000-6000-0000-b000-000000000001"/>
  <p:tag name="LMS_PUBLISH" val="No"/>
  <p:tag name="PRESENTER_PREVIEW_MODE" val="0"/>
  <p:tag name="PRESENTER_PREVIEW_START" val="1"/>
  <p:tag name="LAUNCHINNEWWINDOW" val="0"/>
  <p:tag name="LASTPUBLISHED" val="G:\Lab_Shared\BloodBankStaff\Employee Competency\Articulate Presentations\Ready for IShares\Quarter 4_Fire Escape Routes\play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28eb90c-b227-4c57-beee-cf8f6283ca1a"/>
  <p:tag name="ARTICULATE_SLIDE_PAUSE" val="1"/>
  <p:tag name="ARTICULATE_NAV_LEVEL" val="1"/>
  <p:tag name="ARTICULATE_PLAYLIST_ID" val="-1"/>
  <p:tag name="ARTICULATE_LOCK_SLIDE" val="0"/>
  <p:tag name="ARTICULATE_SLIDE_NAV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turner\AppData\Local\Temp\articulate\presenter\imgtemp\0eFFgzPY_files\slide0001_image001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turner\AppData\Local\Temp\articulate\presenter\imgtemp\Pf3oWNy5_files\slide0001_image001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8e17399-61f8-4381-a6dd-a39a0c66e709"/>
  <p:tag name="ARTICULATE_SLIDE_PAUSE" val="1"/>
  <p:tag name="ARTICULATE_NAV_LEVEL" val="1"/>
  <p:tag name="ARTICULATE_PLAYLIST_ID" val="-1"/>
  <p:tag name="ARTICULATE_LOCK_SLIDE" val="0"/>
  <p:tag name="ARTICULATE_SLIDE_NAV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7deb266-3a8b-4a0b-98ca-996ddd3c2a45"/>
  <p:tag name="ARTICULATE_SLIDE_PAUSE" val="1"/>
  <p:tag name="ARTICULATE_NAV_LEVEL" val="1"/>
  <p:tag name="ARTICULATE_PLAYLIST_ID" val="-1"/>
  <p:tag name="ARTICULATE_LOCK_SLIDE" val="0"/>
  <p:tag name="ARTICULATE_SLIDE_NAV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b187c7c-e61b-4d8f-87c1-89ebce5e849c"/>
  <p:tag name="ARTICULATE_SLIDE_PAUSE" val="1"/>
  <p:tag name="ARTICULATE_NAV_LEVEL" val="1"/>
  <p:tag name="ARTICULATE_PLAYLIST_ID" val="-1"/>
  <p:tag name="ARTICULATE_LOCK_SLIDE" val="0"/>
  <p:tag name="ARTICULATE_SLIDE_NAV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5b58c68-f670-487e-89a1-357bbd62ea23"/>
  <p:tag name="ARTICULATE_SLIDE_PAUSE" val="1"/>
  <p:tag name="ARTICULATE_NAV_LEVEL" val="1"/>
  <p:tag name="ARTICULATE_PLAYLIST_ID" val="-1"/>
  <p:tag name="ARTICULATE_LOCK_SLIDE" val="0"/>
  <p:tag name="ARTICULATE_SLIDE_NAV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4fdc3df-2ddc-459c-9d32-a6066ce45bc7"/>
  <p:tag name="ARTICULATE_SLIDE_PAUSE" val="1"/>
  <p:tag name="ARTICULATE_NAV_LEVEL" val="1"/>
  <p:tag name="ARTICULATE_PLAYLIST_ID" val="-1"/>
  <p:tag name="ARTICULATE_LOCK_SLIDE" val="0"/>
  <p:tag name="ARTICULATE_SLIDE_NAV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turner\AppData\Local\Temp\articulate\presenter\imgtemp\d5Ta37kl_files\slide0001_image0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turner\AppData\Local\Temp\articulate\presenter\imgtemp\6q7B4Ajt_files\slide0001_image001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8fe87c4-3080-442e-b30e-c71239ecd984"/>
  <p:tag name="ARTICULATE_SLIDE_PAUSE" val="1"/>
  <p:tag name="ARTICULATE_NAV_LEVEL" val="1"/>
  <p:tag name="ARTICULATE_PLAYLIST_ID" val="-1"/>
  <p:tag name="ARTICULATE_LOCK_SLIDE" val="0"/>
  <p:tag name="ARTICULATE_SLIDE_NAV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be000b1-2f6c-4b5f-abdf-921a234e7505"/>
  <p:tag name="ARTICULATE_SLIDE_PAUSE" val="1"/>
  <p:tag name="ARTICULATE_NAV_LEVEL" val="1"/>
  <p:tag name="ARTICULATE_PLAYLIST_ID" val="-1"/>
  <p:tag name="ARTICULATE_LOCK_SLIDE" val="0"/>
  <p:tag name="ARTICULATE_SLIDE_NAV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turner\AppData\Local\Temp\articulate\presenter\imgtemp\CFya2kcV_files\slide0001_image001.jp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1297</TotalTime>
  <Words>900</Words>
  <Application>Microsoft Office PowerPoint</Application>
  <PresentationFormat>On-screen Show (4:3)</PresentationFormat>
  <Paragraphs>246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Verdana</vt:lpstr>
      <vt:lpstr>Wingdings 2</vt:lpstr>
      <vt:lpstr>Verve</vt:lpstr>
      <vt:lpstr>BB / SCTCT Escape Routes</vt:lpstr>
      <vt:lpstr>FIRE!!! </vt:lpstr>
      <vt:lpstr>Fire Alarm Response Responses can be different depending on the lab you are in </vt:lpstr>
      <vt:lpstr>   Fire Alarm Pull Stations</vt:lpstr>
      <vt:lpstr>Extinguisher Locations    </vt:lpstr>
      <vt:lpstr>P.A.S.S.   </vt:lpstr>
      <vt:lpstr>R. A. C. E.</vt:lpstr>
      <vt:lpstr>Blood Bank:  Primary  Escape Route </vt:lpstr>
      <vt:lpstr>Blood Bank: Secondary   Escape Route</vt:lpstr>
      <vt:lpstr>Blood Bank Offices / Bathroom: Primary Escape Route</vt:lpstr>
      <vt:lpstr>Blood Bank Offices / Bathroom: Secondary Escape Route</vt:lpstr>
      <vt:lpstr>SCTCT Evacuation Route</vt:lpstr>
      <vt:lpstr>PowerPoint Presentation</vt:lpstr>
    </vt:vector>
  </TitlesOfParts>
  <Company>WFUBMC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Bank Safety</dc:title>
  <dc:creator>bturner</dc:creator>
  <cp:lastModifiedBy>Georgia Chanel Kontos</cp:lastModifiedBy>
  <cp:revision>87</cp:revision>
  <dcterms:created xsi:type="dcterms:W3CDTF">2014-10-14T18:44:00Z</dcterms:created>
  <dcterms:modified xsi:type="dcterms:W3CDTF">2022-10-07T15:37:16Z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Blood Bank Security and Safety</vt:lpwstr>
  </property>
  <property fmtid="{D5CDD505-2E9C-101B-9397-08002B2CF9AE}" pid="4" name="ArticulateGUID">
    <vt:lpwstr>FC7F1CCC-6F6F-4196-83BE-1A1F0085EEDF</vt:lpwstr>
  </property>
  <property fmtid="{D5CDD505-2E9C-101B-9397-08002B2CF9AE}" pid="5" name="ArticulateProjectFull">
    <vt:lpwstr>G:\Lab_Shared\BloodBankStaff\Employee Competency\Articulate Presentations\Quarterly Safety\Quarter 4_Fire Escape Routes\Quarter 4_Escape Routes.ppta</vt:lpwstr>
  </property>
</Properties>
</file>