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4"/>
  </p:notesMasterIdLst>
  <p:handoutMasterIdLst>
    <p:handoutMasterId r:id="rId25"/>
  </p:handoutMasterIdLst>
  <p:sldIdLst>
    <p:sldId id="610" r:id="rId5"/>
    <p:sldId id="436" r:id="rId6"/>
    <p:sldId id="608" r:id="rId7"/>
    <p:sldId id="494" r:id="rId8"/>
    <p:sldId id="609" r:id="rId9"/>
    <p:sldId id="543" r:id="rId10"/>
    <p:sldId id="570" r:id="rId11"/>
    <p:sldId id="600" r:id="rId12"/>
    <p:sldId id="594" r:id="rId13"/>
    <p:sldId id="595" r:id="rId14"/>
    <p:sldId id="596" r:id="rId15"/>
    <p:sldId id="603" r:id="rId16"/>
    <p:sldId id="598" r:id="rId17"/>
    <p:sldId id="599" r:id="rId18"/>
    <p:sldId id="473" r:id="rId19"/>
    <p:sldId id="549" r:id="rId20"/>
    <p:sldId id="605" r:id="rId21"/>
    <p:sldId id="606" r:id="rId22"/>
    <p:sldId id="607" r:id="rId23"/>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41C0C1-2EB2-4F42-ABE1-64966904870F}">
          <p14:sldIdLst>
            <p14:sldId id="610"/>
            <p14:sldId id="436"/>
            <p14:sldId id="608"/>
            <p14:sldId id="494"/>
            <p14:sldId id="609"/>
            <p14:sldId id="543"/>
            <p14:sldId id="570"/>
            <p14:sldId id="600"/>
            <p14:sldId id="594"/>
            <p14:sldId id="595"/>
            <p14:sldId id="596"/>
            <p14:sldId id="603"/>
            <p14:sldId id="598"/>
            <p14:sldId id="599"/>
            <p14:sldId id="473"/>
            <p14:sldId id="549"/>
            <p14:sldId id="605"/>
            <p14:sldId id="606"/>
            <p14:sldId id="6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88"/>
    <a:srgbClr val="008C95"/>
    <a:srgbClr val="75767F"/>
    <a:srgbClr val="942092"/>
    <a:srgbClr val="6C6D76"/>
    <a:srgbClr val="63646B"/>
    <a:srgbClr val="606167"/>
    <a:srgbClr val="5C5D62"/>
    <a:srgbClr val="E5B901"/>
    <a:srgbClr val="F0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16" autoAdjust="0"/>
    <p:restoredTop sz="96327"/>
  </p:normalViewPr>
  <p:slideViewPr>
    <p:cSldViewPr snapToGrid="0" snapToObjects="1">
      <p:cViewPr varScale="1">
        <p:scale>
          <a:sx n="115" d="100"/>
          <a:sy n="115" d="100"/>
        </p:scale>
        <p:origin x="630"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D3E5FF7-B4BC-4A24-BF42-7F6EB3CC778F}" type="datetimeFigureOut">
              <a:rPr lang="en-US" smtClean="0"/>
              <a:t>11/14/2022</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EB0F3A7-C570-4C45-8AD8-1E654D3092AE}" type="slidenum">
              <a:rPr lang="en-US" smtClean="0"/>
              <a:t>‹#›</a:t>
            </a:fld>
            <a:endParaRPr lang="en-US" dirty="0"/>
          </a:p>
        </p:txBody>
      </p:sp>
    </p:spTree>
    <p:extLst>
      <p:ext uri="{BB962C8B-B14F-4D97-AF65-F5344CB8AC3E}">
        <p14:creationId xmlns:p14="http://schemas.microsoft.com/office/powerpoint/2010/main" val="3473416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EC38D21-D0B8-4CD7-839D-3680E18E1D25}" type="datetimeFigureOut">
              <a:rPr lang="en-US" smtClean="0"/>
              <a:t>11/14/2022</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AED04C0-A354-4F9C-A1C7-5703200E1273}" type="slidenum">
              <a:rPr lang="en-US" smtClean="0"/>
              <a:t>‹#›</a:t>
            </a:fld>
            <a:endParaRPr lang="en-US" dirty="0"/>
          </a:p>
        </p:txBody>
      </p:sp>
    </p:spTree>
    <p:extLst>
      <p:ext uri="{BB962C8B-B14F-4D97-AF65-F5344CB8AC3E}">
        <p14:creationId xmlns:p14="http://schemas.microsoft.com/office/powerpoint/2010/main" val="413122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November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E3AFF9-D38C-48A0-BCB7-4738F907E8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75498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E185B-3BDF-D14D-B085-A580EE226EAB}"/>
              </a:ext>
            </a:extLst>
          </p:cNvPr>
          <p:cNvSpPr/>
          <p:nvPr userDrawn="1"/>
        </p:nvSpPr>
        <p:spPr>
          <a:xfrm>
            <a:off x="-1"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Picture 2" descr="Icon&#10;&#10;Description automatically generated with medium confidence">
            <a:extLst>
              <a:ext uri="{FF2B5EF4-FFF2-40B4-BE49-F238E27FC236}">
                <a16:creationId xmlns:a16="http://schemas.microsoft.com/office/drawing/2014/main" id="{7C429685-219A-AF45-85AA-89BCC71FABB5}"/>
              </a:ext>
            </a:extLst>
          </p:cNvPr>
          <p:cNvPicPr>
            <a:picLocks noChangeAspect="1"/>
          </p:cNvPicPr>
          <p:nvPr userDrawn="1"/>
        </p:nvPicPr>
        <p:blipFill>
          <a:blip r:embed="rId2"/>
          <a:stretch>
            <a:fillRect/>
          </a:stretch>
        </p:blipFill>
        <p:spPr>
          <a:xfrm>
            <a:off x="3413288" y="1410764"/>
            <a:ext cx="5365422" cy="1033598"/>
          </a:xfrm>
          <a:prstGeom prst="rect">
            <a:avLst/>
          </a:prstGeom>
        </p:spPr>
      </p:pic>
      <p:sp>
        <p:nvSpPr>
          <p:cNvPr id="13" name="Rectangle 12">
            <a:extLst>
              <a:ext uri="{FF2B5EF4-FFF2-40B4-BE49-F238E27FC236}">
                <a16:creationId xmlns:a16="http://schemas.microsoft.com/office/drawing/2014/main" id="{F4D5828F-73AB-4E46-BF9F-BC0A8EBF0BF2}"/>
              </a:ext>
            </a:extLst>
          </p:cNvPr>
          <p:cNvSpPr/>
          <p:nvPr userDrawn="1"/>
        </p:nvSpPr>
        <p:spPr>
          <a:xfrm>
            <a:off x="0" y="3041354"/>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8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422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D34690B5-94E9-834D-A68A-03D61DA740E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with medium confidence">
            <a:extLst>
              <a:ext uri="{FF2B5EF4-FFF2-40B4-BE49-F238E27FC236}">
                <a16:creationId xmlns:a16="http://schemas.microsoft.com/office/drawing/2014/main" id="{20E2215C-96C6-8D43-AA77-F5ABF5E574D0}"/>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73666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75B820-07C2-A949-BE2B-4A88861E9728}"/>
              </a:ext>
            </a:extLst>
          </p:cNvPr>
          <p:cNvSpPr/>
          <p:nvPr userDrawn="1"/>
        </p:nvSpPr>
        <p:spPr>
          <a:xfrm>
            <a:off x="0"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descr="Icon&#10;&#10;Description automatically generated with medium confidence">
            <a:extLst>
              <a:ext uri="{FF2B5EF4-FFF2-40B4-BE49-F238E27FC236}">
                <a16:creationId xmlns:a16="http://schemas.microsoft.com/office/drawing/2014/main" id="{757CB469-7135-4240-A8AB-EEF1493C23E3}"/>
              </a:ext>
            </a:extLst>
          </p:cNvPr>
          <p:cNvPicPr>
            <a:picLocks noChangeAspect="1"/>
          </p:cNvPicPr>
          <p:nvPr userDrawn="1"/>
        </p:nvPicPr>
        <p:blipFill>
          <a:blip r:embed="rId2"/>
          <a:stretch>
            <a:fillRect/>
          </a:stretch>
        </p:blipFill>
        <p:spPr>
          <a:xfrm>
            <a:off x="8954769" y="5705922"/>
            <a:ext cx="2356403" cy="453939"/>
          </a:xfrm>
          <a:prstGeom prst="rect">
            <a:avLst/>
          </a:prstGeom>
        </p:spPr>
      </p:pic>
      <p:sp>
        <p:nvSpPr>
          <p:cNvPr id="15" name="Rectangle 14">
            <a:extLst>
              <a:ext uri="{FF2B5EF4-FFF2-40B4-BE49-F238E27FC236}">
                <a16:creationId xmlns:a16="http://schemas.microsoft.com/office/drawing/2014/main" id="{704B28AB-B922-D645-A3B2-3B6FC8273531}"/>
              </a:ext>
            </a:extLst>
          </p:cNvPr>
          <p:cNvSpPr/>
          <p:nvPr userDrawn="1"/>
        </p:nvSpPr>
        <p:spPr>
          <a:xfrm>
            <a:off x="0" y="2531400"/>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0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86546"/>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366627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5433158"/>
            <a:ext cx="2743200" cy="365125"/>
          </a:xfrm>
          <a:prstGeom prst="rect">
            <a:avLst/>
          </a:prstGeom>
        </p:spPr>
        <p:txBody>
          <a:bodyPr/>
          <a:lstStyle/>
          <a:p>
            <a:fld id="{3955BA4C-A53A-AA4D-A3AA-4109DB938F72}" type="datetimeFigureOut">
              <a:rPr lang="en-US" smtClean="0"/>
              <a:t>11/14/2022</a:t>
            </a:fld>
            <a:endParaRPr lang="en-US" dirty="0"/>
          </a:p>
        </p:txBody>
      </p:sp>
      <p:sp>
        <p:nvSpPr>
          <p:cNvPr id="5" name="Footer Placeholder 4"/>
          <p:cNvSpPr>
            <a:spLocks noGrp="1"/>
          </p:cNvSpPr>
          <p:nvPr>
            <p:ph type="ftr" sz="quarter" idx="11"/>
          </p:nvPr>
        </p:nvSpPr>
        <p:spPr>
          <a:xfrm>
            <a:off x="4038600" y="5433158"/>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5414995"/>
            <a:ext cx="2743200" cy="365125"/>
          </a:xfrm>
          <a:prstGeom prst="rect">
            <a:avLst/>
          </a:prstGeom>
        </p:spPr>
        <p:txBody>
          <a:bodyPr/>
          <a:lstStyle/>
          <a:p>
            <a:fld id="{7A4E9FC1-05CE-2144-85E4-8B7AC2E2F0B2}" type="slidenum">
              <a:rPr lang="en-US" smtClean="0"/>
              <a:t>‹#›</a:t>
            </a:fld>
            <a:endParaRPr lang="en-US" dirty="0"/>
          </a:p>
        </p:txBody>
      </p:sp>
      <p:sp>
        <p:nvSpPr>
          <p:cNvPr id="10" name="Rectangle 9">
            <a:extLst>
              <a:ext uri="{FF2B5EF4-FFF2-40B4-BE49-F238E27FC236}">
                <a16:creationId xmlns:a16="http://schemas.microsoft.com/office/drawing/2014/main" id="{3D62FB26-8DBC-4E4E-9215-B6E21C4A450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with medium confidence">
            <a:extLst>
              <a:ext uri="{FF2B5EF4-FFF2-40B4-BE49-F238E27FC236}">
                <a16:creationId xmlns:a16="http://schemas.microsoft.com/office/drawing/2014/main" id="{8F1EDDEF-2B7F-3540-9C73-692A6B5886C5}"/>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209540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11/14/2022</a:t>
            </a:fld>
            <a:endParaRPr lang="en-US" dirty="0"/>
          </a:p>
        </p:txBody>
      </p:sp>
      <p:sp>
        <p:nvSpPr>
          <p:cNvPr id="6" name="Footer Placeholder 5"/>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9" name="Rectangle 8">
            <a:extLst>
              <a:ext uri="{FF2B5EF4-FFF2-40B4-BE49-F238E27FC236}">
                <a16:creationId xmlns:a16="http://schemas.microsoft.com/office/drawing/2014/main" id="{63AD3E57-6927-AB4B-A396-BE9535E4BB41}"/>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5A43A9FE-B5DC-8C44-B8CC-6108C5ACD728}"/>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00930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11/14/2022</a:t>
            </a:fld>
            <a:endParaRPr lang="en-US" dirty="0"/>
          </a:p>
        </p:txBody>
      </p:sp>
      <p:sp>
        <p:nvSpPr>
          <p:cNvPr id="4" name="Footer Placeholder 3"/>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7" name="Rectangle 6">
            <a:extLst>
              <a:ext uri="{FF2B5EF4-FFF2-40B4-BE49-F238E27FC236}">
                <a16:creationId xmlns:a16="http://schemas.microsoft.com/office/drawing/2014/main" id="{896ACF14-7538-944A-B8D3-1F68ACCF22EF}"/>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with medium confidence">
            <a:extLst>
              <a:ext uri="{FF2B5EF4-FFF2-40B4-BE49-F238E27FC236}">
                <a16:creationId xmlns:a16="http://schemas.microsoft.com/office/drawing/2014/main" id="{542931A4-ADCD-2E4A-BB68-96666B651C97}"/>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80646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613A13B-71E1-A444-AB28-18D6AC09F70C}"/>
              </a:ext>
            </a:extLst>
          </p:cNvPr>
          <p:cNvPicPr>
            <a:picLocks noChangeAspect="1"/>
          </p:cNvPicPr>
          <p:nvPr userDrawn="1"/>
        </p:nvPicPr>
        <p:blipFill>
          <a:blip r:embed="rId2"/>
          <a:stretch>
            <a:fillRect/>
          </a:stretch>
        </p:blipFill>
        <p:spPr>
          <a:xfrm>
            <a:off x="10332720" y="6428395"/>
            <a:ext cx="1631598" cy="314312"/>
          </a:xfrm>
          <a:prstGeom prst="rect">
            <a:avLst/>
          </a:prstGeom>
        </p:spPr>
      </p:pic>
      <p:sp>
        <p:nvSpPr>
          <p:cNvPr id="5" name="Date Placeholder 2">
            <a:extLst>
              <a:ext uri="{FF2B5EF4-FFF2-40B4-BE49-F238E27FC236}">
                <a16:creationId xmlns:a16="http://schemas.microsoft.com/office/drawing/2014/main" id="{AFDF682A-EA69-D145-AC8E-FC5B234D3FB5}"/>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11/14/2022</a:t>
            </a:fld>
            <a:endParaRPr lang="en-US" dirty="0"/>
          </a:p>
        </p:txBody>
      </p:sp>
      <p:sp>
        <p:nvSpPr>
          <p:cNvPr id="6" name="Footer Placeholder 3">
            <a:extLst>
              <a:ext uri="{FF2B5EF4-FFF2-40B4-BE49-F238E27FC236}">
                <a16:creationId xmlns:a16="http://schemas.microsoft.com/office/drawing/2014/main" id="{EBE4F81D-D791-B54B-B817-2D5B28414021}"/>
              </a:ext>
            </a:extLst>
          </p:cNvPr>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7" name="Slide Number Placeholder 4">
            <a:extLst>
              <a:ext uri="{FF2B5EF4-FFF2-40B4-BE49-F238E27FC236}">
                <a16:creationId xmlns:a16="http://schemas.microsoft.com/office/drawing/2014/main" id="{64E3B238-6DB3-B24D-A9A1-1914CFF854B6}"/>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9" name="Rectangle 8">
            <a:extLst>
              <a:ext uri="{FF2B5EF4-FFF2-40B4-BE49-F238E27FC236}">
                <a16:creationId xmlns:a16="http://schemas.microsoft.com/office/drawing/2014/main" id="{1B9F6225-3A98-874A-B114-B830B68FF40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6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3990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32906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D954FD87-E782-B646-9AC7-30BE88FD3B27}"/>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11/14/2022</a:t>
            </a:fld>
            <a:endParaRPr lang="en-US" dirty="0"/>
          </a:p>
        </p:txBody>
      </p:sp>
      <p:sp>
        <p:nvSpPr>
          <p:cNvPr id="9" name="Footer Placeholder 3">
            <a:extLst>
              <a:ext uri="{FF2B5EF4-FFF2-40B4-BE49-F238E27FC236}">
                <a16:creationId xmlns:a16="http://schemas.microsoft.com/office/drawing/2014/main" id="{4091F6FA-435C-3441-AC05-CCB47A34EE7E}"/>
              </a:ext>
            </a:extLst>
          </p:cNvPr>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10" name="Slide Number Placeholder 4">
            <a:extLst>
              <a:ext uri="{FF2B5EF4-FFF2-40B4-BE49-F238E27FC236}">
                <a16:creationId xmlns:a16="http://schemas.microsoft.com/office/drawing/2014/main" id="{C6AA0B62-C44F-7241-B4E4-B1A0DF648981}"/>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12" name="Rectangle 11">
            <a:extLst>
              <a:ext uri="{FF2B5EF4-FFF2-40B4-BE49-F238E27FC236}">
                <a16:creationId xmlns:a16="http://schemas.microsoft.com/office/drawing/2014/main" id="{C178D541-3A9C-7F44-A648-CEE1110587D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Icon&#10;&#10;Description automatically generated with medium confidence">
            <a:extLst>
              <a:ext uri="{FF2B5EF4-FFF2-40B4-BE49-F238E27FC236}">
                <a16:creationId xmlns:a16="http://schemas.microsoft.com/office/drawing/2014/main" id="{2C9C0F30-A5DB-7947-B02F-09E571940DFD}"/>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390806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406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8"/>
          <p:cNvSpPr/>
          <p:nvPr userDrawn="1"/>
        </p:nvSpPr>
        <p:spPr>
          <a:xfrm>
            <a:off x="11785600" y="0"/>
            <a:ext cx="4064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p:cNvSpPr/>
          <p:nvPr userDrawn="1"/>
        </p:nvSpPr>
        <p:spPr>
          <a:xfrm>
            <a:off x="0" y="0"/>
            <a:ext cx="12192000" cy="171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p:cNvSpPr/>
          <p:nvPr userDrawn="1"/>
        </p:nvSpPr>
        <p:spPr>
          <a:xfrm>
            <a:off x="0" y="6686550"/>
            <a:ext cx="12192000" cy="1714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Picture Placeholder 10"/>
          <p:cNvSpPr>
            <a:spLocks noGrp="1"/>
          </p:cNvSpPr>
          <p:nvPr>
            <p:ph type="pic" sz="quarter" idx="10"/>
          </p:nvPr>
        </p:nvSpPr>
        <p:spPr>
          <a:xfrm>
            <a:off x="1422400" y="4972050"/>
            <a:ext cx="8940800" cy="1314450"/>
          </a:xfrm>
          <a:prstGeom prst="rect">
            <a:avLst/>
          </a:prstGeom>
        </p:spPr>
        <p:txBody>
          <a:bodyPr/>
          <a:lstStyle>
            <a:lvl1pPr marL="0" indent="0">
              <a:buNone/>
              <a:defRPr>
                <a:solidFill>
                  <a:schemeClr val="bg1">
                    <a:lumMod val="50000"/>
                  </a:schemeClr>
                </a:solidFill>
              </a:defRPr>
            </a:lvl1pPr>
          </a:lstStyle>
          <a:p>
            <a:r>
              <a:rPr lang="en-US"/>
              <a:t>Click icon to add picture</a:t>
            </a:r>
          </a:p>
        </p:txBody>
      </p:sp>
    </p:spTree>
    <p:extLst>
      <p:ext uri="{BB962C8B-B14F-4D97-AF65-F5344CB8AC3E}">
        <p14:creationId xmlns:p14="http://schemas.microsoft.com/office/powerpoint/2010/main" val="56695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09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63" r:id="rId4"/>
    <p:sldLayoutId id="2147483664" r:id="rId5"/>
    <p:sldLayoutId id="2147483666" r:id="rId6"/>
    <p:sldLayoutId id="2147483667" r:id="rId7"/>
    <p:sldLayoutId id="2147483668" r:id="rId8"/>
    <p:sldLayoutId id="2147483670" r:id="rId9"/>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274180"/>
            <a:ext cx="10515600" cy="1325563"/>
          </a:xfrm>
        </p:spPr>
        <p:txBody>
          <a:bodyPr/>
          <a:lstStyle/>
          <a:p>
            <a:pPr algn="ctr"/>
            <a:r>
              <a:rPr lang="en-US" sz="4800" dirty="0" smtClean="0">
                <a:solidFill>
                  <a:schemeClr val="bg2">
                    <a:lumMod val="75000"/>
                  </a:schemeClr>
                </a:solidFill>
              </a:rPr>
              <a:t>Lab Safety Presentation </a:t>
            </a:r>
            <a:br>
              <a:rPr lang="en-US" sz="4800" dirty="0" smtClean="0">
                <a:solidFill>
                  <a:schemeClr val="bg2">
                    <a:lumMod val="75000"/>
                  </a:schemeClr>
                </a:solidFill>
              </a:rPr>
            </a:br>
            <a:r>
              <a:rPr lang="en-US" sz="4800" dirty="0" smtClean="0">
                <a:solidFill>
                  <a:schemeClr val="bg2">
                    <a:lumMod val="75000"/>
                  </a:schemeClr>
                </a:solidFill>
              </a:rPr>
              <a:t>November 2022</a:t>
            </a:r>
            <a:endParaRPr lang="en-US" sz="4800" dirty="0">
              <a:solidFill>
                <a:schemeClr val="bg2">
                  <a:lumMod val="75000"/>
                </a:schemeClr>
              </a:solidFill>
            </a:endParaRPr>
          </a:p>
        </p:txBody>
      </p:sp>
    </p:spTree>
    <p:extLst>
      <p:ext uri="{BB962C8B-B14F-4D97-AF65-F5344CB8AC3E}">
        <p14:creationId xmlns:p14="http://schemas.microsoft.com/office/powerpoint/2010/main" val="4152282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Xylene</a:t>
            </a:r>
            <a:endParaRPr lang="en-US" dirty="0"/>
          </a:p>
        </p:txBody>
      </p:sp>
      <p:sp>
        <p:nvSpPr>
          <p:cNvPr id="3" name="Content Placeholder 2"/>
          <p:cNvSpPr>
            <a:spLocks noGrp="1"/>
          </p:cNvSpPr>
          <p:nvPr>
            <p:ph idx="1"/>
          </p:nvPr>
        </p:nvSpPr>
        <p:spPr>
          <a:xfrm>
            <a:off x="1219200" y="1828801"/>
            <a:ext cx="10363200" cy="4801314"/>
          </a:xfrm>
        </p:spPr>
        <p:txBody>
          <a:bodyPr/>
          <a:lstStyle/>
          <a:p>
            <a:r>
              <a:rPr lang="en-US" dirty="0" smtClean="0"/>
              <a:t>PEL </a:t>
            </a:r>
            <a:r>
              <a:rPr lang="en-US" dirty="0"/>
              <a:t>-</a:t>
            </a:r>
            <a:r>
              <a:rPr lang="en-US" dirty="0" smtClean="0"/>
              <a:t> 100 ppm (parts per million of air) </a:t>
            </a:r>
          </a:p>
          <a:p>
            <a:r>
              <a:rPr lang="en-US" dirty="0" smtClean="0"/>
              <a:t>STEL -  150 ppm</a:t>
            </a:r>
          </a:p>
          <a:p>
            <a:r>
              <a:rPr lang="en-US" dirty="0"/>
              <a:t>Symptoms of </a:t>
            </a:r>
            <a:r>
              <a:rPr lang="en-US" dirty="0" smtClean="0"/>
              <a:t>exposure</a:t>
            </a:r>
            <a:endParaRPr lang="en-US" dirty="0"/>
          </a:p>
          <a:p>
            <a:pPr lvl="2"/>
            <a:r>
              <a:rPr lang="en-US" dirty="0" smtClean="0"/>
              <a:t>Breathing in </a:t>
            </a:r>
            <a:r>
              <a:rPr lang="en-US" dirty="0" smtClean="0">
                <a:solidFill>
                  <a:srgbClr val="008C95"/>
                </a:solidFill>
              </a:rPr>
              <a:t>small amounts</a:t>
            </a:r>
            <a:r>
              <a:rPr lang="en-US" dirty="0" smtClean="0">
                <a:solidFill>
                  <a:schemeClr val="accent2">
                    <a:lumMod val="75000"/>
                  </a:schemeClr>
                </a:solidFill>
              </a:rPr>
              <a:t> </a:t>
            </a:r>
            <a:r>
              <a:rPr lang="en-US" dirty="0" smtClean="0"/>
              <a:t>can cause headache, dizziness, drowsiness, and nausea</a:t>
            </a:r>
          </a:p>
          <a:p>
            <a:pPr lvl="2"/>
            <a:r>
              <a:rPr lang="en-US" dirty="0" smtClean="0"/>
              <a:t>Breathing in </a:t>
            </a:r>
            <a:r>
              <a:rPr lang="en-US" dirty="0" smtClean="0">
                <a:solidFill>
                  <a:srgbClr val="008C95"/>
                </a:solidFill>
              </a:rPr>
              <a:t>large amounts </a:t>
            </a:r>
            <a:r>
              <a:rPr lang="en-US" dirty="0" smtClean="0"/>
              <a:t>can cause sleepiness, stumbling, irregular heartbeat, fainting, or even death</a:t>
            </a:r>
          </a:p>
          <a:p>
            <a:pPr lvl="2"/>
            <a:endParaRPr lang="en-US" dirty="0"/>
          </a:p>
          <a:p>
            <a:pPr lvl="2"/>
            <a:endParaRPr lang="en-US" dirty="0" smtClean="0"/>
          </a:p>
        </p:txBody>
      </p:sp>
    </p:spTree>
    <p:extLst>
      <p:ext uri="{BB962C8B-B14F-4D97-AF65-F5344CB8AC3E}">
        <p14:creationId xmlns:p14="http://schemas.microsoft.com/office/powerpoint/2010/main" val="1180456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Formaldehyde</a:t>
            </a:r>
            <a:endParaRPr lang="en-US" dirty="0"/>
          </a:p>
        </p:txBody>
      </p:sp>
      <p:sp>
        <p:nvSpPr>
          <p:cNvPr id="3" name="Content Placeholder 2"/>
          <p:cNvSpPr>
            <a:spLocks noGrp="1"/>
          </p:cNvSpPr>
          <p:nvPr>
            <p:ph idx="1"/>
          </p:nvPr>
        </p:nvSpPr>
        <p:spPr>
          <a:xfrm>
            <a:off x="1219200" y="1188722"/>
            <a:ext cx="10363200" cy="4370427"/>
          </a:xfrm>
        </p:spPr>
        <p:txBody>
          <a:bodyPr/>
          <a:lstStyle/>
          <a:p>
            <a:r>
              <a:rPr lang="en-US" dirty="0" smtClean="0"/>
              <a:t>Formaldehyde is a carcinogen</a:t>
            </a:r>
          </a:p>
          <a:p>
            <a:r>
              <a:rPr lang="en-US" dirty="0" smtClean="0"/>
              <a:t>PEL - 0.75 ppm</a:t>
            </a:r>
          </a:p>
          <a:p>
            <a:r>
              <a:rPr lang="en-US" dirty="0" smtClean="0"/>
              <a:t>STEL - 2 ppm</a:t>
            </a:r>
          </a:p>
          <a:p>
            <a:r>
              <a:rPr lang="en-US" dirty="0" smtClean="0"/>
              <a:t>Symptoms of exposure</a:t>
            </a:r>
          </a:p>
          <a:p>
            <a:pPr lvl="2"/>
            <a:r>
              <a:rPr lang="en-US" dirty="0">
                <a:solidFill>
                  <a:srgbClr val="008C95"/>
                </a:solidFill>
              </a:rPr>
              <a:t>Long term </a:t>
            </a:r>
            <a:r>
              <a:rPr lang="en-US" dirty="0" smtClean="0"/>
              <a:t>overexposure </a:t>
            </a:r>
            <a:r>
              <a:rPr lang="en-US" dirty="0"/>
              <a:t>to </a:t>
            </a:r>
            <a:r>
              <a:rPr lang="en-US" dirty="0">
                <a:solidFill>
                  <a:srgbClr val="008C95"/>
                </a:solidFill>
              </a:rPr>
              <a:t>low levels </a:t>
            </a:r>
            <a:r>
              <a:rPr lang="en-US" dirty="0"/>
              <a:t>can cause respiratory </a:t>
            </a:r>
            <a:r>
              <a:rPr lang="en-US" dirty="0" smtClean="0"/>
              <a:t>difficulty and eczema</a:t>
            </a:r>
            <a:endParaRPr lang="en-US" dirty="0"/>
          </a:p>
          <a:p>
            <a:pPr lvl="2"/>
            <a:r>
              <a:rPr lang="en-US" dirty="0">
                <a:solidFill>
                  <a:srgbClr val="008C95"/>
                </a:solidFill>
              </a:rPr>
              <a:t>Short term </a:t>
            </a:r>
            <a:r>
              <a:rPr lang="en-US" dirty="0" smtClean="0"/>
              <a:t>overexposure </a:t>
            </a:r>
            <a:r>
              <a:rPr lang="en-US" dirty="0"/>
              <a:t>can be </a:t>
            </a:r>
            <a:r>
              <a:rPr lang="en-US" dirty="0" smtClean="0"/>
              <a:t>fatal</a:t>
            </a:r>
            <a:endParaRPr lang="en-US" dirty="0" smtClean="0"/>
          </a:p>
        </p:txBody>
      </p:sp>
    </p:spTree>
    <p:extLst>
      <p:ext uri="{BB962C8B-B14F-4D97-AF65-F5344CB8AC3E}">
        <p14:creationId xmlns:p14="http://schemas.microsoft.com/office/powerpoint/2010/main" val="385127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 Monitoring</a:t>
            </a:r>
            <a:endParaRPr lang="en-US" dirty="0"/>
          </a:p>
        </p:txBody>
      </p:sp>
      <p:sp>
        <p:nvSpPr>
          <p:cNvPr id="3" name="Content Placeholder 2"/>
          <p:cNvSpPr>
            <a:spLocks noGrp="1"/>
          </p:cNvSpPr>
          <p:nvPr>
            <p:ph idx="1"/>
          </p:nvPr>
        </p:nvSpPr>
        <p:spPr>
          <a:xfrm>
            <a:off x="1219200" y="1828801"/>
            <a:ext cx="10363200" cy="5386090"/>
          </a:xfrm>
        </p:spPr>
        <p:txBody>
          <a:bodyPr/>
          <a:lstStyle/>
          <a:p>
            <a:r>
              <a:rPr lang="en-US" dirty="0" smtClean="0"/>
              <a:t>EH&amp;S perform exposure monitoring </a:t>
            </a:r>
          </a:p>
          <a:p>
            <a:r>
              <a:rPr lang="en-US" dirty="0" smtClean="0"/>
              <a:t>Ensuring that the PEL or STEL are not being </a:t>
            </a:r>
            <a:r>
              <a:rPr lang="en-US" dirty="0" smtClean="0">
                <a:solidFill>
                  <a:srgbClr val="008C95"/>
                </a:solidFill>
              </a:rPr>
              <a:t>exceeded</a:t>
            </a:r>
          </a:p>
          <a:p>
            <a:r>
              <a:rPr lang="en-US" dirty="0" smtClean="0"/>
              <a:t>If </a:t>
            </a:r>
            <a:r>
              <a:rPr lang="en-US" dirty="0"/>
              <a:t>it is discovered that the PEL or STEL is exceeded, or the individual is symptomatic, actions must be taken to </a:t>
            </a:r>
            <a:r>
              <a:rPr lang="en-US" dirty="0">
                <a:solidFill>
                  <a:srgbClr val="008C95"/>
                </a:solidFill>
              </a:rPr>
              <a:t>decrease </a:t>
            </a:r>
            <a:r>
              <a:rPr lang="en-US" dirty="0" smtClean="0">
                <a:solidFill>
                  <a:srgbClr val="008C95"/>
                </a:solidFill>
              </a:rPr>
              <a:t>exposure</a:t>
            </a:r>
          </a:p>
          <a:p>
            <a:pPr lvl="3"/>
            <a:r>
              <a:rPr lang="en-US" dirty="0" smtClean="0"/>
              <a:t>Process changes</a:t>
            </a:r>
          </a:p>
          <a:p>
            <a:pPr lvl="3"/>
            <a:r>
              <a:rPr lang="en-US" dirty="0" smtClean="0"/>
              <a:t>Engineering controls</a:t>
            </a:r>
          </a:p>
          <a:p>
            <a:pPr lvl="3"/>
            <a:r>
              <a:rPr lang="en-US" dirty="0" smtClean="0"/>
              <a:t>Additional </a:t>
            </a:r>
            <a:r>
              <a:rPr lang="en-US" dirty="0"/>
              <a:t>PPE</a:t>
            </a:r>
          </a:p>
          <a:p>
            <a:endParaRPr lang="en-US" dirty="0" smtClean="0"/>
          </a:p>
          <a:p>
            <a:endParaRPr lang="en-US" dirty="0"/>
          </a:p>
        </p:txBody>
      </p:sp>
    </p:spTree>
    <p:extLst>
      <p:ext uri="{BB962C8B-B14F-4D97-AF65-F5344CB8AC3E}">
        <p14:creationId xmlns:p14="http://schemas.microsoft.com/office/powerpoint/2010/main" val="21726363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Nitrogen (LN2)</a:t>
            </a:r>
            <a:endParaRPr lang="en-US" dirty="0"/>
          </a:p>
        </p:txBody>
      </p:sp>
      <p:sp>
        <p:nvSpPr>
          <p:cNvPr id="3" name="Content Placeholder 2"/>
          <p:cNvSpPr>
            <a:spLocks noGrp="1"/>
          </p:cNvSpPr>
          <p:nvPr>
            <p:ph idx="1"/>
          </p:nvPr>
        </p:nvSpPr>
        <p:spPr>
          <a:xfrm>
            <a:off x="1219200" y="1828801"/>
            <a:ext cx="10363200" cy="2616101"/>
          </a:xfrm>
        </p:spPr>
        <p:txBody>
          <a:bodyPr/>
          <a:lstStyle/>
          <a:p>
            <a:r>
              <a:rPr lang="en-US" dirty="0"/>
              <a:t>When vaporized, LN2 can expand to 695 times in </a:t>
            </a:r>
            <a:r>
              <a:rPr lang="en-US" dirty="0" smtClean="0"/>
              <a:t>volume</a:t>
            </a:r>
            <a:endParaRPr lang="en-US" dirty="0"/>
          </a:p>
          <a:p>
            <a:r>
              <a:rPr lang="en-US" dirty="0" smtClean="0"/>
              <a:t>The expansion of the gas can </a:t>
            </a:r>
            <a:r>
              <a:rPr lang="en-US" dirty="0">
                <a:solidFill>
                  <a:srgbClr val="FF0000"/>
                </a:solidFill>
              </a:rPr>
              <a:t>replace the </a:t>
            </a:r>
            <a:r>
              <a:rPr lang="en-US" dirty="0" smtClean="0">
                <a:solidFill>
                  <a:srgbClr val="FF0000"/>
                </a:solidFill>
              </a:rPr>
              <a:t>Oxygen </a:t>
            </a:r>
            <a:r>
              <a:rPr lang="en-US" dirty="0" smtClean="0"/>
              <a:t>in the room, causing </a:t>
            </a:r>
            <a:r>
              <a:rPr lang="en-US" dirty="0">
                <a:solidFill>
                  <a:srgbClr val="FF0000"/>
                </a:solidFill>
              </a:rPr>
              <a:t>Asphyxiation</a:t>
            </a:r>
          </a:p>
          <a:p>
            <a:r>
              <a:rPr lang="en-US" dirty="0" smtClean="0"/>
              <a:t>LN2 </a:t>
            </a:r>
            <a:r>
              <a:rPr lang="en-US" dirty="0"/>
              <a:t>gas has no color or odor</a:t>
            </a:r>
          </a:p>
          <a:p>
            <a:endParaRPr lang="en-US" dirty="0"/>
          </a:p>
        </p:txBody>
      </p:sp>
    </p:spTree>
    <p:extLst>
      <p:ext uri="{BB962C8B-B14F-4D97-AF65-F5344CB8AC3E}">
        <p14:creationId xmlns:p14="http://schemas.microsoft.com/office/powerpoint/2010/main" val="1961945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Nitrogen (LN2)</a:t>
            </a:r>
            <a:endParaRPr lang="en-US" dirty="0"/>
          </a:p>
        </p:txBody>
      </p:sp>
      <p:sp>
        <p:nvSpPr>
          <p:cNvPr id="3" name="Content Placeholder 2"/>
          <p:cNvSpPr>
            <a:spLocks noGrp="1"/>
          </p:cNvSpPr>
          <p:nvPr>
            <p:ph idx="1"/>
          </p:nvPr>
        </p:nvSpPr>
        <p:spPr>
          <a:xfrm>
            <a:off x="1219200" y="1828801"/>
            <a:ext cx="10363200" cy="4216539"/>
          </a:xfrm>
        </p:spPr>
        <p:txBody>
          <a:bodyPr/>
          <a:lstStyle/>
          <a:p>
            <a:r>
              <a:rPr lang="en-US" dirty="0"/>
              <a:t>Oxygen Monitoring</a:t>
            </a:r>
          </a:p>
          <a:p>
            <a:pPr lvl="2"/>
            <a:r>
              <a:rPr lang="en-US" dirty="0" smtClean="0">
                <a:solidFill>
                  <a:srgbClr val="007F88"/>
                </a:solidFill>
              </a:rPr>
              <a:t>Safe </a:t>
            </a:r>
            <a:r>
              <a:rPr lang="en-US" dirty="0" smtClean="0"/>
              <a:t>Oxygen level in the air</a:t>
            </a:r>
          </a:p>
          <a:p>
            <a:pPr marL="1371600" lvl="3" indent="0">
              <a:buNone/>
            </a:pPr>
            <a:r>
              <a:rPr lang="en-US" sz="2000" dirty="0" smtClean="0">
                <a:solidFill>
                  <a:srgbClr val="007F88"/>
                </a:solidFill>
              </a:rPr>
              <a:t>	19-25%</a:t>
            </a:r>
            <a:endParaRPr lang="en-US" sz="2000" dirty="0">
              <a:solidFill>
                <a:srgbClr val="007F88"/>
              </a:solidFill>
            </a:endParaRPr>
          </a:p>
          <a:p>
            <a:pPr lvl="2"/>
            <a:r>
              <a:rPr lang="en-US" dirty="0"/>
              <a:t>An Oxygen monitoring system </a:t>
            </a:r>
            <a:r>
              <a:rPr lang="en-US" dirty="0" smtClean="0"/>
              <a:t>must </a:t>
            </a:r>
            <a:r>
              <a:rPr lang="en-US" dirty="0"/>
              <a:t>be installed in areas where LN2 is stored</a:t>
            </a:r>
          </a:p>
          <a:p>
            <a:pPr lvl="4"/>
            <a:r>
              <a:rPr lang="en-US" dirty="0"/>
              <a:t>The system is to alert you when Oxygen levels in the room are less than the acceptable percentage </a:t>
            </a:r>
          </a:p>
          <a:p>
            <a:pPr lvl="4"/>
            <a:r>
              <a:rPr lang="en-US" dirty="0"/>
              <a:t>If alarm is </a:t>
            </a:r>
            <a:r>
              <a:rPr lang="en-US" dirty="0" smtClean="0"/>
              <a:t>activated you should…</a:t>
            </a:r>
          </a:p>
          <a:p>
            <a:pPr marL="3657600" lvl="8" indent="0">
              <a:buNone/>
            </a:pPr>
            <a:r>
              <a:rPr lang="en-US" sz="2400" dirty="0" smtClean="0">
                <a:solidFill>
                  <a:srgbClr val="FF0000"/>
                </a:solidFill>
              </a:rPr>
              <a:t> Evacuate</a:t>
            </a:r>
            <a:r>
              <a:rPr lang="en-US" sz="2400" dirty="0" smtClean="0"/>
              <a:t> </a:t>
            </a:r>
            <a:r>
              <a:rPr lang="en-US" sz="2400" dirty="0" smtClean="0">
                <a:solidFill>
                  <a:srgbClr val="FF0000"/>
                </a:solidFill>
              </a:rPr>
              <a:t>IMEDIATELY</a:t>
            </a:r>
            <a:endParaRPr lang="en-US" sz="2400" dirty="0">
              <a:solidFill>
                <a:srgbClr val="FF0000"/>
              </a:solidFill>
            </a:endParaRPr>
          </a:p>
          <a:p>
            <a:endParaRPr lang="en-US" dirty="0"/>
          </a:p>
        </p:txBody>
      </p:sp>
    </p:spTree>
    <p:extLst>
      <p:ext uri="{BB962C8B-B14F-4D97-AF65-F5344CB8AC3E}">
        <p14:creationId xmlns:p14="http://schemas.microsoft.com/office/powerpoint/2010/main" val="19926224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October Safety Topic Quiz</a:t>
            </a:r>
            <a:endParaRPr lang="en-US" dirty="0"/>
          </a:p>
        </p:txBody>
      </p:sp>
      <p:sp>
        <p:nvSpPr>
          <p:cNvPr id="3" name="Content Placeholder 2"/>
          <p:cNvSpPr>
            <a:spLocks noGrp="1"/>
          </p:cNvSpPr>
          <p:nvPr>
            <p:ph idx="1"/>
          </p:nvPr>
        </p:nvSpPr>
        <p:spPr/>
        <p:txBody>
          <a:bodyPr/>
          <a:lstStyle/>
          <a:p>
            <a:r>
              <a:rPr lang="en-US" dirty="0" smtClean="0"/>
              <a:t>74 respondents</a:t>
            </a:r>
          </a:p>
          <a:p>
            <a:r>
              <a:rPr lang="en-US" dirty="0" smtClean="0">
                <a:solidFill>
                  <a:srgbClr val="00B050"/>
                </a:solidFill>
              </a:rPr>
              <a:t>58 </a:t>
            </a:r>
            <a:r>
              <a:rPr lang="en-US" dirty="0" smtClean="0"/>
              <a:t>people scored 100%</a:t>
            </a:r>
          </a:p>
          <a:p>
            <a:r>
              <a:rPr lang="en-US" dirty="0" smtClean="0"/>
              <a:t>Winner of the drawing</a:t>
            </a:r>
          </a:p>
          <a:p>
            <a:pPr marL="457200" lvl="1" indent="0">
              <a:buNone/>
            </a:pPr>
            <a:r>
              <a:rPr lang="en-US" sz="3600" dirty="0" smtClean="0"/>
              <a:t>Heather Owens</a:t>
            </a:r>
          </a:p>
          <a:p>
            <a:pPr marL="457200" lvl="1" indent="0">
              <a:buNone/>
            </a:pPr>
            <a:r>
              <a:rPr lang="en-US" dirty="0" smtClean="0"/>
              <a:t>from the Blood Bank</a:t>
            </a:r>
          </a:p>
        </p:txBody>
      </p:sp>
      <p:pic>
        <p:nvPicPr>
          <p:cNvPr id="5" name="Picture 4"/>
          <p:cNvPicPr>
            <a:picLocks noChangeAspect="1"/>
          </p:cNvPicPr>
          <p:nvPr/>
        </p:nvPicPr>
        <p:blipFill rotWithShape="1">
          <a:blip r:embed="rId2"/>
          <a:srcRect l="5578" t="12671" r="5202"/>
          <a:stretch/>
        </p:blipFill>
        <p:spPr>
          <a:xfrm>
            <a:off x="6749935" y="1027906"/>
            <a:ext cx="3906981" cy="5098971"/>
          </a:xfrm>
          <a:prstGeom prst="rect">
            <a:avLst/>
          </a:prstGeom>
        </p:spPr>
      </p:pic>
    </p:spTree>
    <p:extLst>
      <p:ext uri="{BB962C8B-B14F-4D97-AF65-F5344CB8AC3E}">
        <p14:creationId xmlns:p14="http://schemas.microsoft.com/office/powerpoint/2010/main" val="40013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11680" y="157942"/>
            <a:ext cx="7773074" cy="963251"/>
          </a:xfrm>
          <a:prstGeom prst="rect">
            <a:avLst/>
          </a:prstGeom>
        </p:spPr>
      </p:pic>
      <p:pic>
        <p:nvPicPr>
          <p:cNvPr id="4" name="Picture 3"/>
          <p:cNvPicPr>
            <a:picLocks noChangeAspect="1"/>
          </p:cNvPicPr>
          <p:nvPr/>
        </p:nvPicPr>
        <p:blipFill>
          <a:blip r:embed="rId3"/>
          <a:stretch>
            <a:fillRect/>
          </a:stretch>
        </p:blipFill>
        <p:spPr>
          <a:xfrm>
            <a:off x="2011680" y="1254197"/>
            <a:ext cx="8138865" cy="5157663"/>
          </a:xfrm>
          <a:prstGeom prst="rect">
            <a:avLst/>
          </a:prstGeom>
        </p:spPr>
      </p:pic>
    </p:spTree>
    <p:extLst>
      <p:ext uri="{BB962C8B-B14F-4D97-AF65-F5344CB8AC3E}">
        <p14:creationId xmlns:p14="http://schemas.microsoft.com/office/powerpoint/2010/main" val="35143537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345" y="1327464"/>
            <a:ext cx="3457327" cy="1066602"/>
          </a:xfrm>
        </p:spPr>
        <p:txBody>
          <a:bodyPr/>
          <a:lstStyle/>
          <a:p>
            <a:pPr algn="ctr"/>
            <a:r>
              <a:rPr lang="en-US" sz="3600" dirty="0"/>
              <a:t>Good Catches in October</a:t>
            </a:r>
            <a:br>
              <a:rPr lang="en-US" sz="3600" dirty="0"/>
            </a:br>
            <a:r>
              <a:rPr lang="en-US" sz="3600" dirty="0"/>
              <a:t/>
            </a:r>
            <a:br>
              <a:rPr lang="en-US" sz="3600" dirty="0"/>
            </a:br>
            <a:endParaRPr lang="en-US" sz="3600" dirty="0"/>
          </a:p>
        </p:txBody>
      </p:sp>
      <p:sp>
        <p:nvSpPr>
          <p:cNvPr id="6" name="TextBox 5"/>
          <p:cNvSpPr txBox="1"/>
          <p:nvPr/>
        </p:nvSpPr>
        <p:spPr>
          <a:xfrm>
            <a:off x="337238" y="3220138"/>
            <a:ext cx="4091284"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67882"/>
                </a:solidFill>
                <a:effectLst/>
                <a:uLnTx/>
                <a:uFillTx/>
                <a:latin typeface="Arial" panose="020B0604020202020204"/>
                <a:ea typeface="+mn-ea"/>
                <a:cs typeface="+mn-cs"/>
              </a:rPr>
              <a:t>Great Work!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67882"/>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67882"/>
                </a:solidFill>
                <a:effectLst/>
                <a:uLnTx/>
                <a:uFillTx/>
                <a:latin typeface="Arial" panose="020B0604020202020204"/>
                <a:ea typeface="+mn-ea"/>
                <a:cs typeface="+mn-cs"/>
              </a:rPr>
              <a:t>Thank you ALL!</a:t>
            </a:r>
          </a:p>
        </p:txBody>
      </p:sp>
      <p:pic>
        <p:nvPicPr>
          <p:cNvPr id="5" name="Picture 4"/>
          <p:cNvPicPr>
            <a:picLocks noChangeAspect="1"/>
          </p:cNvPicPr>
          <p:nvPr/>
        </p:nvPicPr>
        <p:blipFill>
          <a:blip r:embed="rId2"/>
          <a:stretch>
            <a:fillRect/>
          </a:stretch>
        </p:blipFill>
        <p:spPr>
          <a:xfrm>
            <a:off x="4829696" y="843237"/>
            <a:ext cx="7029794" cy="628650"/>
          </a:xfrm>
          <a:prstGeom prst="rect">
            <a:avLst/>
          </a:prstGeom>
        </p:spPr>
      </p:pic>
      <p:graphicFrame>
        <p:nvGraphicFramePr>
          <p:cNvPr id="7" name="Table 6"/>
          <p:cNvGraphicFramePr>
            <a:graphicFrameLocks noGrp="1"/>
          </p:cNvGraphicFramePr>
          <p:nvPr>
            <p:extLst/>
          </p:nvPr>
        </p:nvGraphicFramePr>
        <p:xfrm>
          <a:off x="4829695" y="1471887"/>
          <a:ext cx="7029795" cy="3063168"/>
        </p:xfrm>
        <a:graphic>
          <a:graphicData uri="http://schemas.openxmlformats.org/drawingml/2006/table">
            <a:tbl>
              <a:tblPr>
                <a:tableStyleId>{5C22544A-7EE6-4342-B048-85BDC9FD1C3A}</a:tableStyleId>
              </a:tblPr>
              <a:tblGrid>
                <a:gridCol w="1346704">
                  <a:extLst>
                    <a:ext uri="{9D8B030D-6E8A-4147-A177-3AD203B41FA5}">
                      <a16:colId xmlns:a16="http://schemas.microsoft.com/office/drawing/2014/main" val="455752196"/>
                    </a:ext>
                  </a:extLst>
                </a:gridCol>
                <a:gridCol w="1104297">
                  <a:extLst>
                    <a:ext uri="{9D8B030D-6E8A-4147-A177-3AD203B41FA5}">
                      <a16:colId xmlns:a16="http://schemas.microsoft.com/office/drawing/2014/main" val="2586774496"/>
                    </a:ext>
                  </a:extLst>
                </a:gridCol>
                <a:gridCol w="4578794">
                  <a:extLst>
                    <a:ext uri="{9D8B030D-6E8A-4147-A177-3AD203B41FA5}">
                      <a16:colId xmlns:a16="http://schemas.microsoft.com/office/drawing/2014/main" val="1143237517"/>
                    </a:ext>
                  </a:extLst>
                </a:gridCol>
              </a:tblGrid>
              <a:tr h="1373144">
                <a:tc>
                  <a:txBody>
                    <a:bodyPr/>
                    <a:lstStyle/>
                    <a:p>
                      <a:pPr algn="ctr" fontAlgn="ctr"/>
                      <a:r>
                        <a:rPr lang="en-US" sz="1100" u="none" strike="noStrike">
                          <a:effectLst/>
                        </a:rPr>
                        <a:t>Blood Bank</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Julie Jackson</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000" u="none" strike="noStrike">
                          <a:effectLst/>
                        </a:rPr>
                        <a:t>Blood Bank was contacted about establishing a protocol for TAAA cases. The first case was set for 10/17. Blood Bank found the patient and while the patient had no antibody history in our system, Julie Jackson found a history of antibodies at an outside hospital while helping the team place their orders. Blood Bank was able to contact the team and alert them of this issue and get pre-op labs scheduled differently to prevent delay in patient care for this case expected to take a lot of blood products. </a:t>
                      </a:r>
                      <a:endParaRPr lang="en-US" sz="10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390871840"/>
                  </a:ext>
                </a:extLst>
              </a:tr>
              <a:tr h="596035">
                <a:tc>
                  <a:txBody>
                    <a:bodyPr/>
                    <a:lstStyle/>
                    <a:p>
                      <a:pPr algn="ctr" fontAlgn="ctr"/>
                      <a:r>
                        <a:rPr lang="en-US" sz="1100" u="none" strike="noStrike">
                          <a:effectLst/>
                        </a:rPr>
                        <a:t>Blood Bank WMC</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Ashley Billings</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b"/>
                      <a:r>
                        <a:rPr lang="en-US" sz="1000" u="none" strike="noStrike">
                          <a:effectLst/>
                        </a:rPr>
                        <a:t>Ashley identified that when there is a RBC add-on the patient's BBID number is not being entered properly.  Instead of entering the BBID number, the user is typing in all Xs.</a:t>
                      </a:r>
                      <a:endParaRPr lang="en-US" sz="10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77134587"/>
                  </a:ext>
                </a:extLst>
              </a:tr>
              <a:tr h="1093989">
                <a:tc>
                  <a:txBody>
                    <a:bodyPr/>
                    <a:lstStyle/>
                    <a:p>
                      <a:pPr algn="ctr" fontAlgn="ctr"/>
                      <a:r>
                        <a:rPr lang="en-US" sz="1100" u="none" strike="noStrike">
                          <a:effectLst/>
                        </a:rPr>
                        <a:t>Critical Care Lab </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100" u="none" strike="noStrike">
                          <a:effectLst/>
                        </a:rPr>
                        <a:t>Beth Gallos</a:t>
                      </a:r>
                      <a:endParaRPr lang="en-US" sz="1100" b="0" i="0" u="none" strike="noStrike">
                        <a:solidFill>
                          <a:srgbClr val="000000"/>
                        </a:solidFill>
                        <a:effectLst/>
                        <a:latin typeface="Calibri" panose="020F0502020204030204" pitchFamily="34" charset="0"/>
                      </a:endParaRPr>
                    </a:p>
                  </a:txBody>
                  <a:tcPr marL="6350" marR="6350" marT="6350" marB="0" anchor="ctr"/>
                </a:tc>
                <a:tc>
                  <a:txBody>
                    <a:bodyPr/>
                    <a:lstStyle/>
                    <a:p>
                      <a:pPr algn="l" fontAlgn="ctr"/>
                      <a:r>
                        <a:rPr lang="en-US" sz="1000" u="none" strike="noStrike" dirty="0" err="1">
                          <a:effectLst/>
                        </a:rPr>
                        <a:t>Blod</a:t>
                      </a:r>
                      <a:r>
                        <a:rPr lang="en-US" sz="1000" u="none" strike="noStrike" dirty="0">
                          <a:effectLst/>
                        </a:rPr>
                        <a:t> gas results came back as K 1.40,  Ca++ 0.62,  hgb &lt;4.8 , CO2 18.2, Repeated with same results on another analyzer. I compared to 0600 BMP and results were vastly different. Called to charge nurse, spoke with patient nurse. Drawn from A-line they didn’t think it was contamination but were willing to redraw due to absurd results. Redraw came in and all values within range.</a:t>
                      </a:r>
                      <a:endParaRPr lang="en-US" sz="10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81585590"/>
                  </a:ext>
                </a:extLst>
              </a:tr>
            </a:tbl>
          </a:graphicData>
        </a:graphic>
      </p:graphicFrame>
    </p:spTree>
    <p:extLst>
      <p:ext uri="{BB962C8B-B14F-4D97-AF65-F5344CB8AC3E}">
        <p14:creationId xmlns:p14="http://schemas.microsoft.com/office/powerpoint/2010/main" val="3233971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54" y="925772"/>
            <a:ext cx="4066310" cy="3588039"/>
          </a:xfrm>
        </p:spPr>
        <p:txBody>
          <a:bodyPr/>
          <a:lstStyle/>
          <a:p>
            <a:pPr algn="ctr"/>
            <a:r>
              <a:rPr lang="en-US" sz="3600" dirty="0"/>
              <a:t>Good Catch Recipient </a:t>
            </a:r>
            <a:br>
              <a:rPr lang="en-US" sz="3600" dirty="0"/>
            </a:br>
            <a:r>
              <a:rPr lang="en-US" sz="3600" dirty="0"/>
              <a:t>for </a:t>
            </a:r>
            <a:r>
              <a:rPr lang="en-US" sz="3600" dirty="0" smtClean="0"/>
              <a:t>October</a:t>
            </a:r>
            <a:br>
              <a:rPr lang="en-US" sz="3600" dirty="0" smtClean="0"/>
            </a:br>
            <a:r>
              <a:rPr lang="en-US" sz="3600" dirty="0"/>
              <a:t/>
            </a:r>
            <a:br>
              <a:rPr lang="en-US" sz="3600" dirty="0"/>
            </a:br>
            <a:r>
              <a:rPr lang="en-US" sz="3600" dirty="0" smtClean="0"/>
              <a:t>Julie Jackson</a:t>
            </a:r>
            <a:br>
              <a:rPr lang="en-US" sz="3600" dirty="0" smtClean="0"/>
            </a:br>
            <a:r>
              <a:rPr lang="en-US" sz="3600" dirty="0" smtClean="0"/>
              <a:t>Blood Bank</a:t>
            </a: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dirty="0"/>
              <a:t/>
            </a:r>
            <a:br>
              <a:rPr lang="en-US" dirty="0"/>
            </a:br>
            <a:r>
              <a:rPr lang="en-US" dirty="0"/>
              <a:t/>
            </a:r>
            <a:br>
              <a:rPr lang="en-US" dirty="0"/>
            </a:br>
            <a:r>
              <a:rPr lang="en-US" dirty="0"/>
              <a:t/>
            </a:r>
            <a:br>
              <a:rPr lang="en-US" dirty="0"/>
            </a:br>
            <a:endParaRPr lang="en-US" dirty="0"/>
          </a:p>
        </p:txBody>
      </p:sp>
      <p:pic>
        <p:nvPicPr>
          <p:cNvPr id="3" name="Picture 2"/>
          <p:cNvPicPr>
            <a:picLocks noChangeAspect="1"/>
          </p:cNvPicPr>
          <p:nvPr/>
        </p:nvPicPr>
        <p:blipFill rotWithShape="1">
          <a:blip r:embed="rId2"/>
          <a:srcRect l="8299" t="16801" r="1712" b="5313"/>
          <a:stretch/>
        </p:blipFill>
        <p:spPr>
          <a:xfrm>
            <a:off x="6109856" y="723208"/>
            <a:ext cx="3940232" cy="4547062"/>
          </a:xfrm>
          <a:prstGeom prst="rect">
            <a:avLst/>
          </a:prstGeom>
        </p:spPr>
      </p:pic>
    </p:spTree>
    <p:extLst>
      <p:ext uri="{BB962C8B-B14F-4D97-AF65-F5344CB8AC3E}">
        <p14:creationId xmlns:p14="http://schemas.microsoft.com/office/powerpoint/2010/main" val="3337698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898" y="6365133"/>
            <a:ext cx="2857500" cy="343958"/>
          </a:xfrm>
          <a:prstGeom prst="rect">
            <a:avLst/>
          </a:prstGeom>
        </p:spPr>
      </p:pic>
      <p:graphicFrame>
        <p:nvGraphicFramePr>
          <p:cNvPr id="10" name="Table 9"/>
          <p:cNvGraphicFramePr>
            <a:graphicFrameLocks noGrp="1"/>
          </p:cNvGraphicFramePr>
          <p:nvPr>
            <p:extLst/>
          </p:nvPr>
        </p:nvGraphicFramePr>
        <p:xfrm>
          <a:off x="1606600" y="170419"/>
          <a:ext cx="5017768" cy="3552303"/>
        </p:xfrm>
        <a:graphic>
          <a:graphicData uri="http://schemas.openxmlformats.org/drawingml/2006/table">
            <a:tbl>
              <a:tblPr firstRow="1" bandRow="1">
                <a:tableStyleId>{21E4AEA4-8DFA-4A89-87EB-49C32662AFE0}</a:tableStyleId>
              </a:tblPr>
              <a:tblGrid>
                <a:gridCol w="2444554">
                  <a:extLst>
                    <a:ext uri="{9D8B030D-6E8A-4147-A177-3AD203B41FA5}">
                      <a16:colId xmlns:a16="http://schemas.microsoft.com/office/drawing/2014/main" val="20000"/>
                    </a:ext>
                  </a:extLst>
                </a:gridCol>
                <a:gridCol w="2573214">
                  <a:extLst>
                    <a:ext uri="{9D8B030D-6E8A-4147-A177-3AD203B41FA5}">
                      <a16:colId xmlns:a16="http://schemas.microsoft.com/office/drawing/2014/main" val="20001"/>
                    </a:ext>
                  </a:extLst>
                </a:gridCol>
              </a:tblGrid>
              <a:tr h="72566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100" b="1" dirty="0">
                          <a:solidFill>
                            <a:schemeClr val="bg1"/>
                          </a:solidFill>
                          <a:latin typeface="Arial" panose="020B0604020202020204" pitchFamily="34" charset="0"/>
                          <a:cs typeface="Arial" panose="020B0604020202020204" pitchFamily="34" charset="0"/>
                        </a:rPr>
                        <a:t>Safety First – ALWAYS!</a:t>
                      </a:r>
                    </a:p>
                  </a:txBody>
                  <a:tcPr marL="68580" marR="68580" marT="34290" marB="3429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b="0" dirty="0">
                        <a:latin typeface="Arial" panose="020B0604020202020204" pitchFamily="34" charset="0"/>
                        <a:cs typeface="Arial" panose="020B0604020202020204" pitchFamily="34" charset="0"/>
                      </a:endParaRPr>
                    </a:p>
                  </a:txBody>
                  <a:tcPr>
                    <a:lnL w="57150" cap="flat" cmpd="sng" algn="ctr">
                      <a:no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18592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6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0001"/>
                  </a:ext>
                </a:extLst>
              </a:tr>
              <a:tr h="931970">
                <a:tc gridSpan="2">
                  <a:txBody>
                    <a:bodyPr/>
                    <a:lstStyle/>
                    <a:p>
                      <a:pPr algn="ctr"/>
                      <a:r>
                        <a:rPr lang="en-US" sz="3600" b="1" dirty="0">
                          <a:solidFill>
                            <a:schemeClr val="accent1"/>
                          </a:solidFill>
                          <a:latin typeface="Arial" panose="020B0604020202020204" pitchFamily="34" charset="0"/>
                          <a:cs typeface="Arial" panose="020B0604020202020204" pitchFamily="34" charset="0"/>
                        </a:rPr>
                        <a:t>R</a:t>
                      </a:r>
                      <a:r>
                        <a:rPr lang="en-US" sz="2700" b="1" dirty="0">
                          <a:solidFill>
                            <a:schemeClr val="accent2"/>
                          </a:solidFill>
                          <a:latin typeface="Arial" panose="020B0604020202020204" pitchFamily="34" charset="0"/>
                          <a:cs typeface="Arial" panose="020B0604020202020204" pitchFamily="34" charset="0"/>
                        </a:rPr>
                        <a:t>eporting</a:t>
                      </a:r>
                    </a:p>
                  </a:txBody>
                  <a:tcPr marL="68580" marR="68580" marT="34290" marB="34290" anchor="ctr">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xBody>
                    <a:bodyPr/>
                    <a:lstStyle/>
                    <a:p>
                      <a:pPr marL="230188" indent="-230188">
                        <a:spcAft>
                          <a:spcPts val="600"/>
                        </a:spcAft>
                        <a:buFontTx/>
                        <a:buBlip>
                          <a:blip r:embed="rId4"/>
                        </a:buBlip>
                      </a:pPr>
                      <a:endParaRPr lang="en-US" sz="1400" dirty="0">
                        <a:solidFill>
                          <a:schemeClr val="accent1"/>
                        </a:solidFill>
                        <a:latin typeface="Arial" panose="020B0604020202020204" pitchFamily="34" charset="0"/>
                        <a:cs typeface="Arial" panose="020B0604020202020204" pitchFamily="34" charset="0"/>
                      </a:endParaRPr>
                    </a:p>
                  </a:txBody>
                  <a:tcPr>
                    <a:lnL w="57150" cap="flat" cmpd="sng" algn="ctr">
                      <a:no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2"/>
                  </a:ext>
                </a:extLst>
              </a:tr>
              <a:tr h="1708742">
                <a:tc>
                  <a:txBody>
                    <a:bodyPr/>
                    <a:lstStyle/>
                    <a:p>
                      <a:pPr marL="230188" marR="0" indent="-230188" algn="l" defTabSz="914400" rtl="0" eaLnBrk="1" fontAlgn="auto" latinLnBrk="0" hangingPunct="1">
                        <a:lnSpc>
                          <a:spcPct val="100000"/>
                        </a:lnSpc>
                        <a:spcBef>
                          <a:spcPts val="0"/>
                        </a:spcBef>
                        <a:spcAft>
                          <a:spcPts val="600"/>
                        </a:spcAft>
                        <a:buClrTx/>
                        <a:buSzTx/>
                        <a:buFontTx/>
                        <a:buBlip>
                          <a:blip r:embed="rId4"/>
                        </a:buBlip>
                        <a:tabLst/>
                        <a:defRPr/>
                      </a:pPr>
                      <a:r>
                        <a:rPr lang="en-US" sz="1100" kern="1200" baseline="0" dirty="0">
                          <a:solidFill>
                            <a:schemeClr val="accent1"/>
                          </a:solidFill>
                          <a:latin typeface="Arial" panose="020B0604020202020204" pitchFamily="34" charset="0"/>
                          <a:ea typeface="+mn-ea"/>
                          <a:cs typeface="Arial" panose="020B0604020202020204" pitchFamily="34" charset="0"/>
                        </a:rPr>
                        <a:t>Who can report? Anyone! </a:t>
                      </a:r>
                      <a:endParaRPr lang="en-US" sz="1100" kern="1200" dirty="0">
                        <a:solidFill>
                          <a:schemeClr val="accent1"/>
                        </a:solidFill>
                        <a:latin typeface="Arial" panose="020B0604020202020204" pitchFamily="34" charset="0"/>
                        <a:ea typeface="+mn-ea"/>
                        <a:cs typeface="Arial" panose="020B0604020202020204" pitchFamily="34" charset="0"/>
                      </a:endParaRPr>
                    </a:p>
                    <a:p>
                      <a:pPr marL="230188" indent="-230188" algn="l" defTabSz="914400" rtl="0" eaLnBrk="1" latinLnBrk="0" hangingPunct="1">
                        <a:spcAft>
                          <a:spcPts val="600"/>
                        </a:spcAft>
                        <a:buFontTx/>
                        <a:buBlip>
                          <a:blip r:embed="rId4"/>
                        </a:buBlip>
                      </a:pPr>
                      <a:r>
                        <a:rPr lang="en-US" sz="1100" kern="1200" dirty="0">
                          <a:solidFill>
                            <a:schemeClr val="accent1"/>
                          </a:solidFill>
                          <a:latin typeface="Arial" panose="020B0604020202020204" pitchFamily="34" charset="0"/>
                          <a:ea typeface="+mn-ea"/>
                          <a:cs typeface="Arial" panose="020B0604020202020204" pitchFamily="34" charset="0"/>
                        </a:rPr>
                        <a:t>Anything that harms </a:t>
                      </a:r>
                      <a:r>
                        <a:rPr lang="en-US" sz="1100" kern="1200" baseline="0" dirty="0">
                          <a:solidFill>
                            <a:schemeClr val="accent1"/>
                          </a:solidFill>
                          <a:latin typeface="Arial" panose="020B0604020202020204" pitchFamily="34" charset="0"/>
                          <a:ea typeface="+mn-ea"/>
                          <a:cs typeface="Arial" panose="020B0604020202020204" pitchFamily="34" charset="0"/>
                        </a:rPr>
                        <a:t>a patient or employee</a:t>
                      </a:r>
                      <a:endParaRPr lang="en-US" sz="1100" kern="1200" dirty="0">
                        <a:solidFill>
                          <a:schemeClr val="accent1"/>
                        </a:solidFill>
                        <a:latin typeface="Arial" panose="020B0604020202020204" pitchFamily="34" charset="0"/>
                        <a:ea typeface="+mn-ea"/>
                        <a:cs typeface="Arial" panose="020B0604020202020204" pitchFamily="34" charset="0"/>
                      </a:endParaRPr>
                    </a:p>
                    <a:p>
                      <a:pPr marL="230188" indent="-230188" algn="l" defTabSz="914400" rtl="0" eaLnBrk="1" latinLnBrk="0" hangingPunct="1">
                        <a:spcAft>
                          <a:spcPts val="600"/>
                        </a:spcAft>
                        <a:buFontTx/>
                        <a:buBlip>
                          <a:blip r:embed="rId4"/>
                        </a:buBlip>
                      </a:pPr>
                      <a:r>
                        <a:rPr lang="en-US" sz="1100" kern="1200" dirty="0">
                          <a:solidFill>
                            <a:schemeClr val="accent1"/>
                          </a:solidFill>
                          <a:latin typeface="Arial" panose="020B0604020202020204" pitchFamily="34" charset="0"/>
                          <a:ea typeface="+mn-ea"/>
                          <a:cs typeface="Arial" panose="020B0604020202020204" pitchFamily="34" charset="0"/>
                        </a:rPr>
                        <a:t>Anything that threatens to harm </a:t>
                      </a:r>
                      <a:r>
                        <a:rPr lang="en-US" sz="1100" kern="1200" baseline="0" dirty="0">
                          <a:solidFill>
                            <a:schemeClr val="accent1"/>
                          </a:solidFill>
                          <a:latin typeface="Arial" panose="020B0604020202020204" pitchFamily="34" charset="0"/>
                          <a:ea typeface="+mn-ea"/>
                          <a:cs typeface="Arial" panose="020B0604020202020204" pitchFamily="34" charset="0"/>
                        </a:rPr>
                        <a:t>a patient or employee</a:t>
                      </a:r>
                    </a:p>
                    <a:p>
                      <a:pPr marL="230188" indent="-230188" algn="l" defTabSz="914400" rtl="0" eaLnBrk="1" latinLnBrk="0" hangingPunct="1">
                        <a:spcAft>
                          <a:spcPts val="600"/>
                        </a:spcAft>
                        <a:buFontTx/>
                        <a:buBlip>
                          <a:blip r:embed="rId4"/>
                        </a:buBlip>
                      </a:pPr>
                      <a:r>
                        <a:rPr lang="en-US" sz="1100" kern="1200" baseline="0" dirty="0">
                          <a:solidFill>
                            <a:schemeClr val="accent1"/>
                          </a:solidFill>
                          <a:latin typeface="Arial" panose="020B0604020202020204" pitchFamily="34" charset="0"/>
                          <a:ea typeface="+mn-ea"/>
                          <a:cs typeface="Arial" panose="020B0604020202020204" pitchFamily="34" charset="0"/>
                        </a:rPr>
                        <a:t>Anytime something unexpected happens</a:t>
                      </a:r>
                    </a:p>
                  </a:txBody>
                  <a:tcPr marL="68580" marR="68580" marT="34290" marB="34290">
                    <a:lnL w="12700" cmpd="sng">
                      <a:noFill/>
                    </a:lnL>
                    <a:lnR w="57150" cap="flat" cmpd="sng" algn="ctr">
                      <a:no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230188" indent="-230188" algn="l" defTabSz="914400" rtl="0" eaLnBrk="1" latinLnBrk="0" hangingPunct="1">
                        <a:spcAft>
                          <a:spcPts val="600"/>
                        </a:spcAft>
                        <a:buFontTx/>
                        <a:buBlip>
                          <a:blip r:embed="rId4"/>
                        </a:buBlip>
                      </a:pPr>
                      <a:r>
                        <a:rPr lang="en-US" sz="1100" b="1" kern="1200" dirty="0">
                          <a:solidFill>
                            <a:schemeClr val="accent1"/>
                          </a:solidFill>
                          <a:latin typeface="Arial" panose="020B0604020202020204" pitchFamily="34" charset="0"/>
                          <a:ea typeface="+mn-ea"/>
                          <a:cs typeface="Arial" panose="020B0604020202020204" pitchFamily="34" charset="0"/>
                        </a:rPr>
                        <a:t>Celebrate our successes! </a:t>
                      </a:r>
                      <a:r>
                        <a:rPr lang="en-US" sz="1100" kern="1200" dirty="0">
                          <a:solidFill>
                            <a:schemeClr val="accent1"/>
                          </a:solidFill>
                          <a:latin typeface="Arial" panose="020B0604020202020204" pitchFamily="34" charset="0"/>
                          <a:ea typeface="+mn-ea"/>
                          <a:cs typeface="Arial" panose="020B0604020202020204" pitchFamily="34" charset="0"/>
                        </a:rPr>
                        <a:t>Recognize great catches and reporting</a:t>
                      </a:r>
                      <a:r>
                        <a:rPr lang="en-US" sz="1100" kern="1200" baseline="0" dirty="0">
                          <a:solidFill>
                            <a:schemeClr val="accent1"/>
                          </a:solidFill>
                          <a:latin typeface="Arial" panose="020B0604020202020204" pitchFamily="34" charset="0"/>
                          <a:ea typeface="+mn-ea"/>
                          <a:cs typeface="Arial" panose="020B0604020202020204" pitchFamily="34" charset="0"/>
                        </a:rPr>
                        <a:t> with a Good Catch report, Shout Out or e-card. </a:t>
                      </a:r>
                    </a:p>
                    <a:p>
                      <a:pPr marL="230188" indent="-230188" algn="l" defTabSz="914400" rtl="0" eaLnBrk="1" latinLnBrk="0" hangingPunct="1">
                        <a:spcAft>
                          <a:spcPts val="600"/>
                        </a:spcAft>
                        <a:buFontTx/>
                        <a:buNone/>
                      </a:pPr>
                      <a:endParaRPr lang="en-US" sz="800" kern="1200" dirty="0">
                        <a:solidFill>
                          <a:schemeClr val="accent1"/>
                        </a:solidFill>
                        <a:latin typeface="Arial" panose="020B0604020202020204" pitchFamily="34" charset="0"/>
                        <a:ea typeface="+mn-ea"/>
                        <a:cs typeface="Arial" panose="020B0604020202020204" pitchFamily="34" charset="0"/>
                      </a:endParaRPr>
                    </a:p>
                  </a:txBody>
                  <a:tcPr marL="68580" marR="68580" marT="34290" marB="34290">
                    <a:lnL w="57150" cap="flat" cmpd="sng" algn="ctr">
                      <a:no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3"/>
                  </a:ext>
                </a:extLst>
              </a:tr>
            </a:tbl>
          </a:graphicData>
        </a:graphic>
      </p:graphicFrame>
      <p:pic>
        <p:nvPicPr>
          <p:cNvPr id="4" name="Picture 3">
            <a:extLst>
              <a:ext uri="{FF2B5EF4-FFF2-40B4-BE49-F238E27FC236}">
                <a16:creationId xmlns:a16="http://schemas.microsoft.com/office/drawing/2014/main" id="{0144519F-E48A-567E-56F2-B8176283AEA8}"/>
              </a:ext>
            </a:extLst>
          </p:cNvPr>
          <p:cNvPicPr>
            <a:picLocks noChangeAspect="1"/>
          </p:cNvPicPr>
          <p:nvPr/>
        </p:nvPicPr>
        <p:blipFill>
          <a:blip r:embed="rId5"/>
          <a:stretch>
            <a:fillRect/>
          </a:stretch>
        </p:blipFill>
        <p:spPr>
          <a:xfrm>
            <a:off x="601713" y="3944057"/>
            <a:ext cx="2009775" cy="2114550"/>
          </a:xfrm>
          <a:prstGeom prst="rect">
            <a:avLst/>
          </a:prstGeom>
        </p:spPr>
      </p:pic>
      <p:pic>
        <p:nvPicPr>
          <p:cNvPr id="7" name="Picture 6">
            <a:extLst>
              <a:ext uri="{FF2B5EF4-FFF2-40B4-BE49-F238E27FC236}">
                <a16:creationId xmlns:a16="http://schemas.microsoft.com/office/drawing/2014/main" id="{FD8C2F77-EC82-BC79-A430-5F7549FA093A}"/>
              </a:ext>
            </a:extLst>
          </p:cNvPr>
          <p:cNvPicPr>
            <a:picLocks noChangeAspect="1"/>
          </p:cNvPicPr>
          <p:nvPr/>
        </p:nvPicPr>
        <p:blipFill>
          <a:blip r:embed="rId6"/>
          <a:stretch>
            <a:fillRect/>
          </a:stretch>
        </p:blipFill>
        <p:spPr>
          <a:xfrm>
            <a:off x="7517266" y="3959279"/>
            <a:ext cx="1914525" cy="2066925"/>
          </a:xfrm>
          <a:prstGeom prst="rect">
            <a:avLst/>
          </a:prstGeom>
        </p:spPr>
      </p:pic>
      <p:pic>
        <p:nvPicPr>
          <p:cNvPr id="12" name="Picture 11">
            <a:extLst>
              <a:ext uri="{FF2B5EF4-FFF2-40B4-BE49-F238E27FC236}">
                <a16:creationId xmlns:a16="http://schemas.microsoft.com/office/drawing/2014/main" id="{BB416BB3-5186-531A-1025-D9687D92F7D6}"/>
              </a:ext>
            </a:extLst>
          </p:cNvPr>
          <p:cNvPicPr>
            <a:picLocks noChangeAspect="1"/>
          </p:cNvPicPr>
          <p:nvPr/>
        </p:nvPicPr>
        <p:blipFill>
          <a:blip r:embed="rId7"/>
          <a:stretch>
            <a:fillRect/>
          </a:stretch>
        </p:blipFill>
        <p:spPr>
          <a:xfrm>
            <a:off x="3090470" y="3944058"/>
            <a:ext cx="1866900" cy="2114549"/>
          </a:xfrm>
          <a:prstGeom prst="rect">
            <a:avLst/>
          </a:prstGeom>
        </p:spPr>
      </p:pic>
      <p:pic>
        <p:nvPicPr>
          <p:cNvPr id="15" name="Picture 14">
            <a:extLst>
              <a:ext uri="{FF2B5EF4-FFF2-40B4-BE49-F238E27FC236}">
                <a16:creationId xmlns:a16="http://schemas.microsoft.com/office/drawing/2014/main" id="{5D909B73-254E-790F-9441-EDCD1CA39E4F}"/>
              </a:ext>
            </a:extLst>
          </p:cNvPr>
          <p:cNvPicPr>
            <a:picLocks noChangeAspect="1"/>
          </p:cNvPicPr>
          <p:nvPr/>
        </p:nvPicPr>
        <p:blipFill>
          <a:blip r:embed="rId8"/>
          <a:stretch>
            <a:fillRect/>
          </a:stretch>
        </p:blipFill>
        <p:spPr>
          <a:xfrm>
            <a:off x="5310582" y="3944058"/>
            <a:ext cx="1924050" cy="2114549"/>
          </a:xfrm>
          <a:prstGeom prst="rect">
            <a:avLst/>
          </a:prstGeom>
        </p:spPr>
      </p:pic>
      <p:pic>
        <p:nvPicPr>
          <p:cNvPr id="17" name="Picture 16">
            <a:extLst>
              <a:ext uri="{FF2B5EF4-FFF2-40B4-BE49-F238E27FC236}">
                <a16:creationId xmlns:a16="http://schemas.microsoft.com/office/drawing/2014/main" id="{927DC637-2A05-BCB0-512F-EC305E1D181D}"/>
              </a:ext>
            </a:extLst>
          </p:cNvPr>
          <p:cNvPicPr>
            <a:picLocks noChangeAspect="1"/>
          </p:cNvPicPr>
          <p:nvPr/>
        </p:nvPicPr>
        <p:blipFill>
          <a:blip r:embed="rId9"/>
          <a:stretch>
            <a:fillRect/>
          </a:stretch>
        </p:blipFill>
        <p:spPr>
          <a:xfrm>
            <a:off x="9805198" y="3930240"/>
            <a:ext cx="1981200" cy="2095963"/>
          </a:xfrm>
          <a:prstGeom prst="rect">
            <a:avLst/>
          </a:prstGeom>
        </p:spPr>
      </p:pic>
      <p:pic>
        <p:nvPicPr>
          <p:cNvPr id="21" name="Picture 20">
            <a:extLst>
              <a:ext uri="{FF2B5EF4-FFF2-40B4-BE49-F238E27FC236}">
                <a16:creationId xmlns:a16="http://schemas.microsoft.com/office/drawing/2014/main" id="{0381D659-94F0-4156-B7E8-0F657923DBFC}"/>
              </a:ext>
            </a:extLst>
          </p:cNvPr>
          <p:cNvPicPr>
            <a:picLocks noChangeAspect="1"/>
          </p:cNvPicPr>
          <p:nvPr/>
        </p:nvPicPr>
        <p:blipFill>
          <a:blip r:embed="rId10"/>
          <a:stretch>
            <a:fillRect/>
          </a:stretch>
        </p:blipFill>
        <p:spPr>
          <a:xfrm>
            <a:off x="8084002" y="1208230"/>
            <a:ext cx="1261333" cy="1476683"/>
          </a:xfrm>
          <a:prstGeom prst="rect">
            <a:avLst/>
          </a:prstGeom>
        </p:spPr>
      </p:pic>
    </p:spTree>
    <p:extLst>
      <p:ext uri="{BB962C8B-B14F-4D97-AF65-F5344CB8AC3E}">
        <p14:creationId xmlns:p14="http://schemas.microsoft.com/office/powerpoint/2010/main" val="2626915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8582" y="1203767"/>
            <a:ext cx="8894835" cy="4450466"/>
          </a:xfrm>
          <a:prstGeom prst="rect">
            <a:avLst/>
          </a:prstGeom>
        </p:spPr>
      </p:pic>
      <p:sp>
        <p:nvSpPr>
          <p:cNvPr id="5" name="TextBox 4"/>
          <p:cNvSpPr txBox="1"/>
          <p:nvPr/>
        </p:nvSpPr>
        <p:spPr>
          <a:xfrm>
            <a:off x="7625540" y="4901530"/>
            <a:ext cx="5220393" cy="369332"/>
          </a:xfrm>
          <a:prstGeom prst="rect">
            <a:avLst/>
          </a:prstGeom>
          <a:noFill/>
        </p:spPr>
        <p:txBody>
          <a:bodyPr wrap="square" rtlCol="0">
            <a:spAutoFit/>
          </a:bodyPr>
          <a:lstStyle/>
          <a:p>
            <a:r>
              <a:rPr lang="en-US" dirty="0" smtClean="0">
                <a:solidFill>
                  <a:schemeClr val="tx2"/>
                </a:solidFill>
              </a:rPr>
              <a:t>88 Deviations in October</a:t>
            </a:r>
            <a:endParaRPr lang="en-US" dirty="0">
              <a:solidFill>
                <a:schemeClr val="tx2"/>
              </a:solidFill>
            </a:endParaRPr>
          </a:p>
        </p:txBody>
      </p:sp>
    </p:spTree>
    <p:extLst>
      <p:ext uri="{BB962C8B-B14F-4D97-AF65-F5344CB8AC3E}">
        <p14:creationId xmlns:p14="http://schemas.microsoft.com/office/powerpoint/2010/main" val="12890445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Common Deviation in October</a:t>
            </a:r>
            <a:endParaRPr lang="en-US" dirty="0"/>
          </a:p>
        </p:txBody>
      </p:sp>
      <p:sp>
        <p:nvSpPr>
          <p:cNvPr id="3" name="Content Placeholder 2"/>
          <p:cNvSpPr>
            <a:spLocks noGrp="1"/>
          </p:cNvSpPr>
          <p:nvPr>
            <p:ph idx="1"/>
          </p:nvPr>
        </p:nvSpPr>
        <p:spPr/>
        <p:txBody>
          <a:bodyPr/>
          <a:lstStyle/>
          <a:p>
            <a:r>
              <a:rPr lang="en-US" dirty="0" smtClean="0"/>
              <a:t>Incorrect Results Reported – 11</a:t>
            </a:r>
          </a:p>
          <a:p>
            <a:r>
              <a:rPr lang="en-US" dirty="0" smtClean="0"/>
              <a:t>Labeling Error – 11 </a:t>
            </a:r>
            <a:endParaRPr lang="en-US" dirty="0"/>
          </a:p>
        </p:txBody>
      </p:sp>
    </p:spTree>
    <p:extLst>
      <p:ext uri="{BB962C8B-B14F-4D97-AF65-F5344CB8AC3E}">
        <p14:creationId xmlns:p14="http://schemas.microsoft.com/office/powerpoint/2010/main" val="42633557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3891" y="954385"/>
            <a:ext cx="8894835" cy="4450466"/>
          </a:xfrm>
          <a:prstGeom prst="rect">
            <a:avLst/>
          </a:prstGeom>
        </p:spPr>
      </p:pic>
      <p:sp>
        <p:nvSpPr>
          <p:cNvPr id="4" name="TextBox 3"/>
          <p:cNvSpPr txBox="1"/>
          <p:nvPr/>
        </p:nvSpPr>
        <p:spPr>
          <a:xfrm>
            <a:off x="7635986" y="3983020"/>
            <a:ext cx="3250277" cy="369332"/>
          </a:xfrm>
          <a:prstGeom prst="rect">
            <a:avLst/>
          </a:prstGeom>
          <a:noFill/>
        </p:spPr>
        <p:txBody>
          <a:bodyPr wrap="square" rtlCol="0">
            <a:spAutoFit/>
          </a:bodyPr>
          <a:lstStyle/>
          <a:p>
            <a:r>
              <a:rPr lang="en-US" dirty="0" smtClean="0">
                <a:solidFill>
                  <a:schemeClr val="tx2"/>
                </a:solidFill>
              </a:rPr>
              <a:t>11 Deviations in October</a:t>
            </a:r>
            <a:endParaRPr lang="en-US" dirty="0">
              <a:solidFill>
                <a:schemeClr val="tx2"/>
              </a:solidFill>
            </a:endParaRPr>
          </a:p>
        </p:txBody>
      </p:sp>
      <p:sp>
        <p:nvSpPr>
          <p:cNvPr id="6" name="Title 5"/>
          <p:cNvSpPr>
            <a:spLocks noGrp="1"/>
          </p:cNvSpPr>
          <p:nvPr>
            <p:ph type="title"/>
          </p:nvPr>
        </p:nvSpPr>
        <p:spPr/>
        <p:txBody>
          <a:bodyPr/>
          <a:lstStyle/>
          <a:p>
            <a:endParaRPr lang="en-US"/>
          </a:p>
        </p:txBody>
      </p:sp>
    </p:spTree>
    <p:extLst>
      <p:ext uri="{BB962C8B-B14F-4D97-AF65-F5344CB8AC3E}">
        <p14:creationId xmlns:p14="http://schemas.microsoft.com/office/powerpoint/2010/main" val="2299005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1777614" y="1027906"/>
            <a:ext cx="8636771" cy="4321345"/>
          </a:xfrm>
          <a:prstGeom prst="rect">
            <a:avLst/>
          </a:prstGeom>
        </p:spPr>
      </p:pic>
      <p:sp>
        <p:nvSpPr>
          <p:cNvPr id="6" name="TextBox 5"/>
          <p:cNvSpPr txBox="1"/>
          <p:nvPr/>
        </p:nvSpPr>
        <p:spPr>
          <a:xfrm>
            <a:off x="7635986" y="3983020"/>
            <a:ext cx="3250277" cy="369332"/>
          </a:xfrm>
          <a:prstGeom prst="rect">
            <a:avLst/>
          </a:prstGeom>
          <a:noFill/>
        </p:spPr>
        <p:txBody>
          <a:bodyPr wrap="square" rtlCol="0">
            <a:spAutoFit/>
          </a:bodyPr>
          <a:lstStyle/>
          <a:p>
            <a:r>
              <a:rPr lang="en-US" dirty="0" smtClean="0">
                <a:solidFill>
                  <a:schemeClr val="tx2"/>
                </a:solidFill>
              </a:rPr>
              <a:t>11 Deviations in October</a:t>
            </a:r>
            <a:endParaRPr lang="en-US" dirty="0">
              <a:solidFill>
                <a:schemeClr val="tx2"/>
              </a:solidFill>
            </a:endParaRPr>
          </a:p>
        </p:txBody>
      </p:sp>
    </p:spTree>
    <p:extLst>
      <p:ext uri="{BB962C8B-B14F-4D97-AF65-F5344CB8AC3E}">
        <p14:creationId xmlns:p14="http://schemas.microsoft.com/office/powerpoint/2010/main" val="1308168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a:t>
            </a:r>
            <a:r>
              <a:rPr lang="en-US" dirty="0"/>
              <a:t>most common deviation</a:t>
            </a:r>
          </a:p>
        </p:txBody>
      </p:sp>
      <p:pic>
        <p:nvPicPr>
          <p:cNvPr id="3" name="Picture 2"/>
          <p:cNvPicPr>
            <a:picLocks noChangeAspect="1"/>
          </p:cNvPicPr>
          <p:nvPr/>
        </p:nvPicPr>
        <p:blipFill>
          <a:blip r:embed="rId2"/>
          <a:stretch>
            <a:fillRect/>
          </a:stretch>
        </p:blipFill>
        <p:spPr>
          <a:xfrm>
            <a:off x="1648582" y="1203767"/>
            <a:ext cx="8894835" cy="4450466"/>
          </a:xfrm>
          <a:prstGeom prst="rect">
            <a:avLst/>
          </a:prstGeom>
        </p:spPr>
      </p:pic>
      <p:sp>
        <p:nvSpPr>
          <p:cNvPr id="6" name="TextBox 5"/>
          <p:cNvSpPr txBox="1"/>
          <p:nvPr/>
        </p:nvSpPr>
        <p:spPr>
          <a:xfrm>
            <a:off x="7812910" y="5274595"/>
            <a:ext cx="3250277" cy="369332"/>
          </a:xfrm>
          <a:prstGeom prst="rect">
            <a:avLst/>
          </a:prstGeom>
          <a:noFill/>
        </p:spPr>
        <p:txBody>
          <a:bodyPr wrap="square" rtlCol="0">
            <a:spAutoFit/>
          </a:bodyPr>
          <a:lstStyle/>
          <a:p>
            <a:r>
              <a:rPr lang="en-US" dirty="0">
                <a:solidFill>
                  <a:schemeClr val="tx2"/>
                </a:solidFill>
              </a:rPr>
              <a:t>9</a:t>
            </a:r>
            <a:r>
              <a:rPr lang="en-US" dirty="0" smtClean="0">
                <a:solidFill>
                  <a:schemeClr val="tx2"/>
                </a:solidFill>
              </a:rPr>
              <a:t> Deviations in October</a:t>
            </a:r>
            <a:endParaRPr lang="en-US" dirty="0">
              <a:solidFill>
                <a:schemeClr val="tx2"/>
              </a:solidFill>
            </a:endParaRPr>
          </a:p>
        </p:txBody>
      </p:sp>
    </p:spTree>
    <p:extLst>
      <p:ext uri="{BB962C8B-B14F-4D97-AF65-F5344CB8AC3E}">
        <p14:creationId xmlns:p14="http://schemas.microsoft.com/office/powerpoint/2010/main" val="473158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a:t>
            </a:r>
            <a:r>
              <a:rPr lang="en-US" baseline="30000" dirty="0" smtClean="0"/>
              <a:t>rd</a:t>
            </a:r>
            <a:r>
              <a:rPr lang="en-US" dirty="0" smtClean="0"/>
              <a:t> most </a:t>
            </a:r>
            <a:r>
              <a:rPr lang="en-US" dirty="0"/>
              <a:t>common deviation</a:t>
            </a:r>
          </a:p>
        </p:txBody>
      </p:sp>
      <p:pic>
        <p:nvPicPr>
          <p:cNvPr id="3" name="Picture 2"/>
          <p:cNvPicPr>
            <a:picLocks noChangeAspect="1"/>
          </p:cNvPicPr>
          <p:nvPr/>
        </p:nvPicPr>
        <p:blipFill>
          <a:blip r:embed="rId2"/>
          <a:stretch>
            <a:fillRect/>
          </a:stretch>
        </p:blipFill>
        <p:spPr>
          <a:xfrm>
            <a:off x="1648582" y="1203767"/>
            <a:ext cx="8894835" cy="4450466"/>
          </a:xfrm>
          <a:prstGeom prst="rect">
            <a:avLst/>
          </a:prstGeom>
        </p:spPr>
      </p:pic>
      <p:sp>
        <p:nvSpPr>
          <p:cNvPr id="6" name="TextBox 5"/>
          <p:cNvSpPr txBox="1"/>
          <p:nvPr/>
        </p:nvSpPr>
        <p:spPr>
          <a:xfrm>
            <a:off x="7906907" y="4936609"/>
            <a:ext cx="3250277" cy="369332"/>
          </a:xfrm>
          <a:prstGeom prst="rect">
            <a:avLst/>
          </a:prstGeom>
          <a:noFill/>
        </p:spPr>
        <p:txBody>
          <a:bodyPr wrap="square" rtlCol="0">
            <a:spAutoFit/>
          </a:bodyPr>
          <a:lstStyle/>
          <a:p>
            <a:r>
              <a:rPr lang="en-US" dirty="0">
                <a:solidFill>
                  <a:schemeClr val="tx2"/>
                </a:solidFill>
              </a:rPr>
              <a:t>7</a:t>
            </a:r>
            <a:r>
              <a:rPr lang="en-US" dirty="0" smtClean="0">
                <a:solidFill>
                  <a:schemeClr val="tx2"/>
                </a:solidFill>
              </a:rPr>
              <a:t> Deviations in October</a:t>
            </a:r>
            <a:endParaRPr lang="en-US" dirty="0">
              <a:solidFill>
                <a:schemeClr val="tx2"/>
              </a:solidFill>
            </a:endParaRPr>
          </a:p>
        </p:txBody>
      </p:sp>
    </p:spTree>
    <p:extLst>
      <p:ext uri="{BB962C8B-B14F-4D97-AF65-F5344CB8AC3E}">
        <p14:creationId xmlns:p14="http://schemas.microsoft.com/office/powerpoint/2010/main" val="2851980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solidFill>
                  <a:srgbClr val="FF0000"/>
                </a:solidFill>
              </a:rPr>
              <a:t>Employee</a:t>
            </a:r>
            <a:r>
              <a:rPr lang="en-US" dirty="0" smtClean="0"/>
              <a:t> Hazard Awareness</a:t>
            </a:r>
            <a:endParaRPr lang="en-US" dirty="0"/>
          </a:p>
        </p:txBody>
      </p:sp>
      <p:pic>
        <p:nvPicPr>
          <p:cNvPr id="4" name="Picture 3"/>
          <p:cNvPicPr>
            <a:picLocks noChangeAspect="1"/>
          </p:cNvPicPr>
          <p:nvPr/>
        </p:nvPicPr>
        <p:blipFill>
          <a:blip r:embed="rId2"/>
          <a:stretch>
            <a:fillRect/>
          </a:stretch>
        </p:blipFill>
        <p:spPr>
          <a:xfrm>
            <a:off x="8229257" y="1607561"/>
            <a:ext cx="3962743" cy="3962743"/>
          </a:xfrm>
          <a:prstGeom prst="rect">
            <a:avLst/>
          </a:prstGeom>
        </p:spPr>
      </p:pic>
      <p:sp>
        <p:nvSpPr>
          <p:cNvPr id="3" name="Content Placeholder 2"/>
          <p:cNvSpPr>
            <a:spLocks noGrp="1"/>
          </p:cNvSpPr>
          <p:nvPr>
            <p:ph idx="1"/>
          </p:nvPr>
        </p:nvSpPr>
        <p:spPr>
          <a:xfrm>
            <a:off x="1219200" y="1828801"/>
            <a:ext cx="10363200" cy="3154710"/>
          </a:xfrm>
        </p:spPr>
        <p:txBody>
          <a:bodyPr/>
          <a:lstStyle/>
          <a:p>
            <a:pPr marL="457200" lvl="2" indent="0">
              <a:buNone/>
            </a:pPr>
            <a:r>
              <a:rPr lang="en-US" sz="3200" dirty="0" smtClean="0"/>
              <a:t>November’s Topic – Chemical Fumes</a:t>
            </a:r>
          </a:p>
          <a:p>
            <a:pPr marL="457200" lvl="2" indent="0">
              <a:buNone/>
            </a:pPr>
            <a:endParaRPr lang="en-US" sz="1100" dirty="0"/>
          </a:p>
          <a:p>
            <a:pPr lvl="3"/>
            <a:r>
              <a:rPr lang="en-US" sz="2400" dirty="0" smtClean="0"/>
              <a:t>PEL and STEL</a:t>
            </a:r>
          </a:p>
          <a:p>
            <a:pPr lvl="3"/>
            <a:r>
              <a:rPr lang="en-US" sz="2400" dirty="0" smtClean="0"/>
              <a:t>Xylene and Formaldehyde</a:t>
            </a:r>
          </a:p>
          <a:p>
            <a:pPr lvl="3"/>
            <a:r>
              <a:rPr lang="en-US" sz="2400" dirty="0" smtClean="0"/>
              <a:t>Exposure Monitoring</a:t>
            </a:r>
          </a:p>
          <a:p>
            <a:pPr lvl="3"/>
            <a:r>
              <a:rPr lang="en-US" sz="2400" dirty="0" smtClean="0"/>
              <a:t>Liquid Nitrogen</a:t>
            </a:r>
          </a:p>
        </p:txBody>
      </p:sp>
    </p:spTree>
    <p:extLst>
      <p:ext uri="{BB962C8B-B14F-4D97-AF65-F5344CB8AC3E}">
        <p14:creationId xmlns:p14="http://schemas.microsoft.com/office/powerpoint/2010/main" val="25358658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PEL and STEL</a:t>
            </a:r>
            <a:endParaRPr lang="en-US" dirty="0"/>
          </a:p>
        </p:txBody>
      </p:sp>
      <p:sp>
        <p:nvSpPr>
          <p:cNvPr id="3" name="Content Placeholder 2"/>
          <p:cNvSpPr>
            <a:spLocks noGrp="1"/>
          </p:cNvSpPr>
          <p:nvPr>
            <p:ph idx="1"/>
          </p:nvPr>
        </p:nvSpPr>
        <p:spPr>
          <a:xfrm>
            <a:off x="1219200" y="1828801"/>
            <a:ext cx="10363200" cy="4801314"/>
          </a:xfrm>
        </p:spPr>
        <p:txBody>
          <a:bodyPr/>
          <a:lstStyle/>
          <a:p>
            <a:r>
              <a:rPr lang="en-US" dirty="0" smtClean="0"/>
              <a:t>PEL </a:t>
            </a:r>
          </a:p>
          <a:p>
            <a:pPr marL="457200" lvl="2" indent="0">
              <a:buNone/>
            </a:pPr>
            <a:r>
              <a:rPr lang="en-US" dirty="0" smtClean="0"/>
              <a:t>	– Permissible Exposure Limit</a:t>
            </a:r>
          </a:p>
          <a:p>
            <a:pPr lvl="2"/>
            <a:r>
              <a:rPr lang="en-US" dirty="0" smtClean="0"/>
              <a:t>Maximum chemical concentration in the air that an employee can be exposed to continuously for…</a:t>
            </a:r>
          </a:p>
          <a:p>
            <a:pPr marL="1371600" lvl="3" indent="0">
              <a:buNone/>
            </a:pPr>
            <a:r>
              <a:rPr lang="en-US" dirty="0"/>
              <a:t> </a:t>
            </a:r>
            <a:r>
              <a:rPr lang="en-US" dirty="0" smtClean="0"/>
              <a:t>     </a:t>
            </a:r>
            <a:r>
              <a:rPr lang="en-US" sz="2000" dirty="0" smtClean="0"/>
              <a:t>8 hours</a:t>
            </a:r>
          </a:p>
          <a:p>
            <a:r>
              <a:rPr lang="en-US" dirty="0" smtClean="0"/>
              <a:t>STEL </a:t>
            </a:r>
          </a:p>
          <a:p>
            <a:pPr marL="0" indent="0">
              <a:buNone/>
            </a:pPr>
            <a:r>
              <a:rPr lang="en-US" dirty="0"/>
              <a:t>	</a:t>
            </a:r>
            <a:r>
              <a:rPr lang="en-US" dirty="0" smtClean="0"/>
              <a:t>– Short Term Exposure Limit</a:t>
            </a:r>
          </a:p>
          <a:p>
            <a:pPr lvl="2"/>
            <a:r>
              <a:rPr lang="en-US" dirty="0" smtClean="0"/>
              <a:t>Maximum chemical concentration in the air that an employee can be exposed to for…</a:t>
            </a:r>
          </a:p>
          <a:p>
            <a:pPr marL="1371600" lvl="3" indent="0">
              <a:buNone/>
            </a:pPr>
            <a:r>
              <a:rPr lang="en-US" dirty="0" smtClean="0"/>
              <a:t>     </a:t>
            </a:r>
            <a:r>
              <a:rPr lang="en-US" sz="2000" dirty="0" smtClean="0"/>
              <a:t>15 minutes</a:t>
            </a:r>
          </a:p>
          <a:p>
            <a:pPr lvl="4"/>
            <a:endParaRPr lang="en-US" dirty="0"/>
          </a:p>
        </p:txBody>
      </p:sp>
    </p:spTree>
    <p:extLst>
      <p:ext uri="{BB962C8B-B14F-4D97-AF65-F5344CB8AC3E}">
        <p14:creationId xmlns:p14="http://schemas.microsoft.com/office/powerpoint/2010/main" val="1826221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trium Presentation 1">
      <a:dk1>
        <a:srgbClr val="767882"/>
      </a:dk1>
      <a:lt1>
        <a:srgbClr val="FFFFFF"/>
      </a:lt1>
      <a:dk2>
        <a:srgbClr val="000000"/>
      </a:dk2>
      <a:lt2>
        <a:srgbClr val="008C94"/>
      </a:lt2>
      <a:accent1>
        <a:srgbClr val="006C74"/>
      </a:accent1>
      <a:accent2>
        <a:srgbClr val="E5B801"/>
      </a:accent2>
      <a:accent3>
        <a:srgbClr val="004797"/>
      </a:accent3>
      <a:accent4>
        <a:srgbClr val="04BB6E"/>
      </a:accent4>
      <a:accent5>
        <a:srgbClr val="FF7D2E"/>
      </a:accent5>
      <a:accent6>
        <a:srgbClr val="E4333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humbnail xmlns="2e2fa44a-b297-4cb3-ae00-3700515fc5c7">
      <Url xsi:nil="true"/>
      <Description xsi:nil="true"/>
    </Thumbnail>
    <Template_x0020_Type xmlns="2e2fa44a-b297-4cb3-ae00-3700515fc5c7">PowerPoint Presentation Templates</Template_x0020_Type>
    <Viewer_x0020_Type xmlns="2e2fa44a-b297-4cb3-ae00-3700515fc5c7" xsi:nil="true"/>
    <Notes0 xmlns="2e2fa44a-b297-4cb3-ae00-3700515fc5c7" xsi:nil="true"/>
    <Description0 xmlns="2e2fa44a-b297-4cb3-ae00-3700515fc5c7" xsi:nil="true"/>
    <LookupLocation xmlns="2e2fa44a-b297-4cb3-ae00-3700515fc5c7" xsi:nil="true"/>
    <Size xmlns="2e2fa44a-b297-4cb3-ae00-3700515fc5c7" xsi:nil="true"/>
    <Format xmlns="2e2fa44a-b297-4cb3-ae00-3700515fc5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11A1C473963441BD86150D67F8ACB6" ma:contentTypeVersion="16" ma:contentTypeDescription="Create a new document." ma:contentTypeScope="" ma:versionID="b6027ac7c4c30af25b9aba57a64d9322">
  <xsd:schema xmlns:xsd="http://www.w3.org/2001/XMLSchema" xmlns:xs="http://www.w3.org/2001/XMLSchema" xmlns:p="http://schemas.microsoft.com/office/2006/metadata/properties" xmlns:ns2="2e2fa44a-b297-4cb3-ae00-3700515fc5c7" xmlns:ns3="990867f7-ed38-4c21-b441-c544514c8362" targetNamespace="http://schemas.microsoft.com/office/2006/metadata/properties" ma:root="true" ma:fieldsID="133d9d9c0223997ef7a48798d8ee9476" ns2:_="" ns3:_="">
    <xsd:import namespace="2e2fa44a-b297-4cb3-ae00-3700515fc5c7"/>
    <xsd:import namespace="990867f7-ed38-4c21-b441-c544514c8362"/>
    <xsd:element name="properties">
      <xsd:complexType>
        <xsd:sequence>
          <xsd:element name="documentManagement">
            <xsd:complexType>
              <xsd:all>
                <xsd:element ref="ns2:Template_x0020_Type"/>
                <xsd:element ref="ns2:Thumbnail" minOccurs="0"/>
                <xsd:element ref="ns2:LookupLocation" minOccurs="0"/>
                <xsd:element ref="ns2:Size" minOccurs="0"/>
                <xsd:element ref="ns2:Description0" minOccurs="0"/>
                <xsd:element ref="ns2:Viewer_x0020_Type" minOccurs="0"/>
                <xsd:element ref="ns2:Format" minOccurs="0"/>
                <xsd:element ref="ns2:Notes0" minOccurs="0"/>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2fa44a-b297-4cb3-ae00-3700515fc5c7" elementFormDefault="qualified">
    <xsd:import namespace="http://schemas.microsoft.com/office/2006/documentManagement/types"/>
    <xsd:import namespace="http://schemas.microsoft.com/office/infopath/2007/PartnerControls"/>
    <xsd:element name="Template_x0020_Type" ma:index="2" ma:displayName="Template Type" ma:format="Dropdown" ma:internalName="Template_x0020_Type">
      <xsd:simpleType>
        <xsd:restriction base="dms:Choice">
          <xsd:enumeration value="Research Poster Templates"/>
          <xsd:enumeration value="PowerPoint Presentation Templates"/>
          <xsd:enumeration value="Clinical Trials Memo Templates (Word)"/>
          <xsd:enumeration value="Memo Templates"/>
          <xsd:enumeration value="Newsletter Templates"/>
          <xsd:enumeration value="Fax Forms"/>
        </xsd:restriction>
      </xsd:simpleType>
    </xsd:element>
    <xsd:element name="Thumbnail" ma:index="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LookupLocation" ma:index="4" nillable="true" ma:displayName="Location" ma:list="{8c3d8ae5-af0e-43eb-a7ed-e0f5c1415c9c}" ma:internalName="LookupLocation" ma:readOnly="false" ma:showField="Title">
      <xsd:simpleType>
        <xsd:restriction base="dms:Lookup"/>
      </xsd:simpleType>
    </xsd:element>
    <xsd:element name="Size" ma:index="5" nillable="true" ma:displayName="Size" ma:internalName="Size">
      <xsd:simpleType>
        <xsd:restriction base="dms:Text">
          <xsd:maxLength value="255"/>
        </xsd:restriction>
      </xsd:simpleType>
    </xsd:element>
    <xsd:element name="Description0" ma:index="6" nillable="true" ma:displayName="Description" ma:internalName="Description0">
      <xsd:simpleType>
        <xsd:restriction base="dms:Text">
          <xsd:maxLength value="255"/>
        </xsd:restriction>
      </xsd:simpleType>
    </xsd:element>
    <xsd:element name="Viewer_x0020_Type" ma:index="7" nillable="true" ma:displayName="Viewer Type" ma:format="Dropdown" ma:internalName="Viewer_x0020_Type">
      <xsd:simpleType>
        <xsd:restriction base="dms:Choice">
          <xsd:enumeration value="Internal"/>
          <xsd:enumeration value="External"/>
        </xsd:restriction>
      </xsd:simpleType>
    </xsd:element>
    <xsd:element name="Format" ma:index="14" nillable="true" ma:displayName="Format" ma:format="Dropdown" ma:internalName="Format">
      <xsd:simpleType>
        <xsd:restriction base="dms:Choice">
          <xsd:enumeration value="Standard"/>
          <xsd:enumeration value="Widescreen"/>
        </xsd:restriction>
      </xsd:simpleType>
    </xsd:element>
    <xsd:element name="Notes0" ma:index="15" nillable="true" ma:displayName="Notes" ma:internalName="Notes0">
      <xsd:simpleType>
        <xsd:restriction base="dms:Note">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0867f7-ed38-4c21-b441-c544514c83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F4885C-7609-4458-9BFE-1B0CB90D3740}">
  <ds:schemaRefs>
    <ds:schemaRef ds:uri="http://purl.org/dc/elements/1.1/"/>
    <ds:schemaRef ds:uri="http://schemas.microsoft.com/office/2006/metadata/properties"/>
    <ds:schemaRef ds:uri="990867f7-ed38-4c21-b441-c544514c8362"/>
    <ds:schemaRef ds:uri="http://purl.org/dc/terms/"/>
    <ds:schemaRef ds:uri="http://schemas.openxmlformats.org/package/2006/metadata/core-properties"/>
    <ds:schemaRef ds:uri="2e2fa44a-b297-4cb3-ae00-3700515fc5c7"/>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63523AF-DDDA-4640-8FDD-706FD8583505}">
  <ds:schemaRefs>
    <ds:schemaRef ds:uri="http://schemas.microsoft.com/sharepoint/v3/contenttype/forms"/>
  </ds:schemaRefs>
</ds:datastoreItem>
</file>

<file path=customXml/itemProps3.xml><?xml version="1.0" encoding="utf-8"?>
<ds:datastoreItem xmlns:ds="http://schemas.openxmlformats.org/officeDocument/2006/customXml" ds:itemID="{7E296A1C-221C-4CD9-AB8C-1B0FBD4BF0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2fa44a-b297-4cb3-ae00-3700515fc5c7"/>
    <ds:schemaRef ds:uri="990867f7-ed38-4c21-b441-c544514c8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14674</TotalTime>
  <Words>682</Words>
  <Application>Microsoft Office PowerPoint</Application>
  <PresentationFormat>Widescreen</PresentationFormat>
  <Paragraphs>88</Paragraphs>
  <Slides>19</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Lab Safety Presentation  November 2022</vt:lpstr>
      <vt:lpstr>PowerPoint Presentation</vt:lpstr>
      <vt:lpstr>Most Common Deviation in October</vt:lpstr>
      <vt:lpstr>PowerPoint Presentation</vt:lpstr>
      <vt:lpstr>PowerPoint Presentation</vt:lpstr>
      <vt:lpstr>2nd most common deviation</vt:lpstr>
      <vt:lpstr>3rd most common deviation</vt:lpstr>
      <vt:lpstr>Lab Employee Hazard Awareness</vt:lpstr>
      <vt:lpstr>PEL and STEL</vt:lpstr>
      <vt:lpstr>Xylene</vt:lpstr>
      <vt:lpstr>Formaldehyde</vt:lpstr>
      <vt:lpstr>Exposure Monitoring</vt:lpstr>
      <vt:lpstr>Liquid Nitrogen (LN2)</vt:lpstr>
      <vt:lpstr>Liquid Nitrogen (LN2)</vt:lpstr>
      <vt:lpstr>October Safety Topic Quiz</vt:lpstr>
      <vt:lpstr>PowerPoint Presentation</vt:lpstr>
      <vt:lpstr>Good Catches in October  </vt:lpstr>
      <vt:lpstr>Good Catch Recipient  for October  Julie Jackson Blood Bank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Kym Stone</dc:creator>
  <cp:lastModifiedBy>Hannah Kilpatrick Phillips</cp:lastModifiedBy>
  <cp:revision>640</cp:revision>
  <cp:lastPrinted>2022-04-07T11:45:42Z</cp:lastPrinted>
  <dcterms:created xsi:type="dcterms:W3CDTF">2020-08-30T18:26:08Z</dcterms:created>
  <dcterms:modified xsi:type="dcterms:W3CDTF">2022-11-14T13:19:45Z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0x0101006C11A1C473963441BD86150D67F8ACB6</vt:lpwstr>
  </property>
</Properties>
</file>