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7"/>
  </p:notesMasterIdLst>
  <p:handoutMasterIdLst>
    <p:handoutMasterId r:id="rId18"/>
  </p:handoutMasterIdLst>
  <p:sldIdLst>
    <p:sldId id="638" r:id="rId5"/>
    <p:sldId id="634" r:id="rId6"/>
    <p:sldId id="635" r:id="rId7"/>
    <p:sldId id="636" r:id="rId8"/>
    <p:sldId id="637" r:id="rId9"/>
    <p:sldId id="473" r:id="rId10"/>
    <p:sldId id="627" r:id="rId11"/>
    <p:sldId id="628" r:id="rId12"/>
    <p:sldId id="629" r:id="rId13"/>
    <p:sldId id="630" r:id="rId14"/>
    <p:sldId id="631" r:id="rId15"/>
    <p:sldId id="633" r:id="rId16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841C0C1-2EB2-4F42-ABE1-64966904870F}">
          <p14:sldIdLst>
            <p14:sldId id="638"/>
            <p14:sldId id="634"/>
            <p14:sldId id="635"/>
            <p14:sldId id="636"/>
            <p14:sldId id="637"/>
            <p14:sldId id="473"/>
            <p14:sldId id="627"/>
            <p14:sldId id="628"/>
            <p14:sldId id="629"/>
            <p14:sldId id="630"/>
            <p14:sldId id="631"/>
            <p14:sldId id="63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F88"/>
    <a:srgbClr val="008C95"/>
    <a:srgbClr val="75767F"/>
    <a:srgbClr val="942092"/>
    <a:srgbClr val="6C6D76"/>
    <a:srgbClr val="63646B"/>
    <a:srgbClr val="606167"/>
    <a:srgbClr val="5C5D62"/>
    <a:srgbClr val="E5B901"/>
    <a:srgbClr val="F0C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16" autoAdjust="0"/>
    <p:restoredTop sz="96327"/>
  </p:normalViewPr>
  <p:slideViewPr>
    <p:cSldViewPr snapToGrid="0" snapToObjects="1">
      <p:cViewPr varScale="1">
        <p:scale>
          <a:sx n="66" d="100"/>
          <a:sy n="66" d="100"/>
        </p:scale>
        <p:origin x="1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FD3E5FF7-B4BC-4A24-BF42-7F6EB3CC778F}" type="datetimeFigureOut">
              <a:rPr lang="en-US" smtClean="0"/>
              <a:t>12/15/2022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EB0F3A7-C570-4C45-8AD8-1E654D3092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4166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EC38D21-D0B8-4CD7-839D-3680E18E1D25}" type="datetimeFigureOut">
              <a:rPr lang="en-US" smtClean="0"/>
              <a:t>12/15/2022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7AED04C0-A354-4F9C-A1C7-5703200E12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226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5E185B-3BDF-D14D-B085-A580EE226EAB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E6E7E8"/>
              </a:gs>
              <a:gs pos="0">
                <a:schemeClr val="bg1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7C429685-219A-AF45-85AA-89BCC71FAB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13288" y="1410764"/>
            <a:ext cx="5365422" cy="103359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4D5828F-73AB-4E46-BF9F-BC0A8EBF0BF2}"/>
              </a:ext>
            </a:extLst>
          </p:cNvPr>
          <p:cNvSpPr/>
          <p:nvPr userDrawn="1"/>
        </p:nvSpPr>
        <p:spPr>
          <a:xfrm>
            <a:off x="0" y="3041354"/>
            <a:ext cx="12192000" cy="2336758"/>
          </a:xfrm>
          <a:prstGeom prst="rect">
            <a:avLst/>
          </a:prstGeom>
          <a:solidFill>
            <a:srgbClr val="008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985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22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4690B5-94E9-834D-A68A-03D61DA740EC}"/>
              </a:ext>
            </a:extLst>
          </p:cNvPr>
          <p:cNvSpPr/>
          <p:nvPr userDrawn="1"/>
        </p:nvSpPr>
        <p:spPr>
          <a:xfrm>
            <a:off x="0" y="5997328"/>
            <a:ext cx="12192000" cy="286795"/>
          </a:xfrm>
          <a:prstGeom prst="rect">
            <a:avLst/>
          </a:prstGeom>
          <a:solidFill>
            <a:srgbClr val="008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20E2215C-96C6-8D43-AA77-F5ABF5E574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32720" y="6428395"/>
            <a:ext cx="1631598" cy="31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66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675B820-07C2-A949-BE2B-4A88861E97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E6E7E8"/>
              </a:gs>
              <a:gs pos="0">
                <a:schemeClr val="bg1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8" name="Picture 7" descr="Icon&#10;&#10;Description automatically generated with medium confidence">
            <a:extLst>
              <a:ext uri="{FF2B5EF4-FFF2-40B4-BE49-F238E27FC236}">
                <a16:creationId xmlns:a16="http://schemas.microsoft.com/office/drawing/2014/main" id="{757CB469-7135-4240-A8AB-EEF1493C23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54769" y="5705922"/>
            <a:ext cx="2356403" cy="45393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04B28AB-B922-D645-A3B2-3B6FC8273531}"/>
              </a:ext>
            </a:extLst>
          </p:cNvPr>
          <p:cNvSpPr/>
          <p:nvPr userDrawn="1"/>
        </p:nvSpPr>
        <p:spPr>
          <a:xfrm>
            <a:off x="0" y="2531400"/>
            <a:ext cx="12192000" cy="2336758"/>
          </a:xfrm>
          <a:prstGeom prst="rect">
            <a:avLst/>
          </a:prstGeom>
          <a:solidFill>
            <a:srgbClr val="008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803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786546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666271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5433158"/>
            <a:ext cx="2743200" cy="365125"/>
          </a:xfrm>
          <a:prstGeom prst="rect">
            <a:avLst/>
          </a:prstGeom>
        </p:spPr>
        <p:txBody>
          <a:bodyPr/>
          <a:lstStyle/>
          <a:p>
            <a:fld id="{3955BA4C-A53A-AA4D-A3AA-4109DB938F72}" type="datetimeFigureOut">
              <a:rPr lang="en-US" smtClean="0"/>
              <a:t>12/15/2022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543315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5414995"/>
            <a:ext cx="2743200" cy="365125"/>
          </a:xfrm>
          <a:prstGeom prst="rect">
            <a:avLst/>
          </a:prstGeom>
        </p:spPr>
        <p:txBody>
          <a:bodyPr/>
          <a:lstStyle/>
          <a:p>
            <a:fld id="{7A4E9FC1-05CE-2144-85E4-8B7AC2E2F0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62FB26-8DBC-4E4E-9215-B6E21C4A450E}"/>
              </a:ext>
            </a:extLst>
          </p:cNvPr>
          <p:cNvSpPr/>
          <p:nvPr userDrawn="1"/>
        </p:nvSpPr>
        <p:spPr>
          <a:xfrm>
            <a:off x="0" y="5997328"/>
            <a:ext cx="12192000" cy="286795"/>
          </a:xfrm>
          <a:prstGeom prst="rect">
            <a:avLst/>
          </a:prstGeom>
          <a:solidFill>
            <a:srgbClr val="008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8F1EDDEF-2B7F-3540-9C73-692A6B5886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32720" y="6428395"/>
            <a:ext cx="1631598" cy="31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09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350879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350879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5469279"/>
            <a:ext cx="2743200" cy="365125"/>
          </a:xfrm>
          <a:prstGeom prst="rect">
            <a:avLst/>
          </a:prstGeom>
        </p:spPr>
        <p:txBody>
          <a:bodyPr/>
          <a:lstStyle/>
          <a:p>
            <a:fld id="{3955BA4C-A53A-AA4D-A3AA-4109DB938F72}" type="datetimeFigureOut">
              <a:rPr lang="en-US" smtClean="0"/>
              <a:t>12/15/2022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546927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451116"/>
            <a:ext cx="2743200" cy="365125"/>
          </a:xfrm>
          <a:prstGeom prst="rect">
            <a:avLst/>
          </a:prstGeom>
        </p:spPr>
        <p:txBody>
          <a:bodyPr/>
          <a:lstStyle/>
          <a:p>
            <a:fld id="{7A4E9FC1-05CE-2144-85E4-8B7AC2E2F0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AD3E57-6927-AB4B-A396-BE9535E4BB41}"/>
              </a:ext>
            </a:extLst>
          </p:cNvPr>
          <p:cNvSpPr/>
          <p:nvPr userDrawn="1"/>
        </p:nvSpPr>
        <p:spPr>
          <a:xfrm>
            <a:off x="0" y="5997328"/>
            <a:ext cx="12192000" cy="286795"/>
          </a:xfrm>
          <a:prstGeom prst="rect">
            <a:avLst/>
          </a:prstGeom>
          <a:solidFill>
            <a:srgbClr val="008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5A43A9FE-B5DC-8C44-B8CC-6108C5ACD7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32720" y="6428395"/>
            <a:ext cx="1631598" cy="31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302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5469279"/>
            <a:ext cx="2743200" cy="365125"/>
          </a:xfrm>
          <a:prstGeom prst="rect">
            <a:avLst/>
          </a:prstGeom>
        </p:spPr>
        <p:txBody>
          <a:bodyPr/>
          <a:lstStyle/>
          <a:p>
            <a:fld id="{3955BA4C-A53A-AA4D-A3AA-4109DB938F72}" type="datetimeFigureOut">
              <a:rPr lang="en-US" smtClean="0"/>
              <a:t>12/15/2022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546927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5451116"/>
            <a:ext cx="2743200" cy="365125"/>
          </a:xfrm>
          <a:prstGeom prst="rect">
            <a:avLst/>
          </a:prstGeom>
        </p:spPr>
        <p:txBody>
          <a:bodyPr/>
          <a:lstStyle/>
          <a:p>
            <a:fld id="{7A4E9FC1-05CE-2144-85E4-8B7AC2E2F0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6ACF14-7538-944A-B8D3-1F68ACCF22EF}"/>
              </a:ext>
            </a:extLst>
          </p:cNvPr>
          <p:cNvSpPr/>
          <p:nvPr userDrawn="1"/>
        </p:nvSpPr>
        <p:spPr>
          <a:xfrm>
            <a:off x="0" y="5997328"/>
            <a:ext cx="12192000" cy="286795"/>
          </a:xfrm>
          <a:prstGeom prst="rect">
            <a:avLst/>
          </a:prstGeom>
          <a:solidFill>
            <a:srgbClr val="008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Icon&#10;&#10;Description automatically generated with medium confidence">
            <a:extLst>
              <a:ext uri="{FF2B5EF4-FFF2-40B4-BE49-F238E27FC236}">
                <a16:creationId xmlns:a16="http://schemas.microsoft.com/office/drawing/2014/main" id="{542931A4-ADCD-2E4A-BB68-96666B651C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32720" y="6428395"/>
            <a:ext cx="1631598" cy="31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65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B613A13B-71E1-A444-AB28-18D6AC09F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32720" y="6428395"/>
            <a:ext cx="1631598" cy="314312"/>
          </a:xfrm>
          <a:prstGeom prst="rect">
            <a:avLst/>
          </a:prstGeom>
        </p:spPr>
      </p:pic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AFDF682A-EA69-D145-AC8E-FC5B234D3F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469279"/>
            <a:ext cx="2743200" cy="365125"/>
          </a:xfrm>
          <a:prstGeom prst="rect">
            <a:avLst/>
          </a:prstGeom>
        </p:spPr>
        <p:txBody>
          <a:bodyPr/>
          <a:lstStyle/>
          <a:p>
            <a:fld id="{3955BA4C-A53A-AA4D-A3AA-4109DB938F72}" type="datetimeFigureOut">
              <a:rPr lang="en-US" smtClean="0"/>
              <a:t>12/15/2022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EBE4F81D-D791-B54B-B817-2D5B28414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46927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64E3B238-6DB3-B24D-A9A1-1914CFF85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451116"/>
            <a:ext cx="2743200" cy="365125"/>
          </a:xfrm>
          <a:prstGeom prst="rect">
            <a:avLst/>
          </a:prstGeom>
        </p:spPr>
        <p:txBody>
          <a:bodyPr/>
          <a:lstStyle/>
          <a:p>
            <a:fld id="{7A4E9FC1-05CE-2144-85E4-8B7AC2E2F0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9F6225-3A98-874A-B114-B830B68FF40C}"/>
              </a:ext>
            </a:extLst>
          </p:cNvPr>
          <p:cNvSpPr/>
          <p:nvPr userDrawn="1"/>
        </p:nvSpPr>
        <p:spPr>
          <a:xfrm>
            <a:off x="0" y="5997328"/>
            <a:ext cx="12192000" cy="286795"/>
          </a:xfrm>
          <a:prstGeom prst="rect">
            <a:avLst/>
          </a:prstGeom>
          <a:solidFill>
            <a:srgbClr val="008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762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39904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329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D954FD87-E782-B646-9AC7-30BE88FD3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469279"/>
            <a:ext cx="2743200" cy="365125"/>
          </a:xfrm>
          <a:prstGeom prst="rect">
            <a:avLst/>
          </a:prstGeom>
        </p:spPr>
        <p:txBody>
          <a:bodyPr/>
          <a:lstStyle/>
          <a:p>
            <a:fld id="{3955BA4C-A53A-AA4D-A3AA-4109DB938F72}" type="datetimeFigureOut">
              <a:rPr lang="en-US" smtClean="0"/>
              <a:t>12/15/2022</a:t>
            </a:fld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091F6FA-435C-3441-AC05-CCB47A34E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46927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6AA0B62-C44F-7241-B4E4-B1A0DF648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451116"/>
            <a:ext cx="2743200" cy="365125"/>
          </a:xfrm>
          <a:prstGeom prst="rect">
            <a:avLst/>
          </a:prstGeom>
        </p:spPr>
        <p:txBody>
          <a:bodyPr/>
          <a:lstStyle/>
          <a:p>
            <a:fld id="{7A4E9FC1-05CE-2144-85E4-8B7AC2E2F0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78D541-3A9C-7F44-A648-CEE1110587DE}"/>
              </a:ext>
            </a:extLst>
          </p:cNvPr>
          <p:cNvSpPr/>
          <p:nvPr userDrawn="1"/>
        </p:nvSpPr>
        <p:spPr>
          <a:xfrm>
            <a:off x="0" y="5997328"/>
            <a:ext cx="12192000" cy="286795"/>
          </a:xfrm>
          <a:prstGeom prst="rect">
            <a:avLst/>
          </a:prstGeom>
          <a:solidFill>
            <a:srgbClr val="008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2C9C0F30-A5DB-7947-B02F-09E571940D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32720" y="6428395"/>
            <a:ext cx="1631598" cy="31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06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4064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1785600" y="0"/>
            <a:ext cx="4064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1714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6686550"/>
            <a:ext cx="12192000" cy="1714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422400" y="4972050"/>
            <a:ext cx="8940800" cy="1314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6695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8609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63" r:id="rId4"/>
    <p:sldLayoutId id="2147483664" r:id="rId5"/>
    <p:sldLayoutId id="2147483666" r:id="rId6"/>
    <p:sldLayoutId id="2147483667" r:id="rId7"/>
    <p:sldLayoutId id="2147483668" r:id="rId8"/>
    <p:sldLayoutId id="214748367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574" y="2274180"/>
            <a:ext cx="10515600" cy="1325563"/>
          </a:xfrm>
        </p:spPr>
        <p:txBody>
          <a:bodyPr/>
          <a:lstStyle/>
          <a:p>
            <a:pPr algn="ctr"/>
            <a:r>
              <a:rPr lang="en-US" sz="4800" dirty="0" smtClean="0">
                <a:solidFill>
                  <a:schemeClr val="bg2">
                    <a:lumMod val="75000"/>
                  </a:schemeClr>
                </a:solidFill>
              </a:rPr>
              <a:t>Lab Safety Presentation </a:t>
            </a:r>
            <a:br>
              <a:rPr lang="en-US" sz="480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4800" dirty="0" smtClean="0">
                <a:solidFill>
                  <a:schemeClr val="bg2">
                    <a:lumMod val="75000"/>
                  </a:schemeClr>
                </a:solidFill>
              </a:rPr>
              <a:t>December </a:t>
            </a:r>
            <a:r>
              <a:rPr lang="en-US" sz="4800" dirty="0" smtClean="0">
                <a:solidFill>
                  <a:schemeClr val="bg2">
                    <a:lumMod val="75000"/>
                  </a:schemeClr>
                </a:solidFill>
              </a:rPr>
              <a:t>2022</a:t>
            </a:r>
            <a:endParaRPr lang="en-US" sz="48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8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327" y="416157"/>
            <a:ext cx="3299691" cy="1325563"/>
          </a:xfrm>
        </p:spPr>
        <p:txBody>
          <a:bodyPr/>
          <a:lstStyle/>
          <a:p>
            <a:r>
              <a:rPr lang="en-US" sz="3600" dirty="0"/>
              <a:t>Good Catches</a:t>
            </a:r>
            <a:br>
              <a:rPr lang="en-US" sz="3600" dirty="0"/>
            </a:br>
            <a:r>
              <a:rPr lang="en-US" sz="3600" dirty="0"/>
              <a:t> in November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951" y="413718"/>
            <a:ext cx="7029794" cy="628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951" y="1036912"/>
            <a:ext cx="7029794" cy="486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3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254" y="925772"/>
            <a:ext cx="4066310" cy="3588039"/>
          </a:xfrm>
        </p:spPr>
        <p:txBody>
          <a:bodyPr/>
          <a:lstStyle/>
          <a:p>
            <a:pPr algn="ctr"/>
            <a:r>
              <a:rPr lang="en-US" sz="3600" dirty="0"/>
              <a:t>Good Catch Recipient </a:t>
            </a:r>
            <a:br>
              <a:rPr lang="en-US" sz="3600" dirty="0"/>
            </a:br>
            <a:r>
              <a:rPr lang="en-US" sz="3600" dirty="0"/>
              <a:t>for November</a:t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>Cecily </a:t>
            </a:r>
            <a:r>
              <a:rPr lang="en-US" sz="3600" dirty="0" err="1" smtClean="0"/>
              <a:t>LaPradd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Hematology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92435" y="831272"/>
            <a:ext cx="5774575" cy="433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1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6171142"/>
            <a:ext cx="2857500" cy="343958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867150" y="239557"/>
          <a:ext cx="4457700" cy="632507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7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9143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5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3070">
                <a:tc gridSpan="2">
                  <a:txBody>
                    <a:bodyPr/>
                    <a:lstStyle/>
                    <a:p>
                      <a:pPr marL="182880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261A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kumimoji="0" lang="en-US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top</a:t>
                      </a:r>
                      <a:r>
                        <a:rPr kumimoji="0" lang="en-US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  <a:r>
                        <a:rPr kumimoji="0" lang="en-US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261A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261A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pause for a second</a:t>
                      </a:r>
                    </a:p>
                    <a:p>
                      <a:pPr marL="182880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261A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</a:t>
                      </a:r>
                      <a:r>
                        <a:rPr kumimoji="0" lang="en-US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hink</a:t>
                      </a:r>
                      <a:r>
                        <a:rPr kumimoji="0" lang="en-US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  <a:r>
                        <a:rPr kumimoji="0" lang="en-US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261A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261A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think about the task at hand</a:t>
                      </a:r>
                    </a:p>
                    <a:p>
                      <a:pPr marL="182880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261A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</a:t>
                      </a:r>
                      <a:r>
                        <a:rPr kumimoji="0" lang="en-US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ct</a:t>
                      </a:r>
                      <a:r>
                        <a:rPr kumimoji="0" lang="en-US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kumimoji="0" lang="en-US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261A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perform the task</a:t>
                      </a:r>
                    </a:p>
                    <a:p>
                      <a:pPr marL="182880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261A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</a:t>
                      </a:r>
                      <a:r>
                        <a:rPr kumimoji="0" lang="en-US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eview</a:t>
                      </a:r>
                      <a:r>
                        <a:rPr kumimoji="0" lang="en-US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kumimoji="0" lang="en-US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261A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one last check, just to be sure 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30188" indent="-230188">
                        <a:spcAft>
                          <a:spcPts val="600"/>
                        </a:spcAft>
                        <a:buFontTx/>
                        <a:buBlip>
                          <a:blip r:embed="rId3"/>
                        </a:buBlip>
                      </a:pPr>
                      <a:endParaRPr lang="en-US" sz="14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0150">
                <a:tc>
                  <a:txBody>
                    <a:bodyPr/>
                    <a:lstStyle/>
                    <a:p>
                      <a:pPr marL="230188" marR="0" indent="-2301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Using STAR will help us </a:t>
                      </a:r>
                      <a:r>
                        <a:rPr lang="en-US" sz="1100" b="1" kern="1200" baseline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pay attention to detail</a:t>
                      </a:r>
                      <a:r>
                        <a:rPr lang="en-US" sz="1100" kern="1200" baseline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</a:p>
                    <a:p>
                      <a:pPr marL="230188" marR="0" indent="-2301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STAR will protect us, and our patients and co-workers, from errors caused by distractions.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As a team, we should respect one another’s workspace and not create distractions</a:t>
                      </a:r>
                    </a:p>
                    <a:p>
                      <a:pPr marL="230188" marR="0" lvl="0" indent="-2301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Many of our recurrent events could be prevented if we used STAR. </a:t>
                      </a:r>
                    </a:p>
                  </a:txBody>
                  <a:tcPr marL="68580" marR="68580" marT="34290" marB="34290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34490">
                <a:tc gridSpan="2">
                  <a:txBody>
                    <a:bodyPr/>
                    <a:lstStyle/>
                    <a:p>
                      <a:pPr marL="230188" indent="-230188">
                        <a:spcAft>
                          <a:spcPts val="600"/>
                        </a:spcAft>
                        <a:buBlip>
                          <a:blip r:embed="rId3"/>
                        </a:buBlip>
                        <a:defRPr/>
                      </a:pPr>
                      <a:r>
                        <a:rPr lang="en-US" sz="11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Examples of STAR: </a:t>
                      </a:r>
                    </a:p>
                    <a:p>
                      <a:pPr marL="687388" lvl="1" indent="-230188">
                        <a:spcAft>
                          <a:spcPts val="600"/>
                        </a:spcAft>
                        <a:buBlip>
                          <a:blip r:embed="rId3"/>
                        </a:buBlip>
                        <a:defRPr/>
                      </a:pPr>
                      <a:r>
                        <a:rPr lang="en-US" sz="11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Stopping to make sure you have your keys, phone, wallet, and badge before leaving home</a:t>
                      </a:r>
                    </a:p>
                    <a:p>
                      <a:pPr marL="687388" lvl="1" indent="-230188">
                        <a:spcAft>
                          <a:spcPts val="600"/>
                        </a:spcAft>
                        <a:buBlip>
                          <a:blip r:embed="rId3"/>
                        </a:buBlip>
                        <a:defRPr/>
                      </a:pPr>
                      <a:r>
                        <a:rPr lang="en-US" sz="11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Confirming the correct site is marked for a procedure</a:t>
                      </a:r>
                    </a:p>
                    <a:p>
                      <a:pPr marL="687388" lvl="1" indent="-230188">
                        <a:spcAft>
                          <a:spcPts val="600"/>
                        </a:spcAft>
                        <a:buBlip>
                          <a:blip r:embed="rId3"/>
                        </a:buBlip>
                        <a:defRPr/>
                      </a:pPr>
                      <a:r>
                        <a:rPr lang="en-US" sz="11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Ensuring you are in the correct chart before documenting or scheduling</a:t>
                      </a:r>
                    </a:p>
                    <a:p>
                      <a:pPr marL="687388" lvl="1" indent="-230188">
                        <a:spcAft>
                          <a:spcPts val="600"/>
                        </a:spcAft>
                        <a:buBlip>
                          <a:blip r:embed="rId3"/>
                        </a:buBlip>
                        <a:defRPr/>
                      </a:pPr>
                      <a:r>
                        <a:rPr lang="en-US" sz="11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Verifying that all energy has been isolated after lockout/</a:t>
                      </a:r>
                      <a:r>
                        <a:rPr lang="en-US" sz="1100" dirty="0" err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tagout</a:t>
                      </a:r>
                      <a:r>
                        <a:rPr lang="en-US" sz="11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kern="1200" baseline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30188" marR="0" lvl="0" indent="-2301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endParaRPr lang="en-US" sz="1400" kern="1200" baseline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26" name="Picture 2" descr="C:\Users\jfinman\AppData\Local\Microsoft\Windows\Temporary Internet Files\Content.IE5\YBS162TY\MC900431611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962" y="1657350"/>
            <a:ext cx="1028615" cy="102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jfinman\AppData\Local\Microsoft\Windows\Temporary Internet Files\Content.IE5\YBS162TY\MC900431611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206" y="5586843"/>
            <a:ext cx="1312687" cy="131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76831" y="6081975"/>
            <a:ext cx="667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 err="1">
                <a:latin typeface="Lucida Calligraphy" panose="03010101010101010101" pitchFamily="66" charset="0"/>
                <a:cs typeface="Arial" panose="020B0604020202020204" pitchFamily="34" charset="0"/>
              </a:rPr>
              <a:t>‘Tis</a:t>
            </a:r>
            <a:r>
              <a:rPr lang="en-US" sz="600" dirty="0">
                <a:latin typeface="Lucida Calligraphy" panose="03010101010101010101" pitchFamily="66" charset="0"/>
                <a:cs typeface="Arial" panose="020B0604020202020204" pitchFamily="34" charset="0"/>
              </a:rPr>
              <a:t> the season for distractions</a:t>
            </a:r>
          </a:p>
        </p:txBody>
      </p:sp>
      <p:pic>
        <p:nvPicPr>
          <p:cNvPr id="1037" name="Picture 13" descr="C:\Users\jfinman\AppData\Local\Microsoft\Windows\Temporary Internet Files\Content.IE5\8RI8U19Z\MC910217026[2].pn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556" b="94778" l="23556" r="97000">
                        <a14:backgroundMark x1="60111" y1="78444" x2="60111" y2="78444"/>
                        <a14:backgroundMark x1="87444" y1="60222" x2="87444" y2="60222"/>
                        <a14:backgroundMark x1="59444" y1="38222" x2="59444" y2="3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586" r="2605" b="4898"/>
          <a:stretch/>
        </p:blipFill>
        <p:spPr bwMode="auto">
          <a:xfrm>
            <a:off x="8011840" y="5747075"/>
            <a:ext cx="389354" cy="35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9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582" y="1203767"/>
            <a:ext cx="8894835" cy="44504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50974" y="4909842"/>
            <a:ext cx="5220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115 Deviations in November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16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ost common deviation in November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582" y="1203767"/>
            <a:ext cx="8894835" cy="44504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98578" y="5284901"/>
            <a:ext cx="3250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29 Deviations in November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55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/>
              <a:t>most common deviation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582" y="1203767"/>
            <a:ext cx="8894835" cy="44504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80399" y="5284901"/>
            <a:ext cx="3250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12 Deviations in November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03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most </a:t>
            </a:r>
            <a:r>
              <a:rPr lang="en-US" dirty="0"/>
              <a:t>common deviation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582" y="1203767"/>
            <a:ext cx="8894835" cy="44504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92398" y="4849910"/>
            <a:ext cx="3250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7</a:t>
            </a:r>
            <a:r>
              <a:rPr lang="en-US" dirty="0" smtClean="0">
                <a:solidFill>
                  <a:schemeClr val="tx2"/>
                </a:solidFill>
              </a:rPr>
              <a:t> Deviations in November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73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Topic of the Month Quiz for November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45 respondents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37 </a:t>
            </a:r>
            <a:r>
              <a:rPr lang="en-US" dirty="0" smtClean="0"/>
              <a:t>people scored 100%</a:t>
            </a:r>
          </a:p>
          <a:p>
            <a:r>
              <a:rPr lang="en-US" dirty="0" smtClean="0"/>
              <a:t>Winner of the drawing</a:t>
            </a:r>
          </a:p>
          <a:p>
            <a:pPr marL="457200" lvl="1" indent="0">
              <a:buNone/>
            </a:pPr>
            <a:r>
              <a:rPr lang="en-US" sz="3600" dirty="0" smtClean="0"/>
              <a:t>Patricia Sorensen</a:t>
            </a:r>
          </a:p>
          <a:p>
            <a:pPr marL="457200" lvl="1" indent="0">
              <a:buNone/>
            </a:pPr>
            <a:r>
              <a:rPr lang="en-US" dirty="0" smtClean="0"/>
              <a:t>from POCT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105045" y="1624043"/>
            <a:ext cx="4879130" cy="365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5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680" y="157942"/>
            <a:ext cx="7773074" cy="9632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680" y="1254197"/>
            <a:ext cx="8138865" cy="51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3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345" y="1327464"/>
            <a:ext cx="3457327" cy="1066602"/>
          </a:xfrm>
        </p:spPr>
        <p:txBody>
          <a:bodyPr/>
          <a:lstStyle/>
          <a:p>
            <a:pPr algn="ctr"/>
            <a:r>
              <a:rPr lang="en-US" sz="3600" dirty="0"/>
              <a:t>Good Catches in November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337238" y="3220138"/>
            <a:ext cx="4091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Great Work! 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Thank you ALL!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696" y="843237"/>
            <a:ext cx="7029794" cy="628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696" y="1457173"/>
            <a:ext cx="7029794" cy="38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7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872" y="716656"/>
            <a:ext cx="3290455" cy="1325563"/>
          </a:xfrm>
        </p:spPr>
        <p:txBody>
          <a:bodyPr/>
          <a:lstStyle/>
          <a:p>
            <a:r>
              <a:rPr lang="en-US" sz="3600" dirty="0"/>
              <a:t>Good Catches in November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915" y="716656"/>
            <a:ext cx="7029794" cy="628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915" y="1342578"/>
            <a:ext cx="7029794" cy="438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6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trium Presentation 1">
      <a:dk1>
        <a:srgbClr val="767882"/>
      </a:dk1>
      <a:lt1>
        <a:srgbClr val="FFFFFF"/>
      </a:lt1>
      <a:dk2>
        <a:srgbClr val="000000"/>
      </a:dk2>
      <a:lt2>
        <a:srgbClr val="008C94"/>
      </a:lt2>
      <a:accent1>
        <a:srgbClr val="006C74"/>
      </a:accent1>
      <a:accent2>
        <a:srgbClr val="E5B801"/>
      </a:accent2>
      <a:accent3>
        <a:srgbClr val="004797"/>
      </a:accent3>
      <a:accent4>
        <a:srgbClr val="04BB6E"/>
      </a:accent4>
      <a:accent5>
        <a:srgbClr val="FF7D2E"/>
      </a:accent5>
      <a:accent6>
        <a:srgbClr val="E4333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humbnail xmlns="2e2fa44a-b297-4cb3-ae00-3700515fc5c7">
      <Url xsi:nil="true"/>
      <Description xsi:nil="true"/>
    </Thumbnail>
    <Template_x0020_Type xmlns="2e2fa44a-b297-4cb3-ae00-3700515fc5c7">PowerPoint Presentation Templates</Template_x0020_Type>
    <Viewer_x0020_Type xmlns="2e2fa44a-b297-4cb3-ae00-3700515fc5c7" xsi:nil="true"/>
    <Notes0 xmlns="2e2fa44a-b297-4cb3-ae00-3700515fc5c7" xsi:nil="true"/>
    <Description0 xmlns="2e2fa44a-b297-4cb3-ae00-3700515fc5c7" xsi:nil="true"/>
    <LookupLocation xmlns="2e2fa44a-b297-4cb3-ae00-3700515fc5c7" xsi:nil="true"/>
    <Size xmlns="2e2fa44a-b297-4cb3-ae00-3700515fc5c7" xsi:nil="true"/>
    <Format xmlns="2e2fa44a-b297-4cb3-ae00-3700515fc5c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11A1C473963441BD86150D67F8ACB6" ma:contentTypeVersion="16" ma:contentTypeDescription="Create a new document." ma:contentTypeScope="" ma:versionID="b6027ac7c4c30af25b9aba57a64d9322">
  <xsd:schema xmlns:xsd="http://www.w3.org/2001/XMLSchema" xmlns:xs="http://www.w3.org/2001/XMLSchema" xmlns:p="http://schemas.microsoft.com/office/2006/metadata/properties" xmlns:ns2="2e2fa44a-b297-4cb3-ae00-3700515fc5c7" xmlns:ns3="990867f7-ed38-4c21-b441-c544514c8362" targetNamespace="http://schemas.microsoft.com/office/2006/metadata/properties" ma:root="true" ma:fieldsID="133d9d9c0223997ef7a48798d8ee9476" ns2:_="" ns3:_="">
    <xsd:import namespace="2e2fa44a-b297-4cb3-ae00-3700515fc5c7"/>
    <xsd:import namespace="990867f7-ed38-4c21-b441-c544514c8362"/>
    <xsd:element name="properties">
      <xsd:complexType>
        <xsd:sequence>
          <xsd:element name="documentManagement">
            <xsd:complexType>
              <xsd:all>
                <xsd:element ref="ns2:Template_x0020_Type"/>
                <xsd:element ref="ns2:Thumbnail" minOccurs="0"/>
                <xsd:element ref="ns2:LookupLocation" minOccurs="0"/>
                <xsd:element ref="ns2:Size" minOccurs="0"/>
                <xsd:element ref="ns2:Description0" minOccurs="0"/>
                <xsd:element ref="ns2:Viewer_x0020_Type" minOccurs="0"/>
                <xsd:element ref="ns2:Format" minOccurs="0"/>
                <xsd:element ref="ns2:Notes0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2fa44a-b297-4cb3-ae00-3700515fc5c7" elementFormDefault="qualified">
    <xsd:import namespace="http://schemas.microsoft.com/office/2006/documentManagement/types"/>
    <xsd:import namespace="http://schemas.microsoft.com/office/infopath/2007/PartnerControls"/>
    <xsd:element name="Template_x0020_Type" ma:index="2" ma:displayName="Template Type" ma:format="Dropdown" ma:internalName="Template_x0020_Type">
      <xsd:simpleType>
        <xsd:restriction base="dms:Choice">
          <xsd:enumeration value="Research Poster Templates"/>
          <xsd:enumeration value="PowerPoint Presentation Templates"/>
          <xsd:enumeration value="Clinical Trials Memo Templates (Word)"/>
          <xsd:enumeration value="Memo Templates"/>
          <xsd:enumeration value="Newsletter Templates"/>
          <xsd:enumeration value="Fax Forms"/>
        </xsd:restriction>
      </xsd:simpleType>
    </xsd:element>
    <xsd:element name="Thumbnail" ma:index="3" nillable="true" ma:displayName="Thumbnail" ma:format="Image" ma:internalName="Thumbnai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ookupLocation" ma:index="4" nillable="true" ma:displayName="Location" ma:list="{8c3d8ae5-af0e-43eb-a7ed-e0f5c1415c9c}" ma:internalName="LookupLocation" ma:readOnly="false" ma:showField="Title">
      <xsd:simpleType>
        <xsd:restriction base="dms:Lookup"/>
      </xsd:simpleType>
    </xsd:element>
    <xsd:element name="Size" ma:index="5" nillable="true" ma:displayName="Size" ma:internalName="Size">
      <xsd:simpleType>
        <xsd:restriction base="dms:Text">
          <xsd:maxLength value="255"/>
        </xsd:restriction>
      </xsd:simpleType>
    </xsd:element>
    <xsd:element name="Description0" ma:index="6" nillable="true" ma:displayName="Description" ma:internalName="Description0">
      <xsd:simpleType>
        <xsd:restriction base="dms:Text">
          <xsd:maxLength value="255"/>
        </xsd:restriction>
      </xsd:simpleType>
    </xsd:element>
    <xsd:element name="Viewer_x0020_Type" ma:index="7" nillable="true" ma:displayName="Viewer Type" ma:format="Dropdown" ma:internalName="Viewer_x0020_Type">
      <xsd:simpleType>
        <xsd:restriction base="dms:Choice">
          <xsd:enumeration value="Internal"/>
          <xsd:enumeration value="External"/>
        </xsd:restriction>
      </xsd:simpleType>
    </xsd:element>
    <xsd:element name="Format" ma:index="14" nillable="true" ma:displayName="Format" ma:format="Dropdown" ma:internalName="Format">
      <xsd:simpleType>
        <xsd:restriction base="dms:Choice">
          <xsd:enumeration value="Standard"/>
          <xsd:enumeration value="Widescreen"/>
        </xsd:restriction>
      </xsd:simpleType>
    </xsd:element>
    <xsd:element name="Notes0" ma:index="15" nillable="true" ma:displayName="Notes" ma:internalName="Notes0">
      <xsd:simpleType>
        <xsd:restriction base="dms:Note">
          <xsd:maxLength value="255"/>
        </xsd:restriction>
      </xsd:simpleType>
    </xsd:element>
    <xsd:element name="MediaServiceMetadata" ma:index="1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0867f7-ed38-4c21-b441-c544514c836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F4885C-7609-4458-9BFE-1B0CB90D3740}">
  <ds:schemaRefs>
    <ds:schemaRef ds:uri="990867f7-ed38-4c21-b441-c544514c8362"/>
    <ds:schemaRef ds:uri="http://purl.org/dc/terms/"/>
    <ds:schemaRef ds:uri="http://schemas.openxmlformats.org/package/2006/metadata/core-properties"/>
    <ds:schemaRef ds:uri="2e2fa44a-b297-4cb3-ae00-3700515fc5c7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63523AF-DDDA-4640-8FDD-706FD858350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E296A1C-221C-4CD9-AB8C-1B0FBD4BF0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2fa44a-b297-4cb3-ae00-3700515fc5c7"/>
    <ds:schemaRef ds:uri="990867f7-ed38-4c21-b441-c544514c83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15586</TotalTime>
  <Words>246</Words>
  <Application>Microsoft Office PowerPoint</Application>
  <PresentationFormat>Widescreen</PresentationFormat>
  <Paragraphs>36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Lucida Calligraphy</vt:lpstr>
      <vt:lpstr>Office Theme</vt:lpstr>
      <vt:lpstr>Lab Safety Presentation  December 2022</vt:lpstr>
      <vt:lpstr>PowerPoint Presentation</vt:lpstr>
      <vt:lpstr>Most common deviation in November </vt:lpstr>
      <vt:lpstr>2nd most common deviation</vt:lpstr>
      <vt:lpstr>3rd most common deviation</vt:lpstr>
      <vt:lpstr>Safety Topic of the Month Quiz for November</vt:lpstr>
      <vt:lpstr>PowerPoint Presentation</vt:lpstr>
      <vt:lpstr>Good Catches in November </vt:lpstr>
      <vt:lpstr>Good Catches in November</vt:lpstr>
      <vt:lpstr>Good Catches  in November</vt:lpstr>
      <vt:lpstr>Good Catch Recipient  for November  Cecily LaPradd Hematology         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Kym Stone</dc:creator>
  <cp:lastModifiedBy>Hannah Kilpatrick Phillips</cp:lastModifiedBy>
  <cp:revision>690</cp:revision>
  <cp:lastPrinted>2022-04-07T11:45:42Z</cp:lastPrinted>
  <dcterms:created xsi:type="dcterms:W3CDTF">2020-08-30T18:26:08Z</dcterms:created>
  <dcterms:modified xsi:type="dcterms:W3CDTF">2022-12-15T15:30:28Z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0x0101006C11A1C473963441BD86150D67F8ACB6</vt:lpwstr>
  </property>
</Properties>
</file>