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76"/>
  </p:notesMasterIdLst>
  <p:handoutMasterIdLst>
    <p:handoutMasterId r:id="rId77"/>
  </p:handoutMasterIdLst>
  <p:sldIdLst>
    <p:sldId id="561" r:id="rId2"/>
    <p:sldId id="491" r:id="rId3"/>
    <p:sldId id="563" r:id="rId4"/>
    <p:sldId id="564" r:id="rId5"/>
    <p:sldId id="565" r:id="rId6"/>
    <p:sldId id="549" r:id="rId7"/>
    <p:sldId id="567" r:id="rId8"/>
    <p:sldId id="568" r:id="rId9"/>
    <p:sldId id="351" r:id="rId10"/>
    <p:sldId id="531" r:id="rId11"/>
    <p:sldId id="569" r:id="rId12"/>
    <p:sldId id="530" r:id="rId13"/>
    <p:sldId id="354" r:id="rId14"/>
    <p:sldId id="497" r:id="rId15"/>
    <p:sldId id="360" r:id="rId16"/>
    <p:sldId id="570" r:id="rId17"/>
    <p:sldId id="316" r:id="rId18"/>
    <p:sldId id="534" r:id="rId19"/>
    <p:sldId id="362" r:id="rId20"/>
    <p:sldId id="369" r:id="rId21"/>
    <p:sldId id="560" r:id="rId22"/>
    <p:sldId id="502" r:id="rId23"/>
    <p:sldId id="504" r:id="rId24"/>
    <p:sldId id="533" r:id="rId25"/>
    <p:sldId id="371" r:id="rId26"/>
    <p:sldId id="378" r:id="rId27"/>
    <p:sldId id="317" r:id="rId28"/>
    <p:sldId id="439" r:id="rId29"/>
    <p:sldId id="508" r:id="rId30"/>
    <p:sldId id="509" r:id="rId31"/>
    <p:sldId id="511" r:id="rId32"/>
    <p:sldId id="281" r:id="rId33"/>
    <p:sldId id="446" r:id="rId34"/>
    <p:sldId id="545" r:id="rId35"/>
    <p:sldId id="344" r:id="rId36"/>
    <p:sldId id="319" r:id="rId37"/>
    <p:sldId id="343" r:id="rId38"/>
    <p:sldId id="267" r:id="rId39"/>
    <p:sldId id="318" r:id="rId40"/>
    <p:sldId id="382" r:id="rId41"/>
    <p:sldId id="332" r:id="rId42"/>
    <p:sldId id="514" r:id="rId43"/>
    <p:sldId id="515" r:id="rId44"/>
    <p:sldId id="543" r:id="rId45"/>
    <p:sldId id="539" r:id="rId46"/>
    <p:sldId id="541" r:id="rId47"/>
    <p:sldId id="408" r:id="rId48"/>
    <p:sldId id="519" r:id="rId49"/>
    <p:sldId id="423" r:id="rId50"/>
    <p:sldId id="424" r:id="rId51"/>
    <p:sldId id="526" r:id="rId52"/>
    <p:sldId id="321" r:id="rId53"/>
    <p:sldId id="429" r:id="rId54"/>
    <p:sldId id="431" r:id="rId55"/>
    <p:sldId id="293" r:id="rId56"/>
    <p:sldId id="308" r:id="rId57"/>
    <p:sldId id="432" r:id="rId58"/>
    <p:sldId id="433" r:id="rId59"/>
    <p:sldId id="434" r:id="rId60"/>
    <p:sldId id="552" r:id="rId61"/>
    <p:sldId id="558" r:id="rId62"/>
    <p:sldId id="548" r:id="rId63"/>
    <p:sldId id="553" r:id="rId64"/>
    <p:sldId id="554" r:id="rId65"/>
    <p:sldId id="555" r:id="rId66"/>
    <p:sldId id="556" r:id="rId67"/>
    <p:sldId id="559" r:id="rId68"/>
    <p:sldId id="437" r:id="rId69"/>
    <p:sldId id="435" r:id="rId70"/>
    <p:sldId id="521" r:id="rId71"/>
    <p:sldId id="550" r:id="rId72"/>
    <p:sldId id="557" r:id="rId73"/>
    <p:sldId id="490" r:id="rId74"/>
    <p:sldId id="310" r:id="rId75"/>
  </p:sldIdLst>
  <p:sldSz cx="9144000" cy="6858000" type="screen4x3"/>
  <p:notesSz cx="7023100" cy="9309100"/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576">
          <p15:clr>
            <a:srgbClr val="A4A3A4"/>
          </p15:clr>
        </p15:guide>
        <p15:guide id="4" pos="4032">
          <p15:clr>
            <a:srgbClr val="A4A3A4"/>
          </p15:clr>
        </p15:guide>
        <p15:guide id="5" pos="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7722"/>
    <a:srgbClr val="04BC04"/>
    <a:srgbClr val="CC0099"/>
    <a:srgbClr val="9E7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3" autoAdjust="0"/>
    <p:restoredTop sz="94660"/>
  </p:normalViewPr>
  <p:slideViewPr>
    <p:cSldViewPr showGuides="1">
      <p:cViewPr varScale="1">
        <p:scale>
          <a:sx n="74" d="100"/>
          <a:sy n="74" d="100"/>
        </p:scale>
        <p:origin x="1140" y="66"/>
      </p:cViewPr>
      <p:guideLst>
        <p:guide orient="horz" pos="432"/>
        <p:guide orient="horz" pos="3888"/>
        <p:guide pos="576"/>
        <p:guide pos="4032"/>
        <p:guide pos="7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C4BE9ED-C6C0-4C27-9A27-F0C4B7223FF8}" type="datetimeFigureOut">
              <a:rPr lang="en-US" smtClean="0"/>
              <a:t>1/3/2023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1A6F71A-5F82-459E-91E3-7CC4DDCCC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067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97090A-D382-4B21-B0D3-AFD1A82AE68B}" type="datetimeFigureOut">
              <a:rPr lang="en-US" smtClean="0"/>
              <a:t>1/3/2023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696198C-2204-4D44-A38D-AF68896CAD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1288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5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90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9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1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5E185B-3BDF-D14D-B085-A580EE226EAB}"/>
              </a:ext>
            </a:extLst>
          </p:cNvPr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E6E7E8"/>
              </a:gs>
              <a:gs pos="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C429685-219A-AF45-85AA-89BCC71FA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9966" y="1410764"/>
            <a:ext cx="4024067" cy="10335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D5828F-73AB-4E46-BF9F-BC0A8EBF0BF2}"/>
              </a:ext>
            </a:extLst>
          </p:cNvPr>
          <p:cNvSpPr/>
          <p:nvPr userDrawn="1"/>
        </p:nvSpPr>
        <p:spPr>
          <a:xfrm>
            <a:off x="0" y="3041354"/>
            <a:ext cx="9144000" cy="2336758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90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564CC27E-8DE1-40E8-A464-BF5568E74AF3}" type="slidenum">
              <a:rPr lang="en-US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7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6605"/>
            <a:ext cx="7452360" cy="11611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6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47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8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2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6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8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0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0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4" r:id="rId12"/>
    <p:sldLayoutId id="2147483665" r:id="rId13"/>
    <p:sldLayoutId id="2147483709" r:id="rId14"/>
    <p:sldLayoutId id="2147483710" r:id="rId15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wakehealth.edu/Departments/Pathology/Laboratory/POCT/Resources/Procedures-and-Guidelines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hyperlink" Target="http://www.thomassci.com/_resources/_global/media/resized/00338/ihwx.2a2c4323-a96d-4371-a1b5-db5122d67125.500.500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7375-7576-3645-AF3C-A1E5E6380F60}"/>
              </a:ext>
            </a:extLst>
          </p:cNvPr>
          <p:cNvSpPr txBox="1">
            <a:spLocks/>
          </p:cNvSpPr>
          <p:nvPr/>
        </p:nvSpPr>
        <p:spPr>
          <a:xfrm>
            <a:off x="1143000" y="3589152"/>
            <a:ext cx="6858000" cy="54887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-113" dirty="0">
                <a:solidFill>
                  <a:schemeClr val="bg1"/>
                </a:solidFill>
                <a:latin typeface="Arial" panose="020B0604020202020204" pitchFamily="34" charset="0"/>
              </a:rPr>
              <a:t>i-STAT </a:t>
            </a:r>
            <a:r>
              <a:rPr lang="en-US" sz="3600" b="1" spc="-113" dirty="0" smtClean="0">
                <a:solidFill>
                  <a:schemeClr val="bg1"/>
                </a:solidFill>
                <a:latin typeface="Arial" panose="020B0604020202020204" pitchFamily="34" charset="0"/>
              </a:rPr>
              <a:t>Testing: </a:t>
            </a:r>
            <a:endParaRPr lang="en-US" sz="3600" b="1" spc="-11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97AE-5E62-6949-B001-D10D9E2716D7}"/>
              </a:ext>
            </a:extLst>
          </p:cNvPr>
          <p:cNvSpPr txBox="1">
            <a:spLocks/>
          </p:cNvSpPr>
          <p:nvPr/>
        </p:nvSpPr>
        <p:spPr>
          <a:xfrm>
            <a:off x="349135" y="4138031"/>
            <a:ext cx="8261465" cy="4529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Blood gas, Electrolyte,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Hgb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Hct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Lactate, Creatinine, ACT &amp; PT/INR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723A9-9B96-3448-A176-30EA898954BA}"/>
              </a:ext>
            </a:extLst>
          </p:cNvPr>
          <p:cNvSpPr txBox="1"/>
          <p:nvPr/>
        </p:nvSpPr>
        <p:spPr>
          <a:xfrm>
            <a:off x="349135" y="5412808"/>
            <a:ext cx="31042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</a:rPr>
              <a:t>Point of Care Testing Department  </a:t>
            </a:r>
            <a:r>
              <a:rPr lang="en-US" sz="1350" dirty="0" smtClean="0">
                <a:latin typeface="Arial" panose="020B0604020202020204" pitchFamily="34" charset="0"/>
              </a:rPr>
              <a:t>Updated - 12.15.2022 </a:t>
            </a:r>
            <a:endParaRPr 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95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3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i-STAT Analyzer</a:t>
            </a:r>
            <a:endParaRPr 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1295400"/>
            <a:ext cx="7010400" cy="3219343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External Components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Battery Replacement/Charging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Barcode Scanner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Test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Menu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Menu Options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327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i-STAT Analyzer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Turns off after 2 minutes of non-use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Can be turned on by pressing the on/off keypad—circle with line—</a:t>
            </a:r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Show on/off keypad</a:t>
            </a:r>
            <a:endParaRPr lang="en-US" sz="2400" dirty="0"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If operator, patient, and cartridge information has been entered, the analyzer will remain on for 15 minutes</a:t>
            </a:r>
          </a:p>
          <a:p>
            <a:pPr marL="342900" lvl="1" indent="-342900">
              <a:buClrTx/>
              <a:buSzPct val="95000"/>
              <a:buFont typeface="Arial" panose="020B0604020202020204" pitchFamily="34" charset="0"/>
              <a:buChar char="•"/>
            </a:pPr>
            <a:endParaRPr lang="en-US" sz="24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+mn-lt"/>
              </a:rPr>
              <a:t>Handheld</a:t>
            </a:r>
            <a:r>
              <a:rPr lang="en-US" altLang="en-US" b="1" dirty="0"/>
              <a:t> </a:t>
            </a:r>
            <a:r>
              <a:rPr lang="en-US" altLang="en-US" b="1" dirty="0">
                <a:latin typeface="+mn-lt"/>
              </a:rPr>
              <a:t>External Components </a:t>
            </a:r>
          </a:p>
        </p:txBody>
      </p:sp>
      <p:pic>
        <p:nvPicPr>
          <p:cNvPr id="14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4829175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4223" y="4955192"/>
            <a:ext cx="228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cs typeface="Arial" panose="020B0604020202020204" pitchFamily="34" charset="0"/>
              </a:rPr>
              <a:t>Battery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compartment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91000" y="4648200"/>
            <a:ext cx="1219200" cy="392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786688" y="3846731"/>
            <a:ext cx="1204912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7239000" y="5181600"/>
            <a:ext cx="38100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96312" y="351764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Infrared eye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4015" y="5927651"/>
            <a:ext cx="29139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Barcode scanner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4" descr="01_02_03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542925" y="2162949"/>
            <a:ext cx="32289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7650" y="472731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Cartridge port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" name="Left Arrow 18"/>
          <p:cNvSpPr/>
          <p:nvPr/>
        </p:nvSpPr>
        <p:spPr>
          <a:xfrm rot="9709347">
            <a:off x="920660" y="4234829"/>
            <a:ext cx="1064431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Batteries</a:t>
            </a:r>
            <a:r>
              <a:rPr lang="en-US" altLang="en-US" b="1" dirty="0" smtClean="0">
                <a:latin typeface="+mn-lt"/>
              </a:rPr>
              <a:t>:</a:t>
            </a:r>
            <a:r>
              <a:rPr lang="en-US" altLang="en-US" b="1" dirty="0" smtClean="0"/>
              <a:t> 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Hands On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1627" y="1814464"/>
            <a:ext cx="4187777" cy="4433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tabLst>
                <a:tab pos="53975" algn="l"/>
                <a:tab pos="347663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There are two types of batteries available for i-STAT : </a:t>
            </a:r>
          </a:p>
          <a:p>
            <a:pPr>
              <a:buClrTx/>
              <a:buFont typeface="Arial" panose="020B0604020202020204" pitchFamily="34" charset="0"/>
              <a:buChar char="•"/>
              <a:tabLst>
                <a:tab pos="53975" algn="l"/>
                <a:tab pos="347663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 9-volt </a:t>
            </a:r>
            <a:r>
              <a:rPr lang="en-US" altLang="en-US" dirty="0">
                <a:cs typeface="Arial" panose="020B0604020202020204" pitchFamily="34" charset="0"/>
              </a:rPr>
              <a:t>lithium disposable </a:t>
            </a:r>
            <a:r>
              <a:rPr lang="en-US" altLang="en-US" dirty="0" smtClean="0">
                <a:cs typeface="Arial" panose="020B0604020202020204" pitchFamily="34" charset="0"/>
              </a:rPr>
              <a:t>batteries	</a:t>
            </a:r>
          </a:p>
          <a:p>
            <a:pPr>
              <a:buClrTx/>
              <a:buFont typeface="Arial" panose="020B0604020202020204" pitchFamily="34" charset="0"/>
              <a:buChar char="•"/>
              <a:tabLst>
                <a:tab pos="53975" algn="l"/>
                <a:tab pos="347663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 Rechargeable batteries.  </a:t>
            </a: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Winston campus sites use the Abbott rechargeable battery. </a:t>
            </a:r>
          </a:p>
          <a:p>
            <a:pPr marL="0" indent="0">
              <a:buNone/>
              <a:tabLst>
                <a:tab pos="53975" algn="l"/>
                <a:tab pos="347663" algn="l"/>
              </a:tabLst>
            </a:pPr>
            <a:endParaRPr lang="en-US" altLang="en-US" dirty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53975" algn="l"/>
                <a:tab pos="347663" algn="l"/>
              </a:tabLst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200" b="1" dirty="0">
              <a:cs typeface="Arial" panose="020B0604020202020204" pitchFamily="34" charset="0"/>
            </a:endParaRP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sz="2200" b="1" dirty="0" smtClean="0">
                <a:cs typeface="Arial" panose="020B0604020202020204" pitchFamily="34" charset="0"/>
              </a:rPr>
              <a:t>Change/charge </a:t>
            </a:r>
            <a:r>
              <a:rPr lang="en-US" altLang="en-US" sz="2200" b="1" dirty="0">
                <a:cs typeface="Arial" panose="020B0604020202020204" pitchFamily="34" charset="0"/>
              </a:rPr>
              <a:t>the </a:t>
            </a:r>
            <a:r>
              <a:rPr lang="en-US" altLang="en-US" sz="2200" b="1" dirty="0" smtClean="0">
                <a:cs typeface="Arial" panose="020B0604020202020204" pitchFamily="34" charset="0"/>
              </a:rPr>
              <a:t>batteries:</a:t>
            </a:r>
            <a:endParaRPr lang="en-US" altLang="en-US" sz="2200" b="1" dirty="0"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Flashing battery icon </a:t>
            </a:r>
          </a:p>
          <a:p>
            <a:pPr>
              <a:buClrTx/>
              <a:buFont typeface="Arial" panose="020B0604020202020204" pitchFamily="34" charset="0"/>
              <a:buChar char="•"/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“Battery </a:t>
            </a:r>
            <a:r>
              <a:rPr lang="en-US" altLang="en-US" sz="1800" dirty="0">
                <a:cs typeface="Arial" panose="020B0604020202020204" pitchFamily="34" charset="0"/>
              </a:rPr>
              <a:t>Low ” </a:t>
            </a:r>
            <a:r>
              <a:rPr lang="en-US" altLang="en-US" sz="1800" dirty="0" smtClean="0">
                <a:cs typeface="Arial" panose="020B0604020202020204" pitchFamily="34" charset="0"/>
              </a:rPr>
              <a:t>message </a:t>
            </a:r>
          </a:p>
          <a:p>
            <a:pPr>
              <a:buClrTx/>
              <a:buFont typeface="Arial" panose="020B0604020202020204" pitchFamily="34" charset="0"/>
              <a:buChar char="•"/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Do not discard rechargeable batteries. Contact POCT office please. </a:t>
            </a:r>
          </a:p>
          <a:p>
            <a:pPr>
              <a:buClrTx/>
              <a:buFont typeface="Arial" panose="020B0604020202020204" pitchFamily="34" charset="0"/>
              <a:buChar char="•"/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Green light will be on if battery in compartment is seated properly and charging on the downloader/charger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7" y="2514600"/>
            <a:ext cx="3112814" cy="16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296478" y="4314114"/>
            <a:ext cx="34897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compartment to charge spare battery.  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191860" y="3725121"/>
            <a:ext cx="18460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900" dirty="0" smtClean="0">
                <a:solidFill>
                  <a:srgbClr val="0070C0"/>
                </a:solidFill>
                <a:cs typeface="Arial" panose="020B0604020202020204" pitchFamily="34" charset="0"/>
              </a:rPr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2048371" y="3707442"/>
            <a:ext cx="1676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dirty="0" smtClean="0">
                <a:solidFill>
                  <a:srgbClr val="0070C0"/>
                </a:solidFill>
                <a:cs typeface="Arial" panose="020B0604020202020204" pitchFamily="34" charset="0"/>
              </a:rPr>
              <a:t>Abbott rechargeable battery </a:t>
            </a:r>
          </a:p>
        </p:txBody>
      </p:sp>
      <p:pic>
        <p:nvPicPr>
          <p:cNvPr id="19" name="Picture 18" descr="01_02_040_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92" y="3887563"/>
            <a:ext cx="1931035" cy="18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299074" y="4617840"/>
            <a:ext cx="821585" cy="110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01_02_040_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26894"/>
            <a:ext cx="2971800" cy="232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1_02_040_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67" y="1675592"/>
            <a:ext cx="2607370" cy="23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01_02_060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27" y="3735896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574570" y="5181600"/>
            <a:ext cx="1676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compartment </a:t>
            </a:r>
          </a:p>
        </p:txBody>
      </p:sp>
    </p:spTree>
    <p:extLst>
      <p:ext uri="{BB962C8B-B14F-4D97-AF65-F5344CB8AC3E}">
        <p14:creationId xmlns:p14="http://schemas.microsoft.com/office/powerpoint/2010/main" val="11324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+mn-lt"/>
              </a:rPr>
              <a:t>The Barcode Scanner </a:t>
            </a: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95400"/>
            <a:ext cx="4038600" cy="3982840"/>
          </a:xfrm>
        </p:spPr>
      </p:pic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76800" y="1908265"/>
            <a:ext cx="4038600" cy="443484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b="1" dirty="0" smtClean="0"/>
              <a:t>To </a:t>
            </a:r>
            <a:r>
              <a:rPr lang="en-US" altLang="en-US" b="1" dirty="0"/>
              <a:t>scan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Hold </a:t>
            </a:r>
            <a:r>
              <a:rPr lang="en-US" altLang="en-US" sz="1800" dirty="0" smtClean="0"/>
              <a:t>3 </a:t>
            </a:r>
            <a:r>
              <a:rPr lang="en-US" altLang="en-US" sz="1800" dirty="0"/>
              <a:t>to 12 inches away from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Press and hold down the SCAN </a:t>
            </a:r>
            <a:r>
              <a:rPr lang="en-US" altLang="en-US" sz="1800" dirty="0" smtClean="0"/>
              <a:t>key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Laser beam must cover the entire length of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Wait for the beep or for laser beam to </a:t>
            </a:r>
            <a:r>
              <a:rPr lang="en-US" altLang="en-US" sz="1800" dirty="0" smtClean="0"/>
              <a:t>disappear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Release the SCAN key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1066800" y="434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1074964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40178" y="366848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272143" y="5257800"/>
            <a:ext cx="3540578" cy="10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1200" b="1" i="1" dirty="0" smtClean="0">
                <a:solidFill>
                  <a:srgbClr val="0070C0"/>
                </a:solidFill>
                <a:cs typeface="Arial" charset="0"/>
              </a:rPr>
              <a:t>The barcode scanner is a class II laser device. Momentary exposure is not known to be harmful—however </a:t>
            </a:r>
            <a:r>
              <a:rPr lang="en-US" altLang="en-US" sz="1200" b="1" i="1" dirty="0" smtClean="0">
                <a:solidFill>
                  <a:srgbClr val="FF0000"/>
                </a:solidFill>
                <a:cs typeface="Arial" charset="0"/>
              </a:rPr>
              <a:t>you should never point the scanner at anyone or look into the laser beam.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" name="Picture 13" descr="01_02_080_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1447800" cy="12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1_02_080_2_with_bea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597"/>
            <a:ext cx="1295400" cy="11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1_02_080_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03914"/>
            <a:ext cx="1447800" cy="13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+mn-lt"/>
              </a:rPr>
              <a:t>Handheld Test </a:t>
            </a:r>
            <a:r>
              <a:rPr lang="en-US" altLang="en-US" b="1" dirty="0" smtClean="0">
                <a:latin typeface="+mn-lt"/>
              </a:rPr>
              <a:t>Menu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—Hands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920085"/>
            <a:ext cx="5943600" cy="3947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 smtClean="0">
                <a:solidFill>
                  <a:srgbClr val="FF0000"/>
                </a:solidFill>
              </a:rPr>
              <a:t>Important </a:t>
            </a:r>
            <a:r>
              <a:rPr lang="en-US" altLang="en-US" sz="2000" b="1" i="1" dirty="0">
                <a:solidFill>
                  <a:srgbClr val="FF0000"/>
                </a:solidFill>
              </a:rPr>
              <a:t>Note: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This </a:t>
            </a:r>
            <a:r>
              <a:rPr lang="en-US" altLang="en-US" sz="2000" b="1" i="1" dirty="0">
                <a:solidFill>
                  <a:srgbClr val="FF0000"/>
                </a:solidFill>
              </a:rPr>
              <a:t>menu is used for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patient tests </a:t>
            </a:r>
            <a:r>
              <a:rPr lang="en-US" altLang="en-US" sz="2000" b="1" i="1" dirty="0">
                <a:solidFill>
                  <a:srgbClr val="FF0000"/>
                </a:solidFill>
              </a:rPr>
              <a:t>only!</a:t>
            </a:r>
          </a:p>
          <a:p>
            <a:pPr>
              <a:buFontTx/>
              <a:buNone/>
            </a:pPr>
            <a:r>
              <a:rPr lang="en-US" altLang="en-US" dirty="0" smtClean="0"/>
              <a:t>Cartridge </a:t>
            </a:r>
            <a:r>
              <a:rPr lang="en-US" altLang="en-US" dirty="0"/>
              <a:t>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i-STAT Cartridge (for a </a:t>
            </a:r>
            <a:r>
              <a:rPr lang="en-US" altLang="en-US" sz="2000" dirty="0" smtClean="0"/>
              <a:t>patient </a:t>
            </a:r>
            <a:r>
              <a:rPr lang="en-US" altLang="en-US" sz="2000" dirty="0"/>
              <a:t>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81800" y="32766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86604"/>
            <a:ext cx="8616142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Administration Menu Options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—Hands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905000"/>
            <a:ext cx="5943600" cy="3947315"/>
          </a:xfrm>
        </p:spPr>
        <p:txBody>
          <a:bodyPr>
            <a:normAutofit lnSpcReduction="10000"/>
          </a:bodyPr>
          <a:lstStyle/>
          <a:p>
            <a:r>
              <a:rPr lang="en-US" sz="2200" b="1" dirty="0"/>
              <a:t>1--</a:t>
            </a:r>
            <a:r>
              <a:rPr lang="en-US" sz="2400" b="1" dirty="0"/>
              <a:t>Analyzer Status</a:t>
            </a:r>
          </a:p>
          <a:p>
            <a:pPr lvl="3"/>
            <a:r>
              <a:rPr lang="en-US" sz="2400" dirty="0"/>
              <a:t>Battery voltage</a:t>
            </a:r>
          </a:p>
          <a:p>
            <a:pPr lvl="5"/>
            <a:r>
              <a:rPr lang="en-US" sz="2200" dirty="0"/>
              <a:t>Maintain charge above 8 volts</a:t>
            </a:r>
          </a:p>
          <a:p>
            <a:pPr lvl="3"/>
            <a:r>
              <a:rPr lang="en-US" sz="2400" dirty="0"/>
              <a:t>Shows </a:t>
            </a:r>
            <a:r>
              <a:rPr lang="en-US" sz="2400" u="sng" dirty="0" smtClean="0"/>
              <a:t>unsent</a:t>
            </a:r>
            <a:r>
              <a:rPr lang="en-US" sz="2400" dirty="0" smtClean="0"/>
              <a:t> and total patient records </a:t>
            </a:r>
          </a:p>
          <a:p>
            <a:r>
              <a:rPr lang="en-US" sz="2400" b="1" dirty="0" smtClean="0"/>
              <a:t>2--Data Review</a:t>
            </a:r>
          </a:p>
          <a:p>
            <a:pPr lvl="3"/>
            <a:r>
              <a:rPr lang="en-US" sz="2400" dirty="0" smtClean="0"/>
              <a:t>Review/print </a:t>
            </a:r>
            <a:r>
              <a:rPr lang="en-US" sz="2400" dirty="0"/>
              <a:t>stored data</a:t>
            </a:r>
          </a:p>
          <a:p>
            <a:pPr lvl="3"/>
            <a:r>
              <a:rPr lang="en-US" sz="2400" dirty="0"/>
              <a:t>#7 – List All Results</a:t>
            </a:r>
          </a:p>
          <a:p>
            <a:r>
              <a:rPr lang="en-US" sz="2400" b="1" dirty="0"/>
              <a:t>3--Quality Tests</a:t>
            </a:r>
          </a:p>
          <a:p>
            <a:pPr lvl="3"/>
            <a:r>
              <a:rPr lang="en-US" sz="2400" dirty="0" smtClean="0"/>
              <a:t>Controls (liquid QC) </a:t>
            </a:r>
          </a:p>
          <a:p>
            <a:pPr lvl="3"/>
            <a:r>
              <a:rPr lang="en-US" sz="2400" dirty="0" smtClean="0"/>
              <a:t>Simulator (EQC) </a:t>
            </a:r>
          </a:p>
          <a:p>
            <a:pPr lvl="3"/>
            <a:endParaRPr lang="en-US" sz="24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81800" y="32766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267254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4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6800" y="5334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Cartridges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81893" y="1351418"/>
            <a:ext cx="7315200" cy="2769989"/>
          </a:xfrm>
        </p:spPr>
        <p:txBody>
          <a:bodyPr/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i-STAT </a:t>
            </a:r>
            <a:r>
              <a:rPr lang="en-US" dirty="0" smtClean="0">
                <a:solidFill>
                  <a:schemeClr val="accent4"/>
                </a:solidFill>
              </a:rPr>
              <a:t>Supplies</a:t>
            </a:r>
            <a:endParaRPr lang="en-US" dirty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General </a:t>
            </a:r>
            <a:r>
              <a:rPr lang="en-US" dirty="0">
                <a:solidFill>
                  <a:schemeClr val="accent4"/>
                </a:solidFill>
              </a:rPr>
              <a:t>Information </a:t>
            </a:r>
            <a:endParaRPr lang="en-US" dirty="0" smtClean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Labeling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Storage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Handling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" name="Picture 4" descr="01_02_19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58897"/>
            <a:ext cx="2667000" cy="2555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456127"/>
            <a:ext cx="1625708" cy="21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+mn-lt"/>
              </a:rPr>
              <a:t>i-STAT Supplies</a:t>
            </a:r>
            <a:r>
              <a:rPr lang="en-US" dirty="0" smtClean="0">
                <a:latin typeface="+mn-lt"/>
              </a:rPr>
              <a:t>	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22959" y="1845734"/>
            <a:ext cx="8016241" cy="4023360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2800" dirty="0" smtClean="0"/>
              <a:t>Winston campus sites obtain cartridges and paper from POCT office (lab admin offices) on M South 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600" dirty="0"/>
              <a:t>The site </a:t>
            </a:r>
            <a:r>
              <a:rPr lang="en-US" sz="2600" dirty="0" smtClean="0"/>
              <a:t>is </a:t>
            </a:r>
            <a:r>
              <a:rPr lang="en-US" sz="2600" dirty="0"/>
              <a:t>responsible for room temperature dating of the cartridges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NEVER take cartridges that are marked with </a:t>
            </a:r>
            <a:r>
              <a:rPr lang="en-US" sz="2800" b="1" dirty="0">
                <a:solidFill>
                  <a:srgbClr val="FF0000"/>
                </a:solidFill>
              </a:rPr>
              <a:t>“Do Not Use</a:t>
            </a:r>
            <a:r>
              <a:rPr lang="en-US" sz="2800" b="1" dirty="0" smtClean="0">
                <a:solidFill>
                  <a:srgbClr val="FF0000"/>
                </a:solidFill>
              </a:rPr>
              <a:t>”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200" b="1" dirty="0" smtClean="0"/>
              <a:t>Do not use any cartridges BEHIND this “Do Not Use” sign</a:t>
            </a:r>
          </a:p>
          <a:p>
            <a:pPr marL="0" indent="0">
              <a:lnSpc>
                <a:spcPct val="90000"/>
              </a:lnSpc>
              <a:buClrTx/>
              <a:buNone/>
            </a:pPr>
            <a:endParaRPr lang="en-US" sz="28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Accurately complete i-STAT cartridge sign-out </a:t>
            </a:r>
            <a:r>
              <a:rPr lang="en-US" sz="2800" dirty="0" smtClean="0">
                <a:solidFill>
                  <a:srgbClr val="FF0000"/>
                </a:solidFill>
              </a:rPr>
              <a:t>log</a:t>
            </a:r>
            <a:endParaRPr lang="en-US" sz="2800" dirty="0" smtClean="0"/>
          </a:p>
          <a:p>
            <a:pPr marL="0" indent="0" eaLnBrk="1" hangingPunct="1">
              <a:buClrTx/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Only take the </a:t>
            </a:r>
            <a:r>
              <a:rPr lang="en-US" sz="2800" dirty="0" smtClean="0"/>
              <a:t>amount of cartridges that will be used within the room temperature expiration dating period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 smtClean="0"/>
              <a:t>Replacement analyzers/printers -- contact POCT office </a:t>
            </a:r>
          </a:p>
        </p:txBody>
      </p:sp>
    </p:spTree>
    <p:extLst>
      <p:ext uri="{BB962C8B-B14F-4D97-AF65-F5344CB8AC3E}">
        <p14:creationId xmlns:p14="http://schemas.microsoft.com/office/powerpoint/2010/main" val="23304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General Cartridge Information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14400" y="1920085"/>
            <a:ext cx="7772400" cy="44348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Self-contained </a:t>
            </a:r>
            <a:r>
              <a:rPr lang="en-US" altLang="en-US" sz="2400" dirty="0"/>
              <a:t>lab analyzers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Analysis, sample manipulation, and waste are confined within the cartridge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Single </a:t>
            </a:r>
            <a:r>
              <a:rPr lang="en-US" altLang="en-US" sz="2400" dirty="0"/>
              <a:t>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24 </a:t>
            </a:r>
            <a:r>
              <a:rPr lang="en-US" altLang="en-US" sz="2400" dirty="0"/>
              <a:t>or </a:t>
            </a:r>
            <a:r>
              <a:rPr lang="en-US" altLang="en-US" sz="2400" dirty="0" smtClean="0"/>
              <a:t>25 per box</a:t>
            </a:r>
            <a:endParaRPr lang="en-US" altLang="en-US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0000"/>
                </a:solidFill>
              </a:rPr>
              <a:t>Use IMMEDIATELY after opening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Requires </a:t>
            </a:r>
            <a:r>
              <a:rPr lang="en-US" altLang="en-US" sz="2400" dirty="0"/>
              <a:t>only a few drops of </a:t>
            </a:r>
            <a:r>
              <a:rPr lang="en-US" altLang="en-US" sz="2400" dirty="0" smtClean="0"/>
              <a:t>blood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Cartridges contain biosensors that “measure” the analytes being tested.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Abbott offers different i-STAT cartridge configurations.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Only use cartridges authorized for your test site.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2850" y="984646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General Information</a:t>
            </a:r>
            <a:endParaRPr lang="en-US" sz="4000" b="1" cap="all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0" y="1752600"/>
            <a:ext cx="5410200" cy="2514600"/>
          </a:xfrm>
        </p:spPr>
        <p:txBody>
          <a:bodyPr>
            <a:normAutofit fontScale="625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800" dirty="0" smtClean="0"/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Contact Information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Policies/Procedures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Training and Competency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i-STAT Access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Safety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Components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Testing Process Overview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4"/>
            <a:ext cx="7543800" cy="714295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i-STAT Cartridge </a:t>
            </a:r>
            <a:r>
              <a:rPr lang="en-US" altLang="en-US" sz="4000" b="1" dirty="0" smtClean="0">
                <a:latin typeface="+mn-lt"/>
              </a:rPr>
              <a:t>Labeling</a:t>
            </a:r>
            <a:endParaRPr lang="en-US" altLang="en-US" sz="4000" b="1" dirty="0">
              <a:latin typeface="+mn-lt"/>
            </a:endParaRPr>
          </a:p>
        </p:txBody>
      </p:sp>
      <p:pic>
        <p:nvPicPr>
          <p:cNvPr id="22" name="Picture 4" descr="01_03_053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25600" r="19527" b="31200"/>
          <a:stretch>
            <a:fillRect/>
          </a:stretch>
        </p:blipFill>
        <p:spPr bwMode="auto">
          <a:xfrm>
            <a:off x="381028" y="1855059"/>
            <a:ext cx="304798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Cartridge barcode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524000" y="2923401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CC0099"/>
                </a:solidFill>
                <a:cs typeface="Arial" charset="0"/>
              </a:rPr>
              <a:t>Measured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0627" y="3186499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C0099"/>
                </a:solidFill>
              </a:rPr>
              <a:t>Calculated</a:t>
            </a:r>
            <a:endParaRPr lang="en-US" sz="1100" dirty="0">
              <a:solidFill>
                <a:srgbClr val="CC0099"/>
              </a:solidFill>
            </a:endParaRPr>
          </a:p>
        </p:txBody>
      </p:sp>
      <p:pic>
        <p:nvPicPr>
          <p:cNvPr id="25" name="Picture 8" descr="01_03_045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12459"/>
            <a:ext cx="3352800" cy="24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35487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5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51088"/>
            <a:ext cx="762000" cy="5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3984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/>
              <a:t>Cartridges MUST be brought to room </a:t>
            </a:r>
            <a:r>
              <a:rPr lang="en-US" altLang="en-US" sz="1400" dirty="0" smtClean="0"/>
              <a:t>temperature</a:t>
            </a:r>
            <a:endParaRPr lang="en-US" altLang="en-US" sz="14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5 minutes for a single cartridge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6605"/>
            <a:ext cx="8458200" cy="85639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i-STAT Supplies: Cartridge Sign-Out Log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846263"/>
            <a:ext cx="7696200" cy="43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+mn-lt"/>
              </a:rPr>
              <a:t>i-STAT Sites and Cartridges Used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1400" dirty="0" smtClean="0"/>
              <a:t>Brenner Respiratory Therapy (Peds ED, Birth Center L&amp;D, NICU, PICU, Transport):  EG7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Cancer Center Radiology:  Creatinine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Cath </a:t>
            </a:r>
            <a:r>
              <a:rPr lang="en-US" sz="1400" dirty="0">
                <a:solidFill>
                  <a:schemeClr val="tx1"/>
                </a:solidFill>
              </a:rPr>
              <a:t>Lab:  </a:t>
            </a:r>
            <a:r>
              <a:rPr lang="en-US" sz="1400" dirty="0" smtClean="0">
                <a:solidFill>
                  <a:schemeClr val="tx1"/>
                </a:solidFill>
              </a:rPr>
              <a:t>ACT-</a:t>
            </a:r>
            <a:r>
              <a:rPr lang="en-US" sz="1400" dirty="0" err="1" smtClean="0">
                <a:solidFill>
                  <a:schemeClr val="tx1"/>
                </a:solidFill>
              </a:rPr>
              <a:t>Celite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>
                <a:solidFill>
                  <a:schemeClr val="tx1"/>
                </a:solidFill>
              </a:rPr>
              <a:t>PT/INR, </a:t>
            </a:r>
            <a:r>
              <a:rPr lang="en-US" sz="1400" dirty="0" smtClean="0">
                <a:solidFill>
                  <a:schemeClr val="tx1"/>
                </a:solidFill>
              </a:rPr>
              <a:t>EG7, CG4 </a:t>
            </a:r>
            <a:endParaRPr lang="en-US" sz="1400" dirty="0">
              <a:solidFill>
                <a:schemeClr val="tx1"/>
              </a:solidFill>
            </a:endParaRP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CV-OR (Perfusion):  ACT-Kaolin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1400" dirty="0" smtClean="0"/>
              <a:t>EP Lab:  ACT-</a:t>
            </a:r>
            <a:r>
              <a:rPr lang="en-US" sz="1400" dirty="0" err="1" smtClean="0"/>
              <a:t>Celite</a:t>
            </a:r>
            <a:r>
              <a:rPr lang="en-US" sz="1400" dirty="0" smtClean="0"/>
              <a:t>, PT/INR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1400" dirty="0" smtClean="0"/>
              <a:t>Interventional Radiology:  ACT-</a:t>
            </a:r>
            <a:r>
              <a:rPr lang="en-US" sz="1400" dirty="0" err="1" smtClean="0"/>
              <a:t>Celite</a:t>
            </a:r>
            <a:endParaRPr lang="en-US" sz="1400" dirty="0" smtClean="0"/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1400" dirty="0" smtClean="0"/>
              <a:t>Critical Care Lab (OR/ICU) :  ACT-</a:t>
            </a:r>
            <a:r>
              <a:rPr lang="en-US" sz="1400" dirty="0" err="1" smtClean="0"/>
              <a:t>Celite</a:t>
            </a:r>
            <a:r>
              <a:rPr lang="en-US" sz="1400" dirty="0" smtClean="0"/>
              <a:t> </a:t>
            </a:r>
          </a:p>
          <a:p>
            <a:pPr marL="0" indent="0" eaLnBrk="1" hangingPunct="1">
              <a:buClrTx/>
              <a:buNone/>
            </a:pPr>
            <a:endParaRPr lang="en-US" sz="1400" dirty="0" smtClean="0"/>
          </a:p>
          <a:p>
            <a:pPr eaLnBrk="1" hangingPunct="1"/>
            <a:endParaRPr lang="en-US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90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89" y="533400"/>
            <a:ext cx="7452360" cy="78019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Cartridge Storage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 smtClean="0"/>
              <a:t>ALL refrigerated cartridges must be stored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2- 8</a:t>
            </a:r>
            <a:r>
              <a:rPr lang="en-US" sz="2000" b="1" u="sng" dirty="0">
                <a:solidFill>
                  <a:srgbClr val="FF0000"/>
                </a:solidFill>
              </a:rPr>
              <a:t>˚</a:t>
            </a:r>
            <a:r>
              <a:rPr lang="en-US" sz="2000" b="1" u="sng" dirty="0" smtClean="0">
                <a:solidFill>
                  <a:srgbClr val="FF0000"/>
                </a:solidFill>
              </a:rPr>
              <a:t>C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Storage environment </a:t>
            </a:r>
            <a:r>
              <a:rPr lang="en-US" sz="1800" dirty="0" smtClean="0"/>
              <a:t>MUST BE MAINTAINED and monitored</a:t>
            </a:r>
            <a:r>
              <a:rPr lang="en-US" sz="2000" dirty="0" smtClean="0"/>
              <a:t> 24/7/365</a:t>
            </a:r>
          </a:p>
          <a:p>
            <a:pPr lvl="2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700" dirty="0" smtClean="0"/>
              <a:t>Monitored by SPOT 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 smtClean="0"/>
              <a:t>If temperature </a:t>
            </a:r>
            <a:r>
              <a:rPr lang="en-US" sz="2000" dirty="0"/>
              <a:t>is ever outside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8</a:t>
            </a:r>
            <a:r>
              <a:rPr lang="en-US" sz="2000" dirty="0"/>
              <a:t>˚C, contact </a:t>
            </a:r>
            <a:r>
              <a:rPr lang="en-US" sz="2000" dirty="0" smtClean="0"/>
              <a:t>the POCT office </a:t>
            </a:r>
            <a:r>
              <a:rPr lang="en-US" sz="2000" dirty="0"/>
              <a:t>for assistance</a:t>
            </a:r>
            <a:r>
              <a:rPr lang="en-US" sz="2000" dirty="0" smtClean="0"/>
              <a:t>.  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</a:rPr>
              <a:t>Do NOT use the cartridges for patient testing, until consulting the POCT office.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Cartridges </a:t>
            </a:r>
            <a:r>
              <a:rPr lang="en-US" sz="2000" b="1" dirty="0">
                <a:solidFill>
                  <a:srgbClr val="FF0000"/>
                </a:solidFill>
              </a:rPr>
              <a:t>should NOT be returned to </a:t>
            </a:r>
            <a:r>
              <a:rPr lang="en-US" sz="2000" b="1" dirty="0" smtClean="0">
                <a:solidFill>
                  <a:srgbClr val="FF0000"/>
                </a:solidFill>
              </a:rPr>
              <a:t>refrigerated storage once </a:t>
            </a:r>
            <a:r>
              <a:rPr lang="en-US" sz="2000" b="1" dirty="0">
                <a:solidFill>
                  <a:srgbClr val="FF0000"/>
                </a:solidFill>
              </a:rPr>
              <a:t>they </a:t>
            </a:r>
            <a:r>
              <a:rPr lang="en-US" sz="2000" b="1" dirty="0" smtClean="0">
                <a:solidFill>
                  <a:srgbClr val="FF0000"/>
                </a:solidFill>
              </a:rPr>
              <a:t>reach temperatures </a:t>
            </a:r>
            <a:r>
              <a:rPr lang="en-US" sz="2000" b="1" dirty="0">
                <a:solidFill>
                  <a:srgbClr val="FF0000"/>
                </a:solidFill>
              </a:rPr>
              <a:t>above 8˚</a:t>
            </a:r>
            <a:r>
              <a:rPr lang="en-US" sz="2000" b="1" dirty="0" smtClean="0">
                <a:solidFill>
                  <a:srgbClr val="FF0000"/>
                </a:solidFill>
              </a:rPr>
              <a:t>C.  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Do </a:t>
            </a:r>
            <a:r>
              <a:rPr lang="en-US" sz="2000" dirty="0">
                <a:solidFill>
                  <a:srgbClr val="0070C0"/>
                </a:solidFill>
              </a:rPr>
              <a:t>NOT store or expose cartridges to extreme cold or heat such as freezing or stored </a:t>
            </a:r>
            <a:r>
              <a:rPr lang="en-US" sz="2000" b="1" dirty="0">
                <a:solidFill>
                  <a:srgbClr val="FF0000"/>
                </a:solidFill>
              </a:rPr>
              <a:t>above lights or computers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cs typeface="Taho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913" y="72382"/>
            <a:ext cx="7543800" cy="1450757"/>
          </a:xfrm>
        </p:spPr>
        <p:txBody>
          <a:bodyPr/>
          <a:lstStyle/>
          <a:p>
            <a:r>
              <a:rPr lang="en-US" altLang="en-US" sz="4000" b="1" dirty="0" smtClean="0">
                <a:latin typeface="+mn-lt"/>
              </a:rPr>
              <a:t>Cartridge Storage </a:t>
            </a:r>
            <a:r>
              <a:rPr lang="en-US" altLang="en-US" sz="1600" b="1" dirty="0" smtClean="0"/>
              <a:t>(continued)</a:t>
            </a:r>
            <a:endParaRPr lang="en-US" altLang="en-US" sz="1600" b="1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56388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 smtClean="0"/>
              <a:t>Room temperature (RT) storage 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14 </a:t>
            </a:r>
            <a:r>
              <a:rPr lang="en-US" altLang="en-US" sz="1800" dirty="0"/>
              <a:t>days </a:t>
            </a:r>
            <a:r>
              <a:rPr lang="en-US" altLang="en-US" sz="1800" dirty="0" smtClean="0"/>
              <a:t>or 2 months, depending upon cartridge type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</a:rPr>
              <a:t>Do NOT use past manufacturer’s expiration date or past room temperature expiration date.  </a:t>
            </a:r>
            <a:endParaRPr lang="en-US" altLang="en-US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900" b="1" dirty="0" smtClean="0">
                <a:solidFill>
                  <a:srgbClr val="FF0000"/>
                </a:solidFill>
              </a:rPr>
              <a:t>Room </a:t>
            </a:r>
            <a:r>
              <a:rPr lang="en-US" altLang="en-US" sz="1900" b="1" dirty="0">
                <a:solidFill>
                  <a:srgbClr val="FF0000"/>
                </a:solidFill>
              </a:rPr>
              <a:t>temperature expiration should NEVER exceed manufacturer expiration date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RT </a:t>
            </a:r>
            <a:r>
              <a:rPr lang="en-US" altLang="en-US" sz="1800" dirty="0"/>
              <a:t>18°C - </a:t>
            </a:r>
            <a:r>
              <a:rPr lang="en-US" altLang="en-US" sz="1800" dirty="0" smtClean="0"/>
              <a:t>30°C (64-86°F)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err="1" smtClean="0"/>
              <a:t>WarmMark</a:t>
            </a:r>
            <a:r>
              <a:rPr lang="en-US" altLang="en-US" sz="1800" dirty="0" smtClean="0"/>
              <a:t> temp tag are placed near RT cartridges,  that indicates temperature changes by color change. Contact POCT office if color changes to reddish pink. 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16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6705600" y="1676400"/>
            <a:ext cx="1901825" cy="1752600"/>
            <a:chOff x="2640" y="672"/>
            <a:chExt cx="3042" cy="3000"/>
          </a:xfrm>
        </p:grpSpPr>
        <p:pic>
          <p:nvPicPr>
            <p:cNvPr id="9" name="Picture 5" descr="01_03_051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01_03_051_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0"/>
            <a:stretch>
              <a:fillRect/>
            </a:stretch>
          </p:blipFill>
          <p:spPr bwMode="auto">
            <a:xfrm>
              <a:off x="2640" y="1920"/>
              <a:ext cx="3042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WMSSEN004: WarmMark with Trigger Temperature: 8°C/46°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"/>
          <a:stretch/>
        </p:blipFill>
        <p:spPr bwMode="auto">
          <a:xfrm>
            <a:off x="6172200" y="4283255"/>
            <a:ext cx="2435225" cy="18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6605"/>
            <a:ext cx="7985760" cy="1161196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i-STAT Cartridge </a:t>
            </a:r>
            <a:r>
              <a:rPr lang="en-US" altLang="en-US" sz="4000" b="1" dirty="0" smtClean="0">
                <a:latin typeface="+mn-lt"/>
              </a:rPr>
              <a:t>Handling</a:t>
            </a:r>
            <a:endParaRPr lang="en-US" altLang="en-US" sz="4000" b="1" dirty="0">
              <a:latin typeface="+mn-lt"/>
            </a:endParaRPr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95" y="1739303"/>
            <a:ext cx="1758227" cy="1733287"/>
          </a:xfrm>
        </p:spPr>
      </p:pic>
      <p:sp>
        <p:nvSpPr>
          <p:cNvPr id="1474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228600" y="2895600"/>
            <a:ext cx="5410200" cy="365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Do NOT reuse cartridges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rgbClr val="FF0000"/>
                </a:solidFill>
              </a:rPr>
              <a:t>Open cartridge IMMEDIATELY prior to use.</a:t>
            </a:r>
            <a:r>
              <a:rPr lang="en-US" altLang="en-US" sz="1800" dirty="0" smtClean="0"/>
              <a:t>  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Carefully </a:t>
            </a:r>
            <a:r>
              <a:rPr lang="en-US" altLang="en-US" sz="1800" dirty="0"/>
              <a:t>tear open the cartridge pouch where </a:t>
            </a:r>
            <a:r>
              <a:rPr lang="en-US" altLang="en-US" sz="1800" dirty="0" smtClean="0"/>
              <a:t>indicated </a:t>
            </a:r>
            <a:r>
              <a:rPr lang="en-US" altLang="en-US" sz="1800" dirty="0" smtClean="0">
                <a:solidFill>
                  <a:srgbClr val="FF0000"/>
                </a:solidFill>
              </a:rPr>
              <a:t>(do NOT leave cartridges exposed to air or moisture)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Hold the cartridge by the sides or the bottom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Do not touch the sensors or apply pressure to the center of the </a:t>
            </a:r>
            <a:r>
              <a:rPr lang="en-US" altLang="en-US" sz="1800" dirty="0" smtClean="0"/>
              <a:t>cartridge (be careful when putting room temperature expiration date on cartridges – write or apply sticker at line on bottom – not in the middle)</a:t>
            </a: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192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95" y="3188426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60" y="3177132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636225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97" y="4645430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55794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32" y="5039465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9045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i-STAT Cartridge Components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133599"/>
            <a:ext cx="35052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2" y="2057400"/>
            <a:ext cx="3619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340078"/>
            <a:ext cx="83058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Quality Controls (QC)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2362200"/>
            <a:ext cx="7315200" cy="1015663"/>
          </a:xfrm>
        </p:spPr>
        <p:txBody>
          <a:bodyPr/>
          <a:lstStyle/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Simulators (EQC) 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Liquid QC (LQC) </a:t>
            </a: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1084996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i-STAT System Quality Control 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845734"/>
            <a:ext cx="3912524" cy="4031364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Internal </a:t>
            </a:r>
            <a:r>
              <a:rPr lang="en-US" altLang="en-US" sz="2000" dirty="0"/>
              <a:t>Electronic Simulator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External Electronic Simulator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Liquid Quality Controls</a:t>
            </a:r>
            <a:endParaRPr lang="en-US" altLang="en-US" sz="2000" dirty="0"/>
          </a:p>
        </p:txBody>
      </p:sp>
      <p:pic>
        <p:nvPicPr>
          <p:cNvPr id="299012" name="Picture 4" descr="01_05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160588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01_02_14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196193"/>
            <a:ext cx="10302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01_02_15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96193"/>
            <a:ext cx="2286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+mn-lt"/>
              </a:rPr>
              <a:t>Simulators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Electronic Quality Control </a:t>
            </a:r>
          </a:p>
          <a:p>
            <a:pPr lvl="1"/>
            <a:r>
              <a:rPr lang="en-US" dirty="0" smtClean="0"/>
              <a:t>Validates i-STAT analyzer</a:t>
            </a:r>
          </a:p>
          <a:p>
            <a:pPr lvl="1"/>
            <a:r>
              <a:rPr lang="en-US" dirty="0" smtClean="0"/>
              <a:t>Pass or Fail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QC results automatically documented when analyzer downloaded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762000"/>
            <a:ext cx="7815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i-STAT Support: Contact Information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85800" y="1981200"/>
            <a:ext cx="7848600" cy="3454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Liz Gregory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713-0377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Neha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Jacobs 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716-7248</a:t>
            </a: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Trish Sorensen 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713-4136 </a:t>
            </a: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John Quigley  713-1393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Site-specific preceptors</a:t>
            </a: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Refer to the i-STAT System Manual and medical center specific i-STAT policies</a:t>
            </a: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POCT web site : </a:t>
            </a:r>
            <a:r>
              <a:rPr lang="en-US" sz="1050" dirty="0">
                <a:solidFill>
                  <a:prstClr val="black"/>
                </a:solidFill>
                <a:cs typeface="Arial" panose="020B0604020202020204" pitchFamily="34" charset="0"/>
                <a:hlinkClick r:id="rId2"/>
              </a:rPr>
              <a:t>https://intranet.wakehealth.edu/Departments/Pathology/Laboratory/POCT/Resources/Procedures-and-Guidelines</a:t>
            </a:r>
            <a:r>
              <a:rPr lang="en-US" sz="105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11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1008796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399"/>
            <a:ext cx="4572000" cy="42975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Internal </a:t>
            </a:r>
            <a:r>
              <a:rPr lang="en-US" altLang="en-US" sz="1800" dirty="0"/>
              <a:t>checks </a:t>
            </a:r>
            <a:r>
              <a:rPr lang="en-US" altLang="en-US" sz="1800" dirty="0" smtClean="0"/>
              <a:t>ensure </a:t>
            </a:r>
            <a:r>
              <a:rPr lang="en-US" altLang="en-US" sz="1800" dirty="0"/>
              <a:t>proper and accurate </a:t>
            </a:r>
            <a:r>
              <a:rPr lang="en-US" altLang="en-US" sz="1800" dirty="0" smtClean="0"/>
              <a:t>functioning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Performed automatically 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600" dirty="0"/>
              <a:t>E</a:t>
            </a:r>
            <a:r>
              <a:rPr lang="en-US" altLang="en-US" sz="1600" dirty="0" smtClean="0"/>
              <a:t>very 8 hours of patient use 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With each cartridge type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If </a:t>
            </a:r>
            <a:r>
              <a:rPr lang="en-US" altLang="en-US" sz="1800" dirty="0" smtClean="0"/>
              <a:t>simulator passes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testing proceeds/patient </a:t>
            </a:r>
            <a:r>
              <a:rPr lang="en-US" altLang="en-US" sz="1800" dirty="0"/>
              <a:t>results will be displayed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Results will not be given if the simulator fails.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If the “</a:t>
            </a:r>
            <a:r>
              <a:rPr lang="en-US" altLang="en-US" sz="1800" i="1" dirty="0"/>
              <a:t>Electronic Simulator Fail</a:t>
            </a:r>
            <a:r>
              <a:rPr lang="en-US" altLang="en-US" sz="1800" dirty="0"/>
              <a:t>” message appears, </a:t>
            </a:r>
            <a:endParaRPr lang="en-US" altLang="en-US" sz="1800" dirty="0" smtClean="0"/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Do Not </a:t>
            </a:r>
            <a:r>
              <a:rPr lang="en-US" altLang="en-US" sz="1600" dirty="0"/>
              <a:t>proceed with patient testing until issue is resolved.  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Test external electronic simulator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/>
          </a:p>
        </p:txBody>
      </p:sp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4605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1_05_04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1"/>
            <a:ext cx="2193925" cy="29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86604"/>
            <a:ext cx="8061960" cy="1450757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External Electronic </a:t>
            </a:r>
            <a:r>
              <a:rPr lang="en-US" altLang="en-US" sz="4000" b="1" dirty="0" smtClean="0">
                <a:latin typeface="+mn-lt"/>
              </a:rPr>
              <a:t>Simulator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--Hands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777554"/>
            <a:ext cx="4038600" cy="3982840"/>
          </a:xfrm>
        </p:spPr>
      </p:pic>
      <p:sp>
        <p:nvSpPr>
          <p:cNvPr id="132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8600" y="1920085"/>
            <a:ext cx="4648200" cy="443484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dirty="0" smtClean="0"/>
              <a:t>	Same </a:t>
            </a:r>
            <a:r>
              <a:rPr lang="en-US" altLang="en-US" sz="1800" dirty="0"/>
              <a:t>as the internal simulator but </a:t>
            </a:r>
            <a:r>
              <a:rPr lang="en-US" altLang="en-US" sz="1800" dirty="0" smtClean="0"/>
              <a:t>is an </a:t>
            </a:r>
            <a:r>
              <a:rPr lang="en-US" altLang="en-US" sz="1800" dirty="0"/>
              <a:t>external device and can be tested upon demand.</a:t>
            </a:r>
          </a:p>
          <a:p>
            <a:pPr>
              <a:buFontTx/>
              <a:buNone/>
            </a:pPr>
            <a:r>
              <a:rPr lang="en-US" altLang="en-US" dirty="0" smtClean="0"/>
              <a:t>Simulator </a:t>
            </a:r>
            <a:r>
              <a:rPr lang="en-US" altLang="en-US" dirty="0"/>
              <a:t>is performed if: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0000"/>
                </a:solidFill>
              </a:rPr>
              <a:t>Handheld </a:t>
            </a:r>
            <a:r>
              <a:rPr lang="en-US" altLang="en-US" sz="1600" dirty="0">
                <a:solidFill>
                  <a:srgbClr val="FF0000"/>
                </a:solidFill>
              </a:rPr>
              <a:t>is dropped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Internal </a:t>
            </a:r>
            <a:r>
              <a:rPr lang="en-US" altLang="en-US" sz="1600" dirty="0"/>
              <a:t>Electronic Simulator </a:t>
            </a:r>
            <a:r>
              <a:rPr lang="en-US" altLang="en-US" sz="1600" dirty="0" smtClean="0"/>
              <a:t>failure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Error code </a:t>
            </a:r>
            <a:r>
              <a:rPr lang="en-US" altLang="en-US" sz="1600" dirty="0"/>
              <a:t>occurs that indicates the simulator should be </a:t>
            </a:r>
            <a:r>
              <a:rPr lang="en-US" altLang="en-US" sz="1600" dirty="0" smtClean="0"/>
              <a:t>tested</a:t>
            </a:r>
            <a:endParaRPr lang="en-US" altLang="en-US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Questionable analyzer performance</a:t>
            </a:r>
            <a:endParaRPr lang="en-US" altLang="en-US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Ceramic </a:t>
            </a:r>
            <a:r>
              <a:rPr lang="en-US" altLang="en-US" sz="1600" dirty="0"/>
              <a:t>cartridge cleaning </a:t>
            </a:r>
            <a:r>
              <a:rPr lang="en-US" altLang="en-US" sz="1600" dirty="0" smtClean="0"/>
              <a:t>procedure</a:t>
            </a:r>
          </a:p>
          <a:p>
            <a:endParaRPr lang="en-US" altLang="en-US" sz="1600" dirty="0"/>
          </a:p>
          <a:p>
            <a:endParaRPr lang="en-US" altLang="en-US" sz="2000" dirty="0" smtClean="0"/>
          </a:p>
          <a:p>
            <a:endParaRPr lang="en-US" altLang="en-US" sz="2000" dirty="0"/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04800" y="4099718"/>
            <a:ext cx="91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External Electronic Simulator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62451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Do not remove simulator when “Simulator Locked” is displayed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+mn-lt"/>
              </a:rPr>
              <a:t>Liquid Quality Control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Validates performance of test cartridges</a:t>
            </a: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Consists of multiple levels—test specific</a:t>
            </a:r>
          </a:p>
          <a:p>
            <a:pPr marL="0" indent="0" eaLnBrk="1" hangingPunct="1">
              <a:lnSpc>
                <a:spcPct val="90000"/>
              </a:lnSpc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Should be performed: 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Each new cartridge shipment</a:t>
            </a:r>
            <a:r>
              <a:rPr lang="en-US" dirty="0" smtClean="0"/>
              <a:t>, per cartridge type, per cartridge lot #, PRIOR to patient use—by Clinical Lab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Monthly</a:t>
            </a:r>
            <a:r>
              <a:rPr lang="en-US" dirty="0" smtClean="0"/>
              <a:t>—by testing site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Questionable performance </a:t>
            </a:r>
            <a:r>
              <a:rPr lang="en-US" dirty="0" smtClean="0"/>
              <a:t>cartridges/analyzer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21858" y="634066"/>
            <a:ext cx="7736342" cy="737874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latin typeface="+mn-lt"/>
              </a:rPr>
              <a:t>Liquid Quality Controls </a:t>
            </a:r>
            <a:r>
              <a:rPr lang="en-US" altLang="en-US" sz="3200" b="1" dirty="0">
                <a:latin typeface="+mn-lt"/>
              </a:rPr>
              <a:t>for </a:t>
            </a:r>
            <a:r>
              <a:rPr lang="en-US" altLang="en-US" sz="3200" b="1" dirty="0" smtClean="0">
                <a:latin typeface="+mn-lt"/>
              </a:rPr>
              <a:t/>
            </a:r>
            <a:br>
              <a:rPr lang="en-US" altLang="en-US" sz="3200" b="1" dirty="0" smtClean="0">
                <a:latin typeface="+mn-lt"/>
              </a:rPr>
            </a:br>
            <a:r>
              <a:rPr lang="en-US" altLang="en-US" sz="3200" b="1" dirty="0" smtClean="0">
                <a:latin typeface="+mn-lt"/>
              </a:rPr>
              <a:t>CG4, EG7, Creatinine </a:t>
            </a:r>
            <a:r>
              <a:rPr lang="en-US" altLang="en-US" sz="3200" b="1" dirty="0" smtClean="0">
                <a:solidFill>
                  <a:srgbClr val="7030A0"/>
                </a:solidFill>
                <a:latin typeface="+mn-lt"/>
              </a:rPr>
              <a:t>(area specific)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313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1" y="1905000"/>
            <a:ext cx="5105400" cy="4449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3 levels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Monitors </a:t>
            </a:r>
            <a:r>
              <a:rPr lang="en-US" altLang="en-US" sz="2000" dirty="0"/>
              <a:t>cartridge </a:t>
            </a:r>
            <a:r>
              <a:rPr lang="en-US" altLang="en-US" sz="2000" dirty="0" smtClean="0"/>
              <a:t>performance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Store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2°C to 8°C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4 hours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 (</a:t>
            </a:r>
            <a:r>
              <a:rPr lang="en-US" altLang="en-US" sz="2000" dirty="0" smtClean="0">
                <a:solidFill>
                  <a:srgbClr val="FF0000"/>
                </a:solidFill>
              </a:rPr>
              <a:t>CG4, EG7)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30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minutes (</a:t>
            </a:r>
            <a:r>
              <a:rPr lang="en-US" altLang="en-US" sz="2000" dirty="0" smtClean="0">
                <a:solidFill>
                  <a:srgbClr val="FF0000"/>
                </a:solidFill>
              </a:rPr>
              <a:t>Creatinine)</a:t>
            </a:r>
          </a:p>
          <a:p>
            <a:pPr>
              <a:lnSpc>
                <a:spcPct val="90000"/>
              </a:lnSpc>
            </a:pPr>
            <a:endParaRPr lang="en-US" altLang="en-US" sz="1600" dirty="0">
              <a:solidFill>
                <a:srgbClr val="FF0000"/>
              </a:solidFill>
            </a:endParaRPr>
          </a:p>
        </p:txBody>
      </p:sp>
      <p:pic>
        <p:nvPicPr>
          <p:cNvPr id="313348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06" y="4195508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01_05_07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59" y="23479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 descr="01_05_07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69" y="40386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2" name="Picture 8" descr="4_h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14137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4" name="Picture 10" descr="01_05_070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813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5" name="Rectangle 11"/>
          <p:cNvSpPr>
            <a:spLocks noChangeArrowheads="1"/>
          </p:cNvSpPr>
          <p:nvPr/>
        </p:nvSpPr>
        <p:spPr bwMode="auto">
          <a:xfrm>
            <a:off x="7722820" y="3295134"/>
            <a:ext cx="609600" cy="228600"/>
          </a:xfrm>
          <a:prstGeom prst="rect">
            <a:avLst/>
          </a:prstGeom>
          <a:solidFill>
            <a:srgbClr val="FFFF99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7924800" y="2482657"/>
            <a:ext cx="0" cy="843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7239000" y="2167803"/>
            <a:ext cx="1371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Expiration Date</a:t>
            </a:r>
          </a:p>
        </p:txBody>
      </p:sp>
    </p:spTree>
    <p:extLst>
      <p:ext uri="{BB962C8B-B14F-4D97-AF65-F5344CB8AC3E}">
        <p14:creationId xmlns:p14="http://schemas.microsoft.com/office/powerpoint/2010/main" val="23440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839200" cy="1277112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chemeClr val="tx1"/>
                </a:solidFill>
                <a:latin typeface="+mn-lt"/>
              </a:rPr>
              <a:t>Liquid Quality </a:t>
            </a:r>
            <a:r>
              <a:rPr lang="en-US" altLang="en-US" sz="3200" b="1" dirty="0">
                <a:solidFill>
                  <a:schemeClr val="tx1"/>
                </a:solidFill>
                <a:latin typeface="+mn-lt"/>
              </a:rPr>
              <a:t>Control </a:t>
            </a:r>
            <a:r>
              <a:rPr lang="en-US" altLang="en-US" sz="3200" b="1" dirty="0" smtClean="0">
                <a:solidFill>
                  <a:schemeClr val="tx1"/>
                </a:solidFill>
                <a:latin typeface="+mn-lt"/>
              </a:rPr>
              <a:t>ACT and PT/INR </a:t>
            </a:r>
            <a:r>
              <a:rPr lang="en-US" altLang="en-US" sz="3200" b="1" dirty="0" smtClean="0">
                <a:solidFill>
                  <a:srgbClr val="7030A0"/>
                </a:solidFill>
                <a:latin typeface="+mn-lt"/>
              </a:rPr>
              <a:t>(area specific)</a:t>
            </a:r>
            <a:endParaRPr lang="en-US" altLang="en-US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25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5410200" cy="3810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levels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Monitors </a:t>
            </a:r>
            <a:r>
              <a:rPr lang="en-US" altLang="en-US" sz="1700" dirty="0"/>
              <a:t>cartridge </a:t>
            </a:r>
            <a:r>
              <a:rPr lang="en-US" altLang="en-US" sz="1700" dirty="0" smtClean="0"/>
              <a:t>performance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Each </a:t>
            </a:r>
            <a:r>
              <a:rPr lang="en-US" altLang="en-US" sz="1700" dirty="0"/>
              <a:t>level must be reconstituted from: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One vial dry lyophilized human </a:t>
            </a:r>
            <a:r>
              <a:rPr lang="en-US" altLang="en-US" sz="1700" dirty="0" smtClean="0"/>
              <a:t>plasma</a:t>
            </a:r>
            <a:endParaRPr lang="en-US" altLang="en-US" sz="1700" dirty="0"/>
          </a:p>
          <a:p>
            <a:pPr lvl="1">
              <a:lnSpc>
                <a:spcPct val="80000"/>
              </a:lnSpc>
            </a:pPr>
            <a:r>
              <a:rPr lang="en-US" altLang="en-US" sz="1700" dirty="0"/>
              <a:t>One vial </a:t>
            </a:r>
            <a:r>
              <a:rPr lang="en-US" altLang="en-US" sz="1700" dirty="0" smtClean="0"/>
              <a:t>diluent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>
                <a:solidFill>
                  <a:srgbClr val="FF0000"/>
                </a:solidFill>
              </a:rPr>
              <a:t>Handle using Standard </a:t>
            </a:r>
            <a:r>
              <a:rPr lang="en-US" altLang="en-US" sz="1700" dirty="0" smtClean="0">
                <a:solidFill>
                  <a:srgbClr val="FF0000"/>
                </a:solidFill>
              </a:rPr>
              <a:t>Precautions</a:t>
            </a:r>
          </a:p>
          <a:p>
            <a:pPr lvl="2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Always wear gloves</a:t>
            </a:r>
            <a:endParaRPr lang="en-US" altLang="en-US" sz="1700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Store </a:t>
            </a:r>
            <a:r>
              <a:rPr lang="en-US" alt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2°C to </a:t>
            </a: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8°C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Must </a:t>
            </a:r>
            <a:r>
              <a:rPr lang="en-US" altLang="en-US" sz="1700" dirty="0"/>
              <a:t>be left at room temperature </a:t>
            </a:r>
            <a:r>
              <a:rPr lang="en-US" altLang="en-US" sz="1700" dirty="0" smtClean="0"/>
              <a:t>for 45 </a:t>
            </a:r>
            <a:r>
              <a:rPr lang="en-US" altLang="en-US" sz="1700" dirty="0"/>
              <a:t>minutes prior to </a:t>
            </a:r>
            <a:r>
              <a:rPr lang="en-US" altLang="en-US" sz="1700" dirty="0" smtClean="0"/>
              <a:t>reconstitution</a:t>
            </a:r>
            <a:endParaRPr lang="en-US" altLang="en-US" sz="1700" dirty="0"/>
          </a:p>
          <a:p>
            <a:pPr>
              <a:lnSpc>
                <a:spcPct val="80000"/>
              </a:lnSpc>
            </a:pPr>
            <a:endParaRPr lang="en-US" altLang="en-US" sz="1600" dirty="0"/>
          </a:p>
        </p:txBody>
      </p:sp>
      <p:pic>
        <p:nvPicPr>
          <p:cNvPr id="325637" name="Picture 5" descr="01_05_11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57400"/>
            <a:ext cx="2362201" cy="232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457200"/>
            <a:ext cx="8229600" cy="89611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Liquid QC Important Notes/Reminders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845734"/>
            <a:ext cx="8305800" cy="4023360"/>
          </a:xfrm>
        </p:spPr>
        <p:txBody>
          <a:bodyPr>
            <a:normAutofit fontScale="92500" lnSpcReduction="20000"/>
          </a:bodyPr>
          <a:lstStyle/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Analyzers programmed </a:t>
            </a:r>
            <a:r>
              <a:rPr lang="en-US" sz="2400" dirty="0"/>
              <a:t>with </a:t>
            </a:r>
            <a:r>
              <a:rPr lang="en-US" sz="2400" dirty="0" smtClean="0"/>
              <a:t>QC ranges </a:t>
            </a:r>
            <a:r>
              <a:rPr lang="en-US" sz="2400" dirty="0"/>
              <a:t>for the liquid QC.  </a:t>
            </a:r>
            <a:endParaRPr lang="en-US" sz="2400" dirty="0" smtClean="0"/>
          </a:p>
          <a:p>
            <a:pPr lvl="1"/>
            <a:r>
              <a:rPr lang="en-US" sz="2200" dirty="0" smtClean="0"/>
              <a:t>Pass or Fail will display</a:t>
            </a:r>
            <a:r>
              <a:rPr lang="en-US" sz="2200" dirty="0"/>
              <a:t>  </a:t>
            </a:r>
            <a:endParaRPr lang="en-US" sz="2200" dirty="0" smtClean="0"/>
          </a:p>
          <a:p>
            <a:pPr marL="0" lvl="0" indent="0">
              <a:buNone/>
            </a:pPr>
            <a:endParaRPr lang="en-US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If liquid QC fails, a comment code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corrective action is </a:t>
            </a:r>
            <a:r>
              <a:rPr lang="en-US" sz="2400" dirty="0">
                <a:solidFill>
                  <a:srgbClr val="FF0000"/>
                </a:solidFill>
              </a:rPr>
              <a:t>required:</a:t>
            </a:r>
          </a:p>
          <a:p>
            <a:pPr lvl="3"/>
            <a:r>
              <a:rPr lang="en-US" sz="2400" dirty="0"/>
              <a:t>Use comment code </a:t>
            </a:r>
            <a:r>
              <a:rPr lang="en-US" sz="2400" dirty="0" smtClean="0"/>
              <a:t>5—recheck/confirm</a:t>
            </a:r>
          </a:p>
          <a:p>
            <a:pPr lvl="3"/>
            <a:r>
              <a:rPr lang="en-US" sz="2400" dirty="0" smtClean="0">
                <a:solidFill>
                  <a:srgbClr val="FF0000"/>
                </a:solidFill>
              </a:rPr>
              <a:t>Repeat </a:t>
            </a:r>
            <a:r>
              <a:rPr lang="en-US" sz="2400" dirty="0">
                <a:solidFill>
                  <a:srgbClr val="FF0000"/>
                </a:solidFill>
              </a:rPr>
              <a:t>liquid QC</a:t>
            </a:r>
          </a:p>
          <a:p>
            <a:pPr lvl="3"/>
            <a:r>
              <a:rPr lang="en-US" sz="2400" dirty="0" smtClean="0"/>
              <a:t>Creates </a:t>
            </a: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STOP</a:t>
            </a:r>
            <a:r>
              <a:rPr lang="en-US" sz="2400" dirty="0"/>
              <a:t> point for the testing staff </a:t>
            </a:r>
            <a:r>
              <a:rPr lang="en-US" sz="2400" dirty="0" smtClean="0"/>
              <a:t>member</a:t>
            </a:r>
          </a:p>
          <a:p>
            <a:pPr lvl="3"/>
            <a:r>
              <a:rPr lang="en-US" sz="2400" dirty="0" smtClean="0">
                <a:solidFill>
                  <a:srgbClr val="FF0000"/>
                </a:solidFill>
              </a:rPr>
              <a:t>Patient testing lockout does NOT occur</a:t>
            </a:r>
          </a:p>
          <a:p>
            <a:pPr marL="978408" lvl="3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Staff MUST ensure QC results are within acceptable limits PRIOR to proceeding with patient testing.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4478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Patient Identification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2286000"/>
            <a:ext cx="7315200" cy="1477328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Process Flow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Patient Identity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70C0"/>
                </a:solidFill>
              </a:rPr>
              <a:t>Ensure documented </a:t>
            </a:r>
            <a:r>
              <a:rPr lang="en-US" sz="2100" dirty="0">
                <a:solidFill>
                  <a:srgbClr val="0070C0"/>
                </a:solidFill>
              </a:rPr>
              <a:t>physician order or documented protocol </a:t>
            </a:r>
            <a:r>
              <a:rPr lang="en-US" sz="2100" dirty="0">
                <a:solidFill>
                  <a:srgbClr val="FF0000"/>
                </a:solidFill>
              </a:rPr>
              <a:t>before </a:t>
            </a:r>
            <a:r>
              <a:rPr lang="en-US" sz="2100" dirty="0" smtClean="0">
                <a:solidFill>
                  <a:srgbClr val="0070C0"/>
                </a:solidFill>
              </a:rPr>
              <a:t>performing i-STAT testing.</a:t>
            </a:r>
          </a:p>
          <a:p>
            <a:pPr marL="0" indent="0">
              <a:buClrTx/>
              <a:buNone/>
            </a:pPr>
            <a:endParaRPr lang="en-US" sz="2100" b="1" dirty="0">
              <a:solidFill>
                <a:schemeClr val="hlink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100" dirty="0" smtClean="0"/>
              <a:t>Patient ID: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900" dirty="0" smtClean="0"/>
              <a:t>CSN </a:t>
            </a:r>
            <a:r>
              <a:rPr lang="en-US" sz="1900" dirty="0"/>
              <a:t>for </a:t>
            </a:r>
            <a:r>
              <a:rPr lang="en-US" sz="1900" u="sng" dirty="0"/>
              <a:t>that specific date of service or </a:t>
            </a:r>
            <a:r>
              <a:rPr lang="en-US" sz="1900" u="sng" dirty="0">
                <a:solidFill>
                  <a:srgbClr val="FF0000"/>
                </a:solidFill>
              </a:rPr>
              <a:t>current admission </a:t>
            </a:r>
            <a:r>
              <a:rPr lang="en-US" sz="1900" u="sng" dirty="0" smtClean="0">
                <a:solidFill>
                  <a:srgbClr val="FF0000"/>
                </a:solidFill>
              </a:rPr>
              <a:t>CSN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1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100" dirty="0" smtClean="0"/>
              <a:t>After </a:t>
            </a:r>
            <a:r>
              <a:rPr lang="en-US" sz="2100" dirty="0"/>
              <a:t>testing is completed, analyzer should be downloaded. </a:t>
            </a:r>
            <a:endParaRPr lang="en-US" sz="21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100" dirty="0" smtClean="0"/>
              <a:t>If ID match is </a:t>
            </a:r>
            <a:r>
              <a:rPr lang="en-US" sz="2100" dirty="0"/>
              <a:t>found, results post to Wake </a:t>
            </a:r>
            <a:r>
              <a:rPr lang="en-US" sz="2100" dirty="0" smtClean="0"/>
              <a:t>One and billing occurs, regardless of provider order</a:t>
            </a:r>
          </a:p>
          <a:p>
            <a:pPr marL="0" lvl="0" indent="0">
              <a:buNone/>
            </a:pPr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846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 identity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22959" y="1845734"/>
            <a:ext cx="7543801" cy="42502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dirty="0"/>
              <a:t>Follow </a:t>
            </a:r>
            <a:r>
              <a:rPr lang="en-US" sz="1800" dirty="0" smtClean="0"/>
              <a:t>medical center </a:t>
            </a:r>
            <a:r>
              <a:rPr lang="en-US" sz="1800" dirty="0"/>
              <a:t>policy for verification of patient </a:t>
            </a:r>
            <a:r>
              <a:rPr lang="en-US" sz="1800" dirty="0" smtClean="0"/>
              <a:t>identity—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70C0"/>
                </a:solidFill>
              </a:rPr>
              <a:t> patient identifiers </a:t>
            </a:r>
            <a:r>
              <a:rPr lang="en-US" sz="1600" dirty="0">
                <a:solidFill>
                  <a:srgbClr val="0070C0"/>
                </a:solidFill>
              </a:rPr>
              <a:t>at the </a:t>
            </a:r>
            <a:r>
              <a:rPr lang="en-US" sz="1600" dirty="0" smtClean="0">
                <a:solidFill>
                  <a:srgbClr val="0070C0"/>
                </a:solidFill>
              </a:rPr>
              <a:t>patient side (name and Date of Birth (DOB)) 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u="sng" dirty="0"/>
              <a:t>Scan patient ID </a:t>
            </a:r>
            <a:r>
              <a:rPr lang="en-US" sz="1800" u="sng" dirty="0" smtClean="0"/>
              <a:t>DIRECTLY </a:t>
            </a:r>
            <a:r>
              <a:rPr lang="en-US" sz="1800" u="sng" dirty="0"/>
              <a:t>from the patient armband </a:t>
            </a:r>
            <a:r>
              <a:rPr lang="en-US" sz="1800" u="sng" dirty="0" smtClean="0"/>
              <a:t>attached to the patient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</a:rPr>
              <a:t>If an ID barcode is scanned that is not physically attached to the patient, </a:t>
            </a:r>
            <a:r>
              <a:rPr lang="en-US" sz="1800" b="1" dirty="0">
                <a:solidFill>
                  <a:srgbClr val="FF0000"/>
                </a:solidFill>
              </a:rPr>
              <a:t>4 identifiers (name, DOB, MRN, CSN</a:t>
            </a:r>
            <a:r>
              <a:rPr lang="en-US" sz="1800" b="1" dirty="0" smtClean="0">
                <a:solidFill>
                  <a:srgbClr val="FF0000"/>
                </a:solidFill>
              </a:rPr>
              <a:t>) MUST be verified.  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Include label/armband verification in the procedure time-out.  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u="sng" dirty="0" smtClean="0"/>
              <a:t>Ensure </a:t>
            </a:r>
            <a:r>
              <a:rPr lang="en-US" sz="1800" u="sng" dirty="0"/>
              <a:t>sample identity throughout entire testing and reporting process.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dirty="0" smtClean="0"/>
              <a:t>Verify </a:t>
            </a:r>
            <a:r>
              <a:rPr lang="en-US" sz="1600" dirty="0"/>
              <a:t>patient </a:t>
            </a:r>
            <a:r>
              <a:rPr lang="en-US" sz="1600" dirty="0" smtClean="0"/>
              <a:t>ID (CSN#) </a:t>
            </a:r>
            <a:r>
              <a:rPr lang="en-US" sz="1600" dirty="0"/>
              <a:t>again on analyzer display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471845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Sample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1" y="1295400"/>
            <a:ext cx="8074478" cy="2062103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Sample Collection/Sample Considerations</a:t>
            </a:r>
            <a:endParaRPr lang="en-US" dirty="0">
              <a:solidFill>
                <a:schemeClr val="accent4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Filling the cartridge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Running a patient test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762000"/>
            <a:ext cx="8243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i-STAT Policies/Procedures/Guidelines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85800" y="1981200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Posted on the Intranet—Go to:  </a:t>
            </a: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Departments—Point of Care Testing—Policies/Procedures/Guidelines</a:t>
            </a:r>
          </a:p>
          <a:p>
            <a:pPr lvl="0"/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The i-STAT System Manual (Abbott POC website)</a:t>
            </a:r>
            <a:r>
              <a:rPr lang="en-US" sz="1400" dirty="0">
                <a:solidFill>
                  <a:srgbClr val="6B9F25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can be found under </a:t>
            </a: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Resources-- Resource Links— Manuals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96129"/>
            <a:ext cx="7162800" cy="35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67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>
                <a:latin typeface="+mn-lt"/>
              </a:rPr>
              <a:t>Sample Collection/Considerations:  </a:t>
            </a:r>
            <a:br>
              <a:rPr lang="en-US" altLang="en-US" sz="4000" b="1" dirty="0" smtClean="0">
                <a:latin typeface="+mn-lt"/>
              </a:rPr>
            </a:br>
            <a:endParaRPr lang="en-US" altLang="en-US" sz="4000" b="1" dirty="0">
              <a:latin typeface="+mn-lt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284482" cy="3733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0000"/>
                </a:solidFill>
              </a:rPr>
              <a:t>ONLY whole blood should be tested on the i-STAT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Arterial </a:t>
            </a:r>
            <a:endParaRPr lang="en-US" altLang="en-US" sz="1800" dirty="0"/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Venous </a:t>
            </a:r>
            <a:endParaRPr lang="en-US" altLang="en-US" sz="1800" dirty="0" smtClean="0"/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Capillary </a:t>
            </a:r>
            <a:endParaRPr lang="en-US" altLang="en-US" sz="1800" dirty="0"/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Use </a:t>
            </a:r>
            <a:r>
              <a:rPr lang="en-US" altLang="en-US" sz="1800" dirty="0"/>
              <a:t>a </a:t>
            </a:r>
            <a:r>
              <a:rPr lang="en-US" altLang="en-US" sz="1800" dirty="0" smtClean="0"/>
              <a:t>SINGLE-use auto-disabling skin </a:t>
            </a:r>
            <a:r>
              <a:rPr lang="en-US" altLang="en-US" sz="1800" dirty="0"/>
              <a:t>puncture device that provides free-flowing </a:t>
            </a:r>
            <a:r>
              <a:rPr lang="en-US" altLang="en-US" sz="1800" dirty="0" smtClean="0"/>
              <a:t>blood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Use </a:t>
            </a:r>
            <a:r>
              <a:rPr lang="en-US" altLang="en-US" sz="1800" dirty="0"/>
              <a:t>a heparinized capillary tube </a:t>
            </a:r>
            <a:endParaRPr lang="en-US" altLang="en-US" sz="1800" dirty="0" smtClean="0"/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altLang="en-US" sz="1800" b="1" u="sng" dirty="0" smtClean="0">
                <a:solidFill>
                  <a:srgbClr val="FF0000"/>
                </a:solidFill>
              </a:rPr>
              <a:t>NOTE:</a:t>
            </a:r>
            <a:r>
              <a:rPr lang="en-US" altLang="en-US" sz="1800" dirty="0" smtClean="0"/>
              <a:t>  </a:t>
            </a:r>
            <a:r>
              <a:rPr lang="en-US" altLang="en-US" sz="1800" b="1" i="1" u="sng" dirty="0" smtClean="0">
                <a:solidFill>
                  <a:srgbClr val="FF0000"/>
                </a:solidFill>
              </a:rPr>
              <a:t>Capillary tubes are NOT acceptable for use when testing CG4, ACT or PT/INR cartridges</a:t>
            </a:r>
          </a:p>
          <a:p>
            <a:pPr marL="384048" lvl="2" indent="0">
              <a:buClr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medical center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  <a:p>
            <a:endParaRPr lang="en-US" altLang="en-US" sz="2000" dirty="0"/>
          </a:p>
          <a:p>
            <a:endParaRPr lang="en-US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181600" y="5105400"/>
            <a:ext cx="3886200" cy="1143000"/>
          </a:xfrm>
          <a:prstGeom prst="roundRect">
            <a:avLst>
              <a:gd name="adj" fmla="val 16667"/>
            </a:avLst>
          </a:prstGeom>
          <a:solidFill>
            <a:srgbClr val="2A8D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Consult Intended Use Statements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APOC Products in the Cartridge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and Test Information (CTI) sheets at: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" dirty="0" smtClean="0">
              <a:solidFill>
                <a:srgbClr val="FFFFFF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www.abbottpointofcare.com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Within the i-STAT 1 System Manual</a:t>
            </a:r>
          </a:p>
        </p:txBody>
      </p:sp>
    </p:spTree>
    <p:extLst>
      <p:ext uri="{BB962C8B-B14F-4D97-AF65-F5344CB8AC3E}">
        <p14:creationId xmlns:p14="http://schemas.microsoft.com/office/powerpoint/2010/main" val="6351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In-Dwelling Line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077200" cy="4572000"/>
          </a:xfrm>
        </p:spPr>
        <p:txBody>
          <a:bodyPr>
            <a:noAutofit/>
          </a:bodyPr>
          <a:lstStyle/>
          <a:p>
            <a:pPr lvl="1"/>
            <a:r>
              <a:rPr lang="en-US" sz="1800" b="1" dirty="0" smtClean="0"/>
              <a:t>Adequately </a:t>
            </a:r>
            <a:r>
              <a:rPr lang="en-US" sz="1800" b="1" dirty="0"/>
              <a:t>‘clear’ line </a:t>
            </a:r>
          </a:p>
          <a:p>
            <a:pPr lvl="2"/>
            <a:r>
              <a:rPr lang="en-US" sz="1800" dirty="0"/>
              <a:t>Inaccurate results will be given if samples are </a:t>
            </a:r>
            <a:r>
              <a:rPr lang="en-US" sz="1800" dirty="0" smtClean="0"/>
              <a:t>contaminated.</a:t>
            </a:r>
          </a:p>
          <a:p>
            <a:pPr lvl="3"/>
            <a:r>
              <a:rPr lang="en-US" sz="1800" dirty="0" smtClean="0"/>
              <a:t>Saline Contamination can cause:</a:t>
            </a:r>
          </a:p>
          <a:p>
            <a:pPr lvl="4"/>
            <a:r>
              <a:rPr lang="en-US" sz="1800" dirty="0" smtClean="0"/>
              <a:t>Falsely elevated sodium </a:t>
            </a:r>
          </a:p>
          <a:p>
            <a:pPr lvl="4"/>
            <a:r>
              <a:rPr lang="en-US" sz="1800" dirty="0" smtClean="0"/>
              <a:t>Falsely decreased potassium, hemoglobin, hematocrit, pCO2, </a:t>
            </a:r>
          </a:p>
          <a:p>
            <a:pPr lvl="3"/>
            <a:r>
              <a:rPr lang="en-US" sz="1800" dirty="0" smtClean="0"/>
              <a:t>Contamination with potassium-containing fluids can cause:</a:t>
            </a:r>
          </a:p>
          <a:p>
            <a:pPr lvl="4"/>
            <a:r>
              <a:rPr lang="en-US" sz="1800" dirty="0" smtClean="0"/>
              <a:t>Falsely elevated potassium </a:t>
            </a:r>
            <a:endParaRPr lang="en-US" sz="1800" dirty="0"/>
          </a:p>
          <a:p>
            <a:pPr lvl="1"/>
            <a:r>
              <a:rPr lang="en-US" sz="1800" b="1" dirty="0" smtClean="0"/>
              <a:t>i-STAT </a:t>
            </a:r>
            <a:r>
              <a:rPr lang="en-US" sz="1800" b="1" dirty="0"/>
              <a:t>Recommendation: </a:t>
            </a:r>
            <a:r>
              <a:rPr lang="en-US" sz="1800" dirty="0"/>
              <a:t> </a:t>
            </a:r>
            <a:endParaRPr lang="en-US" sz="1800" dirty="0" smtClean="0"/>
          </a:p>
          <a:p>
            <a:pPr lvl="2"/>
            <a:r>
              <a:rPr lang="en-US" sz="1800" dirty="0" smtClean="0"/>
              <a:t>Five </a:t>
            </a:r>
            <a:r>
              <a:rPr lang="en-US" sz="1800" dirty="0"/>
              <a:t>to six times the volume of the catheter, connectors, and needle should be collected as ‘waste</a:t>
            </a:r>
            <a:r>
              <a:rPr lang="en-US" sz="1800" dirty="0" smtClean="0"/>
              <a:t>’</a:t>
            </a:r>
          </a:p>
          <a:p>
            <a:pPr lvl="1"/>
            <a:r>
              <a:rPr lang="en-US" sz="1800" b="1" dirty="0" smtClean="0"/>
              <a:t>ACT </a:t>
            </a:r>
            <a:r>
              <a:rPr lang="en-US" sz="1800" b="1" dirty="0"/>
              <a:t>cartridges:  </a:t>
            </a:r>
            <a:endParaRPr lang="en-US" sz="1800" b="1" dirty="0" smtClean="0"/>
          </a:p>
          <a:p>
            <a:pPr lvl="2"/>
            <a:r>
              <a:rPr lang="en-US" sz="1800" dirty="0" smtClean="0"/>
              <a:t>To avoid </a:t>
            </a:r>
            <a:r>
              <a:rPr lang="en-US" sz="1800" dirty="0"/>
              <a:t>possible heparin contamination and specimen </a:t>
            </a:r>
            <a:r>
              <a:rPr lang="en-US" sz="1800" dirty="0" smtClean="0"/>
              <a:t>dilution, the </a:t>
            </a:r>
            <a:r>
              <a:rPr lang="en-US" sz="1800" dirty="0"/>
              <a:t>line should be flushed with 5mL of saline and the first 5mL of blood </a:t>
            </a:r>
            <a:r>
              <a:rPr lang="en-US" sz="1800" b="1" u="sng" dirty="0"/>
              <a:t>or</a:t>
            </a:r>
            <a:r>
              <a:rPr lang="en-US" sz="1800" dirty="0"/>
              <a:t> six dead space volumes of the catheter should be </a:t>
            </a:r>
            <a:r>
              <a:rPr lang="en-US" sz="1800" dirty="0" smtClean="0"/>
              <a:t>discarded</a:t>
            </a:r>
            <a:endParaRPr lang="en-US" sz="1800" dirty="0"/>
          </a:p>
          <a:p>
            <a:pPr lvl="1"/>
            <a:endParaRPr lang="en-US" sz="15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6094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094" y="533400"/>
            <a:ext cx="8229600" cy="754636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latin typeface="+mn-lt"/>
              </a:rPr>
              <a:t>Chemistry </a:t>
            </a:r>
            <a:r>
              <a:rPr lang="en-US" altLang="en-US" sz="3600" b="1" dirty="0" smtClean="0">
                <a:latin typeface="+mn-lt"/>
              </a:rPr>
              <a:t>Cartridges— Creatinine 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800"/>
            <a:ext cx="4038600" cy="414512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Creatinine ONLY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Whole blood sample</a:t>
            </a:r>
          </a:p>
          <a:p>
            <a:pPr lvl="1">
              <a:buFontTx/>
              <a:buNone/>
            </a:pPr>
            <a:r>
              <a:rPr lang="en-US" altLang="en-US" sz="1800" dirty="0"/>
              <a:t>a. </a:t>
            </a:r>
            <a:r>
              <a:rPr lang="en-US" altLang="en-US" sz="1800" dirty="0" smtClean="0"/>
              <a:t>4 ml Lithium Heparin green-top tube</a:t>
            </a:r>
            <a:r>
              <a:rPr lang="en-US" altLang="en-US" sz="1800" dirty="0" smtClean="0">
                <a:solidFill>
                  <a:srgbClr val="FF0000"/>
                </a:solidFill>
              </a:rPr>
              <a:t>—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MUST be filled to capacity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pPr lvl="1">
              <a:buFontTx/>
              <a:buNone/>
            </a:pPr>
            <a:r>
              <a:rPr lang="en-US" altLang="en-US" sz="1800" dirty="0"/>
              <a:t>b. </a:t>
            </a:r>
            <a:r>
              <a:rPr lang="en-US" altLang="en-US" sz="1800" dirty="0" smtClean="0"/>
              <a:t>Heparinized </a:t>
            </a:r>
            <a:r>
              <a:rPr lang="en-US" altLang="en-US" sz="1800" dirty="0"/>
              <a:t>syringe</a:t>
            </a:r>
          </a:p>
          <a:p>
            <a:pPr lvl="1">
              <a:buFontTx/>
              <a:buNone/>
            </a:pPr>
            <a:r>
              <a:rPr lang="en-US" altLang="en-US" sz="1800" dirty="0"/>
              <a:t>c. </a:t>
            </a:r>
            <a:r>
              <a:rPr lang="en-US" altLang="en-US" sz="1800" dirty="0" smtClean="0"/>
              <a:t>Non-heparinized </a:t>
            </a:r>
            <a:r>
              <a:rPr lang="en-US" altLang="en-US" sz="1800" dirty="0"/>
              <a:t>syringe</a:t>
            </a:r>
            <a:endParaRPr lang="en-US" altLang="en-US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For </a:t>
            </a:r>
            <a:r>
              <a:rPr lang="en-US" altLang="en-US" sz="2000" dirty="0"/>
              <a:t>heparinized samples, test within 30 minutes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2458" name="Picture 10" descr="01_04_12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19" y="1734631"/>
            <a:ext cx="2312987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9" name="Picture 11" descr="01_04_12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25" y="3962400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0" name="Picture 12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29461"/>
            <a:ext cx="9144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1" name="Picture 13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cutainer® Heparin Tube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25" y="3213180"/>
            <a:ext cx="1981200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91440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768" y="910658"/>
            <a:ext cx="8229600" cy="132330"/>
          </a:xfrm>
        </p:spPr>
        <p:txBody>
          <a:bodyPr>
            <a:noAutofit/>
          </a:bodyPr>
          <a:lstStyle/>
          <a:p>
            <a:r>
              <a:rPr lang="en-US" altLang="en-US" sz="3600" b="1" dirty="0" smtClean="0">
                <a:latin typeface="+mn-lt"/>
              </a:rPr>
              <a:t>Blood </a:t>
            </a:r>
            <a:r>
              <a:rPr lang="en-US" altLang="en-US" sz="3600" b="1" dirty="0">
                <a:latin typeface="+mn-lt"/>
              </a:rPr>
              <a:t>Gas </a:t>
            </a:r>
            <a:r>
              <a:rPr lang="en-US" altLang="en-US" sz="3600" b="1" dirty="0" smtClean="0">
                <a:latin typeface="+mn-lt"/>
              </a:rPr>
              <a:t>Cartridges—CG4, EG7 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045493"/>
            <a:ext cx="4937236" cy="4126707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100" dirty="0" smtClean="0"/>
              <a:t>Use </a:t>
            </a:r>
            <a:r>
              <a:rPr lang="en-US" altLang="en-US" sz="2100" dirty="0"/>
              <a:t>a </a:t>
            </a:r>
            <a:r>
              <a:rPr lang="en-US" altLang="en-US" sz="2100" dirty="0" smtClean="0"/>
              <a:t>syringe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100" b="1" u="sng" dirty="0" smtClean="0">
                <a:solidFill>
                  <a:srgbClr val="FF0000"/>
                </a:solidFill>
              </a:rPr>
              <a:t>Seal sample with cap </a:t>
            </a:r>
            <a:r>
              <a:rPr lang="en-US" altLang="en-US" sz="2100" dirty="0" smtClean="0">
                <a:solidFill>
                  <a:srgbClr val="FF0000"/>
                </a:solidFill>
              </a:rPr>
              <a:t>IMMEDIATELY after collection.  </a:t>
            </a:r>
          </a:p>
          <a:p>
            <a:pPr lvl="1"/>
            <a:r>
              <a:rPr lang="en-US" altLang="en-US" sz="1900" dirty="0" smtClean="0">
                <a:solidFill>
                  <a:srgbClr val="FF0000"/>
                </a:solidFill>
              </a:rPr>
              <a:t>Do not contaminate with air</a:t>
            </a:r>
          </a:p>
          <a:p>
            <a:pPr lvl="2"/>
            <a:r>
              <a:rPr lang="en-US" altLang="en-US" sz="1500" dirty="0" smtClean="0">
                <a:solidFill>
                  <a:srgbClr val="FF0000"/>
                </a:solidFill>
              </a:rPr>
              <a:t>pO2 will be falsely increased if air contamination occurs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100" dirty="0" smtClean="0"/>
              <a:t>Heparinized </a:t>
            </a:r>
            <a:r>
              <a:rPr lang="en-US" altLang="en-US" sz="2100" dirty="0"/>
              <a:t>samples, test within 10 minutes </a:t>
            </a:r>
            <a:endParaRPr lang="en-US" altLang="en-US" sz="21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100" dirty="0" smtClean="0"/>
              <a:t>Non-heparinized </a:t>
            </a:r>
            <a:r>
              <a:rPr lang="en-US" altLang="en-US" sz="2100" dirty="0"/>
              <a:t>samples, test </a:t>
            </a:r>
            <a:r>
              <a:rPr lang="en-US" altLang="en-US" sz="2100" dirty="0" smtClean="0"/>
              <a:t>immediately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100" dirty="0" smtClean="0"/>
              <a:t>E</a:t>
            </a:r>
            <a:r>
              <a:rPr lang="en-US" altLang="en-US" sz="2100" dirty="0" smtClean="0">
                <a:solidFill>
                  <a:schemeClr val="tx1"/>
                </a:solidFill>
              </a:rPr>
              <a:t>G7 </a:t>
            </a:r>
            <a:r>
              <a:rPr lang="en-US" altLang="en-US" sz="2100" dirty="0">
                <a:solidFill>
                  <a:schemeClr val="tx1"/>
                </a:solidFill>
              </a:rPr>
              <a:t>(ionized calcium) use balanced heparin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altLang="en-US" sz="21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altLang="en-US" sz="2100" dirty="0">
              <a:solidFill>
                <a:srgbClr val="0070C0"/>
              </a:solidFill>
            </a:endParaRPr>
          </a:p>
          <a:p>
            <a:endParaRPr lang="en-US" altLang="en-US" sz="2100" b="1" i="1" dirty="0"/>
          </a:p>
          <a:p>
            <a:endParaRPr lang="en-US" altLang="en-US" sz="2000" dirty="0"/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15" y="5270269"/>
            <a:ext cx="31051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62" y="1747448"/>
            <a:ext cx="162226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01_04_1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82" y="1740715"/>
            <a:ext cx="14811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185497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1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56" y="1752101"/>
            <a:ext cx="895350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5257800" y="28956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5400932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8" y="3505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27" y="3400167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3831" y="4914037"/>
            <a:ext cx="20247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FF0000"/>
                </a:solidFill>
              </a:rPr>
              <a:t>ALWAYS test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CG4 </a:t>
            </a:r>
            <a:r>
              <a:rPr lang="en-US" altLang="en-US" sz="1400" b="1" dirty="0">
                <a:solidFill>
                  <a:srgbClr val="FF0000"/>
                </a:solidFill>
              </a:rPr>
              <a:t>cartridge immediately after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collection--lactate </a:t>
            </a:r>
            <a:r>
              <a:rPr lang="en-US" altLang="en-US" sz="1400" b="1" dirty="0">
                <a:solidFill>
                  <a:srgbClr val="FF0000"/>
                </a:solidFill>
              </a:rPr>
              <a:t>will be falsely increased if testing is delayed</a:t>
            </a:r>
          </a:p>
        </p:txBody>
      </p:sp>
    </p:spTree>
    <p:extLst>
      <p:ext uri="{BB962C8B-B14F-4D97-AF65-F5344CB8AC3E}">
        <p14:creationId xmlns:p14="http://schemas.microsoft.com/office/powerpoint/2010/main" val="16130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34341"/>
            <a:ext cx="4838700" cy="83820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PT/INR Cartridge 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752599"/>
            <a:ext cx="7620000" cy="472440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solidFill>
                  <a:srgbClr val="FF0000"/>
                </a:solidFill>
              </a:rPr>
              <a:t>Capillary or venous sample 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 smtClean="0"/>
              <a:t>Filling </a:t>
            </a:r>
            <a:r>
              <a:rPr lang="en-US" altLang="en-US" sz="1800" b="1" dirty="0"/>
              <a:t>a PT/INR Cartridge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Gently squeeze finger to obtain hanging drop of blood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Avoid milking the finger as this factor may impact results 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Bring </a:t>
            </a:r>
            <a:r>
              <a:rPr lang="en-US" altLang="en-US" sz="1800" dirty="0"/>
              <a:t>the cartridge sample well up to the bottom of drop of blood until they touch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solidFill>
                  <a:srgbClr val="FF0000"/>
                </a:solidFill>
              </a:rPr>
              <a:t>Do NOT use a filling device/transfer device/capillary tube.  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solidFill>
                  <a:srgbClr val="0070C0"/>
                </a:solidFill>
              </a:rPr>
              <a:t>Preferred method:  Fill cartridge DIRECTLY from finger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solidFill>
                  <a:srgbClr val="FF0000"/>
                </a:solidFill>
              </a:rPr>
              <a:t>Use the FIRST drop of blood to test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u="sng" dirty="0" smtClean="0"/>
              <a:t>Venous</a:t>
            </a:r>
            <a:r>
              <a:rPr lang="en-US" sz="1800" dirty="0" smtClean="0"/>
              <a:t> sample: collect </a:t>
            </a:r>
            <a:r>
              <a:rPr lang="en-US" sz="1800" dirty="0"/>
              <a:t>in a </a:t>
            </a:r>
            <a:r>
              <a:rPr lang="en-US" sz="1800" b="1" u="sng" dirty="0"/>
              <a:t>plastic</a:t>
            </a:r>
            <a:r>
              <a:rPr lang="en-US" sz="1800" dirty="0"/>
              <a:t> syringe without </a:t>
            </a:r>
            <a:r>
              <a:rPr lang="en-US" sz="1800" dirty="0" smtClean="0"/>
              <a:t>anti-coagulant.  </a:t>
            </a:r>
            <a:r>
              <a:rPr lang="en-US" sz="1800" dirty="0"/>
              <a:t>Metal needles should not be used when filling an i-STAT cartridge.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solidFill>
                  <a:srgbClr val="FF0000"/>
                </a:solidFill>
              </a:rPr>
              <a:t>Test </a:t>
            </a:r>
            <a:r>
              <a:rPr lang="en-US" altLang="en-US" sz="1800" b="1" dirty="0">
                <a:solidFill>
                  <a:srgbClr val="FF0000"/>
                </a:solidFill>
              </a:rPr>
              <a:t>Immediately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!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b="1" u="sng" dirty="0"/>
              <a:t>If sample testing is delayed, </a:t>
            </a:r>
            <a:r>
              <a:rPr lang="en-US" sz="1800" b="1" u="sng" dirty="0" smtClean="0"/>
              <a:t>falsely decreased results will be obtained</a:t>
            </a:r>
            <a:endParaRPr lang="en-US" sz="1800" dirty="0"/>
          </a:p>
          <a:p>
            <a:pPr>
              <a:lnSpc>
                <a:spcPct val="80000"/>
              </a:lnSpc>
            </a:pPr>
            <a:endParaRPr lang="en-US" alt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pic>
        <p:nvPicPr>
          <p:cNvPr id="244740" name="Picture 4" descr="01_04_18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0668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3" name="Picture 7" descr="test_immediate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9536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ACT Cartridges :  IMPORTANT Information</a:t>
            </a:r>
            <a:endParaRPr lang="en-US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905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  <a:latin typeface="Constantia" panose="02030602050306030303" pitchFamily="18" charset="0"/>
              </a:rPr>
              <a:t>ENSURE the correct ACT cartridge is </a:t>
            </a:r>
            <a:r>
              <a:rPr lang="en-US" b="1" u="sng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used for your test site.  </a:t>
            </a:r>
            <a:r>
              <a:rPr lang="en-US" b="1" u="sng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ACT methods are NOT interchangeable.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u="sng" dirty="0">
              <a:solidFill>
                <a:srgbClr val="3B60AF"/>
              </a:solidFill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There are multiple ACT methodologies in use at </a:t>
            </a:r>
            <a:r>
              <a:rPr lang="en-US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WFBMC, 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which may yield different results</a:t>
            </a:r>
          </a:p>
          <a:p>
            <a:endParaRPr lang="en-US" dirty="0"/>
          </a:p>
        </p:txBody>
      </p:sp>
      <p:pic>
        <p:nvPicPr>
          <p:cNvPr id="5" name="Picture 4" descr="Abbott Point of Care 03P8625 - McKesson Medical-Surgica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20574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bbott 03P87-25 i-STAT Kaolin ACT (x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981200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9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6248400" cy="76200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ACT Cartridges </a:t>
            </a:r>
            <a:r>
              <a:rPr lang="en-US" altLang="en-US" sz="2000" b="1" dirty="0" smtClean="0">
                <a:latin typeface="+mn-lt"/>
              </a:rPr>
              <a:t>(</a:t>
            </a:r>
            <a:r>
              <a:rPr lang="en-US" altLang="en-US" sz="2000" b="1" dirty="0" err="1" smtClean="0">
                <a:latin typeface="+mn-lt"/>
              </a:rPr>
              <a:t>cont</a:t>
            </a:r>
            <a:r>
              <a:rPr lang="en-US" altLang="en-US" sz="2000" b="1" dirty="0" smtClean="0">
                <a:latin typeface="+mn-lt"/>
              </a:rPr>
              <a:t>) </a:t>
            </a:r>
            <a:endParaRPr lang="en-US" altLang="en-US" sz="2000" b="1" dirty="0">
              <a:latin typeface="+mn-lt"/>
            </a:endParaRPr>
          </a:p>
        </p:txBody>
      </p:sp>
      <p:pic>
        <p:nvPicPr>
          <p:cNvPr id="242695" name="Picture 7" descr="01_03_3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1781175" cy="2752725"/>
          </a:xfrm>
        </p:spPr>
      </p:pic>
      <p:sp>
        <p:nvSpPr>
          <p:cNvPr id="24269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2057400" y="1752600"/>
            <a:ext cx="6934200" cy="3886200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FF0000"/>
                </a:solidFill>
              </a:rPr>
              <a:t>NON-heparinized Whole </a:t>
            </a:r>
            <a:r>
              <a:rPr lang="en-US" altLang="en-US" sz="2400" b="1" dirty="0">
                <a:solidFill>
                  <a:srgbClr val="FF0000"/>
                </a:solidFill>
              </a:rPr>
              <a:t>blood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sample  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2200" dirty="0"/>
              <a:t>Use a plain, plastic </a:t>
            </a:r>
            <a:r>
              <a:rPr lang="en-US" altLang="en-US" sz="2200" dirty="0" smtClean="0"/>
              <a:t>syringe 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Do NOT fill cartridge with a metal needle</a:t>
            </a:r>
            <a:endParaRPr lang="en-US" altLang="en-US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0000"/>
                </a:solidFill>
              </a:rPr>
              <a:t>Test </a:t>
            </a:r>
            <a:r>
              <a:rPr lang="en-US" altLang="en-US" sz="2400" dirty="0">
                <a:solidFill>
                  <a:srgbClr val="FF0000"/>
                </a:solidFill>
              </a:rPr>
              <a:t>Immediately</a:t>
            </a:r>
            <a:r>
              <a:rPr lang="en-US" altLang="en-US" sz="2400" dirty="0" smtClean="0">
                <a:solidFill>
                  <a:srgbClr val="FF0000"/>
                </a:solidFill>
              </a:rPr>
              <a:t>!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solidFill>
                  <a:srgbClr val="FF0000"/>
                </a:solidFill>
              </a:rPr>
              <a:t>NO DELAY IN TESTING </a:t>
            </a:r>
            <a:r>
              <a:rPr lang="en-US" altLang="en-US" sz="2200" dirty="0" smtClean="0"/>
              <a:t>or results will be falsely decreased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Wait </a:t>
            </a:r>
            <a:r>
              <a:rPr lang="en-US" sz="2400" dirty="0">
                <a:solidFill>
                  <a:srgbClr val="FF0000"/>
                </a:solidFill>
              </a:rPr>
              <a:t>until the </a:t>
            </a:r>
            <a:r>
              <a:rPr lang="en-US" sz="2400" dirty="0" smtClean="0">
                <a:solidFill>
                  <a:srgbClr val="FF0000"/>
                </a:solidFill>
              </a:rPr>
              <a:t>final ACT result displays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Contamination </a:t>
            </a:r>
            <a:r>
              <a:rPr lang="en-US" sz="2400" u="sng" dirty="0"/>
              <a:t>may</a:t>
            </a:r>
            <a:r>
              <a:rPr lang="en-US" sz="2400" dirty="0"/>
              <a:t> be indicated by: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/>
              <a:t>Falsely prolonged ACT results</a:t>
            </a:r>
            <a:endParaRPr lang="en-US" altLang="en-US" dirty="0"/>
          </a:p>
          <a:p>
            <a:endParaRPr lang="en-US" sz="2400" dirty="0" smtClean="0"/>
          </a:p>
          <a:p>
            <a:pPr marL="393192" lvl="1" indent="0">
              <a:buNone/>
            </a:pPr>
            <a:endParaRPr lang="en-US" sz="2200" u="sng" dirty="0"/>
          </a:p>
          <a:p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12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85800"/>
            <a:ext cx="8153400" cy="609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>
                <a:latin typeface="+mn-lt"/>
              </a:rPr>
              <a:t>Cartridge </a:t>
            </a:r>
            <a:r>
              <a:rPr lang="en-US" altLang="en-US" sz="4000" b="1" dirty="0">
                <a:latin typeface="+mn-lt"/>
              </a:rPr>
              <a:t>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599" y="1771174"/>
            <a:ext cx="4495800" cy="4434840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Mix </a:t>
            </a:r>
            <a:r>
              <a:rPr lang="en-US" altLang="en-US" sz="2000" dirty="0"/>
              <a:t>the sample thoroughly and </a:t>
            </a:r>
            <a:r>
              <a:rPr lang="en-US" altLang="en-US" sz="2000" dirty="0" smtClean="0"/>
              <a:t>gently for 15 seconds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Hematocrit is most affected by an improperly mixed sample</a:t>
            </a:r>
            <a:endParaRPr lang="en-US" altLang="en-US" sz="18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Discard first few </a:t>
            </a:r>
            <a:r>
              <a:rPr lang="en-US" altLang="en-US" sz="2000" dirty="0" smtClean="0"/>
              <a:t>drops to check for clots and to get rid of any micro air bubbles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rgbClr val="FF0000"/>
                </a:solidFill>
              </a:rPr>
              <a:t>NEVER test a sample that has or has had a clot.  Inaccurate results may be obtained.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Fill to the fill </a:t>
            </a:r>
            <a:r>
              <a:rPr lang="en-US" altLang="en-US" sz="2000" dirty="0" smtClean="0"/>
              <a:t>mark and close </a:t>
            </a:r>
            <a:r>
              <a:rPr lang="en-US" altLang="en-US" sz="2000" dirty="0"/>
              <a:t>the closure to </a:t>
            </a:r>
            <a:r>
              <a:rPr lang="en-US" altLang="en-US" sz="2000" dirty="0" smtClean="0"/>
              <a:t>seal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Insert IMMEDIATELY into the analyzer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Do not move analyzer after cartridge has been inserted </a:t>
            </a:r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71062"/>
            <a:ext cx="1984375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957750" y="25068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7391400" y="2300055"/>
            <a:ext cx="83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00" dirty="0" smtClean="0">
                <a:cs typeface="Arial" charset="0"/>
              </a:rPr>
              <a:t>Fill </a:t>
            </a:r>
            <a:r>
              <a:rPr lang="en-US" altLang="en-US" sz="1200" dirty="0" smtClean="0">
                <a:cs typeface="Arial" charset="0"/>
              </a:rPr>
              <a:t>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45" y="1810441"/>
            <a:ext cx="1984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33958"/>
            <a:ext cx="30241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77000" y="525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 flipV="1">
            <a:off x="5547720" y="5486400"/>
            <a:ext cx="2262780" cy="13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5257798" y="528581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H="1">
            <a:off x="7810500" y="5250033"/>
            <a:ext cx="5149" cy="2646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8264" y="242350"/>
            <a:ext cx="7772400" cy="1295400"/>
          </a:xfrm>
        </p:spPr>
        <p:txBody>
          <a:bodyPr>
            <a:normAutofit/>
          </a:bodyPr>
          <a:lstStyle/>
          <a:p>
            <a:r>
              <a:rPr lang="en-US" altLang="en-US" sz="3600" b="1" dirty="0" smtClean="0"/>
              <a:t>Using </a:t>
            </a:r>
            <a:r>
              <a:rPr lang="en-US" altLang="en-US" sz="3600" b="1" dirty="0"/>
              <a:t>a Capillary Tube to Fill a Cartridge 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2700" b="1" dirty="0" smtClean="0">
                <a:solidFill>
                  <a:srgbClr val="FF0000"/>
                </a:solidFill>
              </a:rPr>
              <a:t>(Do NOT use with ACT or PT/INR cartridges)</a:t>
            </a:r>
            <a:endParaRPr lang="en-US" altLang="en-US" sz="2700" b="1" dirty="0">
              <a:solidFill>
                <a:srgbClr val="FF0000"/>
              </a:solidFill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8724" y="1995154"/>
            <a:ext cx="4038600" cy="4024646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Test </a:t>
            </a:r>
            <a:r>
              <a:rPr lang="en-US" altLang="en-US" sz="2800" dirty="0"/>
              <a:t>Immediately!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800" dirty="0"/>
              <a:t>Direct one end of capillary tube into sample well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800" dirty="0"/>
              <a:t>Fill to fill </a:t>
            </a:r>
            <a:r>
              <a:rPr lang="en-US" altLang="en-US" sz="2800" dirty="0" smtClean="0"/>
              <a:t>mark</a:t>
            </a:r>
            <a:endParaRPr lang="en-US" altLang="en-US" sz="28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Close </a:t>
            </a:r>
            <a:r>
              <a:rPr lang="en-US" altLang="en-US" sz="2800" dirty="0"/>
              <a:t>the closure</a:t>
            </a:r>
          </a:p>
          <a:p>
            <a:endParaRPr lang="en-US" altLang="en-US" sz="2800" dirty="0"/>
          </a:p>
        </p:txBody>
      </p:sp>
      <p:pic>
        <p:nvPicPr>
          <p:cNvPr id="254980" name="Picture 4" descr="01_04_21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2019300"/>
            <a:ext cx="1984375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2" name="Picture 6" descr="01_04_19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9077" r="19441" b="18298"/>
          <a:stretch>
            <a:fillRect/>
          </a:stretch>
        </p:blipFill>
        <p:spPr bwMode="auto">
          <a:xfrm>
            <a:off x="5084763" y="3786187"/>
            <a:ext cx="1409700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7" name="Line 11"/>
          <p:cNvSpPr>
            <a:spLocks noChangeShapeType="1"/>
          </p:cNvSpPr>
          <p:nvPr/>
        </p:nvSpPr>
        <p:spPr bwMode="auto">
          <a:xfrm flipH="1" flipV="1">
            <a:off x="5427663" y="5902325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 flipH="1" flipV="1">
            <a:off x="6056313" y="5334000"/>
            <a:ext cx="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92" name="Text Box 16"/>
          <p:cNvSpPr txBox="1">
            <a:spLocks noChangeArrowheads="1"/>
          </p:cNvSpPr>
          <p:nvPr/>
        </p:nvSpPr>
        <p:spPr bwMode="auto">
          <a:xfrm>
            <a:off x="4095634" y="57150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dirty="0" smtClean="0">
                <a:cs typeface="Arial" charset="0"/>
              </a:rPr>
              <a:t>closure is </a:t>
            </a:r>
            <a:r>
              <a:rPr lang="en-US" altLang="en-US" sz="1200" b="1" dirty="0" smtClean="0">
                <a:cs typeface="Arial" charset="0"/>
              </a:rPr>
              <a:t>closed</a:t>
            </a: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>
            <a:off x="8077200" y="233027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>
            <a:off x="7772400" y="23179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4996" name="Text Box 20"/>
          <p:cNvSpPr txBox="1">
            <a:spLocks noChangeArrowheads="1"/>
          </p:cNvSpPr>
          <p:nvPr/>
        </p:nvSpPr>
        <p:spPr bwMode="auto">
          <a:xfrm>
            <a:off x="7200900" y="2052978"/>
            <a:ext cx="114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cs typeface="Arial" charset="0"/>
              </a:rPr>
              <a:t>Fill mark</a:t>
            </a:r>
          </a:p>
        </p:txBody>
      </p:sp>
      <p:pic>
        <p:nvPicPr>
          <p:cNvPr id="254997" name="Picture 21" descr="01_04_19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624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9" name="Picture 23" descr="Poster3_image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7520" r="8600" b="7520"/>
          <a:stretch>
            <a:fillRect/>
          </a:stretch>
        </p:blipFill>
        <p:spPr bwMode="auto">
          <a:xfrm>
            <a:off x="4988378" y="2111375"/>
            <a:ext cx="198120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3" name="Picture 17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4" y="2209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+mn-lt"/>
              </a:rPr>
              <a:t>Running a Patient Test: </a:t>
            </a:r>
            <a:r>
              <a:rPr lang="en-US" altLang="en-US" sz="3200" b="1" dirty="0" smtClean="0">
                <a:latin typeface="+mn-lt"/>
              </a:rPr>
              <a:t>Using </a:t>
            </a:r>
            <a:r>
              <a:rPr lang="en-US" altLang="en-US" sz="3200" b="1" dirty="0">
                <a:latin typeface="+mn-lt"/>
              </a:rPr>
              <a:t>the Test Select </a:t>
            </a:r>
            <a:r>
              <a:rPr lang="en-US" altLang="en-US" sz="3200" b="1" dirty="0" smtClean="0">
                <a:latin typeface="+mn-lt"/>
              </a:rPr>
              <a:t>function 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938407"/>
            <a:ext cx="4038600" cy="3840324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Used </a:t>
            </a:r>
            <a:r>
              <a:rPr lang="en-US" altLang="en-US" sz="2000" dirty="0"/>
              <a:t>to view and report selected results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Refer to list of analytes displayed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Press corresponding numbers on keypad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Press again to </a:t>
            </a:r>
            <a:r>
              <a:rPr lang="en-US" altLang="en-US" sz="2000" dirty="0" smtClean="0"/>
              <a:t>deselect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0000"/>
                </a:solidFill>
              </a:rPr>
              <a:t>Only select tests that the clinical provider has ordered or the documented protocol indicates</a:t>
            </a:r>
            <a:endParaRPr lang="en-US" altLang="en-US" sz="2000" dirty="0">
              <a:solidFill>
                <a:srgbClr val="FF0000"/>
              </a:solidFill>
            </a:endParaRPr>
          </a:p>
          <a:p>
            <a:endParaRPr lang="en-US" altLang="en-US" sz="2000" dirty="0"/>
          </a:p>
        </p:txBody>
      </p:sp>
      <p:pic>
        <p:nvPicPr>
          <p:cNvPr id="261124" name="Picture 4" descr="01_04_25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362200"/>
            <a:ext cx="21939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01_04_25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43200"/>
            <a:ext cx="21939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6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533400"/>
            <a:ext cx="86744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Training </a:t>
            </a:r>
            <a:r>
              <a:rPr lang="en-US" sz="4000" b="1" dirty="0"/>
              <a:t>and Competency Requirements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609600" y="17526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ONLY authorized users may perform i-STAT testing.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Initial </a:t>
            </a:r>
            <a:r>
              <a:rPr lang="en-US" dirty="0">
                <a:cs typeface="Arial" panose="020B0604020202020204" pitchFamily="34" charset="0"/>
              </a:rPr>
              <a:t>training and </a:t>
            </a:r>
            <a:r>
              <a:rPr lang="en-US" dirty="0" smtClean="0">
                <a:cs typeface="Arial" panose="020B0604020202020204" pitchFamily="34" charset="0"/>
              </a:rPr>
              <a:t>MTS exams are required.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6 month competency </a:t>
            </a:r>
            <a:r>
              <a:rPr lang="en-US" dirty="0" smtClean="0">
                <a:cs typeface="Arial" panose="020B0604020202020204" pitchFamily="34" charset="0"/>
              </a:rPr>
              <a:t>assessment for all NEW users.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Written exams (online using MTS) 80% correct or remediation will be required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All necessary exams must be complete PRIOR to competency observation. </a:t>
            </a:r>
            <a:endParaRPr lang="en-US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On-going Annual competency assessment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Must meet all 6 points of competency assessment, as defined by CLIA— </a:t>
            </a:r>
            <a:r>
              <a:rPr lang="en-US" sz="1200" dirty="0">
                <a:cs typeface="Arial" panose="020B0604020202020204" pitchFamily="34" charset="0"/>
              </a:rPr>
              <a:t>refer to page 1 of competency observation </a:t>
            </a:r>
            <a:r>
              <a:rPr lang="en-US" sz="1200" dirty="0" smtClean="0">
                <a:cs typeface="Arial" panose="020B0604020202020204" pitchFamily="34" charset="0"/>
              </a:rPr>
              <a:t>form. </a:t>
            </a:r>
            <a:endParaRPr lang="en-US" sz="1200" dirty="0">
              <a:cs typeface="Arial" panose="020B0604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Failure to maintain competency will result in loss of testing </a:t>
            </a:r>
            <a:r>
              <a:rPr lang="en-US" dirty="0" smtClean="0">
                <a:cs typeface="Arial" panose="020B0604020202020204" pitchFamily="34" charset="0"/>
              </a:rPr>
              <a:t>privileges.</a:t>
            </a: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Competency observation may only be completed by an authorized staff </a:t>
            </a:r>
            <a:r>
              <a:rPr lang="en-US" dirty="0" smtClean="0">
                <a:cs typeface="Arial" panose="020B0604020202020204" pitchFamily="34" charset="0"/>
              </a:rPr>
              <a:t>member.</a:t>
            </a: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53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04088"/>
            <a:ext cx="8458200" cy="743712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+mn-lt"/>
              </a:rPr>
              <a:t>Running a Patient Test: </a:t>
            </a:r>
            <a:r>
              <a:rPr lang="en-US" altLang="en-US" sz="3200" b="1" dirty="0" smtClean="0">
                <a:latin typeface="+mn-lt"/>
              </a:rPr>
              <a:t>Overview </a:t>
            </a:r>
            <a:r>
              <a:rPr lang="en-US" altLang="en-US" sz="3200" b="1" dirty="0">
                <a:latin typeface="+mn-lt"/>
              </a:rPr>
              <a:t>of the Chart Page 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799"/>
            <a:ext cx="4038600" cy="414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Allows </a:t>
            </a:r>
            <a:r>
              <a:rPr lang="en-US" altLang="en-US" sz="2000" dirty="0"/>
              <a:t>entry of patient data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Sample </a:t>
            </a:r>
            <a:r>
              <a:rPr lang="en-US" altLang="en-US" dirty="0" smtClean="0"/>
              <a:t>type</a:t>
            </a:r>
          </a:p>
          <a:p>
            <a:pPr lvl="2"/>
            <a:r>
              <a:rPr lang="en-US" altLang="en-US" sz="1400" dirty="0"/>
              <a:t>Enter the number next to the sample type</a:t>
            </a:r>
          </a:p>
          <a:p>
            <a:pPr lvl="2"/>
            <a:r>
              <a:rPr lang="en-US" altLang="en-US" sz="1400" dirty="0"/>
              <a:t>Press the ENT key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Patient temperature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</a:rPr>
              <a:t>ONLY if requested by provider</a:t>
            </a:r>
            <a:endParaRPr lang="en-US" altLang="en-US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dirty="0"/>
              <a:t>FIO</a:t>
            </a:r>
            <a:r>
              <a:rPr lang="en-US" altLang="en-US" baseline="-25000" dirty="0"/>
              <a:t>2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Free fields for additional </a:t>
            </a:r>
            <a:r>
              <a:rPr lang="en-US" altLang="en-US" dirty="0" smtClean="0"/>
              <a:t>info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Free fields do not populate the electronic medical record</a:t>
            </a: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263172" name="Picture 4" descr="01_04_2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68" y="17526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Citrate Dialysis Testing: </a:t>
            </a:r>
            <a:br>
              <a:rPr lang="en-US" sz="3600" b="1" dirty="0" smtClean="0">
                <a:latin typeface="+mn-lt"/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Only applies to Respiratory Therapy in PICU 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iCa on EG7 cartridge)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10600" cy="3124200"/>
          </a:xfrm>
        </p:spPr>
        <p:txBody>
          <a:bodyPr/>
          <a:lstStyle/>
          <a:p>
            <a:r>
              <a:rPr lang="en-US" dirty="0" smtClean="0"/>
              <a:t>When testing Dialysis Circuit sample,</a:t>
            </a:r>
          </a:p>
          <a:p>
            <a:pPr lvl="1"/>
            <a:r>
              <a:rPr lang="en-US" dirty="0" smtClean="0"/>
              <a:t>Enter C in field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/>
              <a:t> of the i-STAT analyzer </a:t>
            </a:r>
          </a:p>
          <a:p>
            <a:pPr lvl="1"/>
            <a:r>
              <a:rPr lang="en-US" sz="2400" b="1" u="sng" dirty="0" smtClean="0"/>
              <a:t>C</a:t>
            </a:r>
            <a:r>
              <a:rPr lang="en-US" dirty="0" smtClean="0"/>
              <a:t> causes results to post in Wake One with the comment: </a:t>
            </a:r>
            <a:r>
              <a:rPr lang="en-US" dirty="0" smtClean="0">
                <a:solidFill>
                  <a:srgbClr val="FF0000"/>
                </a:solidFill>
              </a:rPr>
              <a:t>Whole Blood Dialysis Circuit</a:t>
            </a:r>
          </a:p>
          <a:p>
            <a:pPr marL="201168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If you forget to enter C in field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/>
              <a:t>, Wake One enter/edit will have to be used to add the comment, “Whole Blood Dialysis Circuit”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2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Results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533400"/>
            <a:ext cx="5029200" cy="4267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Interpreting </a:t>
            </a:r>
            <a:r>
              <a:rPr lang="en-US" sz="2000" dirty="0">
                <a:solidFill>
                  <a:schemeClr val="accent4"/>
                </a:solidFill>
              </a:rPr>
              <a:t>R</a:t>
            </a:r>
            <a:r>
              <a:rPr lang="en-US" sz="2000" dirty="0" smtClean="0">
                <a:solidFill>
                  <a:schemeClr val="accent4"/>
                </a:solidFill>
              </a:rPr>
              <a:t>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Comment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Result Considerations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Quality Check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Printing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Transmitting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Enter/Edit </a:t>
            </a:r>
            <a:r>
              <a:rPr lang="en-US" sz="2000" dirty="0">
                <a:solidFill>
                  <a:schemeClr val="accent4"/>
                </a:solidFill>
              </a:rPr>
              <a:t>of Results – Wake </a:t>
            </a:r>
            <a:r>
              <a:rPr lang="en-US" sz="2000" dirty="0" smtClean="0">
                <a:solidFill>
                  <a:schemeClr val="accent4"/>
                </a:solidFill>
              </a:rPr>
              <a:t>One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Supporting Documents</a:t>
            </a:r>
            <a:endParaRPr lang="en-US" sz="2000" dirty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accent4"/>
              </a:solidFill>
            </a:endParaRPr>
          </a:p>
          <a:p>
            <a:pPr lvl="1" algn="l"/>
            <a:endParaRPr lang="en-US" sz="2000" dirty="0" smtClean="0">
              <a:solidFill>
                <a:schemeClr val="tx1"/>
              </a:solidFill>
            </a:endParaRP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04088"/>
            <a:ext cx="8839200" cy="819912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latin typeface="+mn-lt"/>
              </a:rPr>
              <a:t>Interpreting Test Results: </a:t>
            </a:r>
            <a:r>
              <a:rPr lang="en-US" altLang="en-US" sz="4000" b="1" dirty="0" smtClean="0">
                <a:latin typeface="+mn-lt"/>
              </a:rPr>
              <a:t>The </a:t>
            </a:r>
            <a:r>
              <a:rPr lang="en-US" altLang="en-US" sz="4000" b="1" dirty="0">
                <a:latin typeface="+mn-lt"/>
              </a:rPr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2584" y="1905000"/>
            <a:ext cx="4419600" cy="3764124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Patient </a:t>
            </a:r>
            <a:r>
              <a:rPr lang="en-US" altLang="en-US" sz="2000" dirty="0"/>
              <a:t>ID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Time and date of test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Type of cartridge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Test results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0000"/>
                </a:solidFill>
              </a:rPr>
              <a:t>EG7 results appear on </a:t>
            </a:r>
            <a:r>
              <a:rPr lang="en-US" altLang="en-US" sz="2000" dirty="0">
                <a:solidFill>
                  <a:srgbClr val="FF0000"/>
                </a:solidFill>
              </a:rPr>
              <a:t>2 pages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84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8610600" cy="5334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latin typeface="+mn-lt"/>
              </a:rPr>
              <a:t>Interpreting Test Results: </a:t>
            </a:r>
            <a:r>
              <a:rPr lang="en-US" altLang="en-US" sz="4000" b="1" dirty="0" smtClean="0">
                <a:latin typeface="+mn-lt"/>
              </a:rPr>
              <a:t>Critical </a:t>
            </a:r>
            <a:r>
              <a:rPr lang="en-US" altLang="en-US" sz="4000" b="1" dirty="0">
                <a:latin typeface="+mn-lt"/>
              </a:rPr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2364" y="1919749"/>
            <a:ext cx="4876800" cy="3701531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Indicated </a:t>
            </a:r>
            <a:r>
              <a:rPr lang="en-US" altLang="en-US" sz="2000" dirty="0"/>
              <a:t>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2200" dirty="0" smtClean="0"/>
              <a:t>Evaluate </a:t>
            </a:r>
            <a:r>
              <a:rPr lang="en-US" sz="2200" dirty="0"/>
              <a:t>with patient’s clinical symptoms </a:t>
            </a:r>
            <a:endParaRPr lang="en-US" sz="2200" dirty="0" smtClean="0"/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 smtClean="0"/>
              <a:t>As appropriate, perform </a:t>
            </a:r>
            <a:r>
              <a:rPr lang="en-US" sz="2000" dirty="0"/>
              <a:t>repeat </a:t>
            </a:r>
            <a:r>
              <a:rPr lang="en-US" sz="2000" dirty="0" smtClean="0"/>
              <a:t>testing</a:t>
            </a:r>
            <a:endParaRPr lang="en-US" sz="2000" dirty="0"/>
          </a:p>
          <a:p>
            <a:pPr lvl="2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700" u="sng" dirty="0" smtClean="0"/>
              <a:t>Values </a:t>
            </a:r>
            <a:r>
              <a:rPr lang="en-US" sz="1700" u="sng" dirty="0"/>
              <a:t>not consistent with patient symptoms </a:t>
            </a:r>
            <a:r>
              <a:rPr lang="en-US" sz="1700" u="sng" dirty="0" smtClean="0"/>
              <a:t>--repeat </a:t>
            </a:r>
            <a:r>
              <a:rPr lang="en-US" sz="1700" u="sng" dirty="0"/>
              <a:t>and </a:t>
            </a:r>
            <a:r>
              <a:rPr lang="en-US" sz="1700" u="sng" dirty="0" smtClean="0"/>
              <a:t>validate </a:t>
            </a:r>
            <a:r>
              <a:rPr lang="en-US" sz="1700" u="sng" dirty="0"/>
              <a:t>by an </a:t>
            </a:r>
            <a:r>
              <a:rPr lang="en-US" sz="1700" u="sng" dirty="0">
                <a:solidFill>
                  <a:srgbClr val="FF0000"/>
                </a:solidFill>
              </a:rPr>
              <a:t>alternate</a:t>
            </a:r>
            <a:r>
              <a:rPr lang="en-US" sz="1700" u="sng" dirty="0"/>
              <a:t> test </a:t>
            </a:r>
            <a:r>
              <a:rPr lang="en-US" sz="1700" u="sng" dirty="0" smtClean="0"/>
              <a:t>method</a:t>
            </a:r>
          </a:p>
          <a:p>
            <a:pPr lvl="3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500" u="sng" dirty="0" smtClean="0">
                <a:solidFill>
                  <a:srgbClr val="FF0000"/>
                </a:solidFill>
              </a:rPr>
              <a:t>Use ICU Blood Gas Lab (except Creatinine – use Main Lab)</a:t>
            </a:r>
            <a:endParaRPr lang="en-US" sz="1500" u="sng" dirty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Follow medical center </a:t>
            </a:r>
            <a:r>
              <a:rPr lang="en-US" altLang="en-US" sz="2000" dirty="0"/>
              <a:t>policy for handling critical results</a:t>
            </a:r>
            <a:r>
              <a:rPr lang="en-US" altLang="en-US" sz="1600" dirty="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828800" y="2014328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630488" y="2014328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0182" y="21381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+mn-lt"/>
              </a:rPr>
              <a:t>Critical Values </a:t>
            </a:r>
            <a:r>
              <a:rPr lang="en-US" sz="2000" b="1" dirty="0" smtClean="0"/>
              <a:t>– found in i-STAT procedure on POCT website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0" y="1371600"/>
            <a:ext cx="3657600" cy="4267200"/>
          </a:xfrm>
        </p:spPr>
        <p:txBody>
          <a:bodyPr>
            <a:normAutofit/>
          </a:bodyPr>
          <a:lstStyle/>
          <a:p>
            <a:pPr marL="667512" lvl="2" indent="0">
              <a:lnSpc>
                <a:spcPct val="80000"/>
              </a:lnSpc>
              <a:buNone/>
            </a:pPr>
            <a:endParaRPr lang="en-US" sz="17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1700" dirty="0" smtClean="0"/>
              <a:t>The patient provider must be notified of critical values:</a:t>
            </a:r>
            <a:endParaRPr lang="en-US" sz="17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Documentation must include: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500" dirty="0" smtClean="0"/>
              <a:t>Result</a:t>
            </a: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700" dirty="0" smtClean="0"/>
              <a:t>Date/Time of notification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provider notified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notifying staff member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Critical values must be notified within 15 minutes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00"/>
            <a:ext cx="3505200" cy="4456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latin typeface="+mn-lt"/>
              </a:rPr>
              <a:t>Estimated Glomerular Filtration Rate (eGFR)</a:t>
            </a:r>
            <a:endParaRPr lang="en-US" sz="3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" y="19050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Estimated Glomerular Filtration Rate (eGFR) values will be reported when Creatinine results are downloaded into the electronic medical record.</a:t>
            </a:r>
          </a:p>
          <a:p>
            <a:pPr marL="0" indent="0">
              <a:lnSpc>
                <a:spcPct val="90000"/>
              </a:lnSpc>
              <a:buClrTx/>
              <a:buNone/>
            </a:pPr>
            <a:endParaRPr lang="en-US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The values may be accessed via Wake One.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The i-STAT handheld will NOT report eGFR values.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May use online calculator in POCT website (under Resources - Resource Links)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04088"/>
            <a:ext cx="8382000" cy="819912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latin typeface="+mn-lt"/>
              </a:rPr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981201"/>
            <a:ext cx="3886200" cy="4373724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Indicated with a </a:t>
            </a:r>
            <a:r>
              <a:rPr lang="en-US" altLang="en-US" dirty="0" smtClean="0"/>
              <a:t>&lt;xxx </a:t>
            </a:r>
            <a:r>
              <a:rPr lang="en-US" altLang="en-US" dirty="0"/>
              <a:t>or </a:t>
            </a:r>
            <a:r>
              <a:rPr lang="en-US" altLang="en-US" dirty="0" smtClean="0"/>
              <a:t>&gt;xxx 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 smtClean="0"/>
              <a:t>Suppressed </a:t>
            </a:r>
            <a:r>
              <a:rPr lang="en-US" altLang="en-US" dirty="0"/>
              <a:t>Result </a:t>
            </a:r>
            <a:r>
              <a:rPr lang="en-US" altLang="en-US" dirty="0" smtClean="0"/>
              <a:t>Flag </a:t>
            </a:r>
            <a:r>
              <a:rPr lang="en-US" altLang="en-US" b="1" dirty="0" smtClean="0"/>
              <a:t>&lt;&gt;</a:t>
            </a:r>
            <a:endParaRPr lang="en-US" altLang="en-US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smtClean="0"/>
              <a:t>Result </a:t>
            </a:r>
            <a:r>
              <a:rPr lang="en-US" altLang="en-US" dirty="0"/>
              <a:t>dependent on the </a:t>
            </a:r>
            <a:r>
              <a:rPr lang="en-US" altLang="en-US" dirty="0" smtClean="0"/>
              <a:t>out of reportable range result</a:t>
            </a:r>
            <a:endParaRPr lang="en-US" altLang="en-US" dirty="0"/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43" y="1900881"/>
            <a:ext cx="31432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657600"/>
            <a:ext cx="12192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114799" y="3429000"/>
            <a:ext cx="172067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latin typeface="+mn-lt"/>
              </a:rPr>
              <a:t>Interpreting Test Results: </a:t>
            </a:r>
            <a:r>
              <a:rPr lang="en-US" altLang="en-US" sz="4000" b="1" dirty="0" smtClean="0">
                <a:latin typeface="+mn-lt"/>
              </a:rPr>
              <a:t>Star </a:t>
            </a:r>
            <a:r>
              <a:rPr lang="en-US" altLang="en-US" sz="4000" b="1" dirty="0">
                <a:latin typeface="+mn-lt"/>
              </a:rPr>
              <a:t>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209800"/>
            <a:ext cx="6477000" cy="4068924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b="1" dirty="0" smtClean="0"/>
              <a:t>*** </a:t>
            </a:r>
            <a:r>
              <a:rPr lang="en-US" altLang="en-US" sz="2000" dirty="0"/>
              <a:t>appears in place of the test result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Sensor </a:t>
            </a:r>
            <a:r>
              <a:rPr lang="en-US" altLang="en-US" sz="1800" dirty="0"/>
              <a:t>on the cartridge is unable to report a </a:t>
            </a:r>
            <a:r>
              <a:rPr lang="en-US" altLang="en-US" sz="1800" dirty="0" smtClean="0"/>
              <a:t>result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Use comment </a:t>
            </a:r>
            <a:r>
              <a:rPr lang="en-US" sz="2000" dirty="0">
                <a:solidFill>
                  <a:srgbClr val="FF0000"/>
                </a:solidFill>
              </a:rPr>
              <a:t>code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(zero)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 prevent </a:t>
            </a:r>
            <a:r>
              <a:rPr lang="en-US" sz="2000" dirty="0">
                <a:solidFill>
                  <a:srgbClr val="FF0000"/>
                </a:solidFill>
              </a:rPr>
              <a:t>result from posting to the patient </a:t>
            </a:r>
            <a:r>
              <a:rPr lang="en-US" sz="2000" dirty="0" smtClean="0">
                <a:solidFill>
                  <a:srgbClr val="FF0000"/>
                </a:solidFill>
              </a:rPr>
              <a:t>record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Failure to enter comment </a:t>
            </a:r>
            <a:r>
              <a:rPr lang="en-US" sz="1800" dirty="0"/>
              <a:t>code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/>
              <a:t> </a:t>
            </a:r>
            <a:r>
              <a:rPr lang="en-US" sz="1800" dirty="0" smtClean="0"/>
              <a:t>into </a:t>
            </a:r>
            <a:r>
              <a:rPr lang="en-US" sz="1800" dirty="0"/>
              <a:t>the i-STAT </a:t>
            </a:r>
            <a:r>
              <a:rPr lang="en-US" sz="1800" dirty="0" smtClean="0"/>
              <a:t>handheld at the time of testing=results post to </a:t>
            </a:r>
            <a:r>
              <a:rPr lang="en-US" sz="1800" dirty="0"/>
              <a:t>Wake </a:t>
            </a:r>
            <a:r>
              <a:rPr lang="en-US" sz="1800" dirty="0" smtClean="0"/>
              <a:t>One</a:t>
            </a:r>
            <a:endParaRPr lang="en-US" sz="1800" dirty="0"/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sz="1400" dirty="0"/>
              <a:t>The star out result will report as INSTRUMENT ERROR. 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/>
              <a:t>ACTION REQUIRED: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Retest </a:t>
            </a:r>
            <a:r>
              <a:rPr lang="en-US" sz="1800" dirty="0"/>
              <a:t>the </a:t>
            </a:r>
            <a:r>
              <a:rPr lang="en-US" sz="1800" dirty="0" smtClean="0"/>
              <a:t>sample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If </a:t>
            </a:r>
            <a:r>
              <a:rPr lang="en-US" sz="1800" dirty="0"/>
              <a:t>star out values continue, send the sample to the Clinical lab for testing.</a:t>
            </a:r>
          </a:p>
          <a:p>
            <a:endParaRPr lang="en-US" altLang="en-US" sz="2000" dirty="0" smtClean="0"/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 dirty="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93" y="2133600"/>
            <a:ext cx="2362200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848600" y="2784021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962900" y="23241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07452"/>
            <a:ext cx="8534400" cy="887948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latin typeface="+mn-lt"/>
              </a:rPr>
              <a:t>Responding to Patient Tests: </a:t>
            </a:r>
            <a:r>
              <a:rPr lang="en-US" altLang="en-US" sz="3600" b="1" dirty="0" smtClean="0">
                <a:latin typeface="+mn-lt"/>
              </a:rPr>
              <a:t>Comment </a:t>
            </a:r>
            <a:r>
              <a:rPr lang="en-US" altLang="en-US" sz="3600" b="1" dirty="0">
                <a:latin typeface="+mn-lt"/>
              </a:rPr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752600"/>
            <a:ext cx="70866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900" dirty="0" smtClean="0"/>
              <a:t>Numeric codes 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‘Automates’ </a:t>
            </a:r>
            <a:r>
              <a:rPr lang="en-US" sz="1700" dirty="0"/>
              <a:t>result hold or posting </a:t>
            </a:r>
            <a:r>
              <a:rPr lang="en-US" sz="1700" dirty="0" smtClean="0"/>
              <a:t>of result to </a:t>
            </a:r>
            <a:r>
              <a:rPr lang="en-US" sz="1700" dirty="0"/>
              <a:t>the patient </a:t>
            </a:r>
            <a:r>
              <a:rPr lang="en-US" sz="1700" dirty="0" smtClean="0"/>
              <a:t>record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Affects patient billing for testing </a:t>
            </a:r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Comment field--top </a:t>
            </a:r>
            <a:r>
              <a:rPr lang="en-US" altLang="en-US" sz="1700" dirty="0"/>
              <a:t>of the first page of the results </a:t>
            </a:r>
            <a:r>
              <a:rPr lang="en-US" altLang="en-US" sz="1700" dirty="0" smtClean="0"/>
              <a:t>screen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MUST be entered at the time of testing AND before the analyzer powers down</a:t>
            </a:r>
          </a:p>
          <a:p>
            <a:pPr lvl="1">
              <a:lnSpc>
                <a:spcPct val="80000"/>
              </a:lnSpc>
            </a:pPr>
            <a:r>
              <a:rPr lang="en-US" altLang="en-US" sz="1600" i="1" dirty="0" smtClean="0">
                <a:solidFill>
                  <a:srgbClr val="002060"/>
                </a:solidFill>
              </a:rPr>
              <a:t>Question:  What can you do if you realize that you have misidentified a patient sample immediately after inserting the cartridge?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32" y="1699801"/>
            <a:ext cx="19780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543800" y="2689080"/>
            <a:ext cx="850319" cy="20652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424586" y="2634961"/>
            <a:ext cx="1119214" cy="2606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16169"/>
              </p:ext>
            </p:extLst>
          </p:nvPr>
        </p:nvGraphicFramePr>
        <p:xfrm>
          <a:off x="359551" y="4005486"/>
          <a:ext cx="6526530" cy="201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 Post to Wake 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Allows charge to patient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(zero)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Procedure Error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Star out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Questionable Results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Error in testing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Recheck/Confirm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Result may be accurate and test will be repeated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Notify Provider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Documents intent to notify provider of result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Confirmation to Follow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Use when sending repeat testing to the laboratory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i-STAT 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(Operator ID)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/>
          </a:bodyPr>
          <a:lstStyle/>
          <a:p>
            <a:pPr marL="342900" lvl="1" indent="-342900">
              <a:buClrTx/>
              <a:buSzPct val="95000"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Training=i-STAT</a:t>
            </a:r>
            <a:r>
              <a:rPr lang="en-US" dirty="0" smtClean="0">
                <a:cs typeface="Arial" panose="020B0604020202020204" pitchFamily="34" charset="0"/>
              </a:rPr>
              <a:t> access  </a:t>
            </a:r>
          </a:p>
          <a:p>
            <a:pPr marL="285750" lvl="1" indent="-285750">
              <a:buClrTx/>
              <a:buSzPct val="95000"/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   Employee ID=operator ID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   Do NOT share your employee/operator ID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   Do NOT enter your ID into analyzer and allow testing by    another individual</a:t>
            </a:r>
          </a:p>
        </p:txBody>
      </p:sp>
    </p:spTree>
    <p:extLst>
      <p:ext uri="{BB962C8B-B14F-4D97-AF65-F5344CB8AC3E}">
        <p14:creationId xmlns:p14="http://schemas.microsoft.com/office/powerpoint/2010/main" val="19274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smtClean="0">
                <a:latin typeface="+mn-lt"/>
              </a:rPr>
              <a:t>Result Considerations : Factors </a:t>
            </a:r>
            <a:r>
              <a:rPr lang="en-US" altLang="en-US" sz="3200" b="1" dirty="0">
                <a:latin typeface="+mn-lt"/>
              </a:rPr>
              <a:t>That May Affect </a:t>
            </a:r>
            <a:r>
              <a:rPr lang="en-US" altLang="en-US" sz="3200" b="1" dirty="0" smtClean="0">
                <a:latin typeface="+mn-lt"/>
              </a:rPr>
              <a:t>Results </a:t>
            </a: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endParaRPr lang="en-US" altLang="en-US" sz="3200" b="1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2057400"/>
            <a:ext cx="8305800" cy="3886200"/>
          </a:xfrm>
        </p:spPr>
        <p:txBody>
          <a:bodyPr>
            <a:normAutofit fontScale="250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9600" dirty="0"/>
              <a:t>Avoid factors that may affect the sample prior to </a:t>
            </a:r>
            <a:r>
              <a:rPr lang="en-US" altLang="en-US" sz="9600" dirty="0" smtClean="0"/>
              <a:t>analysis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altLang="en-US" sz="5100" b="1" i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9600" b="1" i="1" dirty="0">
                <a:solidFill>
                  <a:srgbClr val="FF0000"/>
                </a:solidFill>
              </a:rPr>
              <a:t>Always correlate results with the status of the </a:t>
            </a:r>
            <a:r>
              <a:rPr lang="en-US" altLang="en-US" sz="9600" b="1" i="1" dirty="0" smtClean="0">
                <a:solidFill>
                  <a:srgbClr val="FF0000"/>
                </a:solidFill>
              </a:rPr>
              <a:t>patient</a:t>
            </a:r>
            <a:endParaRPr lang="en-US" altLang="en-US" sz="9600" b="1" i="1" dirty="0">
              <a:solidFill>
                <a:srgbClr val="FF0000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altLang="en-US" sz="5100" b="1" i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9600" dirty="0" smtClean="0">
                <a:solidFill>
                  <a:srgbClr val="FF0000"/>
                </a:solidFill>
              </a:rPr>
              <a:t>DO NOT move/carry </a:t>
            </a:r>
            <a:r>
              <a:rPr lang="en-US" sz="9600" dirty="0">
                <a:solidFill>
                  <a:schemeClr val="tx1"/>
                </a:solidFill>
              </a:rPr>
              <a:t>the analyzer during sample </a:t>
            </a:r>
            <a:r>
              <a:rPr lang="en-US" sz="9600" dirty="0" smtClean="0">
                <a:solidFill>
                  <a:schemeClr val="tx1"/>
                </a:solidFill>
              </a:rPr>
              <a:t>testing</a:t>
            </a:r>
          </a:p>
          <a:p>
            <a:pPr lvl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8000" dirty="0" smtClean="0">
                <a:solidFill>
                  <a:schemeClr val="tx1"/>
                </a:solidFill>
              </a:rPr>
              <a:t>NO Vibration or tilting analyzer </a:t>
            </a:r>
            <a:endParaRPr lang="en-US" sz="8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   </a:t>
            </a:r>
            <a:r>
              <a:rPr lang="en-US" altLang="en-US" sz="5600" dirty="0" smtClean="0"/>
              <a:t>References:</a:t>
            </a:r>
          </a:p>
          <a:p>
            <a:pPr>
              <a:buFontTx/>
              <a:buNone/>
            </a:pPr>
            <a:r>
              <a:rPr lang="en-US" altLang="en-US" sz="5600" dirty="0"/>
              <a:t>	</a:t>
            </a:r>
            <a:r>
              <a:rPr lang="en-US" altLang="en-US" sz="5600" dirty="0" smtClean="0"/>
              <a:t>Cartridge </a:t>
            </a:r>
            <a:r>
              <a:rPr lang="en-US" altLang="en-US" sz="5600" dirty="0"/>
              <a:t>and Test Information Sheets (CTI Sheets) </a:t>
            </a:r>
          </a:p>
          <a:p>
            <a:pPr lvl="1"/>
            <a:r>
              <a:rPr lang="en-US" altLang="en-US" sz="5600" dirty="0"/>
              <a:t>i‑STAT 1 System Manual</a:t>
            </a:r>
          </a:p>
          <a:p>
            <a:pPr lvl="1"/>
            <a:r>
              <a:rPr lang="en-US" altLang="en-US" sz="5600" dirty="0">
                <a:hlinkClick r:id="rId3"/>
              </a:rPr>
              <a:t>www.abbottpointofcare.com</a:t>
            </a:r>
            <a:endParaRPr lang="en-US" altLang="en-US" sz="5600" dirty="0"/>
          </a:p>
          <a:p>
            <a:pPr marL="0" indent="0"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628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05"/>
            <a:ext cx="7909560" cy="10849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Result Considerations: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Cartridge and Test Information Sheet</a:t>
            </a:r>
            <a:endParaRPr lang="en-US" sz="3200" b="1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8495" y="1846263"/>
            <a:ext cx="295129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7138" y="1846263"/>
            <a:ext cx="311592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191000" y="3339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Result Considerations: i-STAT </a:t>
            </a:r>
            <a:r>
              <a:rPr lang="en-US" sz="3600" b="1" dirty="0">
                <a:latin typeface="+mn-lt"/>
              </a:rPr>
              <a:t>INR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228886"/>
              </p:ext>
            </p:extLst>
          </p:nvPr>
        </p:nvGraphicFramePr>
        <p:xfrm>
          <a:off x="533400" y="2362200"/>
          <a:ext cx="8305800" cy="381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Consideration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Action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Error Code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</a:rPr>
                        <a:t>Draw venous sample and send to Core Lab for testing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INR </a:t>
                      </a:r>
                      <a:r>
                        <a:rPr lang="en-US" sz="2000" dirty="0" smtClean="0">
                          <a:effectLst/>
                          <a:latin typeface="+mj-lt"/>
                        </a:rPr>
                        <a:t>&gt;=4.0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</a:rPr>
                        <a:t>Use comment code 123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</a:rPr>
                        <a:t>Draw venous sample and send to Core Lab for testing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81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Chlorhexidine Gluconate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/>
                        <a:buChar char=""/>
                        <a:tabLst>
                          <a:tab pos="45720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i-STAT PT/INR may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be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falsely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elevated in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samples contaminated with Chlorhexidine Gluconate. </a:t>
                      </a:r>
                      <a:r>
                        <a:rPr lang="en-US" sz="2000" dirty="0">
                          <a:effectLst/>
                        </a:rPr>
                        <a:t>  This chemical can be found in some skin cleansing solutions.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+mn-lt"/>
              </a:rPr>
              <a:t>Result Considerations: 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Effects of Hemolysis on Potassium Result</a:t>
            </a:r>
            <a:br>
              <a:rPr lang="en-US" sz="3600" b="1" dirty="0" smtClean="0">
                <a:latin typeface="+mn-lt"/>
              </a:rPr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038600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Hemolysis </a:t>
            </a:r>
            <a:r>
              <a:rPr lang="en-US" sz="2400" dirty="0"/>
              <a:t>is the destruction of red blood cells, caused by disruption of the cell membrane, and results in the release of </a:t>
            </a:r>
            <a:r>
              <a:rPr lang="en-US" sz="2400" dirty="0" smtClean="0"/>
              <a:t>hemoglobin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0000"/>
                </a:solidFill>
              </a:rPr>
              <a:t>i-STAT </a:t>
            </a:r>
            <a:r>
              <a:rPr lang="en-US" altLang="en-US" sz="2400" dirty="0">
                <a:solidFill>
                  <a:srgbClr val="FF0000"/>
                </a:solidFill>
              </a:rPr>
              <a:t>tests whole blood.  Hemolysis can NOT be determined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pPr marL="617220" lvl="5" indent="-342900">
              <a:buClrTx/>
              <a:buSzPct val="95000"/>
              <a:buFont typeface="Arial" panose="020B0604020202020204" pitchFamily="34" charset="0"/>
              <a:buChar char="•"/>
            </a:pPr>
            <a:r>
              <a:rPr lang="en-US" sz="2100" dirty="0"/>
              <a:t>Potassium </a:t>
            </a:r>
            <a:r>
              <a:rPr lang="en-US" sz="2100" dirty="0" smtClean="0"/>
              <a:t>values will be </a:t>
            </a:r>
            <a:r>
              <a:rPr lang="en-US" sz="2100" dirty="0"/>
              <a:t>falsely </a:t>
            </a:r>
            <a:r>
              <a:rPr lang="en-US" sz="2100" dirty="0" smtClean="0"/>
              <a:t>increased</a:t>
            </a:r>
            <a:endParaRPr lang="en-US" sz="21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F0000"/>
                </a:solidFill>
              </a:rPr>
              <a:t>DO </a:t>
            </a:r>
            <a:r>
              <a:rPr lang="en-US" altLang="en-US" sz="2400" dirty="0">
                <a:solidFill>
                  <a:srgbClr val="FF0000"/>
                </a:solidFill>
              </a:rPr>
              <a:t>NOT report/treat high potassium results until verified via an alternate method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2100" dirty="0" smtClean="0"/>
              <a:t>If asked to do so, OR/ICU Blood Gas Labs will spin down sample to check for hemolysis</a:t>
            </a:r>
            <a:endParaRPr lang="en-US" altLang="en-US" sz="2100" dirty="0"/>
          </a:p>
          <a:p>
            <a:endParaRPr lang="en-US" sz="2300" dirty="0" smtClean="0"/>
          </a:p>
          <a:p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40719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19014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latin typeface="+mn-lt"/>
              </a:rPr>
              <a:t>Result Considerations:  </a:t>
            </a:r>
            <a:br>
              <a:rPr lang="en-US" altLang="en-US" sz="3200" b="1" dirty="0" smtClean="0">
                <a:latin typeface="+mn-lt"/>
              </a:rPr>
            </a:br>
            <a:r>
              <a:rPr lang="en-US" altLang="en-US" sz="3200" b="1" dirty="0" smtClean="0">
                <a:latin typeface="+mn-lt"/>
              </a:rPr>
              <a:t>Factors </a:t>
            </a:r>
            <a:r>
              <a:rPr lang="en-US" altLang="en-US" sz="3200" b="1" dirty="0">
                <a:latin typeface="+mn-lt"/>
              </a:rPr>
              <a:t>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799"/>
            <a:ext cx="4038600" cy="41451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creatinine results: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Use another testing method if the patient has been administered hydroxyurea (Droxia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Hydrea</a:t>
            </a:r>
            <a:r>
              <a:rPr lang="en-US" altLang="en-US" sz="2000" baseline="30000" dirty="0" smtClean="0"/>
              <a:t>®</a:t>
            </a:r>
            <a:r>
              <a:rPr lang="en-US" altLang="en-US" sz="2000" dirty="0" smtClean="0"/>
              <a:t>)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Send sample to Main Lab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FF0000"/>
                </a:solidFill>
              </a:rPr>
              <a:t>Do NOT use Blood Gas Lab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i-STAT creatinine results will be falsely elevated</a:t>
            </a:r>
            <a:endParaRPr lang="en-US" altLang="en-US" sz="2000" dirty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59" y="1905000"/>
            <a:ext cx="3144241" cy="31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04088"/>
            <a:ext cx="7696200" cy="1277112"/>
          </a:xfrm>
        </p:spPr>
        <p:txBody>
          <a:bodyPr>
            <a:noAutofit/>
          </a:bodyPr>
          <a:lstStyle/>
          <a:p>
            <a:r>
              <a:rPr lang="en-US" altLang="en-US" sz="4000" b="1" dirty="0" smtClean="0">
                <a:latin typeface="+mn-lt"/>
              </a:rPr>
              <a:t>Quality Check Codes:</a:t>
            </a:r>
            <a:br>
              <a:rPr lang="en-US" altLang="en-US" sz="4000" b="1" dirty="0" smtClean="0">
                <a:latin typeface="+mn-lt"/>
              </a:rPr>
            </a:br>
            <a:endParaRPr lang="en-US" altLang="en-US" sz="4000" b="1" dirty="0">
              <a:latin typeface="+mn-lt"/>
            </a:endParaRPr>
          </a:p>
        </p:txBody>
      </p:sp>
      <p:sp>
        <p:nvSpPr>
          <p:cNvPr id="3553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6172200" cy="3886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i-STAT Quality System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Numerous </a:t>
            </a:r>
            <a:r>
              <a:rPr lang="en-US" altLang="en-US" sz="2000" dirty="0"/>
              <a:t>quality checks during patient test cycle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altLang="en-US" sz="2000" b="1" dirty="0"/>
              <a:t>Failed quality check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Cause </a:t>
            </a:r>
            <a:r>
              <a:rPr lang="en-US" altLang="en-US" dirty="0" smtClean="0">
                <a:solidFill>
                  <a:schemeClr val="tx1"/>
                </a:solidFill>
              </a:rPr>
              <a:t>message</a:t>
            </a:r>
            <a:r>
              <a:rPr lang="en-US" altLang="en-US" dirty="0" smtClean="0">
                <a:solidFill>
                  <a:srgbClr val="FF0000"/>
                </a:solidFill>
              </a:rPr>
              <a:t>— </a:t>
            </a:r>
            <a:r>
              <a:rPr lang="en-US" altLang="en-US" sz="1800" dirty="0" smtClean="0">
                <a:solidFill>
                  <a:srgbClr val="FF0000"/>
                </a:solidFill>
              </a:rPr>
              <a:t>pay attention to the code number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Action message</a:t>
            </a:r>
          </a:p>
          <a:p>
            <a:pPr lvl="1"/>
            <a:r>
              <a:rPr lang="en-US" altLang="en-US" dirty="0"/>
              <a:t>Quality Check </a:t>
            </a:r>
            <a:r>
              <a:rPr lang="en-US" altLang="en-US" dirty="0" smtClean="0"/>
              <a:t>Code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Do NOT continue with testing until the cause of the error is clearly understood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If the same error code occurs multiple times with no apparent cause, notify the Clinical Laboratory POCT </a:t>
            </a:r>
            <a:r>
              <a:rPr lang="en-US" dirty="0" smtClean="0"/>
              <a:t>office</a:t>
            </a:r>
            <a:endParaRPr lang="en-US" dirty="0"/>
          </a:p>
          <a:p>
            <a:pPr lvl="3">
              <a:lnSpc>
                <a:spcPct val="90000"/>
              </a:lnSpc>
            </a:pPr>
            <a:r>
              <a:rPr lang="en-US" dirty="0"/>
              <a:t>Consider using a different analyzer and a different batch of test cartridges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endParaRPr lang="en-US" altLang="en-US" sz="2000" dirty="0"/>
          </a:p>
        </p:txBody>
      </p:sp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1843087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7620000" y="29718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7620000" y="2656114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7620000" y="3298371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Quality Check Codes</a:t>
            </a:r>
            <a:endParaRPr lang="en-US" sz="4000" b="1" dirty="0">
              <a:latin typeface="+mn-lt"/>
            </a:endParaRPr>
          </a:p>
        </p:txBody>
      </p:sp>
      <p:pic>
        <p:nvPicPr>
          <p:cNvPr id="10" name="Picture 13" descr="01_06_070_zo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9204" y="3276600"/>
            <a:ext cx="1920430" cy="301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01_03_050_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34413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896325"/>
            <a:ext cx="60960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05200"/>
            <a:ext cx="205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66959"/>
            <a:ext cx="1744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1_06_080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65" y="3505200"/>
            <a:ext cx="1837004" cy="27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78" y="1834413"/>
            <a:ext cx="1600200" cy="15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9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Quality Check Codes</a:t>
            </a:r>
            <a:endParaRPr lang="en-US" sz="4000" b="1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051" y="1846263"/>
            <a:ext cx="301218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303" y="1846263"/>
            <a:ext cx="2881594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458200" cy="685800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>
                <a:latin typeface="+mn-lt"/>
              </a:rPr>
              <a:t>Printing Results with the i-STAT Portable Printer 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05000"/>
            <a:ext cx="5638800" cy="40689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Used in NICU, PICU, Cath Lab, Peds ED, other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2000" dirty="0" smtClean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Display results and align </a:t>
            </a:r>
            <a:r>
              <a:rPr lang="en-US" altLang="en-US" sz="2000" dirty="0"/>
              <a:t>the infrared </a:t>
            </a:r>
            <a:r>
              <a:rPr lang="en-US" altLang="en-US" sz="2000" dirty="0" smtClean="0"/>
              <a:t>eyes </a:t>
            </a:r>
            <a:r>
              <a:rPr lang="en-US" altLang="en-US" sz="2000" dirty="0"/>
              <a:t>of each </a:t>
            </a:r>
            <a:r>
              <a:rPr lang="en-US" altLang="en-US" sz="2000" dirty="0" smtClean="0"/>
              <a:t>device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Press the printer icon key on the </a:t>
            </a:r>
            <a:r>
              <a:rPr lang="en-US" altLang="en-US" sz="2000" dirty="0" smtClean="0"/>
              <a:t>handheld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/>
              <a:t>Printer uses </a:t>
            </a:r>
            <a:r>
              <a:rPr lang="en-US" sz="2000" dirty="0"/>
              <a:t>rechargeable batteries—MUST remain plugged into </a:t>
            </a:r>
            <a:r>
              <a:rPr lang="en-US" sz="2000" dirty="0" smtClean="0"/>
              <a:t>outlet and turned off </a:t>
            </a:r>
            <a:r>
              <a:rPr lang="en-US" sz="2000" dirty="0"/>
              <a:t>when not in </a:t>
            </a:r>
            <a:r>
              <a:rPr lang="en-US" sz="2000" dirty="0" smtClean="0"/>
              <a:t>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FF0000"/>
                </a:solidFill>
              </a:rPr>
              <a:t>Verify patient ID on printout against patient sample </a:t>
            </a:r>
            <a:r>
              <a:rPr lang="en-US" sz="2000" u="sng" dirty="0" smtClean="0">
                <a:solidFill>
                  <a:srgbClr val="FF0000"/>
                </a:solidFill>
              </a:rPr>
              <a:t>ID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289798" name="Picture 6" descr="01_04_390_4_with_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13988"/>
          <a:stretch>
            <a:fillRect/>
          </a:stretch>
        </p:blipFill>
        <p:spPr bwMode="auto">
          <a:xfrm>
            <a:off x="6096000" y="2209800"/>
            <a:ext cx="28193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atin typeface="+mn-lt"/>
              </a:rPr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828800"/>
            <a:ext cx="5638800" cy="48309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b="1" dirty="0" smtClean="0"/>
              <a:t>Transmit results after each test/case:</a:t>
            </a:r>
            <a:endParaRPr lang="en-US" altLang="en-US" b="1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dirty="0"/>
              <a:t>Turn handheld off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dirty="0"/>
              <a:t>Place handheld in the Downloader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dirty="0"/>
              <a:t>Look for display screen to show arrows and the </a:t>
            </a:r>
            <a:r>
              <a:rPr lang="en-US" altLang="en-US" dirty="0" smtClean="0"/>
              <a:t>message </a:t>
            </a:r>
            <a:r>
              <a:rPr lang="en-US" altLang="en-US" dirty="0"/>
              <a:t>“</a:t>
            </a:r>
            <a:r>
              <a:rPr lang="en-US" altLang="en-US" i="1" dirty="0"/>
              <a:t>Communication in Progress</a:t>
            </a:r>
            <a:r>
              <a:rPr lang="en-US" altLang="en-US" i="1" dirty="0" smtClean="0"/>
              <a:t>”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b="1" dirty="0"/>
              <a:t>When transmission is complete: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dirty="0"/>
              <a:t>Screen goes blank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altLang="en-US" dirty="0"/>
              <a:t>Handheld turns off </a:t>
            </a:r>
            <a:endParaRPr lang="en-US" altLang="en-US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endParaRPr lang="en-US" altLang="en-US" sz="2000" dirty="0"/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5" y="1981200"/>
            <a:ext cx="3152774" cy="348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8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Always wear gloves</a:t>
            </a:r>
          </a:p>
          <a:p>
            <a:pPr lvl="4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Patient testing</a:t>
            </a:r>
          </a:p>
          <a:p>
            <a:pPr lvl="4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Performing/handling Quality Controls (QC)</a:t>
            </a:r>
          </a:p>
          <a:p>
            <a:pPr lvl="4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Disinfecting analyzer</a:t>
            </a:r>
          </a:p>
          <a:p>
            <a:pPr marL="1538478" lvl="4" indent="-28575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Disinfect analyzers/printers </a:t>
            </a:r>
          </a:p>
          <a:p>
            <a:pPr lvl="3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When contaminated with blood AND </a:t>
            </a:r>
          </a:p>
          <a:p>
            <a:pPr lvl="3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Between EACH patient </a:t>
            </a:r>
          </a:p>
          <a:p>
            <a:pPr lvl="3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Follow medical center policies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DO NOT lean over the cartridge when filling</a:t>
            </a:r>
          </a:p>
          <a:p>
            <a:pPr lvl="2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A safety shield is recommended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/>
              <a:t>Place gauze or tissue over snap when closing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sz="24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+mn-lt"/>
              </a:rPr>
              <a:t>Transmitting Results:  Troubleshooting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3505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the downloader does Not display “Communication in Progress” or an error message appears </a:t>
            </a:r>
          </a:p>
          <a:p>
            <a:pPr lvl="3"/>
            <a:r>
              <a:rPr lang="en-US" sz="2400" dirty="0" smtClean="0"/>
              <a:t>Check </a:t>
            </a:r>
            <a:r>
              <a:rPr lang="en-US" sz="2400" dirty="0"/>
              <a:t>for a green power light</a:t>
            </a:r>
          </a:p>
          <a:p>
            <a:pPr lvl="3"/>
            <a:r>
              <a:rPr lang="en-US" sz="2400" dirty="0"/>
              <a:t>Check all cord/cable connections to the down loader</a:t>
            </a:r>
          </a:p>
          <a:p>
            <a:pPr lvl="3"/>
            <a:r>
              <a:rPr lang="en-US" sz="2400" dirty="0"/>
              <a:t>Try unplugging and re-plugging the </a:t>
            </a:r>
            <a:r>
              <a:rPr lang="en-US" sz="2400" dirty="0" smtClean="0"/>
              <a:t>cables</a:t>
            </a:r>
          </a:p>
          <a:p>
            <a:pPr lvl="3"/>
            <a:r>
              <a:rPr lang="en-US" sz="2400" dirty="0" smtClean="0"/>
              <a:t>If </a:t>
            </a:r>
            <a:r>
              <a:rPr lang="en-US" sz="2400" dirty="0"/>
              <a:t>troubleshooting does not resolve problem, report problem to the Help </a:t>
            </a:r>
            <a:r>
              <a:rPr lang="en-US" sz="2400" dirty="0" smtClean="0"/>
              <a:t>Desk (Call 6-HELP)</a:t>
            </a:r>
            <a:endParaRPr lang="en-US" sz="2400" dirty="0"/>
          </a:p>
          <a:p>
            <a:pPr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32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+mn-lt"/>
              </a:rPr>
              <a:t>Editing of results once </a:t>
            </a:r>
            <a:r>
              <a:rPr lang="en-US" sz="4000" b="1" dirty="0" smtClean="0">
                <a:latin typeface="+mn-lt"/>
              </a:rPr>
              <a:t>posted </a:t>
            </a:r>
            <a:r>
              <a:rPr lang="en-US" sz="4000" b="1" dirty="0">
                <a:latin typeface="+mn-lt"/>
              </a:rPr>
              <a:t>to Wake One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267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Refer to i-STAT Procedure or “</a:t>
            </a:r>
            <a:r>
              <a:rPr lang="en-US" sz="2000" i="1" dirty="0" smtClean="0"/>
              <a:t>Tips and Tricks:  Procedure to correct i-STAT results in Wake One”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1800" b="1" u="sng" dirty="0" smtClean="0"/>
              <a:t>Situations that require editing of results</a:t>
            </a:r>
            <a:r>
              <a:rPr lang="en-US" sz="1800" dirty="0" smtClean="0"/>
              <a:t>:</a:t>
            </a:r>
          </a:p>
          <a:p>
            <a:pPr lvl="1"/>
            <a:r>
              <a:rPr lang="en-US" sz="1800" dirty="0" smtClean="0"/>
              <a:t>Sample Misidentification</a:t>
            </a:r>
          </a:p>
          <a:p>
            <a:pPr lvl="2"/>
            <a:r>
              <a:rPr lang="en-US" sz="1800" dirty="0" smtClean="0"/>
              <a:t>Also requires i-STAT resolution requisition found on POCT web site</a:t>
            </a:r>
            <a:endParaRPr lang="en-US" sz="1800" dirty="0"/>
          </a:p>
          <a:p>
            <a:pPr lvl="1"/>
            <a:r>
              <a:rPr lang="en-US" sz="1800" dirty="0" smtClean="0"/>
              <a:t>Erroneous </a:t>
            </a:r>
            <a:r>
              <a:rPr lang="en-US" sz="1800" dirty="0"/>
              <a:t>temperature corrected blood gas</a:t>
            </a:r>
          </a:p>
          <a:p>
            <a:pPr lvl="1"/>
            <a:r>
              <a:rPr lang="en-US" sz="1800" dirty="0" smtClean="0"/>
              <a:t>Questionable </a:t>
            </a:r>
            <a:r>
              <a:rPr lang="en-US" sz="1800" dirty="0"/>
              <a:t>i-STAT results if posted to Wake One</a:t>
            </a:r>
          </a:p>
          <a:p>
            <a:pPr lvl="1"/>
            <a:r>
              <a:rPr lang="en-US" sz="1800" dirty="0" smtClean="0"/>
              <a:t>Tests performed but not </a:t>
            </a:r>
            <a:r>
              <a:rPr lang="en-US" sz="1800" dirty="0"/>
              <a:t>ordered by the physician</a:t>
            </a:r>
          </a:p>
          <a:p>
            <a:pPr lvl="1"/>
            <a:r>
              <a:rPr lang="en-US" sz="1800" dirty="0" smtClean="0"/>
              <a:t>Documentation </a:t>
            </a:r>
            <a:r>
              <a:rPr lang="en-US" sz="1800" dirty="0"/>
              <a:t>of critical value notification if not done in another section of Wake One</a:t>
            </a:r>
          </a:p>
          <a:p>
            <a:pPr lvl="1"/>
            <a:r>
              <a:rPr lang="en-US" sz="1800" dirty="0" smtClean="0"/>
              <a:t>Adding comment to </a:t>
            </a:r>
            <a:r>
              <a:rPr lang="en-US" sz="1800" dirty="0"/>
              <a:t>citrate dialysis </a:t>
            </a:r>
            <a:r>
              <a:rPr lang="en-US" sz="1800" dirty="0" smtClean="0"/>
              <a:t>samples, </a:t>
            </a:r>
            <a:r>
              <a:rPr lang="en-US" sz="1800" dirty="0"/>
              <a:t>where C was not used in Field </a:t>
            </a:r>
            <a:r>
              <a:rPr lang="en-US" sz="1800" dirty="0" smtClean="0">
                <a:cs typeface="Arial" panose="020B0604020202020204" pitchFamily="34" charset="0"/>
              </a:rPr>
              <a:t>1</a:t>
            </a:r>
            <a:r>
              <a:rPr lang="en-US" sz="1800" dirty="0" smtClean="0"/>
              <a:t> </a:t>
            </a:r>
            <a:r>
              <a:rPr lang="en-US" sz="1800" dirty="0"/>
              <a:t>at the time of </a:t>
            </a:r>
            <a:r>
              <a:rPr lang="en-US" sz="1800" dirty="0" smtClean="0"/>
              <a:t>testing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0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Supporting Document(s)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/>
          <a:lstStyle/>
          <a:p>
            <a:r>
              <a:rPr lang="en-US" dirty="0" smtClean="0"/>
              <a:t>i-STAT Resolution Requisition</a:t>
            </a:r>
            <a:endParaRPr lang="en-US" sz="1800" dirty="0" smtClean="0"/>
          </a:p>
          <a:p>
            <a:pPr marL="393192" lvl="1" indent="0">
              <a:buNone/>
            </a:pPr>
            <a:r>
              <a:rPr lang="en-US" sz="1200" dirty="0"/>
              <a:t>	</a:t>
            </a:r>
            <a:r>
              <a:rPr lang="en-US" sz="1600" dirty="0"/>
              <a:t>(</a:t>
            </a:r>
            <a:r>
              <a:rPr lang="en-US" sz="1600" dirty="0" smtClean="0"/>
              <a:t>Located on POCT website – Forms and Records)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01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65202"/>
            <a:ext cx="7315200" cy="553998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221971"/>
            <a:ext cx="7239000" cy="2740429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cap="none" dirty="0" smtClean="0">
                <a:solidFill>
                  <a:schemeClr val="tx1"/>
                </a:solidFill>
              </a:rPr>
              <a:t>This concludes the i-stat education module.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cap="none" dirty="0" smtClean="0">
                <a:solidFill>
                  <a:srgbClr val="FF0000"/>
                </a:solidFill>
              </a:rPr>
              <a:t>Please note that this power point does not replace the i-stat policies and procedures.</a:t>
            </a:r>
            <a:r>
              <a:rPr lang="en-US" cap="none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cap="none" dirty="0" smtClean="0">
                <a:solidFill>
                  <a:schemeClr val="tx1"/>
                </a:solidFill>
              </a:rPr>
              <a:t>The presentation only gives highlights of i-stat information.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cap="none" dirty="0" smtClean="0">
                <a:solidFill>
                  <a:schemeClr val="tx1"/>
                </a:solidFill>
              </a:rPr>
              <a:t>Please complete the on-line i-stat exams(on MTS) within </a:t>
            </a:r>
            <a:r>
              <a:rPr lang="en-US" cap="none" dirty="0" smtClean="0">
                <a:solidFill>
                  <a:srgbClr val="FF0000"/>
                </a:solidFill>
              </a:rPr>
              <a:t>1 week of training.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09874"/>
            <a:ext cx="44144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Congratulations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12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2850" y="436602"/>
            <a:ext cx="7315200" cy="47779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Hands </a:t>
            </a:r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On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Experience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7467600" cy="472439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Change batteries and check battery voltage</a:t>
            </a:r>
          </a:p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Discuss menu options</a:t>
            </a:r>
          </a:p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Test external electronic simulator</a:t>
            </a:r>
          </a:p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Test/discuss liquid QC</a:t>
            </a:r>
          </a:p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Test sample as a patient</a:t>
            </a:r>
          </a:p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Recall results</a:t>
            </a:r>
          </a:p>
          <a:p>
            <a:pPr>
              <a:buFont typeface="Arial" pitchFamily="34" charset="0"/>
              <a:buChar char="•"/>
            </a:pPr>
            <a:r>
              <a:rPr lang="en-US" sz="2000" cap="none" dirty="0" smtClean="0"/>
              <a:t>Download of results</a:t>
            </a:r>
          </a:p>
          <a:p>
            <a:pPr lvl="4"/>
            <a:r>
              <a:rPr lang="en-US" sz="800" dirty="0" smtClean="0"/>
              <a:t>                                                                     </a:t>
            </a:r>
          </a:p>
          <a:p>
            <a:pPr lvl="4"/>
            <a:r>
              <a:rPr lang="en-US" sz="800" dirty="0"/>
              <a:t> </a:t>
            </a:r>
            <a:r>
              <a:rPr lang="en-US" sz="800" dirty="0" smtClean="0"/>
              <a:t>                                                                                                                                                                                             </a:t>
            </a:r>
          </a:p>
          <a:p>
            <a:pPr lvl="4"/>
            <a:endParaRPr lang="en-US" sz="800" dirty="0" smtClean="0"/>
          </a:p>
          <a:p>
            <a:pPr lvl="4">
              <a:buFont typeface="Arial" pitchFamily="34" charset="0"/>
              <a:buChar char="•"/>
            </a:pPr>
            <a:endParaRPr lang="en-US" sz="800" dirty="0" smtClean="0"/>
          </a:p>
          <a:p>
            <a:pPr lvl="4"/>
            <a:r>
              <a:rPr lang="en-US" sz="8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6604"/>
            <a:ext cx="8305800" cy="1450757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Component of the i-STAT system </a:t>
            </a:r>
          </a:p>
        </p:txBody>
      </p:sp>
      <p:pic>
        <p:nvPicPr>
          <p:cNvPr id="5" name="Picture 16" descr="01_01_040_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2209800"/>
            <a:ext cx="739933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058" y="19812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System Components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71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Cartridge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5715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Handheld i-STAT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67200" y="5486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Downloader and/or charger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5791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Printer</a:t>
            </a:r>
          </a:p>
        </p:txBody>
      </p:sp>
    </p:spTree>
    <p:extLst>
      <p:ext uri="{BB962C8B-B14F-4D97-AF65-F5344CB8AC3E}">
        <p14:creationId xmlns:p14="http://schemas.microsoft.com/office/powerpoint/2010/main" val="39831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4400" b="1" dirty="0" smtClean="0">
                <a:latin typeface="+mn-lt"/>
              </a:rPr>
              <a:t>Quick Overview:</a:t>
            </a:r>
            <a:r>
              <a:rPr lang="en-US" altLang="en-US" sz="4400" b="1" dirty="0">
                <a:latin typeface="+mn-lt"/>
              </a:rPr>
              <a:t/>
            </a:r>
            <a:br>
              <a:rPr lang="en-US" altLang="en-US" sz="4400" b="1" dirty="0">
                <a:latin typeface="+mn-lt"/>
              </a:rPr>
            </a:br>
            <a:r>
              <a:rPr lang="en-US" altLang="en-US" sz="4400" b="1" dirty="0" smtClean="0">
                <a:latin typeface="+mn-lt"/>
              </a:rPr>
              <a:t>The </a:t>
            </a:r>
            <a:r>
              <a:rPr lang="en-US" altLang="en-US" sz="4400" b="1" dirty="0">
                <a:latin typeface="+mn-lt"/>
              </a:rPr>
              <a:t>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681413" cy="3962400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Obtain the blood specimen and 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Insert cartridge; results will appear within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613" y="1752600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4" y="2015641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4315444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28813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41" y="41910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4924</TotalTime>
  <Words>3794</Words>
  <Application>Microsoft Office PowerPoint</Application>
  <PresentationFormat>On-screen Show (4:3)</PresentationFormat>
  <Paragraphs>639</Paragraphs>
  <Slides>74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Arial</vt:lpstr>
      <vt:lpstr>Calibri</vt:lpstr>
      <vt:lpstr>Calibri Light</vt:lpstr>
      <vt:lpstr>Constantia</vt:lpstr>
      <vt:lpstr>Symbol</vt:lpstr>
      <vt:lpstr>Tahoma</vt:lpstr>
      <vt:lpstr>Times New Roman</vt:lpstr>
      <vt:lpstr>Wingdings</vt:lpstr>
      <vt:lpstr>Wingdings 2</vt:lpstr>
      <vt:lpstr>Retrospect</vt:lpstr>
      <vt:lpstr>PowerPoint Presentation</vt:lpstr>
      <vt:lpstr>General Information</vt:lpstr>
      <vt:lpstr>PowerPoint Presentation</vt:lpstr>
      <vt:lpstr>PowerPoint Presentation</vt:lpstr>
      <vt:lpstr>PowerPoint Presentation</vt:lpstr>
      <vt:lpstr>i-STAT Access (Operator ID)</vt:lpstr>
      <vt:lpstr>Safety</vt:lpstr>
      <vt:lpstr>Component of the i-STAT system </vt:lpstr>
      <vt:lpstr> Quick Overview: The i-STAT System Testing Process </vt:lpstr>
      <vt:lpstr>The i-STAT Analyzer</vt:lpstr>
      <vt:lpstr>i-STAT Analyzer</vt:lpstr>
      <vt:lpstr>Handheld External Components </vt:lpstr>
      <vt:lpstr>Batteries: Hands On</vt:lpstr>
      <vt:lpstr>The Barcode Scanner </vt:lpstr>
      <vt:lpstr>Handheld Test Menu—Hands On </vt:lpstr>
      <vt:lpstr>Administration Menu Options—Hands On </vt:lpstr>
      <vt:lpstr>Cartridges</vt:lpstr>
      <vt:lpstr>i-STAT Supplies </vt:lpstr>
      <vt:lpstr>General Cartridge Information </vt:lpstr>
      <vt:lpstr>i-STAT Cartridge Labeling</vt:lpstr>
      <vt:lpstr>i-STAT Supplies: Cartridge Sign-Out Log</vt:lpstr>
      <vt:lpstr>i-STAT Sites and Cartridges Used</vt:lpstr>
      <vt:lpstr>Cartridge Storage</vt:lpstr>
      <vt:lpstr>Cartridge Storage (continued)</vt:lpstr>
      <vt:lpstr>i-STAT Cartridge Handling</vt:lpstr>
      <vt:lpstr>i-STAT Cartridge Components </vt:lpstr>
      <vt:lpstr>Quality Controls (QC)</vt:lpstr>
      <vt:lpstr>i-STAT System Quality Control </vt:lpstr>
      <vt:lpstr>Simulators</vt:lpstr>
      <vt:lpstr>Internal Electronic Simulator </vt:lpstr>
      <vt:lpstr>External Electronic Simulator--Hands On </vt:lpstr>
      <vt:lpstr>Liquid Quality Control</vt:lpstr>
      <vt:lpstr>Liquid Quality Controls for  CG4, EG7, Creatinine (area specific)</vt:lpstr>
      <vt:lpstr>Liquid Quality Control ACT and PT/INR (area specific)</vt:lpstr>
      <vt:lpstr>Liquid QC Important Notes/Reminders</vt:lpstr>
      <vt:lpstr>Patient Identification</vt:lpstr>
      <vt:lpstr>Process Flow</vt:lpstr>
      <vt:lpstr>Patient identity</vt:lpstr>
      <vt:lpstr>Sample Information</vt:lpstr>
      <vt:lpstr>Sample Collection/Considerations:   </vt:lpstr>
      <vt:lpstr>In-Dwelling Line</vt:lpstr>
      <vt:lpstr>Chemistry Cartridges— Creatinine </vt:lpstr>
      <vt:lpstr>Blood Gas Cartridges—CG4, EG7 </vt:lpstr>
      <vt:lpstr>PT/INR Cartridge </vt:lpstr>
      <vt:lpstr>ACT Cartridges :  IMPORTANT Information</vt:lpstr>
      <vt:lpstr>ACT Cartridges (cont) </vt:lpstr>
      <vt:lpstr>Cartridge Filling Overview </vt:lpstr>
      <vt:lpstr>Using a Capillary Tube to Fill a Cartridge   (Do NOT use with ACT or PT/INR cartridges)</vt:lpstr>
      <vt:lpstr>Running a Patient Test: Using the Test Select function </vt:lpstr>
      <vt:lpstr>Running a Patient Test: Overview of the Chart Page </vt:lpstr>
      <vt:lpstr>Citrate Dialysis Testing:  Only applies to Respiratory Therapy in PICU (iCa on EG7 cartridge)</vt:lpstr>
      <vt:lpstr>Results</vt:lpstr>
      <vt:lpstr>Interpreting Test Results: The Results Screen </vt:lpstr>
      <vt:lpstr>Interpreting Test Results: Critical Value Alerts </vt:lpstr>
      <vt:lpstr>Critical Values – found in i-STAT procedure on POCT website</vt:lpstr>
      <vt:lpstr>Estimated Glomerular Filtration Rate (eGFR)</vt:lpstr>
      <vt:lpstr>Interpreting Test Results: Out of Reportable Range Flags </vt:lpstr>
      <vt:lpstr>Interpreting Test Results: Star Outs (***) </vt:lpstr>
      <vt:lpstr>Responding to Patient Tests: Comment Codes </vt:lpstr>
      <vt:lpstr>Result Considerations : Factors That May Affect Results  </vt:lpstr>
      <vt:lpstr>Result Considerations:  Cartridge and Test Information Sheet</vt:lpstr>
      <vt:lpstr>Result Considerations: i-STAT INR </vt:lpstr>
      <vt:lpstr>Result Considerations:   Effects of Hemolysis on Potassium Result  </vt:lpstr>
      <vt:lpstr>Result Considerations:   Factors That May Affect Creatinine Results </vt:lpstr>
      <vt:lpstr>Quality Check Codes: </vt:lpstr>
      <vt:lpstr>Quality Check Codes</vt:lpstr>
      <vt:lpstr>Quality Check Codes</vt:lpstr>
      <vt:lpstr>Printing Results with the i-STAT Portable Printer </vt:lpstr>
      <vt:lpstr>Transmitting Results: Downloader </vt:lpstr>
      <vt:lpstr>Transmitting Results:  Troubleshooting</vt:lpstr>
      <vt:lpstr>Editing of results once posted to Wake One</vt:lpstr>
      <vt:lpstr>Supporting Document(s)</vt:lpstr>
      <vt:lpstr> </vt:lpstr>
      <vt:lpstr>Hands On Experience</vt:lpstr>
    </vt:vector>
  </TitlesOfParts>
  <Company>WFUBMC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of Care Testing</dc:title>
  <dc:creator>athayer</dc:creator>
  <cp:lastModifiedBy>Elizabeth Newton Gregory</cp:lastModifiedBy>
  <cp:revision>151</cp:revision>
  <cp:lastPrinted>2016-11-29T14:43:53Z</cp:lastPrinted>
  <dcterms:created xsi:type="dcterms:W3CDTF">2013-01-24T14:42:56Z</dcterms:created>
  <dcterms:modified xsi:type="dcterms:W3CDTF">2023-01-03T18:24:49Z</dcterms:modified>
</cp:coreProperties>
</file>