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20"/>
  </p:notesMasterIdLst>
  <p:handoutMasterIdLst>
    <p:handoutMasterId r:id="rId21"/>
  </p:handoutMasterIdLst>
  <p:sldIdLst>
    <p:sldId id="652" r:id="rId5"/>
    <p:sldId id="634" r:id="rId6"/>
    <p:sldId id="635" r:id="rId7"/>
    <p:sldId id="642" r:id="rId8"/>
    <p:sldId id="643" r:id="rId9"/>
    <p:sldId id="644" r:id="rId10"/>
    <p:sldId id="645" r:id="rId11"/>
    <p:sldId id="638" r:id="rId12"/>
    <p:sldId id="640" r:id="rId13"/>
    <p:sldId id="641" r:id="rId14"/>
    <p:sldId id="473" r:id="rId15"/>
    <p:sldId id="627" r:id="rId16"/>
    <p:sldId id="648" r:id="rId17"/>
    <p:sldId id="649" r:id="rId18"/>
    <p:sldId id="650" r:id="rId19"/>
  </p:sldIdLst>
  <p:sldSz cx="12192000" cy="6858000"/>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841C0C1-2EB2-4F42-ABE1-64966904870F}">
          <p14:sldIdLst>
            <p14:sldId id="652"/>
            <p14:sldId id="634"/>
            <p14:sldId id="635"/>
            <p14:sldId id="642"/>
            <p14:sldId id="643"/>
            <p14:sldId id="644"/>
            <p14:sldId id="645"/>
            <p14:sldId id="638"/>
            <p14:sldId id="640"/>
            <p14:sldId id="641"/>
            <p14:sldId id="473"/>
            <p14:sldId id="627"/>
            <p14:sldId id="648"/>
            <p14:sldId id="649"/>
            <p14:sldId id="650"/>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88"/>
    <a:srgbClr val="008C95"/>
    <a:srgbClr val="75767F"/>
    <a:srgbClr val="942092"/>
    <a:srgbClr val="6C6D76"/>
    <a:srgbClr val="63646B"/>
    <a:srgbClr val="606167"/>
    <a:srgbClr val="5C5D62"/>
    <a:srgbClr val="E5B901"/>
    <a:srgbClr val="F0C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16" autoAdjust="0"/>
    <p:restoredTop sz="96327"/>
  </p:normalViewPr>
  <p:slideViewPr>
    <p:cSldViewPr snapToGrid="0" snapToObjects="1">
      <p:cViewPr varScale="1">
        <p:scale>
          <a:sx n="66" d="100"/>
          <a:sy n="66" d="100"/>
        </p:scale>
        <p:origin x="132" y="78"/>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handoutMaster" Target="handoutMasters/handout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sz="quarter" idx="1"/>
          </p:nvPr>
        </p:nvSpPr>
        <p:spPr>
          <a:xfrm>
            <a:off x="3978132" y="0"/>
            <a:ext cx="3043343" cy="467072"/>
          </a:xfrm>
          <a:prstGeom prst="rect">
            <a:avLst/>
          </a:prstGeom>
        </p:spPr>
        <p:txBody>
          <a:bodyPr vert="horz" lIns="93324" tIns="46662" rIns="93324" bIns="46662" rtlCol="0"/>
          <a:lstStyle>
            <a:lvl1pPr algn="r">
              <a:defRPr sz="1200"/>
            </a:lvl1pPr>
          </a:lstStyle>
          <a:p>
            <a:fld id="{FD3E5FF7-B4BC-4A24-BF42-7F6EB3CC778F}" type="datetimeFigureOut">
              <a:rPr lang="en-US" smtClean="0"/>
              <a:t>1/12/2023</a:t>
            </a:fld>
            <a:endParaRPr lang="en-US" dirty="0"/>
          </a:p>
        </p:txBody>
      </p:sp>
      <p:sp>
        <p:nvSpPr>
          <p:cNvPr id="4" name="Footer Placeholder 3"/>
          <p:cNvSpPr>
            <a:spLocks noGrp="1"/>
          </p:cNvSpPr>
          <p:nvPr>
            <p:ph type="ftr" sz="quarter" idx="2"/>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132" y="8842030"/>
            <a:ext cx="3043343" cy="467071"/>
          </a:xfrm>
          <a:prstGeom prst="rect">
            <a:avLst/>
          </a:prstGeom>
        </p:spPr>
        <p:txBody>
          <a:bodyPr vert="horz" lIns="93324" tIns="46662" rIns="93324" bIns="46662" rtlCol="0" anchor="b"/>
          <a:lstStyle>
            <a:lvl1pPr algn="r">
              <a:defRPr sz="1200"/>
            </a:lvl1pPr>
          </a:lstStyle>
          <a:p>
            <a:fld id="{9EB0F3A7-C570-4C45-8AD8-1E654D3092AE}" type="slidenum">
              <a:rPr lang="en-US" smtClean="0"/>
              <a:t>‹#›</a:t>
            </a:fld>
            <a:endParaRPr lang="en-US" dirty="0"/>
          </a:p>
        </p:txBody>
      </p:sp>
    </p:spTree>
    <p:extLst>
      <p:ext uri="{BB962C8B-B14F-4D97-AF65-F5344CB8AC3E}">
        <p14:creationId xmlns:p14="http://schemas.microsoft.com/office/powerpoint/2010/main" val="34734166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7072"/>
          </a:xfrm>
          <a:prstGeom prst="rect">
            <a:avLst/>
          </a:prstGeom>
        </p:spPr>
        <p:txBody>
          <a:bodyPr vert="horz" lIns="93324" tIns="46662" rIns="93324" bIns="46662" rtlCol="0"/>
          <a:lstStyle>
            <a:lvl1pPr algn="l">
              <a:defRPr sz="1200"/>
            </a:lvl1pPr>
          </a:lstStyle>
          <a:p>
            <a:endParaRPr lang="en-US" dirty="0"/>
          </a:p>
        </p:txBody>
      </p:sp>
      <p:sp>
        <p:nvSpPr>
          <p:cNvPr id="3" name="Date Placeholder 2"/>
          <p:cNvSpPr>
            <a:spLocks noGrp="1"/>
          </p:cNvSpPr>
          <p:nvPr>
            <p:ph type="dt" idx="1"/>
          </p:nvPr>
        </p:nvSpPr>
        <p:spPr>
          <a:xfrm>
            <a:off x="3978132" y="0"/>
            <a:ext cx="3043343" cy="467072"/>
          </a:xfrm>
          <a:prstGeom prst="rect">
            <a:avLst/>
          </a:prstGeom>
        </p:spPr>
        <p:txBody>
          <a:bodyPr vert="horz" lIns="93324" tIns="46662" rIns="93324" bIns="46662" rtlCol="0"/>
          <a:lstStyle>
            <a:lvl1pPr algn="r">
              <a:defRPr sz="1200"/>
            </a:lvl1pPr>
          </a:lstStyle>
          <a:p>
            <a:fld id="{8EC38D21-D0B8-4CD7-839D-3680E18E1D25}" type="datetimeFigureOut">
              <a:rPr lang="en-US" smtClean="0"/>
              <a:t>1/12/2023</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324" tIns="46662" rIns="93324" bIns="46662" rtlCol="0" anchor="ctr"/>
          <a:lstStyle/>
          <a:p>
            <a:endParaRPr lang="en-US" dirty="0"/>
          </a:p>
        </p:txBody>
      </p:sp>
      <p:sp>
        <p:nvSpPr>
          <p:cNvPr id="5" name="Notes Placeholder 4"/>
          <p:cNvSpPr>
            <a:spLocks noGrp="1"/>
          </p:cNvSpPr>
          <p:nvPr>
            <p:ph type="body" sz="quarter" idx="3"/>
          </p:nvPr>
        </p:nvSpPr>
        <p:spPr>
          <a:xfrm>
            <a:off x="702310" y="4480004"/>
            <a:ext cx="5618480" cy="3665458"/>
          </a:xfrm>
          <a:prstGeom prst="rect">
            <a:avLst/>
          </a:prstGeom>
        </p:spPr>
        <p:txBody>
          <a:bodyPr vert="horz" lIns="93324" tIns="46662" rIns="93324" bIns="46662"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30"/>
            <a:ext cx="3043343" cy="467071"/>
          </a:xfrm>
          <a:prstGeom prst="rect">
            <a:avLst/>
          </a:prstGeom>
        </p:spPr>
        <p:txBody>
          <a:bodyPr vert="horz" lIns="93324" tIns="46662" rIns="93324" bIns="4666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7071"/>
          </a:xfrm>
          <a:prstGeom prst="rect">
            <a:avLst/>
          </a:prstGeom>
        </p:spPr>
        <p:txBody>
          <a:bodyPr vert="horz" lIns="93324" tIns="46662" rIns="93324" bIns="46662" rtlCol="0" anchor="b"/>
          <a:lstStyle>
            <a:lvl1pPr algn="r">
              <a:defRPr sz="1200"/>
            </a:lvl1pPr>
          </a:lstStyle>
          <a:p>
            <a:fld id="{7AED04C0-A354-4F9C-A1C7-5703200E1273}" type="slidenum">
              <a:rPr lang="en-US" smtClean="0"/>
              <a:t>‹#›</a:t>
            </a:fld>
            <a:endParaRPr lang="en-US" dirty="0"/>
          </a:p>
        </p:txBody>
      </p:sp>
    </p:spTree>
    <p:extLst>
      <p:ext uri="{BB962C8B-B14F-4D97-AF65-F5344CB8AC3E}">
        <p14:creationId xmlns:p14="http://schemas.microsoft.com/office/powerpoint/2010/main" val="41312260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55E185B-3BDF-D14D-B085-A580EE226EAB}"/>
              </a:ext>
            </a:extLst>
          </p:cNvPr>
          <p:cNvSpPr/>
          <p:nvPr userDrawn="1"/>
        </p:nvSpPr>
        <p:spPr>
          <a:xfrm>
            <a:off x="-1"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Picture 2" descr="Icon&#10;&#10;Description automatically generated with medium confidence">
            <a:extLst>
              <a:ext uri="{FF2B5EF4-FFF2-40B4-BE49-F238E27FC236}">
                <a16:creationId xmlns:a16="http://schemas.microsoft.com/office/drawing/2014/main" id="{7C429685-219A-AF45-85AA-89BCC71FABB5}"/>
              </a:ext>
            </a:extLst>
          </p:cNvPr>
          <p:cNvPicPr>
            <a:picLocks noChangeAspect="1"/>
          </p:cNvPicPr>
          <p:nvPr userDrawn="1"/>
        </p:nvPicPr>
        <p:blipFill>
          <a:blip r:embed="rId2"/>
          <a:stretch>
            <a:fillRect/>
          </a:stretch>
        </p:blipFill>
        <p:spPr>
          <a:xfrm>
            <a:off x="3413288" y="1410764"/>
            <a:ext cx="5365422" cy="1033598"/>
          </a:xfrm>
          <a:prstGeom prst="rect">
            <a:avLst/>
          </a:prstGeom>
        </p:spPr>
      </p:pic>
      <p:sp>
        <p:nvSpPr>
          <p:cNvPr id="13" name="Rectangle 12">
            <a:extLst>
              <a:ext uri="{FF2B5EF4-FFF2-40B4-BE49-F238E27FC236}">
                <a16:creationId xmlns:a16="http://schemas.microsoft.com/office/drawing/2014/main" id="{F4D5828F-73AB-4E46-BF9F-BC0A8EBF0BF2}"/>
              </a:ext>
            </a:extLst>
          </p:cNvPr>
          <p:cNvSpPr/>
          <p:nvPr userDrawn="1"/>
        </p:nvSpPr>
        <p:spPr>
          <a:xfrm>
            <a:off x="0" y="3041354"/>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985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34221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Rectangle 7">
            <a:extLst>
              <a:ext uri="{FF2B5EF4-FFF2-40B4-BE49-F238E27FC236}">
                <a16:creationId xmlns:a16="http://schemas.microsoft.com/office/drawing/2014/main" id="{D34690B5-94E9-834D-A68A-03D61DA740E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Icon&#10;&#10;Description automatically generated with medium confidence">
            <a:extLst>
              <a:ext uri="{FF2B5EF4-FFF2-40B4-BE49-F238E27FC236}">
                <a16:creationId xmlns:a16="http://schemas.microsoft.com/office/drawing/2014/main" id="{20E2215C-96C6-8D43-AA77-F5ABF5E574D0}"/>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736666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675B820-07C2-A949-BE2B-4A88861E9728}"/>
              </a:ext>
            </a:extLst>
          </p:cNvPr>
          <p:cNvSpPr/>
          <p:nvPr userDrawn="1"/>
        </p:nvSpPr>
        <p:spPr>
          <a:xfrm>
            <a:off x="0" y="0"/>
            <a:ext cx="12192000" cy="6858000"/>
          </a:xfrm>
          <a:prstGeom prst="rect">
            <a:avLst/>
          </a:prstGeom>
          <a:gradFill flip="none" rotWithShape="1">
            <a:gsLst>
              <a:gs pos="100000">
                <a:srgbClr val="E6E7E8"/>
              </a:gs>
              <a:gs pos="0">
                <a:schemeClr val="bg1"/>
              </a:gs>
            </a:gsLst>
            <a:path path="circle">
              <a:fillToRect l="50000" t="-80000" r="50000" b="18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8" name="Picture 7" descr="Icon&#10;&#10;Description automatically generated with medium confidence">
            <a:extLst>
              <a:ext uri="{FF2B5EF4-FFF2-40B4-BE49-F238E27FC236}">
                <a16:creationId xmlns:a16="http://schemas.microsoft.com/office/drawing/2014/main" id="{757CB469-7135-4240-A8AB-EEF1493C23E3}"/>
              </a:ext>
            </a:extLst>
          </p:cNvPr>
          <p:cNvPicPr>
            <a:picLocks noChangeAspect="1"/>
          </p:cNvPicPr>
          <p:nvPr userDrawn="1"/>
        </p:nvPicPr>
        <p:blipFill>
          <a:blip r:embed="rId2"/>
          <a:stretch>
            <a:fillRect/>
          </a:stretch>
        </p:blipFill>
        <p:spPr>
          <a:xfrm>
            <a:off x="8954769" y="5705922"/>
            <a:ext cx="2356403" cy="453939"/>
          </a:xfrm>
          <a:prstGeom prst="rect">
            <a:avLst/>
          </a:prstGeom>
        </p:spPr>
      </p:pic>
      <p:sp>
        <p:nvSpPr>
          <p:cNvPr id="15" name="Rectangle 14">
            <a:extLst>
              <a:ext uri="{FF2B5EF4-FFF2-40B4-BE49-F238E27FC236}">
                <a16:creationId xmlns:a16="http://schemas.microsoft.com/office/drawing/2014/main" id="{704B28AB-B922-D645-A3B2-3B6FC8273531}"/>
              </a:ext>
            </a:extLst>
          </p:cNvPr>
          <p:cNvSpPr/>
          <p:nvPr userDrawn="1"/>
        </p:nvSpPr>
        <p:spPr>
          <a:xfrm>
            <a:off x="0" y="2531400"/>
            <a:ext cx="12192000" cy="2336758"/>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3803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786546"/>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3666271"/>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5433158"/>
            <a:ext cx="2743200" cy="365125"/>
          </a:xfrm>
          <a:prstGeom prst="rect">
            <a:avLst/>
          </a:prstGeom>
        </p:spPr>
        <p:txBody>
          <a:bodyPr/>
          <a:lstStyle/>
          <a:p>
            <a:fld id="{3955BA4C-A53A-AA4D-A3AA-4109DB938F72}" type="datetimeFigureOut">
              <a:rPr lang="en-US" smtClean="0"/>
              <a:t>1/12/2023</a:t>
            </a:fld>
            <a:endParaRPr lang="en-US" dirty="0"/>
          </a:p>
        </p:txBody>
      </p:sp>
      <p:sp>
        <p:nvSpPr>
          <p:cNvPr id="5" name="Footer Placeholder 4"/>
          <p:cNvSpPr>
            <a:spLocks noGrp="1"/>
          </p:cNvSpPr>
          <p:nvPr>
            <p:ph type="ftr" sz="quarter" idx="11"/>
          </p:nvPr>
        </p:nvSpPr>
        <p:spPr>
          <a:xfrm>
            <a:off x="4038600" y="5433158"/>
            <a:ext cx="41148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8610600" y="5414995"/>
            <a:ext cx="2743200" cy="365125"/>
          </a:xfrm>
          <a:prstGeom prst="rect">
            <a:avLst/>
          </a:prstGeom>
        </p:spPr>
        <p:txBody>
          <a:bodyPr/>
          <a:lstStyle/>
          <a:p>
            <a:fld id="{7A4E9FC1-05CE-2144-85E4-8B7AC2E2F0B2}" type="slidenum">
              <a:rPr lang="en-US" smtClean="0"/>
              <a:t>‹#›</a:t>
            </a:fld>
            <a:endParaRPr lang="en-US" dirty="0"/>
          </a:p>
        </p:txBody>
      </p:sp>
      <p:sp>
        <p:nvSpPr>
          <p:cNvPr id="10" name="Rectangle 9">
            <a:extLst>
              <a:ext uri="{FF2B5EF4-FFF2-40B4-BE49-F238E27FC236}">
                <a16:creationId xmlns:a16="http://schemas.microsoft.com/office/drawing/2014/main" id="{3D62FB26-8DBC-4E4E-9215-B6E21C4A450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 name="Picture 8" descr="Icon&#10;&#10;Description automatically generated with medium confidence">
            <a:extLst>
              <a:ext uri="{FF2B5EF4-FFF2-40B4-BE49-F238E27FC236}">
                <a16:creationId xmlns:a16="http://schemas.microsoft.com/office/drawing/2014/main" id="{8F1EDDEF-2B7F-3540-9C73-692A6B5886C5}"/>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2095409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6"/>
            <a:ext cx="5181600" cy="350879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1/12/2023</a:t>
            </a:fld>
            <a:endParaRPr lang="en-US" dirty="0"/>
          </a:p>
        </p:txBody>
      </p:sp>
      <p:sp>
        <p:nvSpPr>
          <p:cNvPr id="6" name="Footer Placeholder 5"/>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6"/>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63AD3E57-6927-AB4B-A396-BE9535E4BB41}"/>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Picture 9" descr="Icon&#10;&#10;Description automatically generated with medium confidence">
            <a:extLst>
              <a:ext uri="{FF2B5EF4-FFF2-40B4-BE49-F238E27FC236}">
                <a16:creationId xmlns:a16="http://schemas.microsoft.com/office/drawing/2014/main" id="{5A43A9FE-B5DC-8C44-B8CC-6108C5ACD728}"/>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0093027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US" dirty="0"/>
          </a:p>
        </p:txBody>
      </p:sp>
      <p:sp>
        <p:nvSpPr>
          <p:cNvPr id="3" name="Date Placeholder 2"/>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1/12/2023</a:t>
            </a:fld>
            <a:endParaRPr lang="en-US" dirty="0"/>
          </a:p>
        </p:txBody>
      </p:sp>
      <p:sp>
        <p:nvSpPr>
          <p:cNvPr id="4" name="Footer Placeholder 3"/>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5" name="Slide Number Placeholder 4"/>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7" name="Rectangle 6">
            <a:extLst>
              <a:ext uri="{FF2B5EF4-FFF2-40B4-BE49-F238E27FC236}">
                <a16:creationId xmlns:a16="http://schemas.microsoft.com/office/drawing/2014/main" id="{896ACF14-7538-944A-B8D3-1F68ACCF22EF}"/>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 name="Picture 7" descr="Icon&#10;&#10;Description automatically generated with medium confidence">
            <a:extLst>
              <a:ext uri="{FF2B5EF4-FFF2-40B4-BE49-F238E27FC236}">
                <a16:creationId xmlns:a16="http://schemas.microsoft.com/office/drawing/2014/main" id="{542931A4-ADCD-2E4A-BB68-96666B651C97}"/>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806465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613A13B-71E1-A444-AB28-18D6AC09F70C}"/>
              </a:ext>
            </a:extLst>
          </p:cNvPr>
          <p:cNvPicPr>
            <a:picLocks noChangeAspect="1"/>
          </p:cNvPicPr>
          <p:nvPr userDrawn="1"/>
        </p:nvPicPr>
        <p:blipFill>
          <a:blip r:embed="rId2"/>
          <a:stretch>
            <a:fillRect/>
          </a:stretch>
        </p:blipFill>
        <p:spPr>
          <a:xfrm>
            <a:off x="10332720" y="6428395"/>
            <a:ext cx="1631598" cy="314312"/>
          </a:xfrm>
          <a:prstGeom prst="rect">
            <a:avLst/>
          </a:prstGeom>
        </p:spPr>
      </p:pic>
      <p:sp>
        <p:nvSpPr>
          <p:cNvPr id="5" name="Date Placeholder 2">
            <a:extLst>
              <a:ext uri="{FF2B5EF4-FFF2-40B4-BE49-F238E27FC236}">
                <a16:creationId xmlns:a16="http://schemas.microsoft.com/office/drawing/2014/main" id="{AFDF682A-EA69-D145-AC8E-FC5B234D3FB5}"/>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1/12/2023</a:t>
            </a:fld>
            <a:endParaRPr lang="en-US" dirty="0"/>
          </a:p>
        </p:txBody>
      </p:sp>
      <p:sp>
        <p:nvSpPr>
          <p:cNvPr id="6" name="Footer Placeholder 3">
            <a:extLst>
              <a:ext uri="{FF2B5EF4-FFF2-40B4-BE49-F238E27FC236}">
                <a16:creationId xmlns:a16="http://schemas.microsoft.com/office/drawing/2014/main" id="{EBE4F81D-D791-B54B-B817-2D5B28414021}"/>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7" name="Slide Number Placeholder 4">
            <a:extLst>
              <a:ext uri="{FF2B5EF4-FFF2-40B4-BE49-F238E27FC236}">
                <a16:creationId xmlns:a16="http://schemas.microsoft.com/office/drawing/2014/main" id="{64E3B238-6DB3-B24D-A9A1-1914CFF854B6}"/>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9" name="Rectangle 8">
            <a:extLst>
              <a:ext uri="{FF2B5EF4-FFF2-40B4-BE49-F238E27FC236}">
                <a16:creationId xmlns:a16="http://schemas.microsoft.com/office/drawing/2014/main" id="{1B9F6225-3A98-874A-B114-B830B68FF40C}"/>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17623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39904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329065"/>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2">
            <a:extLst>
              <a:ext uri="{FF2B5EF4-FFF2-40B4-BE49-F238E27FC236}">
                <a16:creationId xmlns:a16="http://schemas.microsoft.com/office/drawing/2014/main" id="{D954FD87-E782-B646-9AC7-30BE88FD3B27}"/>
              </a:ext>
            </a:extLst>
          </p:cNvPr>
          <p:cNvSpPr>
            <a:spLocks noGrp="1"/>
          </p:cNvSpPr>
          <p:nvPr>
            <p:ph type="dt" sz="half" idx="10"/>
          </p:nvPr>
        </p:nvSpPr>
        <p:spPr>
          <a:xfrm>
            <a:off x="838200" y="5469279"/>
            <a:ext cx="2743200" cy="365125"/>
          </a:xfrm>
          <a:prstGeom prst="rect">
            <a:avLst/>
          </a:prstGeom>
        </p:spPr>
        <p:txBody>
          <a:bodyPr/>
          <a:lstStyle/>
          <a:p>
            <a:fld id="{3955BA4C-A53A-AA4D-A3AA-4109DB938F72}" type="datetimeFigureOut">
              <a:rPr lang="en-US" smtClean="0"/>
              <a:t>1/12/2023</a:t>
            </a:fld>
            <a:endParaRPr lang="en-US" dirty="0"/>
          </a:p>
        </p:txBody>
      </p:sp>
      <p:sp>
        <p:nvSpPr>
          <p:cNvPr id="9" name="Footer Placeholder 3">
            <a:extLst>
              <a:ext uri="{FF2B5EF4-FFF2-40B4-BE49-F238E27FC236}">
                <a16:creationId xmlns:a16="http://schemas.microsoft.com/office/drawing/2014/main" id="{4091F6FA-435C-3441-AC05-CCB47A34EE7E}"/>
              </a:ext>
            </a:extLst>
          </p:cNvPr>
          <p:cNvSpPr>
            <a:spLocks noGrp="1"/>
          </p:cNvSpPr>
          <p:nvPr>
            <p:ph type="ftr" sz="quarter" idx="11"/>
          </p:nvPr>
        </p:nvSpPr>
        <p:spPr>
          <a:xfrm>
            <a:off x="4038600" y="5469279"/>
            <a:ext cx="4114800" cy="365125"/>
          </a:xfrm>
          <a:prstGeom prst="rect">
            <a:avLst/>
          </a:prstGeom>
        </p:spPr>
        <p:txBody>
          <a:bodyPr/>
          <a:lstStyle/>
          <a:p>
            <a:endParaRPr lang="en-US" dirty="0"/>
          </a:p>
        </p:txBody>
      </p:sp>
      <p:sp>
        <p:nvSpPr>
          <p:cNvPr id="10" name="Slide Number Placeholder 4">
            <a:extLst>
              <a:ext uri="{FF2B5EF4-FFF2-40B4-BE49-F238E27FC236}">
                <a16:creationId xmlns:a16="http://schemas.microsoft.com/office/drawing/2014/main" id="{C6AA0B62-C44F-7241-B4E4-B1A0DF648981}"/>
              </a:ext>
            </a:extLst>
          </p:cNvPr>
          <p:cNvSpPr>
            <a:spLocks noGrp="1"/>
          </p:cNvSpPr>
          <p:nvPr>
            <p:ph type="sldNum" sz="quarter" idx="12"/>
          </p:nvPr>
        </p:nvSpPr>
        <p:spPr>
          <a:xfrm>
            <a:off x="8610600" y="5451116"/>
            <a:ext cx="2743200" cy="365125"/>
          </a:xfrm>
          <a:prstGeom prst="rect">
            <a:avLst/>
          </a:prstGeom>
        </p:spPr>
        <p:txBody>
          <a:bodyPr/>
          <a:lstStyle/>
          <a:p>
            <a:fld id="{7A4E9FC1-05CE-2144-85E4-8B7AC2E2F0B2}" type="slidenum">
              <a:rPr lang="en-US" smtClean="0"/>
              <a:t>‹#›</a:t>
            </a:fld>
            <a:endParaRPr lang="en-US" dirty="0"/>
          </a:p>
        </p:txBody>
      </p:sp>
      <p:sp>
        <p:nvSpPr>
          <p:cNvPr id="12" name="Rectangle 11">
            <a:extLst>
              <a:ext uri="{FF2B5EF4-FFF2-40B4-BE49-F238E27FC236}">
                <a16:creationId xmlns:a16="http://schemas.microsoft.com/office/drawing/2014/main" id="{C178D541-3A9C-7F44-A648-CEE1110587DE}"/>
              </a:ext>
            </a:extLst>
          </p:cNvPr>
          <p:cNvSpPr/>
          <p:nvPr userDrawn="1"/>
        </p:nvSpPr>
        <p:spPr>
          <a:xfrm>
            <a:off x="0" y="5997328"/>
            <a:ext cx="12192000" cy="286795"/>
          </a:xfrm>
          <a:prstGeom prst="rect">
            <a:avLst/>
          </a:prstGeom>
          <a:solidFill>
            <a:srgbClr val="008C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descr="Icon&#10;&#10;Description automatically generated with medium confidence">
            <a:extLst>
              <a:ext uri="{FF2B5EF4-FFF2-40B4-BE49-F238E27FC236}">
                <a16:creationId xmlns:a16="http://schemas.microsoft.com/office/drawing/2014/main" id="{2C9C0F30-A5DB-7947-B02F-09E571940DFD}"/>
              </a:ext>
            </a:extLst>
          </p:cNvPr>
          <p:cNvPicPr>
            <a:picLocks noChangeAspect="1"/>
          </p:cNvPicPr>
          <p:nvPr userDrawn="1"/>
        </p:nvPicPr>
        <p:blipFill>
          <a:blip r:embed="rId2"/>
          <a:stretch>
            <a:fillRect/>
          </a:stretch>
        </p:blipFill>
        <p:spPr>
          <a:xfrm>
            <a:off x="10332720" y="6428395"/>
            <a:ext cx="1631598" cy="314312"/>
          </a:xfrm>
          <a:prstGeom prst="rect">
            <a:avLst/>
          </a:prstGeom>
        </p:spPr>
      </p:pic>
    </p:spTree>
    <p:extLst>
      <p:ext uri="{BB962C8B-B14F-4D97-AF65-F5344CB8AC3E}">
        <p14:creationId xmlns:p14="http://schemas.microsoft.com/office/powerpoint/2010/main" val="1390806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6092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63" r:id="rId4"/>
    <p:sldLayoutId id="2147483664" r:id="rId5"/>
    <p:sldLayoutId id="2147483666" r:id="rId6"/>
    <p:sldLayoutId id="2147483667" r:id="rId7"/>
    <p:sldLayoutId id="2147483668" r:id="rId8"/>
  </p:sldLayoutIdLst>
  <p:txStyles>
    <p:titleStyle>
      <a:lvl1pPr algn="l" defTabSz="914400" rtl="0" eaLnBrk="1" latinLnBrk="0" hangingPunct="1">
        <a:lnSpc>
          <a:spcPct val="90000"/>
        </a:lnSpc>
        <a:spcBef>
          <a:spcPct val="0"/>
        </a:spcBef>
        <a:buNone/>
        <a:defRPr sz="4400" b="0" i="0" kern="1200">
          <a:solidFill>
            <a:schemeClr val="tx1"/>
          </a:solidFill>
          <a:latin typeface="Arial" panose="020B0604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rial" panose="020B0604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www.bundabergnow.com/2019/06/30/mobile-phone-driving-penalty/" TargetMode="External"/><Relationship Id="rId2" Type="http://schemas.openxmlformats.org/officeDocument/2006/relationships/image" Target="../media/image18.png"/><Relationship Id="rId1" Type="http://schemas.openxmlformats.org/officeDocument/2006/relationships/slideLayout" Target="../slideLayouts/slideLayout6.xml"/><Relationship Id="rId4" Type="http://schemas.openxmlformats.org/officeDocument/2006/relationships/hyperlink" Target="https://creativecommons.org/licenses/by/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1574" y="2274180"/>
            <a:ext cx="10515600" cy="1325563"/>
          </a:xfrm>
        </p:spPr>
        <p:txBody>
          <a:bodyPr/>
          <a:lstStyle/>
          <a:p>
            <a:pPr algn="ctr"/>
            <a:r>
              <a:rPr lang="en-US" sz="4800" dirty="0" smtClean="0">
                <a:solidFill>
                  <a:schemeClr val="bg2">
                    <a:lumMod val="75000"/>
                  </a:schemeClr>
                </a:solidFill>
              </a:rPr>
              <a:t>Lab Safety Presentation </a:t>
            </a:r>
            <a:br>
              <a:rPr lang="en-US" sz="4800" dirty="0" smtClean="0">
                <a:solidFill>
                  <a:schemeClr val="bg2">
                    <a:lumMod val="75000"/>
                  </a:schemeClr>
                </a:solidFill>
              </a:rPr>
            </a:br>
            <a:r>
              <a:rPr lang="en-US" sz="4800" dirty="0" smtClean="0">
                <a:solidFill>
                  <a:schemeClr val="bg2">
                    <a:lumMod val="75000"/>
                  </a:schemeClr>
                </a:solidFill>
              </a:rPr>
              <a:t>January 2023</a:t>
            </a:r>
            <a:endParaRPr lang="en-US" sz="4800" dirty="0">
              <a:solidFill>
                <a:schemeClr val="bg2">
                  <a:lumMod val="75000"/>
                </a:schemeClr>
              </a:solidFill>
            </a:endParaRPr>
          </a:p>
        </p:txBody>
      </p:sp>
    </p:spTree>
    <p:extLst>
      <p:ext uri="{BB962C8B-B14F-4D97-AF65-F5344CB8AC3E}">
        <p14:creationId xmlns:p14="http://schemas.microsoft.com/office/powerpoint/2010/main" val="5448062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to wash your hands</a:t>
            </a:r>
            <a:endParaRPr lang="en-US" dirty="0"/>
          </a:p>
        </p:txBody>
      </p:sp>
      <p:sp>
        <p:nvSpPr>
          <p:cNvPr id="3" name="Content Placeholder 2"/>
          <p:cNvSpPr>
            <a:spLocks noGrp="1"/>
          </p:cNvSpPr>
          <p:nvPr>
            <p:ph idx="1"/>
          </p:nvPr>
        </p:nvSpPr>
        <p:spPr/>
        <p:txBody>
          <a:bodyPr/>
          <a:lstStyle/>
          <a:p>
            <a:r>
              <a:rPr lang="en-US" dirty="0" smtClean="0"/>
              <a:t>After removing gloves</a:t>
            </a:r>
          </a:p>
          <a:p>
            <a:r>
              <a:rPr lang="en-US" dirty="0" smtClean="0"/>
              <a:t>Before leaving the lab</a:t>
            </a:r>
          </a:p>
          <a:p>
            <a:r>
              <a:rPr lang="en-US" dirty="0" smtClean="0"/>
              <a:t>After patient contact</a:t>
            </a:r>
            <a:endParaRPr lang="en-US" dirty="0"/>
          </a:p>
        </p:txBody>
      </p:sp>
    </p:spTree>
    <p:extLst>
      <p:ext uri="{BB962C8B-B14F-4D97-AF65-F5344CB8AC3E}">
        <p14:creationId xmlns:p14="http://schemas.microsoft.com/office/powerpoint/2010/main" val="37496062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1200" y="365125"/>
            <a:ext cx="10642600" cy="1325563"/>
          </a:xfrm>
        </p:spPr>
        <p:txBody>
          <a:bodyPr/>
          <a:lstStyle/>
          <a:p>
            <a:r>
              <a:rPr lang="en-US" dirty="0" smtClean="0"/>
              <a:t>December Safety Topic of the Month Quiz </a:t>
            </a:r>
            <a:endParaRPr lang="en-US" dirty="0"/>
          </a:p>
        </p:txBody>
      </p:sp>
      <p:sp>
        <p:nvSpPr>
          <p:cNvPr id="3" name="Content Placeholder 2"/>
          <p:cNvSpPr>
            <a:spLocks noGrp="1"/>
          </p:cNvSpPr>
          <p:nvPr>
            <p:ph idx="1"/>
          </p:nvPr>
        </p:nvSpPr>
        <p:spPr/>
        <p:txBody>
          <a:bodyPr/>
          <a:lstStyle/>
          <a:p>
            <a:r>
              <a:rPr lang="en-US" dirty="0" smtClean="0"/>
              <a:t>77 respondents</a:t>
            </a:r>
          </a:p>
          <a:p>
            <a:r>
              <a:rPr lang="en-US" dirty="0" smtClean="0">
                <a:solidFill>
                  <a:srgbClr val="00B050"/>
                </a:solidFill>
              </a:rPr>
              <a:t>25 </a:t>
            </a:r>
            <a:r>
              <a:rPr lang="en-US" dirty="0" smtClean="0"/>
              <a:t>people scored 100%</a:t>
            </a:r>
          </a:p>
          <a:p>
            <a:r>
              <a:rPr lang="en-US" dirty="0" smtClean="0"/>
              <a:t>Winner of the drawing</a:t>
            </a:r>
          </a:p>
          <a:p>
            <a:pPr marL="457200" lvl="1" indent="0">
              <a:buNone/>
            </a:pPr>
            <a:r>
              <a:rPr lang="en-US" sz="3600" dirty="0" smtClean="0"/>
              <a:t>Cathy Gilkey</a:t>
            </a:r>
          </a:p>
          <a:p>
            <a:pPr marL="457200" lvl="1" indent="0">
              <a:buNone/>
            </a:pPr>
            <a:r>
              <a:rPr lang="en-US" dirty="0" smtClean="0"/>
              <a:t>Hematology Manager</a:t>
            </a:r>
          </a:p>
        </p:txBody>
      </p:sp>
      <p:pic>
        <p:nvPicPr>
          <p:cNvPr id="4" name="Picture 3"/>
          <p:cNvPicPr>
            <a:picLocks noChangeAspect="1"/>
          </p:cNvPicPr>
          <p:nvPr/>
        </p:nvPicPr>
        <p:blipFill>
          <a:blip r:embed="rId2"/>
          <a:stretch>
            <a:fillRect/>
          </a:stretch>
        </p:blipFill>
        <p:spPr>
          <a:xfrm>
            <a:off x="6032500" y="1027906"/>
            <a:ext cx="3628063" cy="4837417"/>
          </a:xfrm>
          <a:prstGeom prst="rect">
            <a:avLst/>
          </a:prstGeom>
        </p:spPr>
      </p:pic>
    </p:spTree>
    <p:extLst>
      <p:ext uri="{BB962C8B-B14F-4D97-AF65-F5344CB8AC3E}">
        <p14:creationId xmlns:p14="http://schemas.microsoft.com/office/powerpoint/2010/main" val="400135074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011680" y="157942"/>
            <a:ext cx="7773074" cy="963251"/>
          </a:xfrm>
          <a:prstGeom prst="rect">
            <a:avLst/>
          </a:prstGeom>
        </p:spPr>
      </p:pic>
      <p:pic>
        <p:nvPicPr>
          <p:cNvPr id="4" name="Picture 3"/>
          <p:cNvPicPr>
            <a:picLocks noChangeAspect="1"/>
          </p:cNvPicPr>
          <p:nvPr/>
        </p:nvPicPr>
        <p:blipFill>
          <a:blip r:embed="rId3"/>
          <a:stretch>
            <a:fillRect/>
          </a:stretch>
        </p:blipFill>
        <p:spPr>
          <a:xfrm>
            <a:off x="2011680" y="1254197"/>
            <a:ext cx="8138865" cy="5157663"/>
          </a:xfrm>
          <a:prstGeom prst="rect">
            <a:avLst/>
          </a:prstGeom>
        </p:spPr>
      </p:pic>
    </p:spTree>
    <p:extLst>
      <p:ext uri="{BB962C8B-B14F-4D97-AF65-F5344CB8AC3E}">
        <p14:creationId xmlns:p14="http://schemas.microsoft.com/office/powerpoint/2010/main" val="21352310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345" y="1327464"/>
            <a:ext cx="3457327" cy="1066602"/>
          </a:xfrm>
        </p:spPr>
        <p:txBody>
          <a:bodyPr/>
          <a:lstStyle/>
          <a:p>
            <a:pPr algn="ctr"/>
            <a:r>
              <a:rPr lang="en-US" sz="3600" dirty="0"/>
              <a:t>Good Catches in December</a:t>
            </a:r>
            <a:br>
              <a:rPr lang="en-US" sz="3600" dirty="0"/>
            </a:br>
            <a:endParaRPr lang="en-US" sz="3600" dirty="0"/>
          </a:p>
        </p:txBody>
      </p:sp>
      <p:sp>
        <p:nvSpPr>
          <p:cNvPr id="6" name="TextBox 5"/>
          <p:cNvSpPr txBox="1"/>
          <p:nvPr/>
        </p:nvSpPr>
        <p:spPr>
          <a:xfrm>
            <a:off x="337238" y="3220138"/>
            <a:ext cx="4091284" cy="1569660"/>
          </a:xfrm>
          <a:prstGeom prst="rect">
            <a:avLst/>
          </a:prstGeom>
          <a:noFill/>
        </p:spPr>
        <p:txBody>
          <a:bodyPr wrap="square" rtlCol="0">
            <a:spAutoFit/>
          </a:bodyPr>
          <a:lstStyle/>
          <a:p>
            <a:pPr algn="ctr"/>
            <a:r>
              <a:rPr lang="en-US" sz="3200" b="1" dirty="0"/>
              <a:t>Great Work! </a:t>
            </a:r>
          </a:p>
          <a:p>
            <a:pPr algn="ctr"/>
            <a:endParaRPr lang="en-US" sz="3200" b="1" dirty="0"/>
          </a:p>
          <a:p>
            <a:pPr algn="ctr"/>
            <a:r>
              <a:rPr lang="en-US" sz="3200" b="1" dirty="0"/>
              <a:t>Thank you ALL!</a:t>
            </a:r>
          </a:p>
        </p:txBody>
      </p:sp>
      <p:pic>
        <p:nvPicPr>
          <p:cNvPr id="5" name="Picture 4"/>
          <p:cNvPicPr>
            <a:picLocks noChangeAspect="1"/>
          </p:cNvPicPr>
          <p:nvPr/>
        </p:nvPicPr>
        <p:blipFill>
          <a:blip r:embed="rId2"/>
          <a:stretch>
            <a:fillRect/>
          </a:stretch>
        </p:blipFill>
        <p:spPr>
          <a:xfrm>
            <a:off x="4829696" y="843237"/>
            <a:ext cx="7029794" cy="628650"/>
          </a:xfrm>
          <a:prstGeom prst="rect">
            <a:avLst/>
          </a:prstGeom>
        </p:spPr>
      </p:pic>
      <p:pic>
        <p:nvPicPr>
          <p:cNvPr id="3" name="Picture 2">
            <a:extLst>
              <a:ext uri="{FF2B5EF4-FFF2-40B4-BE49-F238E27FC236}">
                <a16:creationId xmlns:a16="http://schemas.microsoft.com/office/drawing/2014/main" id="{65794A4D-EFDC-62F6-675A-800056118AF3}"/>
              </a:ext>
            </a:extLst>
          </p:cNvPr>
          <p:cNvPicPr>
            <a:picLocks noChangeAspect="1"/>
          </p:cNvPicPr>
          <p:nvPr/>
        </p:nvPicPr>
        <p:blipFill>
          <a:blip r:embed="rId3"/>
          <a:stretch>
            <a:fillRect/>
          </a:stretch>
        </p:blipFill>
        <p:spPr>
          <a:xfrm>
            <a:off x="4829696" y="1458085"/>
            <a:ext cx="7025066" cy="3638550"/>
          </a:xfrm>
          <a:prstGeom prst="rect">
            <a:avLst/>
          </a:prstGeom>
        </p:spPr>
      </p:pic>
    </p:spTree>
    <p:extLst>
      <p:ext uri="{BB962C8B-B14F-4D97-AF65-F5344CB8AC3E}">
        <p14:creationId xmlns:p14="http://schemas.microsoft.com/office/powerpoint/2010/main" val="393241418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254" y="925772"/>
            <a:ext cx="4066310" cy="3588039"/>
          </a:xfrm>
        </p:spPr>
        <p:txBody>
          <a:bodyPr/>
          <a:lstStyle/>
          <a:p>
            <a:pPr algn="ctr"/>
            <a:r>
              <a:rPr lang="en-US" sz="3600" dirty="0"/>
              <a:t>Good Catch Recipient </a:t>
            </a:r>
            <a:br>
              <a:rPr lang="en-US" sz="3600" dirty="0"/>
            </a:br>
            <a:r>
              <a:rPr lang="en-US" sz="3600" dirty="0"/>
              <a:t>for December</a:t>
            </a:r>
            <a:br>
              <a:rPr lang="en-US" sz="3600" dirty="0"/>
            </a:br>
            <a:r>
              <a:rPr lang="en-US" sz="3600" dirty="0"/>
              <a:t/>
            </a:r>
            <a:br>
              <a:rPr lang="en-US" sz="3600" dirty="0"/>
            </a:br>
            <a:r>
              <a:rPr lang="en-US" sz="3600" dirty="0"/>
              <a:t>Jyneasha Johnson</a:t>
            </a:r>
            <a:br>
              <a:rPr lang="en-US" sz="3600" dirty="0"/>
            </a:br>
            <a:r>
              <a:rPr lang="en-US" sz="3600" dirty="0"/>
              <a:t>Critical Care Lab</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sz="3600" dirty="0"/>
              <a:t/>
            </a:r>
            <a:br>
              <a:rPr lang="en-US" sz="3600" dirty="0"/>
            </a:br>
            <a:r>
              <a:rPr lang="en-US" dirty="0"/>
              <a:t/>
            </a:r>
            <a:br>
              <a:rPr lang="en-US" dirty="0"/>
            </a:br>
            <a:r>
              <a:rPr lang="en-US" dirty="0"/>
              <a:t/>
            </a:r>
            <a:br>
              <a:rPr lang="en-US" dirty="0"/>
            </a:br>
            <a:r>
              <a:rPr lang="en-US" dirty="0"/>
              <a:t/>
            </a:r>
            <a:br>
              <a:rPr lang="en-US" dirty="0"/>
            </a:b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508799" y="877224"/>
            <a:ext cx="5418050" cy="4063538"/>
          </a:xfrm>
          <a:prstGeom prst="rect">
            <a:avLst/>
          </a:prstGeom>
        </p:spPr>
      </p:pic>
    </p:spTree>
    <p:extLst>
      <p:ext uri="{BB962C8B-B14F-4D97-AF65-F5344CB8AC3E}">
        <p14:creationId xmlns:p14="http://schemas.microsoft.com/office/powerpoint/2010/main" val="16098855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person using a touch screen device&#10;&#10;Description automatically generated with low confidence">
            <a:extLst>
              <a:ext uri="{FF2B5EF4-FFF2-40B4-BE49-F238E27FC236}">
                <a16:creationId xmlns:a16="http://schemas.microsoft.com/office/drawing/2014/main" id="{BB7E5C07-1D78-98BC-EFB8-76FF848EF21D}"/>
              </a:ext>
            </a:extLst>
          </p:cNvPr>
          <p:cNvPicPr>
            <a:picLocks noChangeAspect="1"/>
          </p:cNvPicPr>
          <p:nvPr/>
        </p:nvPicPr>
        <p:blipFill rotWithShape="1">
          <a:blip r:embed="rId2">
            <a:extLst>
              <a:ext uri="{837473B0-CC2E-450A-ABE3-18F120FF3D39}">
                <a1611:picAttrSrcUrl xmlns:a1611="http://schemas.microsoft.com/office/drawing/2016/11/main" xmlns="" r:id="rId3"/>
              </a:ext>
            </a:extLst>
          </a:blip>
          <a:srcRect l="6296" r="25908" b="9090"/>
          <a:stretch/>
        </p:blipFill>
        <p:spPr>
          <a:xfrm>
            <a:off x="6036888" y="916687"/>
            <a:ext cx="6155111" cy="4869543"/>
          </a:xfrm>
          <a:prstGeom prst="rect">
            <a:avLst/>
          </a:prstGeom>
        </p:spPr>
      </p:pic>
      <p:sp>
        <p:nvSpPr>
          <p:cNvPr id="2" name="Title 1">
            <a:extLst>
              <a:ext uri="{FF2B5EF4-FFF2-40B4-BE49-F238E27FC236}">
                <a16:creationId xmlns:a16="http://schemas.microsoft.com/office/drawing/2014/main" id="{F87DB8F2-4A7F-34F6-1DBA-32E9774B365F}"/>
              </a:ext>
            </a:extLst>
          </p:cNvPr>
          <p:cNvSpPr>
            <a:spLocks noGrp="1"/>
          </p:cNvSpPr>
          <p:nvPr>
            <p:ph type="title"/>
          </p:nvPr>
        </p:nvSpPr>
        <p:spPr>
          <a:xfrm>
            <a:off x="1190087" y="45193"/>
            <a:ext cx="3736475" cy="871494"/>
          </a:xfrm>
        </p:spPr>
        <p:txBody>
          <a:bodyPr vert="horz" lIns="91440" tIns="45720" rIns="91440" bIns="45720" rtlCol="0" anchor="b">
            <a:normAutofit/>
          </a:bodyPr>
          <a:lstStyle/>
          <a:p>
            <a:r>
              <a:rPr lang="en-US" sz="2200" dirty="0">
                <a:latin typeface="+mj-lt"/>
              </a:rPr>
              <a:t>Safety Focus of the Month</a:t>
            </a:r>
            <a:br>
              <a:rPr lang="en-US" sz="2200" dirty="0">
                <a:latin typeface="+mj-lt"/>
              </a:rPr>
            </a:br>
            <a:r>
              <a:rPr lang="en-US" sz="2200" dirty="0">
                <a:latin typeface="+mj-lt"/>
              </a:rPr>
              <a:t>The Danger of Distraction</a:t>
            </a:r>
          </a:p>
        </p:txBody>
      </p:sp>
      <p:sp>
        <p:nvSpPr>
          <p:cNvPr id="4" name="TextBox 3">
            <a:extLst>
              <a:ext uri="{FF2B5EF4-FFF2-40B4-BE49-F238E27FC236}">
                <a16:creationId xmlns:a16="http://schemas.microsoft.com/office/drawing/2014/main" id="{41109F95-A60C-2A34-BBED-F78BFD5675BE}"/>
              </a:ext>
            </a:extLst>
          </p:cNvPr>
          <p:cNvSpPr txBox="1"/>
          <p:nvPr/>
        </p:nvSpPr>
        <p:spPr>
          <a:xfrm>
            <a:off x="279432" y="828369"/>
            <a:ext cx="5851686" cy="4586120"/>
          </a:xfrm>
          <a:prstGeom prst="rect">
            <a:avLst/>
          </a:prstGeom>
        </p:spPr>
        <p:txBody>
          <a:bodyPr vert="horz" lIns="91440" tIns="45720" rIns="91440" bIns="45720" rtlCol="0" anchor="t">
            <a:noAutofit/>
          </a:bodyPr>
          <a:lstStyle/>
          <a:p>
            <a:pPr marL="0" marR="0" indent="-228600" defTabSz="914400">
              <a:lnSpc>
                <a:spcPct val="90000"/>
              </a:lnSpc>
              <a:spcBef>
                <a:spcPts val="0"/>
              </a:spcBef>
              <a:spcAft>
                <a:spcPts val="750"/>
              </a:spcAft>
              <a:buFont typeface="Arial" panose="020B0604020202020204" pitchFamily="34" charset="0"/>
              <a:buChar char="•"/>
            </a:pPr>
            <a:r>
              <a:rPr lang="en-US" sz="1400" dirty="0">
                <a:effectLst/>
              </a:rPr>
              <a:t>Have you ever been driving and been distracted by a police car stopping another car on the side of the road or maybe a text on your phone?  You glance away for a second… and then you slam on the brakes and barely avoid hitting the car in front of you. Your heart stops as you think about what could have happened</a:t>
            </a:r>
          </a:p>
          <a:p>
            <a:pPr marL="0" marR="0" indent="-228600" defTabSz="914400">
              <a:lnSpc>
                <a:spcPct val="90000"/>
              </a:lnSpc>
              <a:spcBef>
                <a:spcPts val="0"/>
              </a:spcBef>
              <a:spcAft>
                <a:spcPts val="750"/>
              </a:spcAft>
              <a:buFont typeface="Arial" panose="020B0604020202020204" pitchFamily="34" charset="0"/>
              <a:buChar char="•"/>
            </a:pPr>
            <a:r>
              <a:rPr lang="en-US" sz="1400" dirty="0">
                <a:effectLst/>
              </a:rPr>
              <a:t>Distraction is everywhere, including at work in the hospital. It is a common source of potential error that is well appreciated in human factor analysis. A recent study showed that distraction most commonly contributes to medication errors, closely followed by errors in procedures, tests and treatments. Not surprisingly, distraction comes from phones, computers and other technology. </a:t>
            </a:r>
          </a:p>
          <a:p>
            <a:pPr marL="0" marR="0" indent="-228600" defTabSz="914400">
              <a:lnSpc>
                <a:spcPct val="90000"/>
              </a:lnSpc>
              <a:spcBef>
                <a:spcPts val="0"/>
              </a:spcBef>
              <a:spcAft>
                <a:spcPts val="750"/>
              </a:spcAft>
              <a:buFont typeface="Arial" panose="020B0604020202020204" pitchFamily="34" charset="0"/>
              <a:buChar char="•"/>
            </a:pPr>
            <a:r>
              <a:rPr lang="en-US" sz="1400" dirty="0">
                <a:effectLst/>
              </a:rPr>
              <a:t>Consider the lab where you work and all the potential distractions. We work in a high-risk, high consequence industry. It is important to recognize this and change the way we behave in these situations. </a:t>
            </a:r>
          </a:p>
          <a:p>
            <a:pPr marL="0" marR="0" indent="-228600" defTabSz="914400">
              <a:lnSpc>
                <a:spcPct val="90000"/>
              </a:lnSpc>
              <a:spcBef>
                <a:spcPts val="0"/>
              </a:spcBef>
              <a:spcAft>
                <a:spcPts val="750"/>
              </a:spcAft>
              <a:buFont typeface="Arial" panose="020B0604020202020204" pitchFamily="34" charset="0"/>
              <a:buChar char="•"/>
            </a:pPr>
            <a:r>
              <a:rPr lang="en-US" sz="1400" dirty="0">
                <a:effectLst/>
              </a:rPr>
              <a:t>Here are some moments to focus on minimizing distractions to reduce the risk of committing an error:</a:t>
            </a:r>
          </a:p>
          <a:p>
            <a:pPr marL="342900" marR="0" lvl="0" indent="-228600" defTabSz="914400">
              <a:lnSpc>
                <a:spcPct val="90000"/>
              </a:lnSpc>
              <a:spcBef>
                <a:spcPts val="0"/>
              </a:spcBef>
              <a:spcAft>
                <a:spcPts val="800"/>
              </a:spcAft>
              <a:buSzPts val="1000"/>
              <a:buFont typeface="Arial" panose="020B0604020202020204" pitchFamily="34" charset="0"/>
              <a:buChar char="•"/>
              <a:tabLst>
                <a:tab pos="457200" algn="l"/>
              </a:tabLst>
            </a:pPr>
            <a:r>
              <a:rPr lang="en-US" sz="1400" dirty="0">
                <a:effectLst/>
              </a:rPr>
              <a:t>Manually entering lab results </a:t>
            </a:r>
          </a:p>
          <a:p>
            <a:pPr marL="342900" marR="0" lvl="0" indent="-228600" defTabSz="914400">
              <a:lnSpc>
                <a:spcPct val="90000"/>
              </a:lnSpc>
              <a:spcBef>
                <a:spcPts val="0"/>
              </a:spcBef>
              <a:spcAft>
                <a:spcPts val="800"/>
              </a:spcAft>
              <a:buSzPts val="1000"/>
              <a:buFont typeface="Arial" panose="020B0604020202020204" pitchFamily="34" charset="0"/>
              <a:buChar char="•"/>
              <a:tabLst>
                <a:tab pos="457200" algn="l"/>
              </a:tabLst>
            </a:pPr>
            <a:r>
              <a:rPr lang="en-US" sz="1400" dirty="0">
                <a:effectLst/>
              </a:rPr>
              <a:t>Manually processing samples</a:t>
            </a:r>
          </a:p>
          <a:p>
            <a:pPr marL="342900" marR="0" lvl="0" indent="-228600" defTabSz="914400">
              <a:lnSpc>
                <a:spcPct val="90000"/>
              </a:lnSpc>
              <a:spcBef>
                <a:spcPts val="0"/>
              </a:spcBef>
              <a:spcAft>
                <a:spcPts val="800"/>
              </a:spcAft>
              <a:buSzPts val="1000"/>
              <a:buFont typeface="Arial" panose="020B0604020202020204" pitchFamily="34" charset="0"/>
              <a:buChar char="•"/>
              <a:tabLst>
                <a:tab pos="457200" algn="l"/>
              </a:tabLst>
            </a:pPr>
            <a:r>
              <a:rPr lang="en-US" sz="1400" dirty="0"/>
              <a:t>Anytime the work you are doing could impact lab results</a:t>
            </a:r>
            <a:endParaRPr lang="en-US" sz="1400" dirty="0">
              <a:effectLst/>
            </a:endParaRPr>
          </a:p>
          <a:p>
            <a:pPr marR="0" defTabSz="914400">
              <a:lnSpc>
                <a:spcPct val="90000"/>
              </a:lnSpc>
              <a:spcBef>
                <a:spcPts val="0"/>
              </a:spcBef>
              <a:spcAft>
                <a:spcPts val="750"/>
              </a:spcAft>
            </a:pPr>
            <a:r>
              <a:rPr lang="en-US" sz="1400" dirty="0">
                <a:effectLst/>
              </a:rPr>
              <a:t>Stay focused on reducing distractions during these high-risk times </a:t>
            </a:r>
            <a:r>
              <a:rPr lang="en-US" sz="1400" dirty="0"/>
              <a:t>and</a:t>
            </a:r>
            <a:r>
              <a:rPr lang="en-US" sz="1400" dirty="0">
                <a:effectLst/>
              </a:rPr>
              <a:t> use the safety tools, including STAR,  stopping and crosschecking each other to ensure all are paying attention and focused on the task at hand. It is through this teamwork that we will achieve Zero Harm for All. </a:t>
            </a:r>
          </a:p>
        </p:txBody>
      </p:sp>
      <p:sp>
        <p:nvSpPr>
          <p:cNvPr id="16" name="TextBox 15">
            <a:extLst>
              <a:ext uri="{FF2B5EF4-FFF2-40B4-BE49-F238E27FC236}">
                <a16:creationId xmlns:a16="http://schemas.microsoft.com/office/drawing/2014/main" id="{92AB6F3A-E6C1-704E-8837-40FB1A5B6CC2}"/>
              </a:ext>
            </a:extLst>
          </p:cNvPr>
          <p:cNvSpPr txBox="1"/>
          <p:nvPr/>
        </p:nvSpPr>
        <p:spPr>
          <a:xfrm>
            <a:off x="9775954" y="6657945"/>
            <a:ext cx="2416046" cy="200055"/>
          </a:xfrm>
          <a:prstGeom prst="rect">
            <a:avLst/>
          </a:prstGeom>
          <a:solidFill>
            <a:srgbClr val="000000"/>
          </a:solidFill>
        </p:spPr>
        <p:txBody>
          <a:bodyPr wrap="none" rtlCol="0">
            <a:spAutoFit/>
          </a:bodyPr>
          <a:lstStyle/>
          <a:p>
            <a:pPr algn="r">
              <a:spcAft>
                <a:spcPts val="600"/>
              </a:spcAft>
            </a:pPr>
            <a:r>
              <a:rPr lang="en-US" sz="700" dirty="0">
                <a:solidFill>
                  <a:srgbClr val="FFFFFF"/>
                </a:solidFill>
                <a:hlinkClick r:id="rId3" tooltip="https://www.bundabergnow.com/2019/06/30/mobile-phone-driving-penalty/">
                  <a:extLst>
                    <a:ext uri="{A12FA001-AC4F-418D-AE19-62706E023703}">
                      <ahyp:hlinkClr xmlns:ahyp="http://schemas.microsoft.com/office/drawing/2018/hyperlinkcolor" xmlns="" val="tx"/>
                    </a:ext>
                  </a:extLst>
                </a:hlinkClick>
              </a:rPr>
              <a:t>This Photo</a:t>
            </a:r>
            <a:r>
              <a:rPr lang="en-US" sz="700" dirty="0">
                <a:solidFill>
                  <a:srgbClr val="FFFFFF"/>
                </a:solidFill>
              </a:rPr>
              <a:t> by </a:t>
            </a:r>
            <a:r>
              <a:rPr lang="en-US" sz="700" dirty="0" err="1" smtClean="0">
                <a:solidFill>
                  <a:srgbClr val="FFFFFF"/>
                </a:solidFill>
              </a:rPr>
              <a:t>Unknon</a:t>
            </a:r>
            <a:r>
              <a:rPr lang="en-US" sz="700" dirty="0" smtClean="0">
                <a:solidFill>
                  <a:srgbClr val="FFFFFF"/>
                </a:solidFill>
              </a:rPr>
              <a:t> </a:t>
            </a:r>
            <a:r>
              <a:rPr lang="en-US" sz="700" dirty="0">
                <a:solidFill>
                  <a:srgbClr val="FFFFFF"/>
                </a:solidFill>
              </a:rPr>
              <a:t>Author is licensed under </a:t>
            </a:r>
            <a:r>
              <a:rPr lang="en-US" sz="700" dirty="0">
                <a:solidFill>
                  <a:srgbClr val="FFFFFF"/>
                </a:solidFill>
                <a:hlinkClick r:id="rId4" tooltip="https://creativecommons.org/licenses/by/3.0/">
                  <a:extLst>
                    <a:ext uri="{A12FA001-AC4F-418D-AE19-62706E023703}">
                      <ahyp:hlinkClr xmlns:ahyp="http://schemas.microsoft.com/office/drawing/2018/hyperlinkcolor" xmlns="" val="tx"/>
                    </a:ext>
                  </a:extLst>
                </a:hlinkClick>
              </a:rPr>
              <a:t>CC BY</a:t>
            </a:r>
            <a:endParaRPr lang="en-US" sz="700" dirty="0">
              <a:solidFill>
                <a:srgbClr val="FFFFFF"/>
              </a:solidFill>
            </a:endParaRPr>
          </a:p>
        </p:txBody>
      </p:sp>
    </p:spTree>
    <p:extLst>
      <p:ext uri="{BB962C8B-B14F-4D97-AF65-F5344CB8AC3E}">
        <p14:creationId xmlns:p14="http://schemas.microsoft.com/office/powerpoint/2010/main" val="31955446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48582" y="1203767"/>
            <a:ext cx="8894835" cy="4450466"/>
          </a:xfrm>
          <a:prstGeom prst="rect">
            <a:avLst/>
          </a:prstGeom>
        </p:spPr>
      </p:pic>
      <p:sp>
        <p:nvSpPr>
          <p:cNvPr id="5" name="TextBox 4"/>
          <p:cNvSpPr txBox="1"/>
          <p:nvPr/>
        </p:nvSpPr>
        <p:spPr>
          <a:xfrm>
            <a:off x="7442661" y="4901529"/>
            <a:ext cx="5220393" cy="369332"/>
          </a:xfrm>
          <a:prstGeom prst="rect">
            <a:avLst/>
          </a:prstGeom>
          <a:noFill/>
        </p:spPr>
        <p:txBody>
          <a:bodyPr wrap="square" rtlCol="0">
            <a:spAutoFit/>
          </a:bodyPr>
          <a:lstStyle/>
          <a:p>
            <a:r>
              <a:rPr lang="en-US" dirty="0" smtClean="0">
                <a:solidFill>
                  <a:schemeClr val="tx2"/>
                </a:solidFill>
              </a:rPr>
              <a:t>69 Deviations in December</a:t>
            </a:r>
            <a:endParaRPr lang="en-US" dirty="0">
              <a:solidFill>
                <a:schemeClr val="tx2"/>
              </a:solidFill>
            </a:endParaRPr>
          </a:p>
        </p:txBody>
      </p:sp>
    </p:spTree>
    <p:extLst>
      <p:ext uri="{BB962C8B-B14F-4D97-AF65-F5344CB8AC3E}">
        <p14:creationId xmlns:p14="http://schemas.microsoft.com/office/powerpoint/2010/main" val="14211644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
            </a:r>
            <a:r>
              <a:rPr lang="en-US" dirty="0" smtClean="0"/>
              <a:t>ost common deviation in December</a:t>
            </a:r>
            <a:r>
              <a:rPr lang="en-US" dirty="0"/>
              <a:t/>
            </a:r>
            <a:br>
              <a:rPr lang="en-US" dirty="0"/>
            </a:br>
            <a:endParaRPr lang="en-US" dirty="0"/>
          </a:p>
        </p:txBody>
      </p:sp>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4" name="TextBox 3"/>
          <p:cNvSpPr txBox="1"/>
          <p:nvPr/>
        </p:nvSpPr>
        <p:spPr>
          <a:xfrm>
            <a:off x="7515451" y="5284901"/>
            <a:ext cx="3250277" cy="369332"/>
          </a:xfrm>
          <a:prstGeom prst="rect">
            <a:avLst/>
          </a:prstGeom>
          <a:noFill/>
        </p:spPr>
        <p:txBody>
          <a:bodyPr wrap="square" rtlCol="0">
            <a:spAutoFit/>
          </a:bodyPr>
          <a:lstStyle/>
          <a:p>
            <a:r>
              <a:rPr lang="en-US" dirty="0" smtClean="0">
                <a:solidFill>
                  <a:schemeClr val="tx2"/>
                </a:solidFill>
              </a:rPr>
              <a:t>11 Deviations in December</a:t>
            </a:r>
            <a:endParaRPr lang="en-US" dirty="0">
              <a:solidFill>
                <a:schemeClr val="tx2"/>
              </a:solidFill>
            </a:endParaRPr>
          </a:p>
        </p:txBody>
      </p:sp>
    </p:spTree>
    <p:extLst>
      <p:ext uri="{BB962C8B-B14F-4D97-AF65-F5344CB8AC3E}">
        <p14:creationId xmlns:p14="http://schemas.microsoft.com/office/powerpoint/2010/main" val="1313554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a:t>
            </a:r>
            <a:r>
              <a:rPr lang="en-US" baseline="30000" dirty="0" smtClean="0"/>
              <a:t>nd</a:t>
            </a:r>
            <a:r>
              <a:rPr lang="en-US" dirty="0" smtClean="0"/>
              <a:t> most common deviation</a:t>
            </a:r>
            <a:endParaRPr lang="en-US" dirty="0"/>
          </a:p>
        </p:txBody>
      </p:sp>
      <p:sp>
        <p:nvSpPr>
          <p:cNvPr id="3" name="Content Placeholder 2"/>
          <p:cNvSpPr>
            <a:spLocks noGrp="1"/>
          </p:cNvSpPr>
          <p:nvPr>
            <p:ph idx="1"/>
          </p:nvPr>
        </p:nvSpPr>
        <p:spPr/>
        <p:txBody>
          <a:bodyPr/>
          <a:lstStyle/>
          <a:p>
            <a:r>
              <a:rPr lang="en-US" dirty="0" smtClean="0"/>
              <a:t>Lost Specimen – 5</a:t>
            </a:r>
          </a:p>
          <a:p>
            <a:r>
              <a:rPr lang="en-US" dirty="0" smtClean="0"/>
              <a:t>Labeling Error – 5</a:t>
            </a:r>
          </a:p>
          <a:p>
            <a:r>
              <a:rPr lang="en-US" dirty="0" smtClean="0"/>
              <a:t>Delayed Result – 5</a:t>
            </a:r>
          </a:p>
          <a:p>
            <a:endParaRPr lang="en-US" dirty="0"/>
          </a:p>
        </p:txBody>
      </p:sp>
    </p:spTree>
    <p:extLst>
      <p:ext uri="{BB962C8B-B14F-4D97-AF65-F5344CB8AC3E}">
        <p14:creationId xmlns:p14="http://schemas.microsoft.com/office/powerpoint/2010/main" val="15100957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48582" y="1203767"/>
            <a:ext cx="8894835" cy="4450466"/>
          </a:xfrm>
          <a:prstGeom prst="rect">
            <a:avLst/>
          </a:prstGeom>
        </p:spPr>
      </p:pic>
      <p:sp>
        <p:nvSpPr>
          <p:cNvPr id="5" name="TextBox 4"/>
          <p:cNvSpPr txBox="1"/>
          <p:nvPr/>
        </p:nvSpPr>
        <p:spPr>
          <a:xfrm>
            <a:off x="7683730" y="5253410"/>
            <a:ext cx="5220393" cy="369332"/>
          </a:xfrm>
          <a:prstGeom prst="rect">
            <a:avLst/>
          </a:prstGeom>
          <a:noFill/>
        </p:spPr>
        <p:txBody>
          <a:bodyPr wrap="square" rtlCol="0">
            <a:spAutoFit/>
          </a:bodyPr>
          <a:lstStyle/>
          <a:p>
            <a:r>
              <a:rPr lang="en-US" dirty="0">
                <a:solidFill>
                  <a:schemeClr val="tx2"/>
                </a:solidFill>
              </a:rPr>
              <a:t>5</a:t>
            </a:r>
            <a:r>
              <a:rPr lang="en-US" dirty="0" smtClean="0">
                <a:solidFill>
                  <a:schemeClr val="tx2"/>
                </a:solidFill>
              </a:rPr>
              <a:t> Deviations in December</a:t>
            </a:r>
            <a:endParaRPr lang="en-US" dirty="0">
              <a:solidFill>
                <a:schemeClr val="tx2"/>
              </a:solidFill>
            </a:endParaRPr>
          </a:p>
        </p:txBody>
      </p:sp>
    </p:spTree>
    <p:extLst>
      <p:ext uri="{BB962C8B-B14F-4D97-AF65-F5344CB8AC3E}">
        <p14:creationId xmlns:p14="http://schemas.microsoft.com/office/powerpoint/2010/main" val="233092380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5" name="TextBox 4"/>
          <p:cNvSpPr txBox="1"/>
          <p:nvPr/>
        </p:nvSpPr>
        <p:spPr>
          <a:xfrm>
            <a:off x="7766858" y="5284901"/>
            <a:ext cx="5220393" cy="369332"/>
          </a:xfrm>
          <a:prstGeom prst="rect">
            <a:avLst/>
          </a:prstGeom>
          <a:noFill/>
        </p:spPr>
        <p:txBody>
          <a:bodyPr wrap="square" rtlCol="0">
            <a:spAutoFit/>
          </a:bodyPr>
          <a:lstStyle/>
          <a:p>
            <a:r>
              <a:rPr lang="en-US" dirty="0">
                <a:solidFill>
                  <a:schemeClr val="tx2"/>
                </a:solidFill>
              </a:rPr>
              <a:t>5</a:t>
            </a:r>
            <a:r>
              <a:rPr lang="en-US" dirty="0" smtClean="0">
                <a:solidFill>
                  <a:schemeClr val="tx2"/>
                </a:solidFill>
              </a:rPr>
              <a:t> Deviations in December</a:t>
            </a:r>
            <a:endParaRPr lang="en-US" dirty="0">
              <a:solidFill>
                <a:schemeClr val="tx2"/>
              </a:solidFill>
            </a:endParaRPr>
          </a:p>
        </p:txBody>
      </p:sp>
    </p:spTree>
    <p:extLst>
      <p:ext uri="{BB962C8B-B14F-4D97-AF65-F5344CB8AC3E}">
        <p14:creationId xmlns:p14="http://schemas.microsoft.com/office/powerpoint/2010/main" val="8147018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648582" y="1203767"/>
            <a:ext cx="8894835" cy="4450466"/>
          </a:xfrm>
          <a:prstGeom prst="rect">
            <a:avLst/>
          </a:prstGeom>
        </p:spPr>
      </p:pic>
      <p:sp>
        <p:nvSpPr>
          <p:cNvPr id="5" name="TextBox 4"/>
          <p:cNvSpPr txBox="1"/>
          <p:nvPr/>
        </p:nvSpPr>
        <p:spPr>
          <a:xfrm>
            <a:off x="7725294" y="5284901"/>
            <a:ext cx="5220393" cy="369332"/>
          </a:xfrm>
          <a:prstGeom prst="rect">
            <a:avLst/>
          </a:prstGeom>
          <a:noFill/>
        </p:spPr>
        <p:txBody>
          <a:bodyPr wrap="square" rtlCol="0">
            <a:spAutoFit/>
          </a:bodyPr>
          <a:lstStyle/>
          <a:p>
            <a:r>
              <a:rPr lang="en-US" dirty="0">
                <a:solidFill>
                  <a:schemeClr val="tx2"/>
                </a:solidFill>
              </a:rPr>
              <a:t>5</a:t>
            </a:r>
            <a:r>
              <a:rPr lang="en-US" dirty="0" smtClean="0">
                <a:solidFill>
                  <a:schemeClr val="tx2"/>
                </a:solidFill>
              </a:rPr>
              <a:t> Deviations in December</a:t>
            </a:r>
            <a:endParaRPr lang="en-US" dirty="0">
              <a:solidFill>
                <a:schemeClr val="tx2"/>
              </a:solidFill>
            </a:endParaRPr>
          </a:p>
        </p:txBody>
      </p:sp>
    </p:spTree>
    <p:extLst>
      <p:ext uri="{BB962C8B-B14F-4D97-AF65-F5344CB8AC3E}">
        <p14:creationId xmlns:p14="http://schemas.microsoft.com/office/powerpoint/2010/main" val="20166350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Lab </a:t>
            </a:r>
            <a:r>
              <a:rPr lang="en-US" dirty="0" smtClean="0">
                <a:solidFill>
                  <a:srgbClr val="FF0000"/>
                </a:solidFill>
              </a:rPr>
              <a:t>Employee</a:t>
            </a:r>
            <a:r>
              <a:rPr lang="en-US" dirty="0" smtClean="0"/>
              <a:t> Hazard Awareness</a:t>
            </a:r>
            <a:endParaRPr lang="en-US" dirty="0"/>
          </a:p>
        </p:txBody>
      </p:sp>
      <p:sp>
        <p:nvSpPr>
          <p:cNvPr id="3" name="Content Placeholder 2"/>
          <p:cNvSpPr>
            <a:spLocks noGrp="1"/>
          </p:cNvSpPr>
          <p:nvPr>
            <p:ph idx="1"/>
          </p:nvPr>
        </p:nvSpPr>
        <p:spPr>
          <a:xfrm>
            <a:off x="594911" y="1825625"/>
            <a:ext cx="10758889" cy="3422162"/>
          </a:xfrm>
        </p:spPr>
        <p:txBody>
          <a:bodyPr/>
          <a:lstStyle/>
          <a:p>
            <a:pPr marL="0" indent="0">
              <a:buNone/>
            </a:pPr>
            <a:r>
              <a:rPr lang="en-US" sz="3600" dirty="0" smtClean="0"/>
              <a:t>January’s Topic </a:t>
            </a:r>
          </a:p>
          <a:p>
            <a:pPr marL="0" indent="0">
              <a:buNone/>
            </a:pPr>
            <a:r>
              <a:rPr lang="en-US" sz="3600" dirty="0"/>
              <a:t>	</a:t>
            </a:r>
            <a:r>
              <a:rPr lang="en-US" sz="3600" dirty="0" smtClean="0"/>
              <a:t>	– Handwashing</a:t>
            </a:r>
            <a:endParaRPr lang="en-US" sz="3600" dirty="0"/>
          </a:p>
        </p:txBody>
      </p:sp>
      <p:pic>
        <p:nvPicPr>
          <p:cNvPr id="4" name="Picture 3"/>
          <p:cNvPicPr>
            <a:picLocks noChangeAspect="1"/>
          </p:cNvPicPr>
          <p:nvPr/>
        </p:nvPicPr>
        <p:blipFill>
          <a:blip r:embed="rId2"/>
          <a:stretch>
            <a:fillRect/>
          </a:stretch>
        </p:blipFill>
        <p:spPr>
          <a:xfrm>
            <a:off x="7236538" y="3238041"/>
            <a:ext cx="4117262" cy="2144683"/>
          </a:xfrm>
          <a:prstGeom prst="rect">
            <a:avLst/>
          </a:prstGeom>
        </p:spPr>
      </p:pic>
    </p:spTree>
    <p:extLst>
      <p:ext uri="{BB962C8B-B14F-4D97-AF65-F5344CB8AC3E}">
        <p14:creationId xmlns:p14="http://schemas.microsoft.com/office/powerpoint/2010/main" val="4784804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wash your hands</a:t>
            </a:r>
            <a:endParaRPr lang="en-US" dirty="0"/>
          </a:p>
        </p:txBody>
      </p:sp>
      <p:sp>
        <p:nvSpPr>
          <p:cNvPr id="3" name="Content Placeholder 2"/>
          <p:cNvSpPr>
            <a:spLocks noGrp="1"/>
          </p:cNvSpPr>
          <p:nvPr>
            <p:ph idx="1"/>
          </p:nvPr>
        </p:nvSpPr>
        <p:spPr/>
        <p:txBody>
          <a:bodyPr/>
          <a:lstStyle/>
          <a:p>
            <a:pPr lvl="0"/>
            <a:r>
              <a:rPr lang="en-US" dirty="0">
                <a:solidFill>
                  <a:srgbClr val="767882"/>
                </a:solidFill>
              </a:rPr>
              <a:t>CDC </a:t>
            </a:r>
            <a:r>
              <a:rPr lang="en-US" dirty="0" smtClean="0">
                <a:solidFill>
                  <a:srgbClr val="767882"/>
                </a:solidFill>
              </a:rPr>
              <a:t>handwashing </a:t>
            </a:r>
            <a:r>
              <a:rPr lang="en-US" dirty="0">
                <a:solidFill>
                  <a:srgbClr val="767882"/>
                </a:solidFill>
              </a:rPr>
              <a:t>guidelines</a:t>
            </a:r>
          </a:p>
          <a:p>
            <a:pPr marL="0" lvl="0" indent="0" algn="ctr">
              <a:buNone/>
            </a:pPr>
            <a:r>
              <a:rPr lang="en-US" sz="2200" dirty="0">
                <a:solidFill>
                  <a:srgbClr val="767882"/>
                </a:solidFill>
              </a:rPr>
              <a:t>Wet	Lather     Scrub (20 Seconds)     Rinse     Dry</a:t>
            </a:r>
          </a:p>
          <a:p>
            <a:endParaRPr lang="en-US" dirty="0"/>
          </a:p>
        </p:txBody>
      </p:sp>
      <p:pic>
        <p:nvPicPr>
          <p:cNvPr id="5" name="Picture 4"/>
          <p:cNvPicPr>
            <a:picLocks noChangeAspect="1"/>
          </p:cNvPicPr>
          <p:nvPr/>
        </p:nvPicPr>
        <p:blipFill>
          <a:blip r:embed="rId2"/>
          <a:stretch>
            <a:fillRect/>
          </a:stretch>
        </p:blipFill>
        <p:spPr>
          <a:xfrm>
            <a:off x="3438688" y="2397934"/>
            <a:ext cx="243861" cy="249958"/>
          </a:xfrm>
          <a:prstGeom prst="rect">
            <a:avLst/>
          </a:prstGeom>
        </p:spPr>
      </p:pic>
      <p:pic>
        <p:nvPicPr>
          <p:cNvPr id="6" name="Picture 5"/>
          <p:cNvPicPr>
            <a:picLocks noChangeAspect="1"/>
          </p:cNvPicPr>
          <p:nvPr/>
        </p:nvPicPr>
        <p:blipFill>
          <a:blip r:embed="rId3"/>
          <a:stretch>
            <a:fillRect/>
          </a:stretch>
        </p:blipFill>
        <p:spPr>
          <a:xfrm>
            <a:off x="4602469" y="2397934"/>
            <a:ext cx="243861" cy="249958"/>
          </a:xfrm>
          <a:prstGeom prst="rect">
            <a:avLst/>
          </a:prstGeom>
        </p:spPr>
      </p:pic>
      <p:pic>
        <p:nvPicPr>
          <p:cNvPr id="7" name="Picture 6"/>
          <p:cNvPicPr>
            <a:picLocks noChangeAspect="1"/>
          </p:cNvPicPr>
          <p:nvPr/>
        </p:nvPicPr>
        <p:blipFill>
          <a:blip r:embed="rId4"/>
          <a:stretch>
            <a:fillRect/>
          </a:stretch>
        </p:blipFill>
        <p:spPr>
          <a:xfrm>
            <a:off x="7473129" y="2402091"/>
            <a:ext cx="243861" cy="249958"/>
          </a:xfrm>
          <a:prstGeom prst="rect">
            <a:avLst/>
          </a:prstGeom>
        </p:spPr>
      </p:pic>
      <p:pic>
        <p:nvPicPr>
          <p:cNvPr id="9" name="Picture 8"/>
          <p:cNvPicPr>
            <a:picLocks noChangeAspect="1"/>
          </p:cNvPicPr>
          <p:nvPr/>
        </p:nvPicPr>
        <p:blipFill>
          <a:blip r:embed="rId5"/>
          <a:stretch>
            <a:fillRect/>
          </a:stretch>
        </p:blipFill>
        <p:spPr>
          <a:xfrm>
            <a:off x="8567640" y="2397934"/>
            <a:ext cx="243861" cy="249958"/>
          </a:xfrm>
          <a:prstGeom prst="rect">
            <a:avLst/>
          </a:prstGeom>
        </p:spPr>
      </p:pic>
    </p:spTree>
    <p:extLst>
      <p:ext uri="{BB962C8B-B14F-4D97-AF65-F5344CB8AC3E}">
        <p14:creationId xmlns:p14="http://schemas.microsoft.com/office/powerpoint/2010/main" val="300799393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Atrium Presentation 1">
      <a:dk1>
        <a:srgbClr val="767882"/>
      </a:dk1>
      <a:lt1>
        <a:srgbClr val="FFFFFF"/>
      </a:lt1>
      <a:dk2>
        <a:srgbClr val="000000"/>
      </a:dk2>
      <a:lt2>
        <a:srgbClr val="008C94"/>
      </a:lt2>
      <a:accent1>
        <a:srgbClr val="006C74"/>
      </a:accent1>
      <a:accent2>
        <a:srgbClr val="E5B801"/>
      </a:accent2>
      <a:accent3>
        <a:srgbClr val="004797"/>
      </a:accent3>
      <a:accent4>
        <a:srgbClr val="04BB6E"/>
      </a:accent4>
      <a:accent5>
        <a:srgbClr val="FF7D2E"/>
      </a:accent5>
      <a:accent6>
        <a:srgbClr val="E433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humbnail xmlns="2e2fa44a-b297-4cb3-ae00-3700515fc5c7">
      <Url xsi:nil="true"/>
      <Description xsi:nil="true"/>
    </Thumbnail>
    <Template_x0020_Type xmlns="2e2fa44a-b297-4cb3-ae00-3700515fc5c7">PowerPoint Presentation Templates</Template_x0020_Type>
    <Viewer_x0020_Type xmlns="2e2fa44a-b297-4cb3-ae00-3700515fc5c7" xsi:nil="true"/>
    <Notes0 xmlns="2e2fa44a-b297-4cb3-ae00-3700515fc5c7" xsi:nil="true"/>
    <Description0 xmlns="2e2fa44a-b297-4cb3-ae00-3700515fc5c7" xsi:nil="true"/>
    <LookupLocation xmlns="2e2fa44a-b297-4cb3-ae00-3700515fc5c7" xsi:nil="true"/>
    <Size xmlns="2e2fa44a-b297-4cb3-ae00-3700515fc5c7" xsi:nil="true"/>
    <Format xmlns="2e2fa44a-b297-4cb3-ae00-3700515fc5c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11A1C473963441BD86150D67F8ACB6" ma:contentTypeVersion="16" ma:contentTypeDescription="Create a new document." ma:contentTypeScope="" ma:versionID="b6027ac7c4c30af25b9aba57a64d9322">
  <xsd:schema xmlns:xsd="http://www.w3.org/2001/XMLSchema" xmlns:xs="http://www.w3.org/2001/XMLSchema" xmlns:p="http://schemas.microsoft.com/office/2006/metadata/properties" xmlns:ns2="2e2fa44a-b297-4cb3-ae00-3700515fc5c7" xmlns:ns3="990867f7-ed38-4c21-b441-c544514c8362" targetNamespace="http://schemas.microsoft.com/office/2006/metadata/properties" ma:root="true" ma:fieldsID="133d9d9c0223997ef7a48798d8ee9476" ns2:_="" ns3:_="">
    <xsd:import namespace="2e2fa44a-b297-4cb3-ae00-3700515fc5c7"/>
    <xsd:import namespace="990867f7-ed38-4c21-b441-c544514c8362"/>
    <xsd:element name="properties">
      <xsd:complexType>
        <xsd:sequence>
          <xsd:element name="documentManagement">
            <xsd:complexType>
              <xsd:all>
                <xsd:element ref="ns2:Template_x0020_Type"/>
                <xsd:element ref="ns2:Thumbnail" minOccurs="0"/>
                <xsd:element ref="ns2:LookupLocation" minOccurs="0"/>
                <xsd:element ref="ns2:Size" minOccurs="0"/>
                <xsd:element ref="ns2:Description0" minOccurs="0"/>
                <xsd:element ref="ns2:Viewer_x0020_Type" minOccurs="0"/>
                <xsd:element ref="ns2:Format" minOccurs="0"/>
                <xsd:element ref="ns2:Notes0" minOccurs="0"/>
                <xsd:element ref="ns2:MediaServiceMetadata" minOccurs="0"/>
                <xsd:element ref="ns2:MediaServiceFastMetadata" minOccurs="0"/>
                <xsd:element ref="ns3:SharedWithUsers" minOccurs="0"/>
                <xsd:element ref="ns3:SharedWithDetails" minOccurs="0"/>
                <xsd:element ref="ns2:MediaServiceEventHashCode" minOccurs="0"/>
                <xsd:element ref="ns2: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2fa44a-b297-4cb3-ae00-3700515fc5c7" elementFormDefault="qualified">
    <xsd:import namespace="http://schemas.microsoft.com/office/2006/documentManagement/types"/>
    <xsd:import namespace="http://schemas.microsoft.com/office/infopath/2007/PartnerControls"/>
    <xsd:element name="Template_x0020_Type" ma:index="2" ma:displayName="Template Type" ma:format="Dropdown" ma:internalName="Template_x0020_Type">
      <xsd:simpleType>
        <xsd:restriction base="dms:Choice">
          <xsd:enumeration value="Research Poster Templates"/>
          <xsd:enumeration value="PowerPoint Presentation Templates"/>
          <xsd:enumeration value="Clinical Trials Memo Templates (Word)"/>
          <xsd:enumeration value="Memo Templates"/>
          <xsd:enumeration value="Newsletter Templates"/>
          <xsd:enumeration value="Fax Forms"/>
        </xsd:restriction>
      </xsd:simpleType>
    </xsd:element>
    <xsd:element name="Thumbnail" ma:index="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LookupLocation" ma:index="4" nillable="true" ma:displayName="Location" ma:list="{8c3d8ae5-af0e-43eb-a7ed-e0f5c1415c9c}" ma:internalName="LookupLocation" ma:readOnly="false" ma:showField="Title">
      <xsd:simpleType>
        <xsd:restriction base="dms:Lookup"/>
      </xsd:simpleType>
    </xsd:element>
    <xsd:element name="Size" ma:index="5" nillable="true" ma:displayName="Size" ma:internalName="Size">
      <xsd:simpleType>
        <xsd:restriction base="dms:Text">
          <xsd:maxLength value="255"/>
        </xsd:restriction>
      </xsd:simpleType>
    </xsd:element>
    <xsd:element name="Description0" ma:index="6" nillable="true" ma:displayName="Description" ma:internalName="Description0">
      <xsd:simpleType>
        <xsd:restriction base="dms:Text">
          <xsd:maxLength value="255"/>
        </xsd:restriction>
      </xsd:simpleType>
    </xsd:element>
    <xsd:element name="Viewer_x0020_Type" ma:index="7" nillable="true" ma:displayName="Viewer Type" ma:format="Dropdown" ma:internalName="Viewer_x0020_Type">
      <xsd:simpleType>
        <xsd:restriction base="dms:Choice">
          <xsd:enumeration value="Internal"/>
          <xsd:enumeration value="External"/>
        </xsd:restriction>
      </xsd:simpleType>
    </xsd:element>
    <xsd:element name="Format" ma:index="14" nillable="true" ma:displayName="Format" ma:format="Dropdown" ma:internalName="Format">
      <xsd:simpleType>
        <xsd:restriction base="dms:Choice">
          <xsd:enumeration value="Standard"/>
          <xsd:enumeration value="Widescreen"/>
        </xsd:restriction>
      </xsd:simpleType>
    </xsd:element>
    <xsd:element name="Notes0" ma:index="15" nillable="true" ma:displayName="Notes" ma:internalName="Notes0">
      <xsd:simpleType>
        <xsd:restriction base="dms:Note">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0867f7-ed38-4c21-b441-c544514c8362"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1"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63523AF-DDDA-4640-8FDD-706FD8583505}">
  <ds:schemaRefs>
    <ds:schemaRef ds:uri="http://schemas.microsoft.com/sharepoint/v3/contenttype/forms"/>
  </ds:schemaRefs>
</ds:datastoreItem>
</file>

<file path=customXml/itemProps2.xml><?xml version="1.0" encoding="utf-8"?>
<ds:datastoreItem xmlns:ds="http://schemas.openxmlformats.org/officeDocument/2006/customXml" ds:itemID="{6CF4885C-7609-4458-9BFE-1B0CB90D3740}">
  <ds:schemaRefs>
    <ds:schemaRef ds:uri="http://schemas.microsoft.com/office/infopath/2007/PartnerControls"/>
    <ds:schemaRef ds:uri="http://purl.org/dc/elements/1.1/"/>
    <ds:schemaRef ds:uri="http://schemas.microsoft.com/office/2006/metadata/properties"/>
    <ds:schemaRef ds:uri="990867f7-ed38-4c21-b441-c544514c8362"/>
    <ds:schemaRef ds:uri="http://purl.org/dc/terms/"/>
    <ds:schemaRef ds:uri="http://schemas.openxmlformats.org/package/2006/metadata/core-properties"/>
    <ds:schemaRef ds:uri="2e2fa44a-b297-4cb3-ae00-3700515fc5c7"/>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7E296A1C-221C-4CD9-AB8C-1B0FBD4BF01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2fa44a-b297-4cb3-ae00-3700515fc5c7"/>
    <ds:schemaRef ds:uri="990867f7-ed38-4c21-b441-c544514c8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16446</TotalTime>
  <Words>429</Words>
  <Application>Microsoft Office PowerPoint</Application>
  <PresentationFormat>Widescreen</PresentationFormat>
  <Paragraphs>42</Paragraphs>
  <Slides>15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15</vt:i4>
      </vt:variant>
    </vt:vector>
  </HeadingPairs>
  <TitlesOfParts>
    <vt:vector size="18" baseType="lpstr">
      <vt:lpstr>Arial</vt:lpstr>
      <vt:lpstr>Calibri</vt:lpstr>
      <vt:lpstr>Office Theme</vt:lpstr>
      <vt:lpstr>Lab Safety Presentation  January 2023</vt:lpstr>
      <vt:lpstr>PowerPoint Presentation</vt:lpstr>
      <vt:lpstr>Most common deviation in December </vt:lpstr>
      <vt:lpstr>2nd most common deviation</vt:lpstr>
      <vt:lpstr>PowerPoint Presentation</vt:lpstr>
      <vt:lpstr>PowerPoint Presentation</vt:lpstr>
      <vt:lpstr>PowerPoint Presentation</vt:lpstr>
      <vt:lpstr>Lab Employee Hazard Awareness</vt:lpstr>
      <vt:lpstr>How to wash your hands</vt:lpstr>
      <vt:lpstr>When to wash your hands</vt:lpstr>
      <vt:lpstr>December Safety Topic of the Month Quiz </vt:lpstr>
      <vt:lpstr>PowerPoint Presentation</vt:lpstr>
      <vt:lpstr>Good Catches in December </vt:lpstr>
      <vt:lpstr>Good Catch Recipient  for December  Jyneasha Johnson Critical Care Lab             </vt:lpstr>
      <vt:lpstr>Safety Focus of the Month The Danger of Distraction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Kym Stone</dc:creator>
  <cp:lastModifiedBy>Hannah Kilpatrick Phillips</cp:lastModifiedBy>
  <cp:revision>719</cp:revision>
  <cp:lastPrinted>2023-01-05T19:16:55Z</cp:lastPrinted>
  <dcterms:created xsi:type="dcterms:W3CDTF">2020-08-30T18:26:08Z</dcterms:created>
  <dcterms:modified xsi:type="dcterms:W3CDTF">2023-01-12T19:00:12Z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0x0101006C11A1C473963441BD86150D67F8ACB6</vt:lpwstr>
  </property>
</Properties>
</file>