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7.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8.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notesSlides/notesSlide10.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76" r:id="rId3"/>
    <p:sldId id="277" r:id="rId4"/>
    <p:sldId id="278" r:id="rId5"/>
    <p:sldId id="257" r:id="rId6"/>
    <p:sldId id="258" r:id="rId7"/>
    <p:sldId id="259" r:id="rId8"/>
    <p:sldId id="260" r:id="rId9"/>
    <p:sldId id="261" r:id="rId10"/>
    <p:sldId id="280" r:id="rId11"/>
    <p:sldId id="282" r:id="rId12"/>
    <p:sldId id="281" r:id="rId13"/>
    <p:sldId id="262" r:id="rId14"/>
    <p:sldId id="263" r:id="rId15"/>
    <p:sldId id="265" r:id="rId16"/>
    <p:sldId id="266" r:id="rId17"/>
  </p:sldIdLst>
  <p:sldSz cx="9144000" cy="6858000" type="screen4x3"/>
  <p:notesSz cx="6934200" cy="9220200"/>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099FA89E-09F4-4B01-B989-1B8A54660309}" type="datetimeFigureOut">
              <a:rPr lang="en-US" smtClean="0"/>
              <a:pPr/>
              <a:t>2/16/2023</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394D05AB-BC7C-4664-BCF5-1F0F90B51145}" type="slidenum">
              <a:rPr lang="en-US" smtClean="0"/>
              <a:pPr/>
              <a:t>‹#›</a:t>
            </a:fld>
            <a:endParaRPr lang="en-US"/>
          </a:p>
        </p:txBody>
      </p:sp>
    </p:spTree>
    <p:extLst>
      <p:ext uri="{BB962C8B-B14F-4D97-AF65-F5344CB8AC3E}">
        <p14:creationId xmlns:p14="http://schemas.microsoft.com/office/powerpoint/2010/main" val="22566692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D05AB-BC7C-4664-BCF5-1F0F90B5114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4D05AB-BC7C-4664-BCF5-1F0F90B5114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a:t>Click to edit Master title style</a:t>
            </a:r>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D65128EF-1454-4C15-ADD1-E07CF2C6A33F}" type="datetimeFigureOut">
              <a:rPr lang="en-US" smtClean="0"/>
              <a:pPr/>
              <a:t>2/16/2023</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34A3B987-4423-4FC3-BF3F-958B621EA37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65128EF-1454-4C15-ADD1-E07CF2C6A33F}" type="datetimeFigureOut">
              <a:rPr lang="en-US" smtClean="0"/>
              <a:pPr/>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3B987-4423-4FC3-BF3F-958B621EA3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65128EF-1454-4C15-ADD1-E07CF2C6A33F}" type="datetimeFigureOut">
              <a:rPr lang="en-US" smtClean="0"/>
              <a:pPr/>
              <a:t>2/16/2023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A3B987-4423-4FC3-BF3F-958B621EA3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a:t>Click to edit Master title style</a:t>
            </a:r>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D65128EF-1454-4C15-ADD1-E07CF2C6A33F}" type="datetimeFigureOut">
              <a:rPr lang="en-US" smtClean="0"/>
              <a:pPr/>
              <a:t>2/16/2023</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34A3B987-4423-4FC3-BF3F-958B621EA3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D65128EF-1454-4C15-ADD1-E07CF2C6A33F}" type="datetimeFigureOut">
              <a:rPr lang="en-US" smtClean="0"/>
              <a:pPr/>
              <a:t>2/16/2023</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34A3B987-4423-4FC3-BF3F-958B621EA37D}"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a:t>Click to edit Master title style</a:t>
            </a:r>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a:t>Click to edit Master title style</a:t>
            </a:r>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D65128EF-1454-4C15-ADD1-E07CF2C6A33F}" type="datetimeFigureOut">
              <a:rPr lang="en-US" smtClean="0"/>
              <a:pPr/>
              <a:t>2/16/2023</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34A3B987-4423-4FC3-BF3F-958B621EA3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a:t>Click to edit Master title style</a:t>
            </a:r>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D65128EF-1454-4C15-ADD1-E07CF2C6A33F}" type="datetimeFigureOut">
              <a:rPr lang="en-US" smtClean="0"/>
              <a:pPr/>
              <a:t>2/16/2023</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34A3B987-4423-4FC3-BF3F-958B621EA37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a:t>Click to edit Master title style</a:t>
            </a:r>
          </a:p>
        </p:txBody>
      </p:sp>
      <p:sp>
        <p:nvSpPr>
          <p:cNvPr id="3" name="Date Placeholder 2"/>
          <p:cNvSpPr>
            <a:spLocks noGrp="1"/>
          </p:cNvSpPr>
          <p:nvPr>
            <p:ph type="dt" sz="half" idx="10"/>
          </p:nvPr>
        </p:nvSpPr>
        <p:spPr/>
        <p:txBody>
          <a:bodyPr/>
          <a:lstStyle/>
          <a:p>
            <a:fld id="{D65128EF-1454-4C15-ADD1-E07CF2C6A33F}" type="datetimeFigureOut">
              <a:rPr lang="en-US" smtClean="0"/>
              <a:pPr/>
              <a:t>2/16/2023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A3B987-4423-4FC3-BF3F-958B621EA3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D65128EF-1454-4C15-ADD1-E07CF2C6A33F}" type="datetimeFigureOut">
              <a:rPr lang="en-US" smtClean="0"/>
              <a:pPr/>
              <a:t>2/16/2023</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34A3B987-4423-4FC3-BF3F-958B621EA3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a:t>Click to edit Master title style</a:t>
            </a:r>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D65128EF-1454-4C15-ADD1-E07CF2C6A33F}" type="datetimeFigureOut">
              <a:rPr lang="en-US" smtClean="0"/>
              <a:pPr/>
              <a:t>2/16/2023</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34A3B987-4423-4FC3-BF3F-958B621EA37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a:t>Click to edit Master title style</a:t>
            </a:r>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D65128EF-1454-4C15-ADD1-E07CF2C6A33F}" type="datetimeFigureOut">
              <a:rPr lang="en-US" smtClean="0"/>
              <a:pPr/>
              <a:t>2/16/2023</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34A3B987-4423-4FC3-BF3F-958B621EA37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D65128EF-1454-4C15-ADD1-E07CF2C6A33F}" type="datetimeFigureOut">
              <a:rPr lang="en-US" smtClean="0"/>
              <a:pPr/>
              <a:t>2/16/2023</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34A3B987-4423-4FC3-BF3F-958B621EA37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12.jpeg"/><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3.jpeg"/><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2.jpe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4.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 Id="rId5" Type="http://schemas.openxmlformats.org/officeDocument/2006/relationships/image" Target="../media/image5.jpe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Security and Safety</a:t>
            </a:r>
          </a:p>
        </p:txBody>
      </p:sp>
      <p:sp>
        <p:nvSpPr>
          <p:cNvPr id="3" name="Subtitle 2"/>
          <p:cNvSpPr>
            <a:spLocks noGrp="1"/>
          </p:cNvSpPr>
          <p:nvPr>
            <p:ph type="subTitle" idx="1"/>
          </p:nvPr>
        </p:nvSpPr>
        <p:spPr/>
        <p:txBody>
          <a:bodyPr>
            <a:normAutofit/>
          </a:bodyPr>
          <a:lstStyle/>
          <a:p>
            <a:r>
              <a:rPr lang="en-US" b="1" dirty="0"/>
              <a:t>Georgia Kontos MS, MLS(ASCP)</a:t>
            </a:r>
            <a:r>
              <a:rPr lang="en-US" b="1" baseline="30000" dirty="0"/>
              <a:t>CM</a:t>
            </a:r>
            <a:endParaRPr lang="en-US" baseline="30000" dirty="0"/>
          </a:p>
          <a:p>
            <a:r>
              <a:rPr lang="en-US" sz="1900" dirty="0"/>
              <a:t>Blood Bank/SCTCT Safety Representative</a:t>
            </a:r>
          </a:p>
          <a:p>
            <a:r>
              <a:rPr lang="en-US" b="1" dirty="0"/>
              <a:t>Larry Waldron MT(ASCP)</a:t>
            </a:r>
            <a:r>
              <a:rPr lang="en-US" b="1" baseline="30000" dirty="0"/>
              <a:t>CM</a:t>
            </a:r>
            <a:r>
              <a:rPr lang="en-US" b="1" dirty="0"/>
              <a:t> </a:t>
            </a:r>
          </a:p>
          <a:p>
            <a:r>
              <a:rPr lang="en-US" sz="1700" dirty="0"/>
              <a:t>BB Specialist Technologist / Education Coordinator</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SCTCT Panic Buttons</a:t>
            </a:r>
          </a:p>
        </p:txBody>
      </p:sp>
      <p:sp>
        <p:nvSpPr>
          <p:cNvPr id="3" name="Content Placeholder 2"/>
          <p:cNvSpPr>
            <a:spLocks noGrp="1"/>
          </p:cNvSpPr>
          <p:nvPr>
            <p:ph idx="1"/>
          </p:nvPr>
        </p:nvSpPr>
        <p:spPr>
          <a:xfrm>
            <a:off x="457200" y="1882808"/>
            <a:ext cx="4876800" cy="4572000"/>
          </a:xfrm>
        </p:spPr>
        <p:txBody>
          <a:bodyPr>
            <a:normAutofit lnSpcReduction="10000"/>
          </a:bodyPr>
          <a:lstStyle/>
          <a:p>
            <a:r>
              <a:rPr lang="en-US" b="1" spc="50" dirty="0">
                <a:ln w="9525" cmpd="sng">
                  <a:solidFill>
                    <a:schemeClr val="accent1"/>
                  </a:solidFill>
                  <a:prstDash val="solid"/>
                </a:ln>
                <a:solidFill>
                  <a:srgbClr val="70AD47">
                    <a:tint val="1000"/>
                  </a:srgbClr>
                </a:solidFill>
                <a:effectLst>
                  <a:glow rad="38100">
                    <a:schemeClr val="accent1">
                      <a:alpha val="40000"/>
                    </a:schemeClr>
                  </a:glow>
                </a:effectLst>
              </a:rPr>
              <a:t>SCTCT Office</a:t>
            </a:r>
          </a:p>
          <a:p>
            <a:pPr lvl="1"/>
            <a:r>
              <a:rPr lang="en-US" dirty="0"/>
              <a:t>Under the desk that is next to the door.</a:t>
            </a:r>
          </a:p>
          <a:p>
            <a:endParaRPr lang="en-US" dirty="0"/>
          </a:p>
          <a:p>
            <a:endParaRPr lang="en-US" dirty="0"/>
          </a:p>
          <a:p>
            <a:r>
              <a:rPr lang="en-US" b="1" spc="50" dirty="0">
                <a:ln w="9525" cmpd="sng">
                  <a:solidFill>
                    <a:schemeClr val="accent1"/>
                  </a:solidFill>
                  <a:prstDash val="solid"/>
                </a:ln>
                <a:solidFill>
                  <a:srgbClr val="70AD47">
                    <a:tint val="1000"/>
                  </a:srgbClr>
                </a:solidFill>
                <a:effectLst>
                  <a:glow rad="38100">
                    <a:schemeClr val="accent1">
                      <a:alpha val="40000"/>
                    </a:schemeClr>
                  </a:glow>
                </a:effectLst>
              </a:rPr>
              <a:t>Specimen Receipt Area</a:t>
            </a:r>
          </a:p>
          <a:p>
            <a:pPr lvl="1"/>
            <a:r>
              <a:rPr lang="en-US" dirty="0"/>
              <a:t>Under the middle computer opposite the courier window.</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1923" y="1447800"/>
            <a:ext cx="2959100" cy="2219325"/>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1923" y="4038600"/>
            <a:ext cx="2971800" cy="2228850"/>
          </a:xfrm>
          <a:prstGeom prst="rect">
            <a:avLst/>
          </a:prstGeom>
        </p:spPr>
      </p:pic>
    </p:spTree>
    <p:extLst>
      <p:ext uri="{BB962C8B-B14F-4D97-AF65-F5344CB8AC3E}">
        <p14:creationId xmlns:p14="http://schemas.microsoft.com/office/powerpoint/2010/main" val="1134132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SCTCT Panic Buttons</a:t>
            </a:r>
          </a:p>
        </p:txBody>
      </p:sp>
      <p:sp>
        <p:nvSpPr>
          <p:cNvPr id="3" name="Content Placeholder 2"/>
          <p:cNvSpPr>
            <a:spLocks noGrp="1"/>
          </p:cNvSpPr>
          <p:nvPr>
            <p:ph idx="1"/>
          </p:nvPr>
        </p:nvSpPr>
        <p:spPr/>
        <p:txBody>
          <a:bodyPr/>
          <a:lstStyle/>
          <a:p>
            <a:pPr lvl="0">
              <a:buClr>
                <a:srgbClr val="D34817"/>
              </a:buClr>
            </a:pPr>
            <a:r>
              <a:rPr lang="en-US" b="1" spc="50" dirty="0">
                <a:ln w="9525" cmpd="sng">
                  <a:solidFill>
                    <a:srgbClr val="D34817"/>
                  </a:solidFill>
                  <a:prstDash val="solid"/>
                </a:ln>
                <a:solidFill>
                  <a:srgbClr val="70AD47">
                    <a:tint val="1000"/>
                  </a:srgbClr>
                </a:solidFill>
                <a:effectLst>
                  <a:glow rad="38100">
                    <a:srgbClr val="D34817">
                      <a:alpha val="40000"/>
                    </a:srgbClr>
                  </a:glow>
                </a:effectLst>
              </a:rPr>
              <a:t>Processing Room</a:t>
            </a:r>
          </a:p>
          <a:p>
            <a:pPr lvl="1">
              <a:buClr>
                <a:srgbClr val="D34817"/>
              </a:buClr>
            </a:pPr>
            <a:r>
              <a:rPr lang="en-US" dirty="0">
                <a:solidFill>
                  <a:prstClr val="white"/>
                </a:solidFill>
              </a:rPr>
              <a:t>Far corner of the room next to the intercom, to the right of the window.</a:t>
            </a:r>
          </a:p>
          <a:p>
            <a:pPr marL="64008"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1" y="3422888"/>
            <a:ext cx="2590800" cy="3031920"/>
          </a:xfrm>
          <a:prstGeom prst="rect">
            <a:avLst/>
          </a:prstGeom>
        </p:spPr>
      </p:pic>
    </p:spTree>
    <p:extLst>
      <p:ext uri="{BB962C8B-B14F-4D97-AF65-F5344CB8AC3E}">
        <p14:creationId xmlns:p14="http://schemas.microsoft.com/office/powerpoint/2010/main" val="1338075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SCTCT Panic Buttons</a:t>
            </a:r>
          </a:p>
        </p:txBody>
      </p:sp>
      <p:sp>
        <p:nvSpPr>
          <p:cNvPr id="3" name="Content Placeholder 2"/>
          <p:cNvSpPr>
            <a:spLocks noGrp="1"/>
          </p:cNvSpPr>
          <p:nvPr>
            <p:ph idx="1"/>
          </p:nvPr>
        </p:nvSpPr>
        <p:spPr/>
        <p:txBody>
          <a:bodyPr/>
          <a:lstStyle/>
          <a:p>
            <a:r>
              <a:rPr lang="en-US" b="1" spc="50" dirty="0">
                <a:ln w="9525" cmpd="sng">
                  <a:solidFill>
                    <a:schemeClr val="accent1"/>
                  </a:solidFill>
                  <a:prstDash val="solid"/>
                </a:ln>
                <a:solidFill>
                  <a:srgbClr val="70AD47">
                    <a:tint val="1000"/>
                  </a:srgbClr>
                </a:solidFill>
                <a:effectLst>
                  <a:glow rad="38100">
                    <a:schemeClr val="accent1">
                      <a:alpha val="40000"/>
                    </a:schemeClr>
                  </a:glow>
                </a:effectLst>
              </a:rPr>
              <a:t>Intercom system</a:t>
            </a:r>
          </a:p>
          <a:p>
            <a:pPr lvl="1"/>
            <a:r>
              <a:rPr lang="en-US" dirty="0"/>
              <a:t>There are also panic buttons on each of the 2 intercom systems located:</a:t>
            </a:r>
          </a:p>
          <a:p>
            <a:pPr lvl="2"/>
            <a:r>
              <a:rPr lang="en-US" dirty="0" err="1"/>
              <a:t>Cryo</a:t>
            </a:r>
            <a:r>
              <a:rPr lang="en-US" dirty="0"/>
              <a:t> Room </a:t>
            </a:r>
          </a:p>
          <a:p>
            <a:pPr lvl="2"/>
            <a:r>
              <a:rPr lang="en-US" dirty="0"/>
              <a:t>Processing room</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3363717"/>
            <a:ext cx="4448908" cy="3336681"/>
          </a:xfrm>
          <a:prstGeom prst="rect">
            <a:avLst/>
          </a:prstGeom>
        </p:spPr>
      </p:pic>
      <p:sp>
        <p:nvSpPr>
          <p:cNvPr id="5" name="Oval 4"/>
          <p:cNvSpPr/>
          <p:nvPr/>
        </p:nvSpPr>
        <p:spPr>
          <a:xfrm>
            <a:off x="6705600" y="4495800"/>
            <a:ext cx="7620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467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027906"/>
          </a:xfrm>
        </p:spPr>
        <p:txBody>
          <a:bodyPr>
            <a:normAutofit fontScale="90000"/>
          </a:bodyPr>
          <a:lstStyle/>
          <a:p>
            <a:r>
              <a:rPr lang="en-US" dirty="0"/>
              <a:t>Blood Bank Key:  Loss of Power</a:t>
            </a:r>
          </a:p>
        </p:txBody>
      </p:sp>
      <p:sp>
        <p:nvSpPr>
          <p:cNvPr id="3" name="Content Placeholder 2"/>
          <p:cNvSpPr>
            <a:spLocks noGrp="1"/>
          </p:cNvSpPr>
          <p:nvPr>
            <p:ph idx="1"/>
          </p:nvPr>
        </p:nvSpPr>
        <p:spPr>
          <a:xfrm>
            <a:off x="457200" y="1143000"/>
            <a:ext cx="8229600" cy="5311808"/>
          </a:xfrm>
        </p:spPr>
        <p:txBody>
          <a:bodyPr>
            <a:normAutofit fontScale="92500" lnSpcReduction="20000"/>
          </a:bodyPr>
          <a:lstStyle/>
          <a:p>
            <a:r>
              <a:rPr lang="en-US" dirty="0"/>
              <a:t>When there is a loss of electricity, the BB main door and the door to the irradiator room will not function.</a:t>
            </a:r>
          </a:p>
          <a:p>
            <a:r>
              <a:rPr lang="en-US" dirty="0"/>
              <a:t>An emergency key to access these doors is available in a lock box on the wall behind the Education Coordinator’s desk, to the left of the doorway that leads out into the hall.</a:t>
            </a:r>
          </a:p>
          <a:p>
            <a:pPr lvl="2"/>
            <a:r>
              <a:rPr lang="en-US" dirty="0"/>
              <a:t>Open the Safety envelope next to the lock box</a:t>
            </a:r>
          </a:p>
          <a:p>
            <a:pPr lvl="2"/>
            <a:r>
              <a:rPr lang="en-US" dirty="0"/>
              <a:t>Remove the code to unlock the lock box</a:t>
            </a:r>
          </a:p>
          <a:p>
            <a:pPr lvl="2"/>
            <a:r>
              <a:rPr lang="en-US" dirty="0"/>
              <a:t>Lock box contains key to access main door and irradiator room</a:t>
            </a:r>
          </a:p>
          <a:p>
            <a:pPr lvl="2"/>
            <a:r>
              <a:rPr lang="en-US" dirty="0"/>
              <a:t>Notify management if envelope security seal is broken</a:t>
            </a:r>
          </a:p>
          <a:p>
            <a:pPr lvl="1"/>
            <a:endParaRPr lang="en-US" dirty="0"/>
          </a:p>
          <a:p>
            <a:pPr lvl="1"/>
            <a:endParaRPr lang="en-US" dirty="0"/>
          </a:p>
        </p:txBody>
      </p:sp>
    </p:spTree>
    <p:custDataLst>
      <p:tags r:id="rId1"/>
    </p:custDataLst>
  </p:cSld>
  <p:clrMapOvr>
    <a:masterClrMapping/>
  </p:clrMapOvr>
  <p:transition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027906"/>
          </a:xfrm>
        </p:spPr>
        <p:txBody>
          <a:bodyPr>
            <a:normAutofit fontScale="90000"/>
          </a:bodyPr>
          <a:lstStyle/>
          <a:p>
            <a:r>
              <a:rPr lang="en-US" dirty="0"/>
              <a:t>Blood Bank Key:  Loss of Power</a:t>
            </a:r>
          </a:p>
        </p:txBody>
      </p:sp>
      <p:sp>
        <p:nvSpPr>
          <p:cNvPr id="5" name="TextBox 4"/>
          <p:cNvSpPr txBox="1"/>
          <p:nvPr/>
        </p:nvSpPr>
        <p:spPr>
          <a:xfrm>
            <a:off x="228600" y="2154252"/>
            <a:ext cx="3469219" cy="646331"/>
          </a:xfrm>
          <a:prstGeom prst="rect">
            <a:avLst/>
          </a:prstGeom>
          <a:noFill/>
        </p:spPr>
        <p:txBody>
          <a:bodyPr wrap="none" rtlCol="0">
            <a:spAutoFit/>
          </a:bodyPr>
          <a:lstStyle/>
          <a:p>
            <a:r>
              <a:rPr lang="en-US" dirty="0"/>
              <a:t>Security envelope containing</a:t>
            </a:r>
          </a:p>
          <a:p>
            <a:r>
              <a:rPr lang="en-US" dirty="0"/>
              <a:t>lockbox code</a:t>
            </a:r>
          </a:p>
        </p:txBody>
      </p:sp>
      <p:sp>
        <p:nvSpPr>
          <p:cNvPr id="6" name="TextBox 5"/>
          <p:cNvSpPr txBox="1"/>
          <p:nvPr/>
        </p:nvSpPr>
        <p:spPr>
          <a:xfrm>
            <a:off x="6553200" y="2286000"/>
            <a:ext cx="2396810" cy="1200329"/>
          </a:xfrm>
          <a:prstGeom prst="rect">
            <a:avLst/>
          </a:prstGeom>
          <a:noFill/>
        </p:spPr>
        <p:txBody>
          <a:bodyPr wrap="none" rtlCol="0">
            <a:spAutoFit/>
          </a:bodyPr>
          <a:lstStyle/>
          <a:p>
            <a:r>
              <a:rPr lang="en-US" dirty="0"/>
              <a:t>Lockbox containing</a:t>
            </a:r>
          </a:p>
          <a:p>
            <a:r>
              <a:rPr lang="en-US" dirty="0"/>
              <a:t>key to access BB</a:t>
            </a:r>
          </a:p>
          <a:p>
            <a:r>
              <a:rPr lang="en-US" dirty="0"/>
              <a:t>main door and </a:t>
            </a:r>
          </a:p>
          <a:p>
            <a:r>
              <a:rPr lang="en-US" dirty="0"/>
              <a:t>irradiator room</a:t>
            </a:r>
          </a:p>
        </p:txBody>
      </p:sp>
      <p:pic>
        <p:nvPicPr>
          <p:cNvPr id="4" name="Content Placeholder 3"/>
          <p:cNvPicPr>
            <a:picLocks noGrp="1" noChangeAspect="1"/>
          </p:cNvPicPr>
          <p:nvPr>
            <p:ph idx="1"/>
            <p:custDataLst>
              <p:tags r:id="rId2"/>
            </p:custDataLst>
          </p:nvPr>
        </p:nvPicPr>
        <p:blipFill rotWithShape="1">
          <a:blip r:embed="rId5" cstate="print">
            <a:extLst>
              <a:ext uri="{28A0092B-C50C-407E-A947-70E740481C1C}">
                <a14:useLocalDpi xmlns:a14="http://schemas.microsoft.com/office/drawing/2010/main" val="0"/>
              </a:ext>
            </a:extLst>
          </a:blip>
          <a:srcRect l="29668" t="-12149" r="-29668" b="42076"/>
          <a:stretch/>
        </p:blipFill>
        <p:spPr>
          <a:xfrm>
            <a:off x="3128735" y="1737178"/>
            <a:ext cx="3450169" cy="4298043"/>
          </a:xfrm>
        </p:spPr>
      </p:pic>
      <p:cxnSp>
        <p:nvCxnSpPr>
          <p:cNvPr id="8" name="Straight Arrow Connector 7"/>
          <p:cNvCxnSpPr/>
          <p:nvPr/>
        </p:nvCxnSpPr>
        <p:spPr>
          <a:xfrm>
            <a:off x="1963209" y="2667000"/>
            <a:ext cx="2075391" cy="1447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953000" y="2667000"/>
            <a:ext cx="1600200" cy="990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723106"/>
          </a:xfrm>
        </p:spPr>
        <p:txBody>
          <a:bodyPr>
            <a:normAutofit fontScale="90000"/>
          </a:bodyPr>
          <a:lstStyle/>
          <a:p>
            <a:r>
              <a:rPr lang="en-US" dirty="0"/>
              <a:t>Irradiator Room Access</a:t>
            </a:r>
          </a:p>
        </p:txBody>
      </p:sp>
      <p:sp>
        <p:nvSpPr>
          <p:cNvPr id="3" name="Content Placeholder 2"/>
          <p:cNvSpPr>
            <a:spLocks noGrp="1"/>
          </p:cNvSpPr>
          <p:nvPr>
            <p:ph idx="1"/>
          </p:nvPr>
        </p:nvSpPr>
        <p:spPr>
          <a:xfrm>
            <a:off x="457200" y="914400"/>
            <a:ext cx="8229600" cy="5540408"/>
          </a:xfrm>
        </p:spPr>
        <p:txBody>
          <a:bodyPr>
            <a:normAutofit fontScale="85000" lnSpcReduction="10000"/>
          </a:bodyPr>
          <a:lstStyle/>
          <a:p>
            <a:r>
              <a:rPr lang="en-US" dirty="0" err="1"/>
              <a:t>GammaCell</a:t>
            </a:r>
            <a:r>
              <a:rPr lang="en-US" dirty="0"/>
              <a:t> irradiators contain CS137 as their radiation source which can be used by terrorists to make “dirty bombs”</a:t>
            </a:r>
          </a:p>
          <a:p>
            <a:r>
              <a:rPr lang="en-US" dirty="0"/>
              <a:t>The Radiation Officer of WFBH has mandated persons who access the irradiator room be cleared by background checks from various security databases.  (Homeland, FBI, etc)</a:t>
            </a:r>
          </a:p>
          <a:p>
            <a:r>
              <a:rPr lang="en-US" dirty="0"/>
              <a:t>Process begins with fingerprints and complete background check of the person requiring access.  </a:t>
            </a:r>
          </a:p>
          <a:p>
            <a:pPr lvl="1"/>
            <a:r>
              <a:rPr lang="en-US" dirty="0"/>
              <a:t>Fingerprints are sent to governmental databases for checking</a:t>
            </a:r>
          </a:p>
          <a:p>
            <a:pPr lvl="1"/>
            <a:r>
              <a:rPr lang="en-US" dirty="0"/>
              <a:t>Process takes approximately 6 weeks</a:t>
            </a:r>
          </a:p>
          <a:p>
            <a:pPr lvl="1"/>
            <a:r>
              <a:rPr lang="en-US" dirty="0"/>
              <a:t>Once cleared, employee badge will open irradiator room</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23106"/>
          </a:xfrm>
        </p:spPr>
        <p:txBody>
          <a:bodyPr>
            <a:normAutofit fontScale="90000"/>
          </a:bodyPr>
          <a:lstStyle/>
          <a:p>
            <a:r>
              <a:rPr lang="en-US" dirty="0"/>
              <a:t>Irradiator Room Access</a:t>
            </a:r>
          </a:p>
        </p:txBody>
      </p:sp>
      <p:sp>
        <p:nvSpPr>
          <p:cNvPr id="3" name="Content Placeholder 2"/>
          <p:cNvSpPr>
            <a:spLocks noGrp="1"/>
          </p:cNvSpPr>
          <p:nvPr>
            <p:ph idx="1"/>
          </p:nvPr>
        </p:nvSpPr>
        <p:spPr>
          <a:xfrm>
            <a:off x="457200" y="1066800"/>
            <a:ext cx="8229600" cy="5388008"/>
          </a:xfrm>
        </p:spPr>
        <p:txBody>
          <a:bodyPr/>
          <a:lstStyle/>
          <a:p>
            <a:r>
              <a:rPr lang="en-US" sz="2800" dirty="0"/>
              <a:t>Persons with valid security can take other UNCHECKED persons into the irradiator room.  </a:t>
            </a:r>
            <a:r>
              <a:rPr lang="en-US" sz="2800" i="1" u="sng" dirty="0">
                <a:effectLst>
                  <a:outerShdw blurRad="38100" dist="38100" dir="2700000" algn="tl">
                    <a:srgbClr val="000000">
                      <a:alpha val="43137"/>
                    </a:srgbClr>
                  </a:outerShdw>
                </a:effectLst>
              </a:rPr>
              <a:t>Under NO circumstances </a:t>
            </a:r>
            <a:r>
              <a:rPr lang="en-US" sz="2800" dirty="0"/>
              <a:t>should the unchecked person BE LEFT IN THE IRRADIATOR ROOM ALONE.</a:t>
            </a:r>
          </a:p>
          <a:p>
            <a:r>
              <a:rPr lang="en-US" sz="2800" dirty="0"/>
              <a:t>Remember, you are on camera inside and outside the irradiator room but security is not always watching.  Using the panic button, pushing violently on the door or pulling the panic cords on the irradiators will alert security to action.</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Security Phone Number</a:t>
            </a:r>
          </a:p>
        </p:txBody>
      </p:sp>
      <p:sp>
        <p:nvSpPr>
          <p:cNvPr id="3" name="Content Placeholder 2"/>
          <p:cNvSpPr>
            <a:spLocks noGrp="1"/>
          </p:cNvSpPr>
          <p:nvPr>
            <p:ph idx="1"/>
          </p:nvPr>
        </p:nvSpPr>
        <p:spPr/>
        <p:txBody>
          <a:bodyPr/>
          <a:lstStyle/>
          <a:p>
            <a:r>
              <a:rPr lang="en-US" dirty="0"/>
              <a:t>Dial </a:t>
            </a:r>
            <a:r>
              <a:rPr lang="en-US" b="1" dirty="0">
                <a:ln>
                  <a:solidFill>
                    <a:schemeClr val="accent1">
                      <a:satMod val="120000"/>
                    </a:schemeClr>
                  </a:solidFill>
                </a:ln>
              </a:rPr>
              <a:t>6-9111</a:t>
            </a:r>
            <a:r>
              <a:rPr lang="en-US" dirty="0"/>
              <a:t> if you need Security</a:t>
            </a:r>
          </a:p>
          <a:p>
            <a:r>
              <a:rPr lang="en-US" dirty="0"/>
              <a:t>State your location:  </a:t>
            </a:r>
            <a:r>
              <a:rPr lang="en-US" b="1" dirty="0">
                <a:ln>
                  <a:solidFill>
                    <a:schemeClr val="accent1">
                      <a:satMod val="120000"/>
                    </a:schemeClr>
                  </a:solidFill>
                </a:ln>
              </a:rPr>
              <a:t>BLOOD BANK or SCTCT Lab </a:t>
            </a:r>
          </a:p>
          <a:p>
            <a:pPr lvl="1"/>
            <a:r>
              <a:rPr lang="en-US" dirty="0"/>
              <a:t>The security phone number can be found on the “Badge Buddy”.  Take a minute to find it now!</a:t>
            </a:r>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7906"/>
          </a:xfrm>
        </p:spPr>
        <p:txBody>
          <a:bodyPr/>
          <a:lstStyle/>
          <a:p>
            <a:r>
              <a:rPr lang="en-US" dirty="0"/>
              <a:t>Let Me In!</a:t>
            </a:r>
          </a:p>
        </p:txBody>
      </p:sp>
      <p:sp>
        <p:nvSpPr>
          <p:cNvPr id="3" name="Content Placeholder 2"/>
          <p:cNvSpPr>
            <a:spLocks noGrp="1"/>
          </p:cNvSpPr>
          <p:nvPr>
            <p:ph idx="1"/>
          </p:nvPr>
        </p:nvSpPr>
        <p:spPr>
          <a:xfrm>
            <a:off x="457200" y="990600"/>
            <a:ext cx="8229600" cy="5464208"/>
          </a:xfrm>
        </p:spPr>
        <p:txBody>
          <a:bodyPr>
            <a:normAutofit lnSpcReduction="10000"/>
          </a:bodyPr>
          <a:lstStyle/>
          <a:p>
            <a:r>
              <a:rPr lang="en-US" b="1" dirty="0"/>
              <a:t>DO NOT </a:t>
            </a:r>
            <a:r>
              <a:rPr lang="en-US" dirty="0"/>
              <a:t>buzz anyone into the Blood Bank, even if they have a badge. </a:t>
            </a:r>
          </a:p>
          <a:p>
            <a:r>
              <a:rPr lang="en-US" dirty="0"/>
              <a:t>If you do not know the person requesting access to the BB:</a:t>
            </a:r>
          </a:p>
          <a:p>
            <a:pPr lvl="1"/>
            <a:r>
              <a:rPr lang="en-US" dirty="0"/>
              <a:t>Handle the customers at the window requesting blood products FIRST</a:t>
            </a:r>
          </a:p>
          <a:p>
            <a:pPr lvl="1"/>
            <a:r>
              <a:rPr lang="en-US" dirty="0"/>
              <a:t>Ask the person their business</a:t>
            </a:r>
          </a:p>
          <a:p>
            <a:pPr lvl="1"/>
            <a:r>
              <a:rPr lang="en-US" dirty="0"/>
              <a:t>Do not let the person in unless you establish their business, even if a physician</a:t>
            </a:r>
          </a:p>
          <a:p>
            <a:pPr lvl="1"/>
            <a:r>
              <a:rPr lang="en-US" dirty="0"/>
              <a:t>Management should tell you if they are expecting an appointment</a:t>
            </a:r>
          </a:p>
          <a:p>
            <a:pPr lvl="1"/>
            <a:r>
              <a:rPr lang="en-US" dirty="0"/>
              <a:t>If unsure, call Management, Charge Tech, Security.</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104106"/>
          </a:xfrm>
        </p:spPr>
        <p:txBody>
          <a:bodyPr/>
          <a:lstStyle/>
          <a:p>
            <a:r>
              <a:rPr lang="en-US" dirty="0"/>
              <a:t>Feeling Unsafe…</a:t>
            </a:r>
          </a:p>
        </p:txBody>
      </p:sp>
      <p:sp>
        <p:nvSpPr>
          <p:cNvPr id="3" name="Content Placeholder 2"/>
          <p:cNvSpPr>
            <a:spLocks noGrp="1"/>
          </p:cNvSpPr>
          <p:nvPr>
            <p:ph idx="1"/>
          </p:nvPr>
        </p:nvSpPr>
        <p:spPr>
          <a:xfrm>
            <a:off x="457200" y="1295400"/>
            <a:ext cx="8229600" cy="5159408"/>
          </a:xfrm>
        </p:spPr>
        <p:txBody>
          <a:bodyPr>
            <a:normAutofit/>
          </a:bodyPr>
          <a:lstStyle/>
          <a:p>
            <a:r>
              <a:rPr lang="en-US" dirty="0"/>
              <a:t>If, at any time, for any reason you feel unsafe in the department…notify someone that can help you</a:t>
            </a:r>
          </a:p>
          <a:p>
            <a:pPr lvl="1"/>
            <a:r>
              <a:rPr lang="en-US" sz="2000" dirty="0"/>
              <a:t>NOTIFY MANAGEMENT IMMEDIATELY</a:t>
            </a:r>
          </a:p>
          <a:p>
            <a:pPr lvl="1"/>
            <a:r>
              <a:rPr lang="en-US" sz="2000" dirty="0"/>
              <a:t>NOTIFY LAB ADMINISTRATION IF YOU WANT</a:t>
            </a:r>
          </a:p>
          <a:p>
            <a:pPr lvl="1"/>
            <a:r>
              <a:rPr lang="en-US" sz="2000" dirty="0"/>
              <a:t>NOTIFY SECURITY IF NEEDED</a:t>
            </a:r>
          </a:p>
          <a:p>
            <a:pPr lvl="1"/>
            <a:r>
              <a:rPr lang="en-US" sz="2000" dirty="0"/>
              <a:t>MAKE APPOINTMENT WITH EAP IF YOU CANNOT TALK TO ANYONE.</a:t>
            </a:r>
          </a:p>
          <a:p>
            <a:r>
              <a:rPr lang="en-US" dirty="0"/>
              <a:t>The Blood Bank / SCTCT departments that you work in should be a safe environment for you!</a:t>
            </a: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7906"/>
          </a:xfrm>
        </p:spPr>
        <p:txBody>
          <a:bodyPr/>
          <a:lstStyle/>
          <a:p>
            <a:r>
              <a:rPr lang="en-US" dirty="0"/>
              <a:t>Panic Buttons	</a:t>
            </a:r>
          </a:p>
        </p:txBody>
      </p:sp>
      <p:sp>
        <p:nvSpPr>
          <p:cNvPr id="3" name="Content Placeholder 2"/>
          <p:cNvSpPr>
            <a:spLocks noGrp="1"/>
          </p:cNvSpPr>
          <p:nvPr>
            <p:ph idx="1"/>
          </p:nvPr>
        </p:nvSpPr>
        <p:spPr>
          <a:xfrm>
            <a:off x="457200" y="1219200"/>
            <a:ext cx="8229600" cy="5235608"/>
          </a:xfrm>
        </p:spPr>
        <p:txBody>
          <a:bodyPr/>
          <a:lstStyle/>
          <a:p>
            <a:r>
              <a:rPr lang="en-US" sz="2800" dirty="0"/>
              <a:t>There are two </a:t>
            </a:r>
            <a:r>
              <a:rPr lang="en-US" sz="2800" b="1" dirty="0">
                <a:ln>
                  <a:solidFill>
                    <a:schemeClr val="accent1"/>
                  </a:solidFill>
                </a:ln>
                <a:effectLst>
                  <a:glow rad="101600">
                    <a:schemeClr val="accent2">
                      <a:satMod val="175000"/>
                      <a:alpha val="40000"/>
                    </a:schemeClr>
                  </a:glow>
                </a:effectLst>
              </a:rPr>
              <a:t>panic </a:t>
            </a:r>
            <a:r>
              <a:rPr lang="en-US" sz="2800" b="1" cap="all" dirty="0">
                <a:ln>
                  <a:solidFill>
                    <a:schemeClr val="accent1"/>
                  </a:solidFill>
                </a:ln>
                <a:effectLst>
                  <a:glow rad="101600">
                    <a:schemeClr val="accent2">
                      <a:satMod val="175000"/>
                      <a:alpha val="40000"/>
                    </a:schemeClr>
                  </a:glow>
                </a:effectLst>
              </a:rPr>
              <a:t>buttons</a:t>
            </a:r>
            <a:r>
              <a:rPr lang="en-US" sz="2800" b="1" dirty="0">
                <a:ln>
                  <a:solidFill>
                    <a:schemeClr val="accent1"/>
                  </a:solidFill>
                </a:ln>
                <a:effectLst>
                  <a:glow rad="101600">
                    <a:schemeClr val="accent2">
                      <a:satMod val="175000"/>
                      <a:alpha val="40000"/>
                    </a:schemeClr>
                  </a:glow>
                </a:effectLst>
              </a:rPr>
              <a:t> </a:t>
            </a:r>
            <a:r>
              <a:rPr lang="en-US" sz="2800" dirty="0"/>
              <a:t>in the Blood Bank that, if pressed, will automatically call security / police to the Blood Bank. 	</a:t>
            </a:r>
          </a:p>
          <a:p>
            <a:r>
              <a:rPr lang="en-US" sz="2800" dirty="0"/>
              <a:t>There are five </a:t>
            </a:r>
            <a:r>
              <a:rPr lang="en-US" sz="2800" b="1" dirty="0">
                <a:ln>
                  <a:solidFill>
                    <a:schemeClr val="accent1"/>
                  </a:solidFill>
                </a:ln>
                <a:effectLst>
                  <a:glow rad="101600">
                    <a:schemeClr val="accent2">
                      <a:satMod val="175000"/>
                      <a:alpha val="40000"/>
                    </a:schemeClr>
                  </a:glow>
                </a:effectLst>
              </a:rPr>
              <a:t>panic </a:t>
            </a:r>
            <a:r>
              <a:rPr lang="en-US" sz="2800" b="1" cap="all" dirty="0">
                <a:ln>
                  <a:solidFill>
                    <a:schemeClr val="accent1"/>
                  </a:solidFill>
                </a:ln>
                <a:effectLst>
                  <a:glow rad="101600">
                    <a:schemeClr val="accent2">
                      <a:satMod val="175000"/>
                      <a:alpha val="40000"/>
                    </a:schemeClr>
                  </a:glow>
                </a:effectLst>
              </a:rPr>
              <a:t>buttons</a:t>
            </a:r>
            <a:r>
              <a:rPr lang="en-US" sz="2800" b="1" dirty="0">
                <a:ln>
                  <a:solidFill>
                    <a:schemeClr val="accent1"/>
                  </a:solidFill>
                </a:ln>
                <a:effectLst>
                  <a:glow rad="101600">
                    <a:schemeClr val="accent2">
                      <a:satMod val="175000"/>
                      <a:alpha val="40000"/>
                    </a:schemeClr>
                  </a:glow>
                </a:effectLst>
              </a:rPr>
              <a:t> </a:t>
            </a:r>
            <a:r>
              <a:rPr lang="en-US" sz="2800" dirty="0"/>
              <a:t>in the SCTCT Lab </a:t>
            </a:r>
          </a:p>
          <a:p>
            <a:r>
              <a:rPr lang="en-US" sz="2800" dirty="0"/>
              <a:t>Panic Buttons should be used when you feel threatened or trapped by an individual while in the Blood Bank.</a:t>
            </a:r>
          </a:p>
          <a:p>
            <a:pPr lvl="1"/>
            <a:endParaRPr lang="en-US" dirty="0"/>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951706"/>
          </a:xfrm>
        </p:spPr>
        <p:txBody>
          <a:bodyPr/>
          <a:lstStyle/>
          <a:p>
            <a:r>
              <a:rPr lang="en-US" dirty="0"/>
              <a:t>Blood Bank Panic Buttons</a:t>
            </a:r>
          </a:p>
        </p:txBody>
      </p:sp>
      <p:sp>
        <p:nvSpPr>
          <p:cNvPr id="3" name="Content Placeholder 2"/>
          <p:cNvSpPr>
            <a:spLocks noGrp="1"/>
          </p:cNvSpPr>
          <p:nvPr>
            <p:ph idx="1"/>
          </p:nvPr>
        </p:nvSpPr>
        <p:spPr>
          <a:xfrm>
            <a:off x="457200" y="1371600"/>
            <a:ext cx="8229600" cy="5083208"/>
          </a:xfrm>
        </p:spPr>
        <p:txBody>
          <a:bodyPr/>
          <a:lstStyle/>
          <a:p>
            <a:r>
              <a:rPr lang="en-US" sz="2800" b="1" dirty="0">
                <a:ln>
                  <a:solidFill>
                    <a:schemeClr val="accent1"/>
                  </a:solidFill>
                </a:ln>
              </a:rPr>
              <a:t>Front  Desk</a:t>
            </a:r>
            <a:r>
              <a:rPr lang="en-US" sz="2800" dirty="0"/>
              <a:t>: </a:t>
            </a:r>
          </a:p>
          <a:p>
            <a:pPr lvl="1"/>
            <a:r>
              <a:rPr lang="en-US" sz="2400" dirty="0"/>
              <a:t>Under FD desk,                                           BBMONITOR side, to </a:t>
            </a:r>
          </a:p>
          <a:p>
            <a:pPr lvl="1">
              <a:buNone/>
            </a:pPr>
            <a:r>
              <a:rPr lang="en-US" sz="2400" dirty="0"/>
              <a:t>	right of door button</a:t>
            </a:r>
          </a:p>
          <a:p>
            <a:pPr lvl="1"/>
            <a:r>
              <a:rPr lang="en-US" sz="2400" b="1" dirty="0"/>
              <a:t>To activate:  </a:t>
            </a:r>
            <a:r>
              <a:rPr lang="en-US" sz="2400" dirty="0"/>
              <a:t>Reach under box, place                      finger into depression, pull forward</a:t>
            </a:r>
          </a:p>
          <a:p>
            <a:pPr>
              <a:buNone/>
            </a:pPr>
            <a:endParaRPr lang="en-US" dirty="0"/>
          </a:p>
        </p:txBody>
      </p:sp>
      <p:pic>
        <p:nvPicPr>
          <p:cNvPr id="4" name="Picture 2"/>
          <p:cNvPicPr>
            <a:picLocks noChangeAspect="1" noChangeArrowheads="1"/>
          </p:cNvPicPr>
          <p:nvPr>
            <p:custDataLst>
              <p:tags r:id="rId2"/>
            </p:custDataLst>
          </p:nvPr>
        </p:nvPicPr>
        <p:blipFill>
          <a:blip r:embed="rId6" cstate="print"/>
          <a:srcRect/>
          <a:stretch>
            <a:fillRect/>
          </a:stretch>
        </p:blipFill>
        <p:spPr bwMode="auto">
          <a:xfrm>
            <a:off x="1524000" y="4343400"/>
            <a:ext cx="2133600" cy="1204686"/>
          </a:xfrm>
          <a:prstGeom prst="rect">
            <a:avLst/>
          </a:prstGeom>
          <a:noFill/>
          <a:ln w="9525">
            <a:noFill/>
            <a:miter lim="800000"/>
            <a:headEnd/>
            <a:tailEnd/>
          </a:ln>
          <a:effectLst/>
        </p:spPr>
      </p:pic>
      <p:pic>
        <p:nvPicPr>
          <p:cNvPr id="5" name="Picture 3" descr="C:\Documents and Settings\bturner\My Documents\My Pictures\FD panic button2.JPG"/>
          <p:cNvPicPr>
            <a:picLocks noChangeAspect="1" noChangeArrowheads="1"/>
          </p:cNvPicPr>
          <p:nvPr>
            <p:custDataLst>
              <p:tags r:id="rId3"/>
            </p:custDataLst>
          </p:nvPr>
        </p:nvPicPr>
        <p:blipFill>
          <a:blip r:embed="rId7" cstate="print"/>
          <a:srcRect/>
          <a:stretch>
            <a:fillRect/>
          </a:stretch>
        </p:blipFill>
        <p:spPr bwMode="auto">
          <a:xfrm>
            <a:off x="4953000" y="4191000"/>
            <a:ext cx="1676400" cy="1832987"/>
          </a:xfrm>
          <a:prstGeom prst="rect">
            <a:avLst/>
          </a:prstGeom>
          <a:noFill/>
        </p:spPr>
      </p:pic>
      <p:sp>
        <p:nvSpPr>
          <p:cNvPr id="6" name="TextBox 5"/>
          <p:cNvSpPr txBox="1"/>
          <p:nvPr/>
        </p:nvSpPr>
        <p:spPr>
          <a:xfrm>
            <a:off x="1981200" y="5562600"/>
            <a:ext cx="1351652" cy="369332"/>
          </a:xfrm>
          <a:prstGeom prst="rect">
            <a:avLst/>
          </a:prstGeom>
          <a:noFill/>
        </p:spPr>
        <p:txBody>
          <a:bodyPr wrap="none" rtlCol="0">
            <a:spAutoFit/>
          </a:bodyPr>
          <a:lstStyle/>
          <a:p>
            <a:r>
              <a:rPr lang="en-US" dirty="0"/>
              <a:t>Front View</a:t>
            </a:r>
          </a:p>
        </p:txBody>
      </p:sp>
      <p:sp>
        <p:nvSpPr>
          <p:cNvPr id="7" name="Rectangle 6"/>
          <p:cNvSpPr/>
          <p:nvPr/>
        </p:nvSpPr>
        <p:spPr>
          <a:xfrm>
            <a:off x="4800600" y="6019800"/>
            <a:ext cx="1980029" cy="369332"/>
          </a:xfrm>
          <a:prstGeom prst="rect">
            <a:avLst/>
          </a:prstGeom>
        </p:spPr>
        <p:txBody>
          <a:bodyPr wrap="none">
            <a:spAutoFit/>
          </a:bodyPr>
          <a:lstStyle/>
          <a:p>
            <a:r>
              <a:rPr lang="en-US" dirty="0"/>
              <a:t> Underside View</a:t>
            </a: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51706"/>
          </a:xfrm>
        </p:spPr>
        <p:txBody>
          <a:bodyPr>
            <a:normAutofit fontScale="90000"/>
          </a:bodyPr>
          <a:lstStyle/>
          <a:p>
            <a:r>
              <a:rPr lang="en-US" dirty="0"/>
              <a:t>Blood Bank Emergency Key Pad</a:t>
            </a:r>
          </a:p>
        </p:txBody>
      </p:sp>
      <p:sp>
        <p:nvSpPr>
          <p:cNvPr id="3" name="Content Placeholder 2"/>
          <p:cNvSpPr>
            <a:spLocks noGrp="1"/>
          </p:cNvSpPr>
          <p:nvPr>
            <p:ph idx="1"/>
          </p:nvPr>
        </p:nvSpPr>
        <p:spPr>
          <a:xfrm>
            <a:off x="457200" y="914400"/>
            <a:ext cx="8229600" cy="5540408"/>
          </a:xfrm>
        </p:spPr>
        <p:txBody>
          <a:bodyPr/>
          <a:lstStyle/>
          <a:p>
            <a:r>
              <a:rPr lang="en-US" b="1" dirty="0">
                <a:ln>
                  <a:solidFill>
                    <a:schemeClr val="accent1"/>
                  </a:solidFill>
                </a:ln>
              </a:rPr>
              <a:t>Outside Irradiator Room</a:t>
            </a:r>
          </a:p>
          <a:p>
            <a:pPr lvl="1"/>
            <a:r>
              <a:rPr lang="en-US" dirty="0"/>
              <a:t>Key pad above badge scanner</a:t>
            </a:r>
          </a:p>
          <a:p>
            <a:pPr lvl="2"/>
            <a:r>
              <a:rPr lang="en-US" dirty="0"/>
              <a:t>Key in the numbers  </a:t>
            </a:r>
            <a:r>
              <a:rPr lang="en-US" b="1" dirty="0">
                <a:ln>
                  <a:solidFill>
                    <a:schemeClr val="accent1"/>
                  </a:solidFill>
                </a:ln>
              </a:rPr>
              <a:t>2  5  8  0  </a:t>
            </a:r>
            <a:r>
              <a:rPr lang="en-US" dirty="0"/>
              <a:t>as if part of the normal access procedure to the irradiator room</a:t>
            </a:r>
            <a:endParaRPr lang="en-US" b="1" dirty="0">
              <a:ln>
                <a:solidFill>
                  <a:schemeClr val="accent1"/>
                </a:solidFill>
              </a:ln>
            </a:endParaRPr>
          </a:p>
          <a:p>
            <a:pPr lvl="3"/>
            <a:r>
              <a:rPr lang="en-US" dirty="0"/>
              <a:t>Keying in this code will activate an alarm in security</a:t>
            </a:r>
          </a:p>
          <a:p>
            <a:pPr lvl="2"/>
            <a:r>
              <a:rPr lang="en-US" dirty="0"/>
              <a:t>Swipe badge, push door open as usual.</a:t>
            </a:r>
          </a:p>
        </p:txBody>
      </p:sp>
      <p:pic>
        <p:nvPicPr>
          <p:cNvPr id="1026" name="Picture 2"/>
          <p:cNvPicPr>
            <a:picLocks noChangeAspect="1" noChangeArrowheads="1"/>
          </p:cNvPicPr>
          <p:nvPr>
            <p:custDataLst>
              <p:tags r:id="rId2"/>
            </p:custDataLst>
          </p:nvPr>
        </p:nvPicPr>
        <p:blipFill>
          <a:blip r:embed="rId5" cstate="print"/>
          <a:srcRect/>
          <a:stretch>
            <a:fillRect/>
          </a:stretch>
        </p:blipFill>
        <p:spPr bwMode="auto">
          <a:xfrm>
            <a:off x="2286000" y="3962400"/>
            <a:ext cx="4593230" cy="2641600"/>
          </a:xfrm>
          <a:prstGeom prst="rect">
            <a:avLst/>
          </a:prstGeom>
          <a:noFill/>
          <a:ln w="9525">
            <a:noFill/>
            <a:miter lim="800000"/>
            <a:headEnd/>
            <a:tailEnd/>
          </a:ln>
          <a:effectLst/>
        </p:spPr>
      </p:pic>
      <p:sp>
        <p:nvSpPr>
          <p:cNvPr id="5" name="Oval 4"/>
          <p:cNvSpPr/>
          <p:nvPr/>
        </p:nvSpPr>
        <p:spPr>
          <a:xfrm>
            <a:off x="5791200" y="4495800"/>
            <a:ext cx="533400" cy="228600"/>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791200" y="4953000"/>
            <a:ext cx="533400" cy="228600"/>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791200" y="4724400"/>
            <a:ext cx="533400" cy="228600"/>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410200" y="5257800"/>
            <a:ext cx="533400" cy="228600"/>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51706"/>
          </a:xfrm>
        </p:spPr>
        <p:txBody>
          <a:bodyPr/>
          <a:lstStyle/>
          <a:p>
            <a:r>
              <a:rPr lang="en-US" dirty="0"/>
              <a:t>Blood Bank Panic Buttons</a:t>
            </a:r>
          </a:p>
        </p:txBody>
      </p:sp>
      <p:sp>
        <p:nvSpPr>
          <p:cNvPr id="3" name="Content Placeholder 2"/>
          <p:cNvSpPr>
            <a:spLocks noGrp="1"/>
          </p:cNvSpPr>
          <p:nvPr>
            <p:ph idx="1"/>
          </p:nvPr>
        </p:nvSpPr>
        <p:spPr>
          <a:xfrm>
            <a:off x="228600" y="914400"/>
            <a:ext cx="8229600" cy="5540408"/>
          </a:xfrm>
        </p:spPr>
        <p:txBody>
          <a:bodyPr>
            <a:normAutofit fontScale="92500" lnSpcReduction="10000"/>
          </a:bodyPr>
          <a:lstStyle/>
          <a:p>
            <a:r>
              <a:rPr lang="en-US" b="1" dirty="0">
                <a:ln>
                  <a:solidFill>
                    <a:schemeClr val="accent1"/>
                  </a:solidFill>
                </a:ln>
              </a:rPr>
              <a:t>Inside Irradiator Room </a:t>
            </a:r>
            <a:endParaRPr lang="en-US" dirty="0">
              <a:ln>
                <a:solidFill>
                  <a:schemeClr val="accent1"/>
                </a:solidFill>
              </a:ln>
            </a:endParaRPr>
          </a:p>
          <a:p>
            <a:pPr lvl="1"/>
            <a:r>
              <a:rPr lang="en-US" dirty="0"/>
              <a:t>The Irradiator Room is                                 considered a “Safe Room”</a:t>
            </a:r>
          </a:p>
          <a:p>
            <a:pPr lvl="2"/>
            <a:r>
              <a:rPr lang="en-US" dirty="0"/>
              <a:t>Security cameras are in                                       place to monitor the </a:t>
            </a:r>
          </a:p>
          <a:p>
            <a:pPr lvl="2">
              <a:buNone/>
            </a:pPr>
            <a:r>
              <a:rPr lang="en-US" dirty="0"/>
              <a:t>	activity inside the room </a:t>
            </a:r>
          </a:p>
          <a:p>
            <a:pPr lvl="1"/>
            <a:r>
              <a:rPr lang="en-US" dirty="0"/>
              <a:t>Directly to your right as                                        you enter is a panic button                                                 that can be activated should                                       you be caught in the irradiator                                                                                                                     room with an assailant.</a:t>
            </a:r>
          </a:p>
          <a:p>
            <a:pPr lvl="1"/>
            <a:r>
              <a:rPr lang="en-US" b="1" dirty="0"/>
              <a:t>To activate:</a:t>
            </a:r>
          </a:p>
          <a:p>
            <a:pPr lvl="2"/>
            <a:r>
              <a:rPr lang="en-US" dirty="0"/>
              <a:t>Place finger in depression</a:t>
            </a:r>
          </a:p>
          <a:p>
            <a:pPr lvl="2"/>
            <a:r>
              <a:rPr lang="en-US" dirty="0"/>
              <a:t>Push down on red button</a:t>
            </a:r>
          </a:p>
          <a:p>
            <a:pPr lvl="2"/>
            <a:endParaRPr lang="en-US" dirty="0"/>
          </a:p>
        </p:txBody>
      </p:sp>
      <p:pic>
        <p:nvPicPr>
          <p:cNvPr id="2051" name="Picture 3" descr="C:\Documents and Settings\bturner\My Documents\My Pictures\inside irradiator room panic.JPG"/>
          <p:cNvPicPr>
            <a:picLocks noChangeAspect="1" noChangeArrowheads="1"/>
          </p:cNvPicPr>
          <p:nvPr>
            <p:custDataLst>
              <p:tags r:id="rId2"/>
            </p:custDataLst>
          </p:nvPr>
        </p:nvPicPr>
        <p:blipFill>
          <a:blip r:embed="rId5" cstate="print"/>
          <a:srcRect t="20000"/>
          <a:stretch>
            <a:fillRect/>
          </a:stretch>
        </p:blipFill>
        <p:spPr bwMode="auto">
          <a:xfrm>
            <a:off x="5791200" y="937052"/>
            <a:ext cx="3272432" cy="3505200"/>
          </a:xfrm>
          <a:prstGeom prst="rect">
            <a:avLst/>
          </a:prstGeom>
          <a:noFill/>
        </p:spPr>
      </p:pic>
    </p:spTree>
    <p:custDataLst>
      <p:tags r:id="rId1"/>
    </p:custData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27906"/>
          </a:xfrm>
        </p:spPr>
        <p:txBody>
          <a:bodyPr/>
          <a:lstStyle/>
          <a:p>
            <a:r>
              <a:rPr lang="en-US" dirty="0"/>
              <a:t>Blood Bank Panic Cords</a:t>
            </a:r>
          </a:p>
        </p:txBody>
      </p:sp>
      <p:sp>
        <p:nvSpPr>
          <p:cNvPr id="3" name="Content Placeholder 2"/>
          <p:cNvSpPr>
            <a:spLocks noGrp="1"/>
          </p:cNvSpPr>
          <p:nvPr>
            <p:ph idx="1"/>
          </p:nvPr>
        </p:nvSpPr>
        <p:spPr>
          <a:xfrm>
            <a:off x="457200" y="990600"/>
            <a:ext cx="8229600" cy="5464208"/>
          </a:xfrm>
        </p:spPr>
        <p:txBody>
          <a:bodyPr/>
          <a:lstStyle/>
          <a:p>
            <a:r>
              <a:rPr lang="en-US" b="1" dirty="0">
                <a:ln>
                  <a:solidFill>
                    <a:schemeClr val="accent1"/>
                  </a:solidFill>
                </a:ln>
              </a:rPr>
              <a:t>Inside Irradiator Room </a:t>
            </a:r>
            <a:endParaRPr lang="en-US" dirty="0">
              <a:ln>
                <a:solidFill>
                  <a:schemeClr val="accent1"/>
                </a:solidFill>
              </a:ln>
            </a:endParaRPr>
          </a:p>
          <a:p>
            <a:pPr lvl="1"/>
            <a:r>
              <a:rPr lang="en-US" dirty="0"/>
              <a:t>Around each irradiator is a</a:t>
            </a:r>
            <a:r>
              <a:rPr lang="en-US" sz="2400" b="1" dirty="0">
                <a:ln>
                  <a:solidFill>
                    <a:schemeClr val="accent1"/>
                  </a:solidFill>
                </a:ln>
                <a:effectLst>
                  <a:glow rad="101600">
                    <a:schemeClr val="accent2">
                      <a:satMod val="175000"/>
                      <a:alpha val="40000"/>
                    </a:schemeClr>
                  </a:glow>
                </a:effectLst>
              </a:rPr>
              <a:t> panic cord </a:t>
            </a:r>
            <a:endParaRPr lang="en-US" dirty="0"/>
          </a:p>
          <a:p>
            <a:pPr lvl="1"/>
            <a:r>
              <a:rPr lang="en-US" dirty="0"/>
              <a:t> If you are caught in the irradiator room with an assailant and cannot get to the panic button, fall to the ground or lean forward and catch the panic cord.  This will alert security.</a:t>
            </a:r>
          </a:p>
        </p:txBody>
      </p:sp>
      <p:pic>
        <p:nvPicPr>
          <p:cNvPr id="3074" name="Picture 2" descr="C:\Documents and Settings\bturner\My Documents\My Pictures\old irradiator panic cord.JPG"/>
          <p:cNvPicPr>
            <a:picLocks noChangeAspect="1" noChangeArrowheads="1"/>
          </p:cNvPicPr>
          <p:nvPr>
            <p:custDataLst>
              <p:tags r:id="rId2"/>
            </p:custDataLst>
          </p:nvPr>
        </p:nvPicPr>
        <p:blipFill>
          <a:blip r:embed="rId5" cstate="print"/>
          <a:srcRect/>
          <a:stretch>
            <a:fillRect/>
          </a:stretch>
        </p:blipFill>
        <p:spPr bwMode="auto">
          <a:xfrm>
            <a:off x="2743200" y="3810000"/>
            <a:ext cx="2048827" cy="2743200"/>
          </a:xfrm>
          <a:prstGeom prst="rect">
            <a:avLst/>
          </a:prstGeom>
          <a:noFill/>
        </p:spPr>
      </p:pic>
      <p:cxnSp>
        <p:nvCxnSpPr>
          <p:cNvPr id="10" name="Straight Arrow Connector 9"/>
          <p:cNvCxnSpPr/>
          <p:nvPr/>
        </p:nvCxnSpPr>
        <p:spPr>
          <a:xfrm flipH="1">
            <a:off x="4191000" y="4191000"/>
            <a:ext cx="1066800" cy="1143000"/>
          </a:xfrm>
          <a:prstGeom prst="straightConnector1">
            <a:avLst/>
          </a:prstGeom>
          <a:ln w="66675">
            <a:solidFill>
              <a:srgbClr val="FF6600"/>
            </a:solidFill>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35039" y="3781425"/>
            <a:ext cx="2085975" cy="2781300"/>
          </a:xfrm>
          <a:prstGeom prst="rect">
            <a:avLst/>
          </a:prstGeom>
        </p:spPr>
      </p:pic>
      <p:cxnSp>
        <p:nvCxnSpPr>
          <p:cNvPr id="9" name="Straight Arrow Connector 8"/>
          <p:cNvCxnSpPr/>
          <p:nvPr/>
        </p:nvCxnSpPr>
        <p:spPr>
          <a:xfrm>
            <a:off x="5334000" y="4114800"/>
            <a:ext cx="1608773" cy="427054"/>
          </a:xfrm>
          <a:prstGeom prst="straightConnector1">
            <a:avLst/>
          </a:prstGeom>
          <a:ln w="66675">
            <a:solidFill>
              <a:srgbClr val="FF66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par>
                                <p:cTn id="8" presetID="3" presetClass="entr" presetSubtype="1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11040"/>
  <p:tag name="ARTICULATE_PROJECT_CHECK" val="0"/>
  <p:tag name="LMS_COMPLETION_TITLE" val="Quarter 1_Security and Safety"/>
  <p:tag name="LMS_COMPLETION_ID" val="Quarter_1_Security_and_Safety"/>
  <p:tag name="LMS_COMPLETION_VERSION" val="1.0"/>
  <p:tag name="LMS_COMPLETION_DURATION" val="1:00:00"/>
  <p:tag name="LMS_COMPLETION_SCO_TITLE" val="Quarter 1_Security and Safety"/>
  <p:tag name="LMS_COMPLETION_SCO_ID" val="Quarter_1_Security_and_Safety"/>
  <p:tag name="LMS_COMPLETION_EDITION" val="0"/>
  <p:tag name="LMS_COMPLETION_THRESHOLD" val="80"/>
  <p:tag name="LMS_COMPLETION_METHOD" val="QUIZ"/>
  <p:tag name="LMS_COMPLETION_TARGET_ID" val="279"/>
  <p:tag name="LMS_DATA_SCORM" val="1"/>
  <p:tag name="LMS_COMPLETION_TARGET" val="4c13197d-c253-4fd1-b738-67f5ed42b395"/>
  <p:tag name="PRESENTATION_PLAYLIST_COUNT" val="0"/>
  <p:tag name="PRESENTATION_PRESENTER_SLIDE_LEVEL" val="0"/>
  <p:tag name="ARTICULATE_PROJECT_OPEN" val="1"/>
  <p:tag name="ARTICULATE_PRESENTER_VERSION" val="6"/>
  <p:tag name="PUBLISH_TITLE" val="Quarter 1_Security and Safety"/>
  <p:tag name="ARTICULATE_PUBLISH_PATH" val="G:\Lab_Shared\BloodBankStaff\Employee Competency\Articulate Presentations\Ready for IShares"/>
  <p:tag name="ARTICULATE_LOGO" val="(None selected)"/>
  <p:tag name="ARTICULATE_PRESENTER" val="(None selected)"/>
  <p:tag name="ARTICULATE_PRESENTER_GUID" val="9869030842"/>
  <p:tag name="ARTICULATE_LMS" val="0"/>
  <p:tag name="ARTICULATE_TEMPLATE" val="Corporate Communications"/>
  <p:tag name="ARTICULATE_TEMPLATE_GUID" val="1a000000-6000-0000-b000-000000000001"/>
  <p:tag name="LMS_PUBLISH" val="No"/>
  <p:tag name="PRESENTER_PREVIEW_MODE" val="0"/>
  <p:tag name="PRESENTER_PREVIEW_START" val="1"/>
  <p:tag name="LAUNCHINNEWWINDOW" val="0"/>
  <p:tag name="LASTPUBLISHED" val="G:\Lab_Shared\BloodBankStaff\Employee Competency\Articulate Presentations\Ready for IShares\Quarter 1_Security and Safety\player.html"/>
</p:tagLst>
</file>

<file path=ppt/tags/tag10.xml><?xml version="1.0" encoding="utf-8"?>
<p:tagLst xmlns:a="http://schemas.openxmlformats.org/drawingml/2006/main" xmlns:r="http://schemas.openxmlformats.org/officeDocument/2006/relationships" xmlns:p="http://schemas.openxmlformats.org/presentationml/2006/main">
  <p:tag name="ARTICULATE_SLIDE_GUID" val="54e080e0-2350-4fb6-8f1b-670cd5cb3550"/>
  <p:tag name="ARTICULATE_SLIDE_PAUSE" val="1"/>
  <p:tag name="ARTICULATE_NAV_LEVEL" val="1"/>
  <p:tag name="ARTICULATE_PLAYLIST_ID" val="-1"/>
  <p:tag name="ARTICULATE_LOCK_SLIDE" val="0"/>
  <p:tag name="ARTICULATE_SLIDE_NAV" val="7"/>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B3ehhDQu_files\slide0001_image001.jpg"/>
</p:tagLst>
</file>

<file path=ppt/tags/tag12.xml><?xml version="1.0" encoding="utf-8"?>
<p:tagLst xmlns:a="http://schemas.openxmlformats.org/drawingml/2006/main" xmlns:r="http://schemas.openxmlformats.org/officeDocument/2006/relationships" xmlns:p="http://schemas.openxmlformats.org/presentationml/2006/main">
  <p:tag name="ARTICULATE_SLIDE_GUID" val="20d719f5-6925-49c9-b1e0-b8dfeca45298"/>
  <p:tag name="ARTICULATE_SLIDE_PAUSE" val="1"/>
  <p:tag name="ARTICULATE_NAV_LEVEL" val="1"/>
  <p:tag name="ARTICULATE_PLAYLIST_ID" val="-1"/>
  <p:tag name="ARTICULATE_LOCK_SLIDE" val="0"/>
  <p:tag name="ARTICULATE_SLIDE_NAV" val="8"/>
</p:tagLst>
</file>

<file path=ppt/tags/tag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xml><?xml version="1.0" encoding="utf-8"?>
<p:tagLst xmlns:a="http://schemas.openxmlformats.org/drawingml/2006/main" xmlns:r="http://schemas.openxmlformats.org/officeDocument/2006/relationships" xmlns:p="http://schemas.openxmlformats.org/presentationml/2006/main">
  <p:tag name="ARTICULATE_SLIDE_GUID" val="c3d28b04-aa8d-4457-842e-e8b1c9703398"/>
  <p:tag name="ARTICULATE_SLIDE_PAUSE" val="1"/>
  <p:tag name="ARTICULATE_NAV_LEVEL" val="1"/>
  <p:tag name="ARTICULATE_PLAYLIST_ID" val="-1"/>
  <p:tag name="ARTICULATE_LOCK_SLIDE" val="0"/>
  <p:tag name="ARTICULATE_SLIDE_NAV" val="9"/>
</p:tagLst>
</file>

<file path=ppt/tags/tag1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4PWINpZR_files\slide0001_image001.jpg"/>
</p:tagLst>
</file>

<file path=ppt/tags/tag16.xml><?xml version="1.0" encoding="utf-8"?>
<p:tagLst xmlns:a="http://schemas.openxmlformats.org/drawingml/2006/main" xmlns:r="http://schemas.openxmlformats.org/officeDocument/2006/relationships" xmlns:p="http://schemas.openxmlformats.org/presentationml/2006/main">
  <p:tag name="ARTICULATE_SLIDE_GUID" val="e6e0e9b4-2ff2-4da9-8403-be7c93965fd0"/>
  <p:tag name="ARTICULATE_SLIDE_PAUSE" val="1"/>
  <p:tag name="ARTICULATE_NAV_LEVEL" val="1"/>
  <p:tag name="ARTICULATE_PLAYLIST_ID" val="-1"/>
  <p:tag name="ARTICULATE_LOCK_SLIDE" val="0"/>
  <p:tag name="ARTICULATE_SLIDE_NAV" val="10"/>
</p:tagLst>
</file>

<file path=ppt/tags/tag17.xml><?xml version="1.0" encoding="utf-8"?>
<p:tagLst xmlns:a="http://schemas.openxmlformats.org/drawingml/2006/main" xmlns:r="http://schemas.openxmlformats.org/officeDocument/2006/relationships" xmlns:p="http://schemas.openxmlformats.org/presentationml/2006/main">
  <p:tag name="ARTICULATE_SLIDE_GUID" val="55951200-8fdd-4d5a-ac5e-803fc919ad38"/>
  <p:tag name="ARTICULATE_SLIDE_PAUSE" val="1"/>
  <p:tag name="ARTICULATE_NAV_LEVEL" val="1"/>
  <p:tag name="ARTICULATE_PLAYLIST_ID" val="-1"/>
  <p:tag name="ARTICULATE_LOCK_SLIDE" val="0"/>
  <p:tag name="ARTICULATE_SLIDE_NAV" val="11"/>
</p:tagLst>
</file>

<file path=ppt/tags/tag1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9.xml><?xml version="1.0" encoding="utf-8"?>
<p:tagLst xmlns:a="http://schemas.openxmlformats.org/drawingml/2006/main" xmlns:r="http://schemas.openxmlformats.org/officeDocument/2006/relationships" xmlns:p="http://schemas.openxmlformats.org/presentationml/2006/main">
  <p:tag name="ARTICULATE_SLIDE_GUID" val="9e3c1837-a254-4559-8b04-3cf2b14e879b"/>
  <p:tag name="ARTICULATE_SLIDE_PAUSE" val="1"/>
  <p:tag name="ARTICULATE_NAV_LEVEL" val="1"/>
  <p:tag name="ARTICULATE_PLAYLIST_ID" val="-1"/>
  <p:tag name="ARTICULATE_LOCK_SLIDE" val="0"/>
  <p:tag name="ARTICULATE_SLIDE_NAV" val="13"/>
</p:tagLst>
</file>

<file path=ppt/tags/tag2.xml><?xml version="1.0" encoding="utf-8"?>
<p:tagLst xmlns:a="http://schemas.openxmlformats.org/drawingml/2006/main" xmlns:r="http://schemas.openxmlformats.org/officeDocument/2006/relationships" xmlns:p="http://schemas.openxmlformats.org/presentationml/2006/main">
  <p:tag name="ARTICULATE_SLIDE_GUID" val="d5b58c68-f670-487e-89a1-357bbd62ea23"/>
  <p:tag name="ARTICULATE_SLIDE_PAUSE" val="1"/>
  <p:tag name="ARTICULATE_NAV_LEVEL" val="1"/>
  <p:tag name="ARTICULATE_PLAYLIST_ID" val="-1"/>
  <p:tag name="ARTICULATE_LOCK_SLIDE" val="0"/>
  <p:tag name="ARTICULATE_SLIDE_NAV" val="1"/>
</p:tagLst>
</file>

<file path=ppt/tags/tag20.xml><?xml version="1.0" encoding="utf-8"?>
<p:tagLst xmlns:a="http://schemas.openxmlformats.org/drawingml/2006/main" xmlns:r="http://schemas.openxmlformats.org/officeDocument/2006/relationships" xmlns:p="http://schemas.openxmlformats.org/presentationml/2006/main">
  <p:tag name="ARTICULATE_SLIDE_GUID" val="4174f473-86db-4eba-b014-193c417ddac0"/>
  <p:tag name="ARTICULATE_SLIDE_PAUSE" val="1"/>
  <p:tag name="ARTICULATE_NAV_LEVEL" val="1"/>
  <p:tag name="ARTICULATE_PLAYLIST_ID" val="-1"/>
  <p:tag name="ARTICULATE_LOCK_SLIDE" val="0"/>
  <p:tag name="ARTICULATE_SLIDE_NAV" val="14"/>
</p:tagLst>
</file>

<file path=ppt/tags/tag3.xml><?xml version="1.0" encoding="utf-8"?>
<p:tagLst xmlns:a="http://schemas.openxmlformats.org/drawingml/2006/main" xmlns:r="http://schemas.openxmlformats.org/officeDocument/2006/relationships" xmlns:p="http://schemas.openxmlformats.org/presentationml/2006/main">
  <p:tag name="ARTICULATE_SLIDE_GUID" val="d28eb90c-b227-4c57-beee-cf8f6283ca1a"/>
  <p:tag name="ARTICULATE_SLIDE_PAUSE" val="1"/>
  <p:tag name="ARTICULATE_NAV_LEVEL" val="1"/>
  <p:tag name="ARTICULATE_PLAYLIST_ID" val="-1"/>
  <p:tag name="ARTICULATE_LOCK_SLIDE" val="0"/>
  <p:tag name="ARTICULATE_SLIDE_NAV" val="2"/>
</p:tagLst>
</file>

<file path=ppt/tags/tag4.xml><?xml version="1.0" encoding="utf-8"?>
<p:tagLst xmlns:a="http://schemas.openxmlformats.org/drawingml/2006/main" xmlns:r="http://schemas.openxmlformats.org/officeDocument/2006/relationships" xmlns:p="http://schemas.openxmlformats.org/presentationml/2006/main">
  <p:tag name="ARTICULATE_SLIDE_GUID" val="b6a33c56-ae57-40c1-845e-fbc41c29a86a"/>
  <p:tag name="ARTICULATE_SLIDE_PAUSE" val="1"/>
  <p:tag name="ARTICULATE_NAV_LEVEL" val="1"/>
  <p:tag name="ARTICULATE_PLAYLIST_ID" val="-1"/>
  <p:tag name="ARTICULATE_LOCK_SLIDE" val="0"/>
  <p:tag name="ARTICULATE_SLIDE_NAV" val="3"/>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f5ec51d0-617b-40e6-bf71-3551e700139c"/>
  <p:tag name="ARTICULATE_SLIDE_PAUSE" val="1"/>
  <p:tag name="ARTICULATE_NAV_LEVEL" val="1"/>
  <p:tag name="ARTICULATE_PLAYLIST_ID" val="-1"/>
  <p:tag name="ARTICULATE_LOCK_SLIDE" val="0"/>
  <p:tag name="ARTICULATE_SLIDE_NAV" val="4"/>
</p:tagLst>
</file>

<file path=ppt/tags/tag6.xml><?xml version="1.0" encoding="utf-8"?>
<p:tagLst xmlns:a="http://schemas.openxmlformats.org/drawingml/2006/main" xmlns:r="http://schemas.openxmlformats.org/officeDocument/2006/relationships" xmlns:p="http://schemas.openxmlformats.org/presentationml/2006/main">
  <p:tag name="ARTICULATE_SLIDE_GUID" val="4908931e-560a-48ac-9e4c-b3697c768493"/>
  <p:tag name="ARTICULATE_SLIDE_PAUSE" val="1"/>
  <p:tag name="ARTICULATE_NAV_LEVEL" val="1"/>
  <p:tag name="ARTICULATE_PLAYLIST_ID" val="-1"/>
  <p:tag name="ARTICULATE_LOCK_SLIDE" val="0"/>
  <p:tag name="ARTICULATE_SLIDE_NAV" val="5"/>
</p:tagLst>
</file>

<file path=ppt/tags/tag7.xml><?xml version="1.0" encoding="utf-8"?>
<p:tagLst xmlns:a="http://schemas.openxmlformats.org/drawingml/2006/main" xmlns:r="http://schemas.openxmlformats.org/officeDocument/2006/relationships" xmlns:p="http://schemas.openxmlformats.org/presentationml/2006/main">
  <p:tag name="ARTICULATE_SLIDE_GUID" val="c4fe2bbd-4d54-4d7b-886f-8f071dca2e24"/>
  <p:tag name="ARTICULATE_SLIDE_PAUSE" val="1"/>
  <p:tag name="ARTICULATE_NAV_LEVEL" val="1"/>
  <p:tag name="ARTICULATE_PLAYLIST_ID" val="-1"/>
  <p:tag name="ARTICULATE_LOCK_SLIDE" val="0"/>
  <p:tag name="ARTICULATE_SLIDE_NAV" val="6"/>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Kb4Fckmv_files\slide0001_image001.jpg"/>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bturner\AppData\Local\Temp\articulate\presenter\imgtemp\RPfusqQg_files\slide0001_image001.jpg"/>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982</TotalTime>
  <Words>865</Words>
  <Application>Microsoft Office PowerPoint</Application>
  <PresentationFormat>On-screen Show (4:3)</PresentationFormat>
  <Paragraphs>106</Paragraphs>
  <Slides>16</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Calibri</vt:lpstr>
      <vt:lpstr>Century Gothic</vt:lpstr>
      <vt:lpstr>Verdana</vt:lpstr>
      <vt:lpstr>Wingdings 2</vt:lpstr>
      <vt:lpstr>Verve</vt:lpstr>
      <vt:lpstr>Security and Safety</vt:lpstr>
      <vt:lpstr>Security Phone Number</vt:lpstr>
      <vt:lpstr>Let Me In!</vt:lpstr>
      <vt:lpstr>Feeling Unsafe…</vt:lpstr>
      <vt:lpstr>Panic Buttons </vt:lpstr>
      <vt:lpstr>Blood Bank Panic Buttons</vt:lpstr>
      <vt:lpstr>Blood Bank Emergency Key Pad</vt:lpstr>
      <vt:lpstr>Blood Bank Panic Buttons</vt:lpstr>
      <vt:lpstr>Blood Bank Panic Cords</vt:lpstr>
      <vt:lpstr>SCTCT Panic Buttons</vt:lpstr>
      <vt:lpstr>SCTCT Panic Buttons</vt:lpstr>
      <vt:lpstr>SCTCT Panic Buttons</vt:lpstr>
      <vt:lpstr>Blood Bank Key:  Loss of Power</vt:lpstr>
      <vt:lpstr>Blood Bank Key:  Loss of Power</vt:lpstr>
      <vt:lpstr>Irradiator Room Access</vt:lpstr>
      <vt:lpstr>Irradiator Room Access</vt:lpstr>
    </vt:vector>
  </TitlesOfParts>
  <Company>WFUBMC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 Bank Safety</dc:title>
  <dc:creator>bturner</dc:creator>
  <cp:lastModifiedBy>Bettina Turner</cp:lastModifiedBy>
  <cp:revision>76</cp:revision>
  <dcterms:created xsi:type="dcterms:W3CDTF">2014-10-14T18:44:00Z</dcterms:created>
  <dcterms:modified xsi:type="dcterms:W3CDTF">2023-02-16T17:24:42Z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BF614E41-13F6-49E8-97CC-50D99C24B610</vt:lpwstr>
  </property>
  <property fmtid="{D5CDD505-2E9C-101B-9397-08002B2CF9AE}" pid="4" name="ArticulatePath">
    <vt:lpwstr>Blood Bank Security and Safety</vt:lpwstr>
  </property>
  <property fmtid="{D5CDD505-2E9C-101B-9397-08002B2CF9AE}" pid="5" name="ArticulateProjectFull">
    <vt:lpwstr>G:\Lab_Shared\BloodBankStaff\Employee Competency\Articulate Presentations\Quarterly Safety\Quarter 1_Security and Safety\Blood Bank Security and Safety.ppta</vt:lpwstr>
  </property>
</Properties>
</file>