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401" r:id="rId6"/>
    <p:sldId id="402" r:id="rId7"/>
    <p:sldId id="404" r:id="rId8"/>
    <p:sldId id="666" r:id="rId9"/>
    <p:sldId id="667" r:id="rId10"/>
    <p:sldId id="658" r:id="rId11"/>
    <p:sldId id="659" r:id="rId12"/>
    <p:sldId id="661" r:id="rId13"/>
    <p:sldId id="662" r:id="rId14"/>
    <p:sldId id="6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167"/>
    <a:srgbClr val="6C6D76"/>
    <a:srgbClr val="942092"/>
    <a:srgbClr val="75767F"/>
    <a:srgbClr val="63646B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AF74A-23B7-49DD-A77E-EB1AEC20B9D5}" v="2" dt="2023-02-17T16:16:07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C. Bowman" userId="613b6335-6f71-4674-b8eb-282ab8bc7fbf" providerId="ADAL" clId="{542AF74A-23B7-49DD-A77E-EB1AEC20B9D5}"/>
    <pc:docChg chg="custSel addSld delSld modSld">
      <pc:chgData name="Shelley C. Bowman" userId="613b6335-6f71-4674-b8eb-282ab8bc7fbf" providerId="ADAL" clId="{542AF74A-23B7-49DD-A77E-EB1AEC20B9D5}" dt="2023-02-17T16:16:21.526" v="192" actId="478"/>
      <pc:docMkLst>
        <pc:docMk/>
      </pc:docMkLst>
      <pc:sldChg chg="del">
        <pc:chgData name="Shelley C. Bowman" userId="613b6335-6f71-4674-b8eb-282ab8bc7fbf" providerId="ADAL" clId="{542AF74A-23B7-49DD-A77E-EB1AEC20B9D5}" dt="2023-02-17T16:14:13.412" v="2" actId="2696"/>
        <pc:sldMkLst>
          <pc:docMk/>
          <pc:sldMk cId="254586190" sldId="414"/>
        </pc:sldMkLst>
      </pc:sldChg>
      <pc:sldChg chg="del">
        <pc:chgData name="Shelley C. Bowman" userId="613b6335-6f71-4674-b8eb-282ab8bc7fbf" providerId="ADAL" clId="{542AF74A-23B7-49DD-A77E-EB1AEC20B9D5}" dt="2023-02-17T16:14:12.154" v="1" actId="2696"/>
        <pc:sldMkLst>
          <pc:docMk/>
          <pc:sldMk cId="2844644070" sldId="521"/>
        </pc:sldMkLst>
      </pc:sldChg>
      <pc:sldChg chg="del">
        <pc:chgData name="Shelley C. Bowman" userId="613b6335-6f71-4674-b8eb-282ab8bc7fbf" providerId="ADAL" clId="{542AF74A-23B7-49DD-A77E-EB1AEC20B9D5}" dt="2023-02-17T16:14:09.895" v="0" actId="2696"/>
        <pc:sldMkLst>
          <pc:docMk/>
          <pc:sldMk cId="3183756927" sldId="588"/>
        </pc:sldMkLst>
      </pc:sldChg>
      <pc:sldChg chg="addSp delSp modSp new mod setBg">
        <pc:chgData name="Shelley C. Bowman" userId="613b6335-6f71-4674-b8eb-282ab8bc7fbf" providerId="ADAL" clId="{542AF74A-23B7-49DD-A77E-EB1AEC20B9D5}" dt="2023-02-17T16:16:21.526" v="192" actId="478"/>
        <pc:sldMkLst>
          <pc:docMk/>
          <pc:sldMk cId="3898089590" sldId="668"/>
        </pc:sldMkLst>
        <pc:spChg chg="del">
          <ac:chgData name="Shelley C. Bowman" userId="613b6335-6f71-4674-b8eb-282ab8bc7fbf" providerId="ADAL" clId="{542AF74A-23B7-49DD-A77E-EB1AEC20B9D5}" dt="2023-02-17T16:14:20.262" v="4" actId="478"/>
          <ac:spMkLst>
            <pc:docMk/>
            <pc:sldMk cId="3898089590" sldId="668"/>
            <ac:spMk id="2" creationId="{6F3788FC-5893-9F01-EEF2-99131DBC9C4A}"/>
          </ac:spMkLst>
        </pc:spChg>
        <pc:spChg chg="mod">
          <ac:chgData name="Shelley C. Bowman" userId="613b6335-6f71-4674-b8eb-282ab8bc7fbf" providerId="ADAL" clId="{542AF74A-23B7-49DD-A77E-EB1AEC20B9D5}" dt="2023-02-17T16:16:15.698" v="190" actId="26606"/>
          <ac:spMkLst>
            <pc:docMk/>
            <pc:sldMk cId="3898089590" sldId="668"/>
            <ac:spMk id="3" creationId="{0564EC4A-7E5F-8931-2444-DF0390825832}"/>
          </ac:spMkLst>
        </pc:spChg>
        <pc:spChg chg="add del mod">
          <ac:chgData name="Shelley C. Bowman" userId="613b6335-6f71-4674-b8eb-282ab8bc7fbf" providerId="ADAL" clId="{542AF74A-23B7-49DD-A77E-EB1AEC20B9D5}" dt="2023-02-17T16:16:21.526" v="192" actId="478"/>
          <ac:spMkLst>
            <pc:docMk/>
            <pc:sldMk cId="3898089590" sldId="668"/>
            <ac:spMk id="6" creationId="{FFB294E5-472D-540A-91C9-EA2F88B0D92D}"/>
          </ac:spMkLst>
        </pc:spChg>
        <pc:spChg chg="add">
          <ac:chgData name="Shelley C. Bowman" userId="613b6335-6f71-4674-b8eb-282ab8bc7fbf" providerId="ADAL" clId="{542AF74A-23B7-49DD-A77E-EB1AEC20B9D5}" dt="2023-02-17T16:16:15.698" v="190" actId="26606"/>
          <ac:spMkLst>
            <pc:docMk/>
            <pc:sldMk cId="3898089590" sldId="668"/>
            <ac:spMk id="11" creationId="{2B566528-1B12-4246-9431-5C2D7D081168}"/>
          </ac:spMkLst>
        </pc:spChg>
        <pc:grpChg chg="add">
          <ac:chgData name="Shelley C. Bowman" userId="613b6335-6f71-4674-b8eb-282ab8bc7fbf" providerId="ADAL" clId="{542AF74A-23B7-49DD-A77E-EB1AEC20B9D5}" dt="2023-02-17T16:16:15.698" v="190" actId="26606"/>
          <ac:grpSpMkLst>
            <pc:docMk/>
            <pc:sldMk cId="3898089590" sldId="668"/>
            <ac:grpSpMk id="13" creationId="{828A5161-06F1-46CF-8AD7-844680A59E13}"/>
          </ac:grpSpMkLst>
        </pc:grpChg>
        <pc:grpChg chg="add">
          <ac:chgData name="Shelley C. Bowman" userId="613b6335-6f71-4674-b8eb-282ab8bc7fbf" providerId="ADAL" clId="{542AF74A-23B7-49DD-A77E-EB1AEC20B9D5}" dt="2023-02-17T16:16:15.698" v="190" actId="26606"/>
          <ac:grpSpMkLst>
            <pc:docMk/>
            <pc:sldMk cId="3898089590" sldId="668"/>
            <ac:grpSpMk id="17" creationId="{5995D10D-E9C9-47DB-AE7E-801FEF38F5C9}"/>
          </ac:grpSpMkLst>
        </pc:grpChg>
        <pc:picChg chg="add mod">
          <ac:chgData name="Shelley C. Bowman" userId="613b6335-6f71-4674-b8eb-282ab8bc7fbf" providerId="ADAL" clId="{542AF74A-23B7-49DD-A77E-EB1AEC20B9D5}" dt="2023-02-17T16:16:15.698" v="190" actId="26606"/>
          <ac:picMkLst>
            <pc:docMk/>
            <pc:sldMk cId="3898089590" sldId="668"/>
            <ac:picMk id="5" creationId="{67872A8A-D4B4-A691-49D7-D49A608275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B1E1-C44C-49D4-A9D9-0EEE8C7B892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FE57-4847-43D7-BE1E-F9D5A3DB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F851-C093-482E-BF83-F28AB697F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F3117-8DD7-499D-BFFB-4A63F99D5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DF7B-54FA-4EFA-B68A-D1F600D8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D23D-78D2-4CE3-B36F-C4B0A731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BD36-B470-4C1B-97C5-B95080E3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2FFE-C0CB-4528-B792-5B52FE93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49208-7C54-4904-A075-8B171E92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E4B5-67F7-4B87-9D92-7BB4C085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7AA2-E530-48F6-8F40-C87BFB75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F1E0-EA37-420D-8D9E-2E38057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6B2E-B6C9-4FA6-A115-D3C080FBB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3ED38-CA5D-47DE-93AF-8077B86ED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4FB4-CEA4-4B63-A142-7B928628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2F0A-668A-4918-BFC0-2F49DDDA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8D062-AF78-4D10-951E-901C6B50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91E0-ADD6-4036-93D7-BD4D4989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597F-FB66-47BB-AFE3-FD39689C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25F4-DB69-46DF-8F70-B9BAD523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3455-1B39-4046-83FB-7CC486B2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99D1-95E6-49EC-B8DF-B90A0581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4EFB-5435-42B2-827E-892BE0B2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033C-1F8E-4CCF-9FD5-004BDBFD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10BC-9D77-4924-8A12-7E0F19CE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5ED61-44CD-43AF-8916-BA3CBC88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3189-0609-43E9-815F-97AF62D9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57F8-DBC7-4AF4-9BD2-EB4A8E3E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ED10-AAEA-4095-9BDB-3645BB39E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74730-FA21-47E1-B465-CE62077C2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98677-E70B-44E6-AE08-7B5AF8EC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A9C1-BEF7-4487-B739-273FAE51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F4E2-FBC2-48D2-BB32-B8E26E98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A0B7-2D34-4545-9515-CA935539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E97E-40BB-4458-92A0-33F691EB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40CB8-CD25-4B22-8471-89BEF5FF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E5077-CF03-4C79-85F6-216934384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7FC72-3B3C-41A6-BF31-7D04358B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CE029-E3BD-4926-B9E0-4D9D7ADC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2796C-5806-44DD-B194-1306D393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0AD87-1A01-45AA-912A-1DE48794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3429-66CE-4053-862B-60DE9B87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0F103-1AFA-455C-B969-5A65E16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7C32A-E446-4646-942B-F65F4E91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3D698-CD85-4698-BA32-95BB7853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6DFE5-444E-4BD4-AD5F-005A40BE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61341-19DE-4940-BDC6-2F43ECA0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C06DA-41C6-4FB9-B890-28D22E4A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7C23-2FD2-4850-8B95-12235183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749D-71D6-4354-BF6B-AD4A12F1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D06AD-7839-41AC-8FF4-35D63BE93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12049-0D71-4826-A104-DE687AE6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255F-F7A7-4310-95A7-D58217DD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4885-C25A-414A-BE6A-ECF189B1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3C20-C0A2-43B7-B965-E0C12DF9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ACD74-5959-4427-89F6-1421ECE1A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2E18-67CF-4850-97AA-D8CCAA364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A9F95-2DFF-4E5D-BBD5-7914A95A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74AD5-127D-4B26-95A2-6F2A2159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16AC-3AEC-417C-9453-48B2EFFA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75D45-EFF0-4C48-89DE-272EA7F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09BEB-A865-42F4-ACEA-D3DB07E4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BEC2-AC54-4698-8C31-4F57CEA8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DEC1-1ACA-4AF2-9F78-5D405C06E0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97E7-C80E-40D3-95A6-AB5058F55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EFC45-7FC4-4121-91C4-16DE833B7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yringes-with-needles-on-table-in-clinic-422690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ommons.wikimedia.org/wiki/File:Scalpel_blade_01.JPG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 Lab Manager’s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February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2.2023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/>
              <a:t>Days Since Last Serious Safety Event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4090" y="1301007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WFB: 15 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BCH: 40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DMC: 729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HPMC: 92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LMC: 22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WMC: 246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0175" y="5443050"/>
            <a:ext cx="208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2/16/2023</a:t>
            </a:r>
          </a:p>
        </p:txBody>
      </p:sp>
    </p:spTree>
    <p:extLst>
      <p:ext uri="{BB962C8B-B14F-4D97-AF65-F5344CB8AC3E}">
        <p14:creationId xmlns:p14="http://schemas.microsoft.com/office/powerpoint/2010/main" val="63294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45" y="1327464"/>
            <a:ext cx="3457327" cy="1066602"/>
          </a:xfrm>
        </p:spPr>
        <p:txBody>
          <a:bodyPr/>
          <a:lstStyle/>
          <a:p>
            <a:pPr algn="ctr"/>
            <a:r>
              <a:rPr lang="en-US" sz="3600" dirty="0"/>
              <a:t>Good Catches in February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7238" y="3220138"/>
            <a:ext cx="409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Great Work!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Thank you ALL!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28" y="156888"/>
            <a:ext cx="7029794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7DD84-3480-B435-208C-CF0E8AC6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028" y="785419"/>
            <a:ext cx="7029794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" y="925772"/>
            <a:ext cx="4066310" cy="3588039"/>
          </a:xfrm>
        </p:spPr>
        <p:txBody>
          <a:bodyPr/>
          <a:lstStyle/>
          <a:p>
            <a:pPr algn="ctr"/>
            <a:r>
              <a:rPr lang="en-US" sz="3600" dirty="0"/>
              <a:t>Good Catch Recipient </a:t>
            </a:r>
            <a:br>
              <a:rPr lang="en-US" sz="3600" dirty="0"/>
            </a:br>
            <a:r>
              <a:rPr lang="en-US" sz="3600" dirty="0"/>
              <a:t>for February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Christina Warren</a:t>
            </a:r>
            <a:br>
              <a:rPr lang="en-US" sz="3600" dirty="0"/>
            </a:br>
            <a:r>
              <a:rPr lang="en-US" sz="3600" dirty="0"/>
              <a:t>Blood Bank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16" y="307571"/>
            <a:ext cx="39776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B032-2580-32AD-C95C-75737FA9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84918" cy="1325563"/>
          </a:xfrm>
        </p:spPr>
        <p:txBody>
          <a:bodyPr/>
          <a:lstStyle/>
          <a:p>
            <a:pPr algn="ctr"/>
            <a:r>
              <a:rPr lang="en-US" dirty="0"/>
              <a:t>Safety Focus of the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CCD11-6C87-EF5D-AE9E-25C07FC2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816" y="135966"/>
            <a:ext cx="6200140" cy="6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 dirty="0">
                <a:solidFill>
                  <a:srgbClr val="FF0000"/>
                </a:solidFill>
              </a:rPr>
              <a:t>Employee</a:t>
            </a:r>
            <a:r>
              <a:rPr lang="en-US" dirty="0"/>
              <a:t> Hazard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February’s Topic 	– Sharps Safety</a:t>
            </a:r>
          </a:p>
          <a:p>
            <a:pPr marL="0" indent="0">
              <a:buNone/>
            </a:pPr>
            <a:r>
              <a:rPr lang="en-US" sz="3600" dirty="0"/>
              <a:t>				</a:t>
            </a:r>
            <a:r>
              <a:rPr lang="en-US" sz="3200" dirty="0"/>
              <a:t>Needles and Scalpels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838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65352" cy="1325563"/>
          </a:xfrm>
        </p:spPr>
        <p:txBody>
          <a:bodyPr/>
          <a:lstStyle/>
          <a:p>
            <a:r>
              <a:rPr lang="en-US" dirty="0"/>
              <a:t>Needles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5" y="1422953"/>
            <a:ext cx="4673367" cy="3422162"/>
          </a:xfrm>
        </p:spPr>
        <p:txBody>
          <a:bodyPr/>
          <a:lstStyle/>
          <a:p>
            <a:r>
              <a:rPr lang="en-US" sz="2400" dirty="0"/>
              <a:t>Do not recap</a:t>
            </a:r>
          </a:p>
          <a:p>
            <a:r>
              <a:rPr lang="en-US" sz="2400" dirty="0"/>
              <a:t>Do not bend</a:t>
            </a:r>
          </a:p>
          <a:p>
            <a:r>
              <a:rPr lang="en-US" sz="2400" dirty="0"/>
              <a:t>Do not remove needles from syringes with your hands</a:t>
            </a:r>
          </a:p>
          <a:p>
            <a:r>
              <a:rPr lang="en-US" sz="2400" dirty="0"/>
              <a:t>Dispose of immediately after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ACA1F-E1A0-A8B4-2856-17BE147D5590}"/>
              </a:ext>
            </a:extLst>
          </p:cNvPr>
          <p:cNvSpPr txBox="1"/>
          <p:nvPr/>
        </p:nvSpPr>
        <p:spPr>
          <a:xfrm>
            <a:off x="7222921" y="365125"/>
            <a:ext cx="40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Scalpels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8EA4C-2930-1F43-7EE9-613A56A4FB08}"/>
              </a:ext>
            </a:extLst>
          </p:cNvPr>
          <p:cNvSpPr txBox="1"/>
          <p:nvPr/>
        </p:nvSpPr>
        <p:spPr>
          <a:xfrm>
            <a:off x="6828639" y="1355129"/>
            <a:ext cx="4387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possible: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disposable blades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fixed blade with a handle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use excessive force or sawing motions</a:t>
            </a:r>
          </a:p>
        </p:txBody>
      </p:sp>
      <p:pic>
        <p:nvPicPr>
          <p:cNvPr id="8" name="Picture 7" descr="A picture containing text, needle">
            <a:extLst>
              <a:ext uri="{FF2B5EF4-FFF2-40B4-BE49-F238E27FC236}">
                <a16:creationId xmlns:a16="http://schemas.microsoft.com/office/drawing/2014/main" id="{BC04E7B4-D687-BF15-9D85-B884301C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4025237"/>
            <a:ext cx="3465352" cy="2006511"/>
          </a:xfrm>
          <a:prstGeom prst="rect">
            <a:avLst/>
          </a:prstGeom>
        </p:spPr>
      </p:pic>
      <p:pic>
        <p:nvPicPr>
          <p:cNvPr id="10" name="Picture 9" descr="Diagram">
            <a:extLst>
              <a:ext uri="{FF2B5EF4-FFF2-40B4-BE49-F238E27FC236}">
                <a16:creationId xmlns:a16="http://schemas.microsoft.com/office/drawing/2014/main" id="{760B8473-A237-D3BD-35BF-2076A5F61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1753" y="4025237"/>
            <a:ext cx="2675348" cy="20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056" y="1690688"/>
            <a:ext cx="8799576" cy="3422162"/>
          </a:xfrm>
        </p:spPr>
        <p:txBody>
          <a:bodyPr/>
          <a:lstStyle/>
          <a:p>
            <a:r>
              <a:rPr lang="en-US" dirty="0"/>
              <a:t>Are the sharps disposal containers in your lab too full?</a:t>
            </a:r>
          </a:p>
          <a:p>
            <a:pPr lvl="1"/>
            <a:r>
              <a:rPr lang="en-US" sz="2800" dirty="0"/>
              <a:t>If container is too full, employees could be punctured or cut by protruding sharps</a:t>
            </a:r>
          </a:p>
          <a:p>
            <a:pPr lvl="1"/>
            <a:endParaRPr lang="en-US" sz="2800" dirty="0"/>
          </a:p>
          <a:p>
            <a:r>
              <a:rPr lang="en-US" dirty="0"/>
              <a:t>Are the sharps disposal containers in your lab close to areas where sharps are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exposure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504" y="1800098"/>
            <a:ext cx="8342376" cy="3422162"/>
          </a:xfrm>
        </p:spPr>
        <p:txBody>
          <a:bodyPr/>
          <a:lstStyle/>
          <a:p>
            <a:r>
              <a:rPr lang="en-US" dirty="0"/>
              <a:t>Let it bleed</a:t>
            </a:r>
          </a:p>
          <a:p>
            <a:r>
              <a:rPr lang="en-US" dirty="0"/>
              <a:t>Wash it</a:t>
            </a:r>
          </a:p>
          <a:p>
            <a:r>
              <a:rPr lang="en-US" dirty="0"/>
              <a:t>Cover it</a:t>
            </a:r>
          </a:p>
          <a:p>
            <a:r>
              <a:rPr lang="en-US" dirty="0"/>
              <a:t>Report it by calling or visiting Employee Health</a:t>
            </a:r>
          </a:p>
          <a:p>
            <a:pPr lvl="1"/>
            <a:r>
              <a:rPr lang="en-US" dirty="0"/>
              <a:t>336-716-4801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BF3E9-43EF-90D2-ECCF-5DD23669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1800098"/>
            <a:ext cx="1734045" cy="22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3" ma:contentTypeDescription="Create a new document." ma:contentTypeScope="" ma:versionID="303d8c88b8991392dc10233c10952e34">
  <xsd:schema xmlns:xsd="http://www.w3.org/2001/XMLSchema" xmlns:xs="http://www.w3.org/2001/XMLSchema" xmlns:p="http://schemas.microsoft.com/office/2006/metadata/properties" xmlns:ns3="9cf83a04-d13f-4892-865d-583e21da827c" xmlns:ns4="cb19d9be-aee9-46ff-989a-b2eec6680c26" targetNamespace="http://schemas.microsoft.com/office/2006/metadata/properties" ma:root="true" ma:fieldsID="1b804e6bd5fb38f0dbcc63c55f95ac7b" ns3:_="" ns4:_="">
    <xsd:import namespace="9cf83a04-d13f-4892-865d-583e21da827c"/>
    <xsd:import namespace="cb19d9be-aee9-46ff-989a-b2eec6680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d9be-aee9-46ff-989a-b2eec6680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06BD59-1E70-402E-89F7-AC438130C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cb19d9be-aee9-46ff-989a-b2eec6680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b19d9be-aee9-46ff-989a-b2eec6680c26"/>
    <ds:schemaRef ds:uri="9cf83a04-d13f-4892-865d-583e21da82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9124</TotalTime>
  <Words>231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Office Theme</vt:lpstr>
      <vt:lpstr>PowerPoint Presentation</vt:lpstr>
      <vt:lpstr>PowerPoint Presentation</vt:lpstr>
      <vt:lpstr>Good Catches in February </vt:lpstr>
      <vt:lpstr>Good Catch Recipient  for February  Christina Warren Blood Bank           </vt:lpstr>
      <vt:lpstr>Safety Focus of the Month</vt:lpstr>
      <vt:lpstr>Lab Employee Hazard Awareness</vt:lpstr>
      <vt:lpstr>Needles</vt:lpstr>
      <vt:lpstr>Safety Check</vt:lpstr>
      <vt:lpstr>What to do if exposure occurs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344</cp:revision>
  <dcterms:created xsi:type="dcterms:W3CDTF">2020-08-30T18:26:08Z</dcterms:created>
  <dcterms:modified xsi:type="dcterms:W3CDTF">2023-02-17T16:16:25Z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