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401" r:id="rId6"/>
    <p:sldId id="681" r:id="rId7"/>
    <p:sldId id="666" r:id="rId8"/>
    <p:sldId id="682" r:id="rId9"/>
    <p:sldId id="672" r:id="rId10"/>
    <p:sldId id="642" r:id="rId11"/>
    <p:sldId id="673" r:id="rId12"/>
    <p:sldId id="678" r:id="rId13"/>
    <p:sldId id="683" r:id="rId14"/>
    <p:sldId id="679" r:id="rId15"/>
    <p:sldId id="680" r:id="rId16"/>
    <p:sldId id="685" r:id="rId17"/>
    <p:sldId id="686" r:id="rId18"/>
    <p:sldId id="6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167"/>
    <a:srgbClr val="6C6D76"/>
    <a:srgbClr val="942092"/>
    <a:srgbClr val="75767F"/>
    <a:srgbClr val="63646B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A9FC60-8836-4838-8465-2A9D7BA5E787}" v="11" dt="2023-05-13T15:07:28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2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C. Bowman" userId="613b6335-6f71-4674-b8eb-282ab8bc7fbf" providerId="ADAL" clId="{B6A9FC60-8836-4838-8465-2A9D7BA5E787}"/>
    <pc:docChg chg="undo redo custSel addSld delSld modSld">
      <pc:chgData name="Shelley C. Bowman" userId="613b6335-6f71-4674-b8eb-282ab8bc7fbf" providerId="ADAL" clId="{B6A9FC60-8836-4838-8465-2A9D7BA5E787}" dt="2023-05-13T15:22:23.985" v="231" actId="1582"/>
      <pc:docMkLst>
        <pc:docMk/>
      </pc:docMkLst>
      <pc:sldChg chg="del">
        <pc:chgData name="Shelley C. Bowman" userId="613b6335-6f71-4674-b8eb-282ab8bc7fbf" providerId="ADAL" clId="{B6A9FC60-8836-4838-8465-2A9D7BA5E787}" dt="2023-05-13T15:06:53.315" v="14" actId="2696"/>
        <pc:sldMkLst>
          <pc:docMk/>
          <pc:sldMk cId="3226913754" sldId="264"/>
        </pc:sldMkLst>
      </pc:sldChg>
      <pc:sldChg chg="modSp mod">
        <pc:chgData name="Shelley C. Bowman" userId="613b6335-6f71-4674-b8eb-282ab8bc7fbf" providerId="ADAL" clId="{B6A9FC60-8836-4838-8465-2A9D7BA5E787}" dt="2023-05-13T15:07:40.562" v="27" actId="20577"/>
        <pc:sldMkLst>
          <pc:docMk/>
          <pc:sldMk cId="1279741426" sldId="401"/>
        </pc:sldMkLst>
        <pc:spChg chg="mod">
          <ac:chgData name="Shelley C. Bowman" userId="613b6335-6f71-4674-b8eb-282ab8bc7fbf" providerId="ADAL" clId="{B6A9FC60-8836-4838-8465-2A9D7BA5E787}" dt="2023-05-13T15:07:37.219" v="25" actId="20577"/>
          <ac:spMkLst>
            <pc:docMk/>
            <pc:sldMk cId="1279741426" sldId="401"/>
            <ac:spMk id="3" creationId="{825C97AE-5E62-6949-B001-D10D9E2716D7}"/>
          </ac:spMkLst>
        </pc:spChg>
        <pc:spChg chg="mod">
          <ac:chgData name="Shelley C. Bowman" userId="613b6335-6f71-4674-b8eb-282ab8bc7fbf" providerId="ADAL" clId="{B6A9FC60-8836-4838-8465-2A9D7BA5E787}" dt="2023-05-13T15:07:40.562" v="27" actId="20577"/>
          <ac:spMkLst>
            <pc:docMk/>
            <pc:sldMk cId="1279741426" sldId="401"/>
            <ac:spMk id="4" creationId="{A44723A9-9B96-3448-A176-30EA898954BA}"/>
          </ac:spMkLst>
        </pc:spChg>
      </pc:sldChg>
      <pc:sldChg chg="add">
        <pc:chgData name="Shelley C. Bowman" userId="613b6335-6f71-4674-b8eb-282ab8bc7fbf" providerId="ADAL" clId="{B6A9FC60-8836-4838-8465-2A9D7BA5E787}" dt="2023-05-13T15:06:31.057" v="10"/>
        <pc:sldMkLst>
          <pc:docMk/>
          <pc:sldMk cId="1510095716" sldId="642"/>
        </pc:sldMkLst>
      </pc:sldChg>
      <pc:sldChg chg="del">
        <pc:chgData name="Shelley C. Bowman" userId="613b6335-6f71-4674-b8eb-282ab8bc7fbf" providerId="ADAL" clId="{B6A9FC60-8836-4838-8465-2A9D7BA5E787}" dt="2023-05-13T15:05:20.284" v="4" actId="2696"/>
        <pc:sldMkLst>
          <pc:docMk/>
          <pc:sldMk cId="564422945" sldId="665"/>
        </pc:sldMkLst>
      </pc:sldChg>
      <pc:sldChg chg="delSp add setBg delDesignElem">
        <pc:chgData name="Shelley C. Bowman" userId="613b6335-6f71-4674-b8eb-282ab8bc7fbf" providerId="ADAL" clId="{B6A9FC60-8836-4838-8465-2A9D7BA5E787}" dt="2023-05-13T15:05:16.779" v="3"/>
        <pc:sldMkLst>
          <pc:docMk/>
          <pc:sldMk cId="1837330995" sldId="666"/>
        </pc:sldMkLst>
        <pc:spChg chg="del">
          <ac:chgData name="Shelley C. Bowman" userId="613b6335-6f71-4674-b8eb-282ab8bc7fbf" providerId="ADAL" clId="{B6A9FC60-8836-4838-8465-2A9D7BA5E787}" dt="2023-05-13T15:05:16.779" v="3"/>
          <ac:spMkLst>
            <pc:docMk/>
            <pc:sldMk cId="1837330995" sldId="666"/>
            <ac:spMk id="8" creationId="{9B7AD9F6-8CE7-4299-8FC6-328F4DCD3FF9}"/>
          </ac:spMkLst>
        </pc:spChg>
        <pc:spChg chg="del">
          <ac:chgData name="Shelley C. Bowman" userId="613b6335-6f71-4674-b8eb-282ab8bc7fbf" providerId="ADAL" clId="{B6A9FC60-8836-4838-8465-2A9D7BA5E787}" dt="2023-05-13T15:05:16.779" v="3"/>
          <ac:spMkLst>
            <pc:docMk/>
            <pc:sldMk cId="1837330995" sldId="666"/>
            <ac:spMk id="10" creationId="{F49775AF-8896-43EE-92C6-83497D6DC56F}"/>
          </ac:spMkLst>
        </pc:spChg>
      </pc:sldChg>
      <pc:sldChg chg="del">
        <pc:chgData name="Shelley C. Bowman" userId="613b6335-6f71-4674-b8eb-282ab8bc7fbf" providerId="ADAL" clId="{B6A9FC60-8836-4838-8465-2A9D7BA5E787}" dt="2023-05-13T15:05:05.125" v="0" actId="2696"/>
        <pc:sldMkLst>
          <pc:docMk/>
          <pc:sldMk cId="3541139253" sldId="669"/>
        </pc:sldMkLst>
      </pc:sldChg>
      <pc:sldChg chg="del">
        <pc:chgData name="Shelley C. Bowman" userId="613b6335-6f71-4674-b8eb-282ab8bc7fbf" providerId="ADAL" clId="{B6A9FC60-8836-4838-8465-2A9D7BA5E787}" dt="2023-05-13T15:06:15.174" v="7" actId="2696"/>
        <pc:sldMkLst>
          <pc:docMk/>
          <pc:sldMk cId="1729258307" sldId="671"/>
        </pc:sldMkLst>
      </pc:sldChg>
      <pc:sldChg chg="add del">
        <pc:chgData name="Shelley C. Bowman" userId="613b6335-6f71-4674-b8eb-282ab8bc7fbf" providerId="ADAL" clId="{B6A9FC60-8836-4838-8465-2A9D7BA5E787}" dt="2023-05-13T15:06:21.737" v="9"/>
        <pc:sldMkLst>
          <pc:docMk/>
          <pc:sldMk cId="902706831" sldId="672"/>
        </pc:sldMkLst>
      </pc:sldChg>
      <pc:sldChg chg="add">
        <pc:chgData name="Shelley C. Bowman" userId="613b6335-6f71-4674-b8eb-282ab8bc7fbf" providerId="ADAL" clId="{B6A9FC60-8836-4838-8465-2A9D7BA5E787}" dt="2023-05-13T15:06:40.675" v="11"/>
        <pc:sldMkLst>
          <pc:docMk/>
          <pc:sldMk cId="4211760858" sldId="673"/>
        </pc:sldMkLst>
      </pc:sldChg>
      <pc:sldChg chg="del">
        <pc:chgData name="Shelley C. Bowman" userId="613b6335-6f71-4674-b8eb-282ab8bc7fbf" providerId="ADAL" clId="{B6A9FC60-8836-4838-8465-2A9D7BA5E787}" dt="2023-05-13T15:06:57.364" v="15" actId="2696"/>
        <pc:sldMkLst>
          <pc:docMk/>
          <pc:sldMk cId="2245656827" sldId="674"/>
        </pc:sldMkLst>
      </pc:sldChg>
      <pc:sldChg chg="del">
        <pc:chgData name="Shelley C. Bowman" userId="613b6335-6f71-4674-b8eb-282ab8bc7fbf" providerId="ADAL" clId="{B6A9FC60-8836-4838-8465-2A9D7BA5E787}" dt="2023-05-13T15:05:21.830" v="5" actId="2696"/>
        <pc:sldMkLst>
          <pc:docMk/>
          <pc:sldMk cId="652369776" sldId="675"/>
        </pc:sldMkLst>
      </pc:sldChg>
      <pc:sldChg chg="del">
        <pc:chgData name="Shelley C. Bowman" userId="613b6335-6f71-4674-b8eb-282ab8bc7fbf" providerId="ADAL" clId="{B6A9FC60-8836-4838-8465-2A9D7BA5E787}" dt="2023-05-13T15:07:01.728" v="18" actId="2696"/>
        <pc:sldMkLst>
          <pc:docMk/>
          <pc:sldMk cId="3272251677" sldId="676"/>
        </pc:sldMkLst>
      </pc:sldChg>
      <pc:sldChg chg="del">
        <pc:chgData name="Shelley C. Bowman" userId="613b6335-6f71-4674-b8eb-282ab8bc7fbf" providerId="ADAL" clId="{B6A9FC60-8836-4838-8465-2A9D7BA5E787}" dt="2023-05-13T15:07:00.407" v="17" actId="2696"/>
        <pc:sldMkLst>
          <pc:docMk/>
          <pc:sldMk cId="1382579223" sldId="677"/>
        </pc:sldMkLst>
      </pc:sldChg>
      <pc:sldChg chg="del">
        <pc:chgData name="Shelley C. Bowman" userId="613b6335-6f71-4674-b8eb-282ab8bc7fbf" providerId="ADAL" clId="{B6A9FC60-8836-4838-8465-2A9D7BA5E787}" dt="2023-05-13T15:06:59.188" v="16" actId="2696"/>
        <pc:sldMkLst>
          <pc:docMk/>
          <pc:sldMk cId="675847206" sldId="680"/>
        </pc:sldMkLst>
      </pc:sldChg>
      <pc:sldChg chg="addSp modSp add del mod">
        <pc:chgData name="Shelley C. Bowman" userId="613b6335-6f71-4674-b8eb-282ab8bc7fbf" providerId="ADAL" clId="{B6A9FC60-8836-4838-8465-2A9D7BA5E787}" dt="2023-05-13T15:22:23.985" v="231" actId="1582"/>
        <pc:sldMkLst>
          <pc:docMk/>
          <pc:sldMk cId="2244610923" sldId="680"/>
        </pc:sldMkLst>
        <pc:spChg chg="mod">
          <ac:chgData name="Shelley C. Bowman" userId="613b6335-6f71-4674-b8eb-282ab8bc7fbf" providerId="ADAL" clId="{B6A9FC60-8836-4838-8465-2A9D7BA5E787}" dt="2023-05-13T15:21:49.231" v="228" actId="1076"/>
          <ac:spMkLst>
            <pc:docMk/>
            <pc:sldMk cId="2244610923" sldId="680"/>
            <ac:spMk id="3" creationId="{5BEE8EC1-A073-5BFE-AAD0-E0B2CC20F097}"/>
          </ac:spMkLst>
        </pc:spChg>
        <pc:spChg chg="mod">
          <ac:chgData name="Shelley C. Bowman" userId="613b6335-6f71-4674-b8eb-282ab8bc7fbf" providerId="ADAL" clId="{B6A9FC60-8836-4838-8465-2A9D7BA5E787}" dt="2023-05-13T15:21:14.214" v="178" actId="1076"/>
          <ac:spMkLst>
            <pc:docMk/>
            <pc:sldMk cId="2244610923" sldId="680"/>
            <ac:spMk id="7" creationId="{683369C3-2D12-55FC-A121-448E6971BE6E}"/>
          </ac:spMkLst>
        </pc:spChg>
        <pc:cxnChg chg="add mod">
          <ac:chgData name="Shelley C. Bowman" userId="613b6335-6f71-4674-b8eb-282ab8bc7fbf" providerId="ADAL" clId="{B6A9FC60-8836-4838-8465-2A9D7BA5E787}" dt="2023-05-13T15:22:23.985" v="231" actId="1582"/>
          <ac:cxnSpMkLst>
            <pc:docMk/>
            <pc:sldMk cId="2244610923" sldId="680"/>
            <ac:cxnSpMk id="8" creationId="{039CCD5D-7B15-8288-146E-898D020EE2D4}"/>
          </ac:cxnSpMkLst>
        </pc:cxnChg>
      </pc:sldChg>
      <pc:sldChg chg="add">
        <pc:chgData name="Shelley C. Bowman" userId="613b6335-6f71-4674-b8eb-282ab8bc7fbf" providerId="ADAL" clId="{B6A9FC60-8836-4838-8465-2A9D7BA5E787}" dt="2023-05-13T15:05:12.690" v="1"/>
        <pc:sldMkLst>
          <pc:docMk/>
          <pc:sldMk cId="3306593273" sldId="681"/>
        </pc:sldMkLst>
      </pc:sldChg>
      <pc:sldChg chg="add">
        <pc:chgData name="Shelley C. Bowman" userId="613b6335-6f71-4674-b8eb-282ab8bc7fbf" providerId="ADAL" clId="{B6A9FC60-8836-4838-8465-2A9D7BA5E787}" dt="2023-05-13T15:06:07.474" v="6"/>
        <pc:sldMkLst>
          <pc:docMk/>
          <pc:sldMk cId="3247857085" sldId="682"/>
        </pc:sldMkLst>
      </pc:sldChg>
      <pc:sldChg chg="delSp add setBg delDesignElem">
        <pc:chgData name="Shelley C. Bowman" userId="613b6335-6f71-4674-b8eb-282ab8bc7fbf" providerId="ADAL" clId="{B6A9FC60-8836-4838-8465-2A9D7BA5E787}" dt="2023-05-13T15:06:50.802" v="13"/>
        <pc:sldMkLst>
          <pc:docMk/>
          <pc:sldMk cId="2275903596" sldId="683"/>
        </pc:sldMkLst>
        <pc:spChg chg="del">
          <ac:chgData name="Shelley C. Bowman" userId="613b6335-6f71-4674-b8eb-282ab8bc7fbf" providerId="ADAL" clId="{B6A9FC60-8836-4838-8465-2A9D7BA5E787}" dt="2023-05-13T15:06:50.802" v="13"/>
          <ac:spMkLst>
            <pc:docMk/>
            <pc:sldMk cId="2275903596" sldId="683"/>
            <ac:spMk id="8" creationId="{A8384FB5-9ADC-4DDC-881B-597D56F5B15D}"/>
          </ac:spMkLst>
        </pc:spChg>
        <pc:spChg chg="del">
          <ac:chgData name="Shelley C. Bowman" userId="613b6335-6f71-4674-b8eb-282ab8bc7fbf" providerId="ADAL" clId="{B6A9FC60-8836-4838-8465-2A9D7BA5E787}" dt="2023-05-13T15:06:50.802" v="13"/>
          <ac:spMkLst>
            <pc:docMk/>
            <pc:sldMk cId="2275903596" sldId="683"/>
            <ac:spMk id="10" creationId="{91E5A9A7-95C6-4F4F-B00E-C82E07FE62EF}"/>
          </ac:spMkLst>
        </pc:spChg>
        <pc:spChg chg="del">
          <ac:chgData name="Shelley C. Bowman" userId="613b6335-6f71-4674-b8eb-282ab8bc7fbf" providerId="ADAL" clId="{B6A9FC60-8836-4838-8465-2A9D7BA5E787}" dt="2023-05-13T15:06:50.802" v="13"/>
          <ac:spMkLst>
            <pc:docMk/>
            <pc:sldMk cId="2275903596" sldId="683"/>
            <ac:spMk id="12" creationId="{D07DD2DE-F619-49DD-B5E7-03A290FF4ED1}"/>
          </ac:spMkLst>
        </pc:spChg>
        <pc:spChg chg="del">
          <ac:chgData name="Shelley C. Bowman" userId="613b6335-6f71-4674-b8eb-282ab8bc7fbf" providerId="ADAL" clId="{B6A9FC60-8836-4838-8465-2A9D7BA5E787}" dt="2023-05-13T15:06:50.802" v="13"/>
          <ac:spMkLst>
            <pc:docMk/>
            <pc:sldMk cId="2275903596" sldId="683"/>
            <ac:spMk id="14" creationId="{85149191-5F60-4A28-AAFF-039F96B0F3EC}"/>
          </ac:spMkLst>
        </pc:spChg>
        <pc:spChg chg="del">
          <ac:chgData name="Shelley C. Bowman" userId="613b6335-6f71-4674-b8eb-282ab8bc7fbf" providerId="ADAL" clId="{B6A9FC60-8836-4838-8465-2A9D7BA5E787}" dt="2023-05-13T15:06:50.802" v="13"/>
          <ac:spMkLst>
            <pc:docMk/>
            <pc:sldMk cId="2275903596" sldId="683"/>
            <ac:spMk id="16" creationId="{F8260ED5-17F7-4158-B241-D51DD4CF1B7E}"/>
          </ac:spMkLst>
        </pc:spChg>
      </pc:sldChg>
      <pc:sldChg chg="add del">
        <pc:chgData name="Shelley C. Bowman" userId="613b6335-6f71-4674-b8eb-282ab8bc7fbf" providerId="ADAL" clId="{B6A9FC60-8836-4838-8465-2A9D7BA5E787}" dt="2023-05-13T15:18:53.885" v="28" actId="47"/>
        <pc:sldMkLst>
          <pc:docMk/>
          <pc:sldMk cId="2167758682" sldId="684"/>
        </pc:sldMkLst>
      </pc:sldChg>
      <pc:sldChg chg="add">
        <pc:chgData name="Shelley C. Bowman" userId="613b6335-6f71-4674-b8eb-282ab8bc7fbf" providerId="ADAL" clId="{B6A9FC60-8836-4838-8465-2A9D7BA5E787}" dt="2023-05-13T15:07:22.002" v="21"/>
        <pc:sldMkLst>
          <pc:docMk/>
          <pc:sldMk cId="56487183" sldId="685"/>
        </pc:sldMkLst>
      </pc:sldChg>
      <pc:sldChg chg="add">
        <pc:chgData name="Shelley C. Bowman" userId="613b6335-6f71-4674-b8eb-282ab8bc7fbf" providerId="ADAL" clId="{B6A9FC60-8836-4838-8465-2A9D7BA5E787}" dt="2023-05-13T15:07:28.610" v="22"/>
        <pc:sldMkLst>
          <pc:docMk/>
          <pc:sldMk cId="3758884185" sldId="686"/>
        </pc:sldMkLst>
      </pc:sldChg>
      <pc:sldMasterChg chg="delSldLayout">
        <pc:chgData name="Shelley C. Bowman" userId="613b6335-6f71-4674-b8eb-282ab8bc7fbf" providerId="ADAL" clId="{B6A9FC60-8836-4838-8465-2A9D7BA5E787}" dt="2023-05-13T15:06:53.315" v="14" actId="2696"/>
        <pc:sldMasterMkLst>
          <pc:docMk/>
          <pc:sldMasterMk cId="2088609225" sldId="2147483660"/>
        </pc:sldMasterMkLst>
        <pc:sldLayoutChg chg="del">
          <pc:chgData name="Shelley C. Bowman" userId="613b6335-6f71-4674-b8eb-282ab8bc7fbf" providerId="ADAL" clId="{B6A9FC60-8836-4838-8465-2A9D7BA5E787}" dt="2023-05-13T15:06:53.315" v="14" actId="2696"/>
          <pc:sldLayoutMkLst>
            <pc:docMk/>
            <pc:sldMasterMk cId="2088609225" sldId="2147483660"/>
            <pc:sldLayoutMk cId="2096755447" sldId="214748367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portis\Desktop\Control%20Chart%20Templat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baseline="0"/>
            </a:pPr>
            <a:r>
              <a:rPr lang="en-US" sz="1600" b="1" i="0" baseline="0"/>
              <a:t>Incorrect Processing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Calculations!$D$2</c:f>
              <c:strCache>
                <c:ptCount val="1"/>
                <c:pt idx="0">
                  <c:v>Upper Limit</c:v>
                </c:pt>
              </c:strCache>
            </c:strRef>
          </c:tx>
          <c:spPr>
            <a:ln w="50800" cap="rnd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Calculations!$D$3:$D$18</c:f>
              <c:numCache>
                <c:formatCode>General</c:formatCode>
                <c:ptCount val="16"/>
                <c:pt idx="0">
                  <c:v>15.617155172413794</c:v>
                </c:pt>
                <c:pt idx="1">
                  <c:v>15.617155172413794</c:v>
                </c:pt>
                <c:pt idx="2">
                  <c:v>15.617155172413794</c:v>
                </c:pt>
                <c:pt idx="3">
                  <c:v>15.617155172413794</c:v>
                </c:pt>
                <c:pt idx="4">
                  <c:v>15.617155172413794</c:v>
                </c:pt>
                <c:pt idx="5">
                  <c:v>15.617155172413794</c:v>
                </c:pt>
                <c:pt idx="6">
                  <c:v>15.617155172413794</c:v>
                </c:pt>
                <c:pt idx="7">
                  <c:v>15.617155172413794</c:v>
                </c:pt>
                <c:pt idx="8">
                  <c:v>15.617155172413794</c:v>
                </c:pt>
                <c:pt idx="9">
                  <c:v>15.617155172413794</c:v>
                </c:pt>
                <c:pt idx="10">
                  <c:v>15.617155172413794</c:v>
                </c:pt>
                <c:pt idx="11">
                  <c:v>15.617155172413794</c:v>
                </c:pt>
                <c:pt idx="12">
                  <c:v>15.617155172413794</c:v>
                </c:pt>
                <c:pt idx="13">
                  <c:v>15.617155172413794</c:v>
                </c:pt>
                <c:pt idx="14">
                  <c:v>15.617155172413794</c:v>
                </c:pt>
                <c:pt idx="15">
                  <c:v>15.617155172413794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97-4B93-B1EB-750F68A2054D}"/>
            </c:ext>
          </c:extLst>
        </c:ser>
        <c:ser>
          <c:idx val="1"/>
          <c:order val="1"/>
          <c:tx>
            <c:strRef>
              <c:f>Calculations!$E$2</c:f>
              <c:strCache>
                <c:ptCount val="1"/>
                <c:pt idx="0">
                  <c:v>Lower Limit</c:v>
                </c:pt>
              </c:strCache>
            </c:strRef>
          </c:tx>
          <c:spPr>
            <a:ln w="50800" cap="rnd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Calculations!$H$3:$H$43</c:f>
              <c:strCache>
                <c:ptCount val="1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</c:strCache>
            </c:strRef>
          </c:cat>
          <c:val>
            <c:numRef>
              <c:f>Calculations!$E$3:$E$18</c:f>
              <c:numCache>
                <c:formatCode>General</c:formatCode>
                <c:ptCount val="16"/>
                <c:pt idx="0">
                  <c:v>0.75784482758620619</c:v>
                </c:pt>
                <c:pt idx="1">
                  <c:v>0.75784482758620619</c:v>
                </c:pt>
                <c:pt idx="2">
                  <c:v>0.75784482758620619</c:v>
                </c:pt>
                <c:pt idx="3">
                  <c:v>0.75784482758620619</c:v>
                </c:pt>
                <c:pt idx="4">
                  <c:v>0.75784482758620619</c:v>
                </c:pt>
                <c:pt idx="5">
                  <c:v>0.75784482758620619</c:v>
                </c:pt>
                <c:pt idx="6">
                  <c:v>0.75784482758620619</c:v>
                </c:pt>
                <c:pt idx="7">
                  <c:v>0.75784482758620619</c:v>
                </c:pt>
                <c:pt idx="8">
                  <c:v>0.75784482758620619</c:v>
                </c:pt>
                <c:pt idx="9">
                  <c:v>0.75784482758620619</c:v>
                </c:pt>
                <c:pt idx="10">
                  <c:v>0.75784482758620619</c:v>
                </c:pt>
                <c:pt idx="11">
                  <c:v>0.75784482758620619</c:v>
                </c:pt>
                <c:pt idx="12">
                  <c:v>0.75784482758620619</c:v>
                </c:pt>
                <c:pt idx="13">
                  <c:v>0.75784482758620619</c:v>
                </c:pt>
                <c:pt idx="14">
                  <c:v>0.75784482758620619</c:v>
                </c:pt>
                <c:pt idx="15">
                  <c:v>0.75784482758620619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97-4B93-B1EB-750F68A2054D}"/>
            </c:ext>
          </c:extLst>
        </c:ser>
        <c:ser>
          <c:idx val="2"/>
          <c:order val="2"/>
          <c:tx>
            <c:strRef>
              <c:f>Calculations!$F$2</c:f>
              <c:strCache>
                <c:ptCount val="1"/>
                <c:pt idx="0">
                  <c:v>Average</c:v>
                </c:pt>
              </c:strCache>
            </c:strRef>
          </c:tx>
          <c:spPr>
            <a:ln w="50800" cap="rnd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Calculations!$F$3:$F$18</c:f>
              <c:numCache>
                <c:formatCode>0.00</c:formatCode>
                <c:ptCount val="16"/>
                <c:pt idx="0">
                  <c:v>8.1875</c:v>
                </c:pt>
                <c:pt idx="1">
                  <c:v>8.1875</c:v>
                </c:pt>
                <c:pt idx="2">
                  <c:v>8.1875</c:v>
                </c:pt>
                <c:pt idx="3">
                  <c:v>8.1875</c:v>
                </c:pt>
                <c:pt idx="4">
                  <c:v>8.1875</c:v>
                </c:pt>
                <c:pt idx="5">
                  <c:v>8.1875</c:v>
                </c:pt>
                <c:pt idx="6">
                  <c:v>8.1875</c:v>
                </c:pt>
                <c:pt idx="7">
                  <c:v>8.1875</c:v>
                </c:pt>
                <c:pt idx="8">
                  <c:v>8.1875</c:v>
                </c:pt>
                <c:pt idx="9">
                  <c:v>8.1875</c:v>
                </c:pt>
                <c:pt idx="10">
                  <c:v>8.1875</c:v>
                </c:pt>
                <c:pt idx="11">
                  <c:v>8.1875</c:v>
                </c:pt>
                <c:pt idx="12">
                  <c:v>8.1875</c:v>
                </c:pt>
                <c:pt idx="13">
                  <c:v>8.1875</c:v>
                </c:pt>
                <c:pt idx="14">
                  <c:v>8.1875</c:v>
                </c:pt>
                <c:pt idx="15">
                  <c:v>8.1875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97-4B93-B1EB-750F68A2054D}"/>
            </c:ext>
          </c:extLst>
        </c:ser>
        <c:ser>
          <c:idx val="3"/>
          <c:order val="3"/>
          <c:tx>
            <c:strRef>
              <c:f>Calculations!$I$2</c:f>
              <c:strCache>
                <c:ptCount val="1"/>
                <c:pt idx="0">
                  <c:v>Data</c:v>
                </c:pt>
              </c:strCache>
            </c:strRef>
          </c:tx>
          <c:spPr>
            <a:ln w="25400" cap="rnd" cmpd="sng" algn="ctr">
              <a:solidFill>
                <a:srgbClr val="203864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circle"/>
            <c:size val="7"/>
            <c:spPr>
              <a:ln w="25400" cap="rnd" cmpd="sng" algn="ctr">
                <a:solidFill>
                  <a:srgbClr val="203864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dPt>
            <c:idx val="3"/>
            <c:marker>
              <c:symbol val="square"/>
              <c:size val="9"/>
              <c:spPr>
                <a:solidFill>
                  <a:srgbClr val="FF0000"/>
                </a:solidFill>
                <a:ln w="25400" cap="rnd" cmpd="sng" algn="ctr">
                  <a:solidFill>
                    <a:srgbClr val="203864"/>
                  </a:solidFill>
                  <a:prstDash val="solid"/>
                  <a:round/>
                  <a:headEnd type="none" w="med" len="med"/>
                  <a:tailEnd type="none" w="med" len="me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A97-4B93-B1EB-750F68A2054D}"/>
              </c:ext>
            </c:extLst>
          </c:dPt>
          <c:dPt>
            <c:idx val="14"/>
            <c:marker>
              <c:symbol val="square"/>
              <c:size val="9"/>
              <c:spPr>
                <a:solidFill>
                  <a:srgbClr val="FF0000"/>
                </a:solidFill>
                <a:ln w="25400" cap="rnd" cmpd="sng" algn="ctr">
                  <a:solidFill>
                    <a:srgbClr val="203864"/>
                  </a:solidFill>
                  <a:prstDash val="solid"/>
                  <a:round/>
                  <a:headEnd type="none" w="med" len="med"/>
                  <a:tailEnd type="none" w="med" len="me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A97-4B93-B1EB-750F68A2054D}"/>
              </c:ext>
            </c:extLst>
          </c:dPt>
          <c:val>
            <c:numRef>
              <c:f>Calculations!$I$3:$I$18</c:f>
              <c:numCache>
                <c:formatCode>General</c:formatCode>
                <c:ptCount val="16"/>
                <c:pt idx="0">
                  <c:v>15</c:v>
                </c:pt>
                <c:pt idx="1">
                  <c:v>7</c:v>
                </c:pt>
                <c:pt idx="2">
                  <c:v>13</c:v>
                </c:pt>
                <c:pt idx="3">
                  <c:v>23</c:v>
                </c:pt>
                <c:pt idx="4">
                  <c:v>6</c:v>
                </c:pt>
                <c:pt idx="5">
                  <c:v>5</c:v>
                </c:pt>
                <c:pt idx="6">
                  <c:v>13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2</c:v>
                </c:pt>
                <c:pt idx="12">
                  <c:v>5</c:v>
                </c:pt>
                <c:pt idx="13">
                  <c:v>4</c:v>
                </c:pt>
                <c:pt idx="14">
                  <c:v>0</c:v>
                </c:pt>
                <c:pt idx="1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97-4B93-B1EB-750F68A20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239471"/>
        <c:axId val="239232751"/>
      </c:lineChart>
      <c:catAx>
        <c:axId val="23923947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majorTickMark val="out"/>
        <c:minorTickMark val="none"/>
        <c:tickLblPos val="nextTo"/>
        <c:crossAx val="239232751"/>
        <c:crossesAt val="0.75784482758620619"/>
        <c:auto val="1"/>
        <c:lblAlgn val="ctr"/>
        <c:lblOffset val="100"/>
        <c:noMultiLvlLbl val="0"/>
      </c:catAx>
      <c:valAx>
        <c:axId val="239232751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9239471"/>
        <c:crosses val="autoZero"/>
        <c:crossBetween val="between"/>
      </c:valAx>
    </c:plotArea>
    <c:legend>
      <c:legendPos val="r"/>
      <c:overlay val="0"/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B1E1-C44C-49D4-A9D9-0EEE8C7B8929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DFE57-4847-43D7-BE1E-F9D5A3DB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F851-C093-482E-BF83-F28AB697F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F3117-8DD7-499D-BFFB-4A63F99D5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BDF7B-54FA-4EFA-B68A-D1F600D8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D23D-78D2-4CE3-B36F-C4B0A731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BBD36-B470-4C1B-97C5-B95080E3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2FFE-C0CB-4528-B792-5B52FE93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49208-7C54-4904-A075-8B171E92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0E4B5-67F7-4B87-9D92-7BB4C085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17AA2-E530-48F6-8F40-C87BFB75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F1E0-EA37-420D-8D9E-2E380571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66B2E-B6C9-4FA6-A115-D3C080FBB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3ED38-CA5D-47DE-93AF-8077B86ED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84FB4-CEA4-4B63-A142-7B928628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2F0A-668A-4918-BFC0-2F49DDDA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8D062-AF78-4D10-951E-901C6B50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91E0-ADD6-4036-93D7-BD4D4989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597F-FB66-47BB-AFE3-FD39689C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25F4-DB69-46DF-8F70-B9BAD523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83455-1B39-4046-83FB-7CC486B2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99D1-95E6-49EC-B8DF-B90A0581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4EFB-5435-42B2-827E-892BE0B2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033C-1F8E-4CCF-9FD5-004BDBFD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10BC-9D77-4924-8A12-7E0F19CE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5ED61-44CD-43AF-8916-BA3CBC88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03189-0609-43E9-815F-97AF62D9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57F8-DBC7-4AF4-9BD2-EB4A8E3E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ED10-AAEA-4095-9BDB-3645BB39E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74730-FA21-47E1-B465-CE62077C2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98677-E70B-44E6-AE08-7B5AF8EC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DA9C1-BEF7-4487-B739-273FAE51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F4E2-FBC2-48D2-BB32-B8E26E98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A0B7-2D34-4545-9515-CA935539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2E97E-40BB-4458-92A0-33F691EB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40CB8-CD25-4B22-8471-89BEF5FF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E5077-CF03-4C79-85F6-216934384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7FC72-3B3C-41A6-BF31-7D04358B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CE029-E3BD-4926-B9E0-4D9D7ADC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2796C-5806-44DD-B194-1306D393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0AD87-1A01-45AA-912A-1DE48794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3429-66CE-4053-862B-60DE9B87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0F103-1AFA-455C-B969-5A65E16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7C32A-E446-4646-942B-F65F4E91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3D698-CD85-4698-BA32-95BB7853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4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6DFE5-444E-4BD4-AD5F-005A40BE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61341-19DE-4940-BDC6-2F43ECA0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C06DA-41C6-4FB9-B890-28D22E4A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7C23-2FD2-4850-8B95-12235183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D749D-71D6-4354-BF6B-AD4A12F1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D06AD-7839-41AC-8FF4-35D63BE93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12049-0D71-4826-A104-DE687AE6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6255F-F7A7-4310-95A7-D58217DD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C4885-C25A-414A-BE6A-ECF189B1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3C20-C0A2-43B7-B965-E0C12DF9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ACD74-5959-4427-89F6-1421ECE1A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32E18-67CF-4850-97AA-D8CCAA364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A9F95-2DFF-4E5D-BBD5-7914A95A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74AD5-127D-4B26-95A2-6F2A2159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16AC-3AEC-417C-9453-48B2EFFA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75D45-EFF0-4C48-89DE-272EA7F7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09BEB-A865-42F4-ACEA-D3DB07E4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BEC2-AC54-4698-8C31-4F57CEA8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DEC1-1ACA-4AF2-9F78-5D405C06E06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97E7-C80E-40D3-95A6-AB5058F55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EFC45-7FC4-4121-91C4-16DE833B7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97B7-DCBB-41A5-860E-1B7A2DC4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unfetteredbrilliance.blogspot.com/2012/09/play-bal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803563" y="3642536"/>
            <a:ext cx="10437091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 Lab Safety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May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99753" y="6258743"/>
            <a:ext cx="494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5.2023 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Lab Employee Hazard Awareness</a:t>
            </a:r>
          </a:p>
        </p:txBody>
      </p:sp>
    </p:spTree>
    <p:extLst>
      <p:ext uri="{BB962C8B-B14F-4D97-AF65-F5344CB8AC3E}">
        <p14:creationId xmlns:p14="http://schemas.microsoft.com/office/powerpoint/2010/main" val="4280762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B835-C1EE-920E-9477-EBCA39C0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130233"/>
            <a:ext cx="5536223" cy="1325563"/>
          </a:xfrm>
        </p:spPr>
        <p:txBody>
          <a:bodyPr/>
          <a:lstStyle/>
          <a:p>
            <a:pPr algn="ctr"/>
            <a:r>
              <a:rPr lang="en-US" dirty="0"/>
              <a:t>1. Safety Data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8EC1-A073-5BFE-AAD0-E0B2CC20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43" y="2048382"/>
            <a:ext cx="5536223" cy="29877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 you find them in your lab? </a:t>
            </a:r>
          </a:p>
          <a:p>
            <a:pPr marL="0" indent="0">
              <a:buNone/>
            </a:pPr>
            <a:r>
              <a:rPr lang="en-US" sz="1800" dirty="0"/>
              <a:t>Either is acceptable:</a:t>
            </a:r>
          </a:p>
          <a:p>
            <a:r>
              <a:rPr lang="en-US" sz="1800" dirty="0"/>
              <a:t>EH&amp;S SharePoint site </a:t>
            </a:r>
          </a:p>
          <a:p>
            <a:r>
              <a:rPr lang="en-US" sz="1800" dirty="0"/>
              <a:t>Google</a:t>
            </a:r>
          </a:p>
          <a:p>
            <a:r>
              <a:rPr lang="en-US" sz="1800" dirty="0"/>
              <a:t>If you google a SDS make sure it is a current version. SDS are required to be updated every 3 years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FBC6F7-7A29-9022-D7D4-17B796AF6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583" y="682996"/>
            <a:ext cx="5063472" cy="48181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9CD4B5-65F1-8DE6-B2B2-3FC6C8634C38}"/>
              </a:ext>
            </a:extLst>
          </p:cNvPr>
          <p:cNvSpPr/>
          <p:nvPr/>
        </p:nvSpPr>
        <p:spPr>
          <a:xfrm>
            <a:off x="8727005" y="1435130"/>
            <a:ext cx="1350627" cy="2471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369C3-2D12-55FC-A121-448E6971BE6E}"/>
              </a:ext>
            </a:extLst>
          </p:cNvPr>
          <p:cNvSpPr txBox="1"/>
          <p:nvPr/>
        </p:nvSpPr>
        <p:spPr>
          <a:xfrm>
            <a:off x="201336" y="5628697"/>
            <a:ext cx="510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9CCD5D-7B15-8288-146E-898D020EE2D4}"/>
              </a:ext>
            </a:extLst>
          </p:cNvPr>
          <p:cNvCxnSpPr/>
          <p:nvPr/>
        </p:nvCxnSpPr>
        <p:spPr>
          <a:xfrm flipV="1">
            <a:off x="5838738" y="1682299"/>
            <a:ext cx="2888267" cy="27219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1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ED54-E913-355A-F863-2EE83D06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2902"/>
            <a:ext cx="4463643" cy="1325563"/>
          </a:xfrm>
        </p:spPr>
        <p:txBody>
          <a:bodyPr/>
          <a:lstStyle/>
          <a:p>
            <a:pPr algn="ctr"/>
            <a:r>
              <a:rPr lang="en-US" dirty="0"/>
              <a:t>2. Chemical Hygiene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E044-BD51-636C-CE3A-34EFDC8F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48" y="2065449"/>
            <a:ext cx="3675077" cy="34221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Where is it located?</a:t>
            </a:r>
          </a:p>
          <a:p>
            <a:pPr marL="0" indent="0" algn="ctr">
              <a:buNone/>
            </a:pPr>
            <a:r>
              <a:rPr lang="en-US" sz="2400" dirty="0"/>
              <a:t>SAFE-POL-0003</a:t>
            </a:r>
          </a:p>
          <a:p>
            <a:pPr marL="0" indent="0" algn="ctr">
              <a:buNone/>
            </a:pPr>
            <a:r>
              <a:rPr lang="en-US" sz="2400" dirty="0"/>
              <a:t>Laboratory Safety Manual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A230A3-EA15-EF76-0940-72856392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27" y="0"/>
            <a:ext cx="5389541" cy="2892669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755A0B-17B8-2D70-14C2-01BAF92DA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556" y="3272936"/>
            <a:ext cx="6103443" cy="34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3595-F140-4904-19AF-FBA5EDC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69" y="365125"/>
            <a:ext cx="5870331" cy="1325563"/>
          </a:xfrm>
        </p:spPr>
        <p:txBody>
          <a:bodyPr/>
          <a:lstStyle/>
          <a:p>
            <a:pPr algn="ctr"/>
            <a:r>
              <a:rPr lang="en-US" sz="4400" dirty="0"/>
              <a:t>3. Code of Federal Regulations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A58BA-0EC9-7006-A617-83329441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8" y="2214541"/>
            <a:ext cx="3676207" cy="352989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03E7B8-9697-7151-486C-30DCBD9A8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54" y="1249476"/>
            <a:ext cx="6487877" cy="49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8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0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6" y="891236"/>
            <a:ext cx="3457327" cy="1066602"/>
          </a:xfrm>
        </p:spPr>
        <p:txBody>
          <a:bodyPr/>
          <a:lstStyle/>
          <a:p>
            <a:pPr algn="ctr"/>
            <a:r>
              <a:rPr lang="en-US" sz="3600" dirty="0"/>
              <a:t>Good Catches in April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63" y="1013139"/>
            <a:ext cx="7029794" cy="62865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B57E3C-D2B7-1BB9-9039-4DE40D86BCA1}"/>
              </a:ext>
            </a:extLst>
          </p:cNvPr>
          <p:cNvGraphicFramePr>
            <a:graphicFrameLocks noGrp="1"/>
          </p:cNvGraphicFramePr>
          <p:nvPr/>
        </p:nvGraphicFramePr>
        <p:xfrm>
          <a:off x="4710067" y="1629718"/>
          <a:ext cx="6985544" cy="2124868"/>
        </p:xfrm>
        <a:graphic>
          <a:graphicData uri="http://schemas.openxmlformats.org/drawingml/2006/table">
            <a:tbl>
              <a:tblPr/>
              <a:tblGrid>
                <a:gridCol w="1307556">
                  <a:extLst>
                    <a:ext uri="{9D8B030D-6E8A-4147-A177-3AD203B41FA5}">
                      <a16:colId xmlns:a16="http://schemas.microsoft.com/office/drawing/2014/main" val="440660925"/>
                    </a:ext>
                  </a:extLst>
                </a:gridCol>
                <a:gridCol w="1105988">
                  <a:extLst>
                    <a:ext uri="{9D8B030D-6E8A-4147-A177-3AD203B41FA5}">
                      <a16:colId xmlns:a16="http://schemas.microsoft.com/office/drawing/2014/main" val="80464042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472574874"/>
                    </a:ext>
                  </a:extLst>
                </a:gridCol>
              </a:tblGrid>
              <a:tr h="1034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Central Processing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Kirsten Johnson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unpreserved tissue specimen was received in Central Processing Lab after hours. The requisition and Beaker order were for a tissue exam, but there was a written request for a fungal culture on the req. Kirsten Johnson noticed this written request and relayed the information to the pathology resident. Orders were clarified with the requesting provider, and an order for a fungal culture was placed processed due to Kirsten's attention to detail.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163839"/>
                  </a:ext>
                </a:extLst>
              </a:tr>
              <a:tr h="1090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Central Processing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Leatha Houston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Specimens for employee exposure testing were sent to the lab with orders placed in the source patient's chart. Orders for exposure testing must be placed in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CareEvolve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not filed to the patient's chart or get charged to the patient. 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Leatha Houston in Central Processing caught this ordering error and placed the exposure orders correctly. She canceled the original orders. This prevented the patient from getting unnecessary orders and charges.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26971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sky, outdoor">
            <a:extLst>
              <a:ext uri="{FF2B5EF4-FFF2-40B4-BE49-F238E27FC236}">
                <a16:creationId xmlns:a16="http://schemas.microsoft.com/office/drawing/2014/main" id="{A3A1E772-EB08-EFC1-5F4B-68120DB9E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5982" y="2486286"/>
            <a:ext cx="3628631" cy="27214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A867F9-D2BA-BD79-056F-AD66FEEB5734}"/>
              </a:ext>
            </a:extLst>
          </p:cNvPr>
          <p:cNvSpPr txBox="1"/>
          <p:nvPr/>
        </p:nvSpPr>
        <p:spPr>
          <a:xfrm>
            <a:off x="775983" y="4086487"/>
            <a:ext cx="198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unfetteredbrilliance.blogspot.com/2012/09/play-bal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0659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8" y="1185202"/>
            <a:ext cx="3734014" cy="37874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dirty="0">
                <a:latin typeface="+mj-lt"/>
              </a:rPr>
              <a:t>Good Catch Recipient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April</a:t>
            </a:r>
            <a:br>
              <a:rPr lang="en-US" sz="24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r>
              <a:rPr lang="en-US" sz="2400" b="1" dirty="0">
                <a:latin typeface="+mj-lt"/>
              </a:rPr>
              <a:t>Kirsten Johnson</a:t>
            </a:r>
            <a:br>
              <a:rPr lang="en-US" sz="24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Central Processing Lab</a:t>
            </a: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764E1-9A7F-E372-2626-053FC83C4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72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733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10C6-FE10-95C9-389E-CB19BA8B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26" y="43443"/>
            <a:ext cx="11165747" cy="1325563"/>
          </a:xfrm>
        </p:spPr>
        <p:txBody>
          <a:bodyPr/>
          <a:lstStyle/>
          <a:p>
            <a:pPr algn="ctr"/>
            <a:r>
              <a:rPr lang="en-US" sz="3600" dirty="0"/>
              <a:t>RLs with Deviation Believed to </a:t>
            </a:r>
            <a:br>
              <a:rPr lang="en-US" sz="3600" dirty="0"/>
            </a:br>
            <a:r>
              <a:rPr lang="en-US" sz="3600" dirty="0"/>
              <a:t>			Have Occurred in the Lab					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F8D18-0DE8-9769-BEC2-3457C93906B1}"/>
              </a:ext>
            </a:extLst>
          </p:cNvPr>
          <p:cNvSpPr txBox="1"/>
          <p:nvPr/>
        </p:nvSpPr>
        <p:spPr>
          <a:xfrm>
            <a:off x="8464491" y="6342077"/>
            <a:ext cx="184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 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EE527-78BC-E401-B33F-4145D311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1" y="1406703"/>
            <a:ext cx="8894835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16E2-7948-9549-347F-ABEDB218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Most Common: </a:t>
            </a:r>
            <a:r>
              <a:rPr lang="en-US" b="1" dirty="0"/>
              <a:t>Deviation in SOP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0F938-AE23-75FF-0A8B-7A8FC8CBCC59}"/>
              </a:ext>
            </a:extLst>
          </p:cNvPr>
          <p:cNvSpPr txBox="1"/>
          <p:nvPr/>
        </p:nvSpPr>
        <p:spPr>
          <a:xfrm>
            <a:off x="8036169" y="6418385"/>
            <a:ext cx="172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 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FC5C2-097F-4405-B4DA-4DBC5D21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6"/>
            <a:ext cx="9104150" cy="45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0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90" y="2392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Second Most Common Deviation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A1FEDD-A43E-8A08-012E-FB97A2D35CDA}"/>
              </a:ext>
            </a:extLst>
          </p:cNvPr>
          <p:cNvGraphicFramePr>
            <a:graphicFrameLocks/>
          </p:cNvGraphicFramePr>
          <p:nvPr/>
        </p:nvGraphicFramePr>
        <p:xfrm>
          <a:off x="2505808" y="1495669"/>
          <a:ext cx="7271237" cy="430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009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EA3-5F9D-8E02-B303-82620AA9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Most Common Deviation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17E82-0587-A568-A9EB-4360C87AE09A}"/>
              </a:ext>
            </a:extLst>
          </p:cNvPr>
          <p:cNvSpPr txBox="1"/>
          <p:nvPr/>
        </p:nvSpPr>
        <p:spPr>
          <a:xfrm>
            <a:off x="8686801" y="6348046"/>
            <a:ext cx="136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FAC5D-455B-4899-2C06-F805C4AE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426061"/>
            <a:ext cx="8598877" cy="44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6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thoscope">
            <a:extLst>
              <a:ext uri="{FF2B5EF4-FFF2-40B4-BE49-F238E27FC236}">
                <a16:creationId xmlns:a16="http://schemas.microsoft.com/office/drawing/2014/main" id="{541D7E5C-C48E-6B13-19D2-02170077B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17907-85D1-7FDD-ED90-DEEF459B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latin typeface="+mj-lt"/>
              </a:rPr>
              <a:t>Patient Safety Tool of the Month</a:t>
            </a:r>
          </a:p>
        </p:txBody>
      </p:sp>
    </p:spTree>
    <p:extLst>
      <p:ext uri="{BB962C8B-B14F-4D97-AF65-F5344CB8AC3E}">
        <p14:creationId xmlns:p14="http://schemas.microsoft.com/office/powerpoint/2010/main" val="119615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DE3D-41C2-18EC-90C7-0E6C5A93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Patient Safety Tool of the Month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4B359-CBD2-9D9E-7E34-6AB977F9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157" y="467208"/>
            <a:ext cx="674229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0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3" ma:contentTypeDescription="Create a new document." ma:contentTypeScope="" ma:versionID="303d8c88b8991392dc10233c10952e34">
  <xsd:schema xmlns:xsd="http://www.w3.org/2001/XMLSchema" xmlns:xs="http://www.w3.org/2001/XMLSchema" xmlns:p="http://schemas.microsoft.com/office/2006/metadata/properties" xmlns:ns3="9cf83a04-d13f-4892-865d-583e21da827c" xmlns:ns4="cb19d9be-aee9-46ff-989a-b2eec6680c26" targetNamespace="http://schemas.microsoft.com/office/2006/metadata/properties" ma:root="true" ma:fieldsID="1b804e6bd5fb38f0dbcc63c55f95ac7b" ns3:_="" ns4:_="">
    <xsd:import namespace="9cf83a04-d13f-4892-865d-583e21da827c"/>
    <xsd:import namespace="cb19d9be-aee9-46ff-989a-b2eec6680c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d9be-aee9-46ff-989a-b2eec6680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F4885C-7609-4458-9BFE-1B0CB90D374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b19d9be-aee9-46ff-989a-b2eec6680c26"/>
    <ds:schemaRef ds:uri="9cf83a04-d13f-4892-865d-583e21da82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06BD59-1E70-402E-89F7-AC438130C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cb19d9be-aee9-46ff-989a-b2eec6680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9156</TotalTime>
  <Words>367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Office Theme</vt:lpstr>
      <vt:lpstr>PowerPoint Presentation</vt:lpstr>
      <vt:lpstr>Good Catches in April </vt:lpstr>
      <vt:lpstr>Good Catch Recipient  for April  Kirsten Johnson  Central Processing Lab          </vt:lpstr>
      <vt:lpstr>RLs with Deviation Believed to     Have Occurred in the Lab      </vt:lpstr>
      <vt:lpstr>Most Common: Deviation in SOP</vt:lpstr>
      <vt:lpstr>Second Most Common Deviation</vt:lpstr>
      <vt:lpstr>Second Most Common Deviation</vt:lpstr>
      <vt:lpstr>Patient Safety Tool of the Month</vt:lpstr>
      <vt:lpstr>Patient Safety Tool of the Month</vt:lpstr>
      <vt:lpstr>Lab Employee Hazard Awareness</vt:lpstr>
      <vt:lpstr>1. Safety Data Sheets</vt:lpstr>
      <vt:lpstr>2. Chemical Hygiene Plan</vt:lpstr>
      <vt:lpstr>3. Code of Federal Regulations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C. Bowman</cp:lastModifiedBy>
  <cp:revision>347</cp:revision>
  <dcterms:created xsi:type="dcterms:W3CDTF">2020-08-30T18:26:08Z</dcterms:created>
  <dcterms:modified xsi:type="dcterms:W3CDTF">2023-05-13T15:22:34Z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