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401" r:id="rId5"/>
    <p:sldId id="678" r:id="rId6"/>
    <p:sldId id="627" r:id="rId7"/>
    <p:sldId id="402" r:id="rId8"/>
    <p:sldId id="671" r:id="rId9"/>
    <p:sldId id="672" r:id="rId10"/>
    <p:sldId id="642" r:id="rId11"/>
    <p:sldId id="673" r:id="rId12"/>
    <p:sldId id="665" r:id="rId13"/>
    <p:sldId id="666" r:id="rId14"/>
    <p:sldId id="683" r:id="rId15"/>
    <p:sldId id="658" r:id="rId16"/>
    <p:sldId id="684" r:id="rId17"/>
    <p:sldId id="521" r:id="rId18"/>
    <p:sldId id="516" r:id="rId19"/>
    <p:sldId id="490" r:id="rId20"/>
    <p:sldId id="466" r:id="rId21"/>
    <p:sldId id="506"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401"/>
            <p14:sldId id="678"/>
            <p14:sldId id="627"/>
            <p14:sldId id="402"/>
            <p14:sldId id="671"/>
            <p14:sldId id="672"/>
            <p14:sldId id="642"/>
            <p14:sldId id="673"/>
            <p14:sldId id="665"/>
            <p14:sldId id="666"/>
            <p14:sldId id="683"/>
            <p14:sldId id="658"/>
            <p14:sldId id="684"/>
            <p14:sldId id="521"/>
            <p14:sldId id="516"/>
            <p14:sldId id="490"/>
            <p14:sldId id="466"/>
            <p14:sldId id="5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8"/>
    <a:srgbClr val="008C95"/>
    <a:srgbClr val="75767F"/>
    <a:srgbClr val="942092"/>
    <a:srgbClr val="6C6D76"/>
    <a:srgbClr val="63646B"/>
    <a:srgbClr val="606167"/>
    <a:srgbClr val="5C5D62"/>
    <a:srgbClr val="E5B901"/>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16" autoAdjust="0"/>
    <p:restoredTop sz="96327"/>
  </p:normalViewPr>
  <p:slideViewPr>
    <p:cSldViewPr snapToGrid="0" snapToObjects="1">
      <p:cViewPr varScale="1">
        <p:scale>
          <a:sx n="114" d="100"/>
          <a:sy n="114" d="100"/>
        </p:scale>
        <p:origin x="672"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6/8/2023</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dirty="0"/>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6/8/2023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dirty="0"/>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6/8/2023</a:t>
            </a:fld>
            <a:endParaRPr lang="en-US" dirty="0"/>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dirty="0"/>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6/8/2023</a:t>
            </a:fld>
            <a:endParaRPr lang="en-US" dirty="0"/>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6/8/2023</a:t>
            </a:fld>
            <a:endParaRPr lang="en-US" dirty="0"/>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6/8/2023</a:t>
            </a:fld>
            <a:endParaRPr lang="en-US" dirty="0"/>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6/8/2023</a:t>
            </a:fld>
            <a:endParaRPr lang="en-US" dirty="0"/>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s://unfetteredbrilliance.blogspot.com/2012/09/play-bal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24000"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dirty="0">
                <a:solidFill>
                  <a:schemeClr val="bg1"/>
                </a:solidFill>
                <a:latin typeface="Arial" panose="020B0604020202020204" pitchFamily="34" charset="0"/>
              </a:rPr>
              <a:t>Lab Safety Team</a:t>
            </a:r>
          </a:p>
        </p:txBody>
      </p:sp>
      <p:sp>
        <p:nvSpPr>
          <p:cNvPr id="4" name="TextBox 3">
            <a:extLst>
              <a:ext uri="{FF2B5EF4-FFF2-40B4-BE49-F238E27FC236}">
                <a16:creationId xmlns:a16="http://schemas.microsoft.com/office/drawing/2014/main" id="{A44723A9-9B96-3448-A176-30EA898954BA}"/>
              </a:ext>
            </a:extLst>
          </p:cNvPr>
          <p:cNvSpPr txBox="1"/>
          <p:nvPr/>
        </p:nvSpPr>
        <p:spPr>
          <a:xfrm>
            <a:off x="523702" y="6258743"/>
            <a:ext cx="4671752" cy="369332"/>
          </a:xfrm>
          <a:prstGeom prst="rect">
            <a:avLst/>
          </a:prstGeom>
          <a:noFill/>
        </p:spPr>
        <p:txBody>
          <a:bodyPr wrap="square" rtlCol="0">
            <a:spAutoFit/>
          </a:bodyPr>
          <a:lstStyle/>
          <a:p>
            <a:r>
              <a:rPr lang="en-US" dirty="0">
                <a:latin typeface="Arial" panose="020B0604020202020204" pitchFamily="34" charset="0"/>
              </a:rPr>
              <a:t>6.2023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0063" y="1012536"/>
            <a:ext cx="4613300" cy="3163224"/>
          </a:xfrm>
        </p:spPr>
        <p:txBody>
          <a:bodyPr vert="horz" lIns="91440" tIns="45720" rIns="91440" bIns="45720" rtlCol="0" anchor="t">
            <a:normAutofit fontScale="90000"/>
          </a:bodyPr>
          <a:lstStyle/>
          <a:p>
            <a:pPr algn="ctr"/>
            <a:r>
              <a:rPr lang="en-US" sz="3200" dirty="0">
                <a:latin typeface="+mj-lt"/>
              </a:rPr>
              <a:t>Good Catch Recipient </a:t>
            </a:r>
            <a:br>
              <a:rPr lang="en-US" sz="3200" dirty="0">
                <a:latin typeface="+mj-lt"/>
              </a:rPr>
            </a:br>
            <a:r>
              <a:rPr lang="en-US" sz="3200" dirty="0">
                <a:latin typeface="+mj-lt"/>
              </a:rPr>
              <a:t>for May</a:t>
            </a:r>
            <a:br>
              <a:rPr lang="en-US" sz="3200" dirty="0">
                <a:latin typeface="+mj-lt"/>
              </a:rPr>
            </a:br>
            <a:br>
              <a:rPr lang="en-US" sz="3200" dirty="0">
                <a:latin typeface="+mj-lt"/>
              </a:rPr>
            </a:br>
            <a:r>
              <a:rPr lang="en-US" sz="3200" dirty="0">
                <a:latin typeface="+mj-lt"/>
              </a:rPr>
              <a:t>Tracy Justice-Clark</a:t>
            </a:r>
            <a:br>
              <a:rPr lang="en-US" sz="3200" dirty="0">
                <a:latin typeface="+mj-lt"/>
              </a:rPr>
            </a:br>
            <a:r>
              <a:rPr lang="en-US" sz="3200" dirty="0">
                <a:latin typeface="+mj-lt"/>
              </a:rPr>
              <a:t>Cytology</a:t>
            </a:r>
            <a:br>
              <a:rPr lang="en-US" sz="3200" dirty="0">
                <a:latin typeface="+mj-lt"/>
              </a:rPr>
            </a:br>
            <a:br>
              <a:rPr lang="en-US" sz="1200" dirty="0">
                <a:latin typeface="+mj-lt"/>
              </a:rPr>
            </a:br>
            <a:br>
              <a:rPr lang="en-US" sz="1200" dirty="0">
                <a:latin typeface="+mj-lt"/>
              </a:rPr>
            </a:br>
            <a:br>
              <a:rPr lang="en-US" sz="1200" dirty="0">
                <a:latin typeface="+mj-lt"/>
              </a:rPr>
            </a:br>
            <a:br>
              <a:rPr lang="en-US" sz="1200" dirty="0">
                <a:latin typeface="+mj-lt"/>
              </a:rPr>
            </a:br>
            <a:br>
              <a:rPr lang="en-US" sz="1200" dirty="0">
                <a:latin typeface="+mj-lt"/>
              </a:rPr>
            </a:br>
            <a:br>
              <a:rPr lang="en-US" sz="1200" dirty="0">
                <a:latin typeface="+mj-lt"/>
              </a:rPr>
            </a:br>
            <a:br>
              <a:rPr lang="en-US" sz="1200" dirty="0">
                <a:latin typeface="+mj-lt"/>
              </a:rPr>
            </a:br>
            <a:br>
              <a:rPr lang="en-US" sz="1200" dirty="0">
                <a:latin typeface="+mj-lt"/>
              </a:rPr>
            </a:br>
            <a:br>
              <a:rPr lang="en-US" sz="1200" dirty="0">
                <a:latin typeface="+mj-lt"/>
              </a:rPr>
            </a:br>
            <a:br>
              <a:rPr lang="en-US" sz="1200" dirty="0">
                <a:latin typeface="+mj-lt"/>
              </a:rPr>
            </a:br>
            <a:br>
              <a:rPr lang="en-US" sz="1200" dirty="0">
                <a:latin typeface="+mj-lt"/>
              </a:rPr>
            </a:br>
            <a:br>
              <a:rPr lang="en-US" sz="1200" dirty="0">
                <a:latin typeface="+mj-lt"/>
              </a:rPr>
            </a:br>
            <a:br>
              <a:rPr lang="en-US" sz="1200" dirty="0">
                <a:latin typeface="+mj-lt"/>
              </a:rPr>
            </a:br>
            <a:endParaRPr lang="en-US" sz="1200" dirty="0">
              <a:latin typeface="+mj-lt"/>
            </a:endParaRPr>
          </a:p>
        </p:txBody>
      </p:sp>
      <p:sp>
        <p:nvSpPr>
          <p:cNvPr id="17" name="Rectangle 1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4F82DB-2105-D760-FFC9-32CC9B23D797}"/>
              </a:ext>
            </a:extLst>
          </p:cNvPr>
          <p:cNvPicPr>
            <a:picLocks noChangeAspect="1"/>
          </p:cNvPicPr>
          <p:nvPr/>
        </p:nvPicPr>
        <p:blipFill rotWithShape="1">
          <a:blip r:embed="rId2"/>
          <a:srcRect r="1" b="2500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83733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8F4DE3D-41C2-18EC-90C7-0E6C5A93810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Patient Safety Tool of the Month</a:t>
            </a:r>
          </a:p>
        </p:txBody>
      </p:sp>
      <p:graphicFrame>
        <p:nvGraphicFramePr>
          <p:cNvPr id="15" name="Table 14"/>
          <p:cNvGraphicFramePr>
            <a:graphicFrameLocks noGrp="1"/>
          </p:cNvGraphicFramePr>
          <p:nvPr>
            <p:extLst>
              <p:ext uri="{D42A27DB-BD31-4B8C-83A1-F6EECF244321}">
                <p14:modId xmlns:p14="http://schemas.microsoft.com/office/powerpoint/2010/main" val="1428374885"/>
              </p:ext>
            </p:extLst>
          </p:nvPr>
        </p:nvGraphicFramePr>
        <p:xfrm>
          <a:off x="5692904" y="99237"/>
          <a:ext cx="5981859" cy="6628735"/>
        </p:xfrm>
        <a:graphic>
          <a:graphicData uri="http://schemas.openxmlformats.org/drawingml/2006/table">
            <a:tbl>
              <a:tblPr firstRow="1" bandRow="1">
                <a:tableStyleId>{21E4AEA4-8DFA-4A89-87EB-49C32662AFE0}</a:tableStyleId>
              </a:tblPr>
              <a:tblGrid>
                <a:gridCol w="2914239">
                  <a:extLst>
                    <a:ext uri="{9D8B030D-6E8A-4147-A177-3AD203B41FA5}">
                      <a16:colId xmlns:a16="http://schemas.microsoft.com/office/drawing/2014/main" val="20000"/>
                    </a:ext>
                  </a:extLst>
                </a:gridCol>
                <a:gridCol w="3067620">
                  <a:extLst>
                    <a:ext uri="{9D8B030D-6E8A-4147-A177-3AD203B41FA5}">
                      <a16:colId xmlns:a16="http://schemas.microsoft.com/office/drawing/2014/main" val="20001"/>
                    </a:ext>
                  </a:extLst>
                </a:gridCol>
              </a:tblGrid>
              <a:tr h="116296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panose="020B0604020202020204" pitchFamily="34" charset="0"/>
                          <a:cs typeface="Arial" panose="020B0604020202020204" pitchFamily="34" charset="0"/>
                        </a:rPr>
                        <a:t>Practice With &amp; Accept Questioning Attitudes</a:t>
                      </a:r>
                    </a:p>
                  </a:txBody>
                  <a:tcPr marL="68580" marR="68580" marT="34290" marB="34290" anchor="ctr">
                    <a:lnL w="12700" cmpd="sng">
                      <a:noFill/>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b="0" dirty="0">
                        <a:latin typeface="Arial" panose="020B0604020202020204" pitchFamily="34" charset="0"/>
                        <a:cs typeface="Arial" panose="020B0604020202020204" pitchFamily="34" charset="0"/>
                      </a:endParaRPr>
                    </a:p>
                  </a:txBody>
                  <a:tcPr>
                    <a:lnL w="57150" cap="flat" cmpd="sng" algn="ctr">
                      <a:noFill/>
                      <a:prstDash val="solid"/>
                      <a:round/>
                      <a:headEnd type="none" w="med" len="med"/>
                      <a:tailEnd type="none" w="med" len="med"/>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89966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Arial" panose="020B0604020202020204" pitchFamily="34" charset="0"/>
                        <a:cs typeface="Arial" panose="020B0604020202020204" pitchFamily="34" charset="0"/>
                      </a:endParaRPr>
                    </a:p>
                  </a:txBody>
                  <a:tcPr marL="68580" marR="68580" marT="34290" marB="34290">
                    <a:lnL w="12700" cmpd="sng">
                      <a:noFill/>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1"/>
                  </a:ext>
                </a:extLst>
              </a:tr>
              <a:tr h="1600225">
                <a:tc gridSpan="2">
                  <a:txBody>
                    <a:bodyPr/>
                    <a:lstStyle/>
                    <a:p>
                      <a:pPr marL="0" lvl="0" indent="0" algn="ctr" defTabSz="914400">
                        <a:tabLst>
                          <a:tab pos="346075" algn="l"/>
                        </a:tabLst>
                      </a:pPr>
                      <a:r>
                        <a:rPr lang="en-US" sz="2100" b="1" kern="1200" dirty="0">
                          <a:solidFill>
                            <a:schemeClr val="accent1"/>
                          </a:solidFill>
                          <a:latin typeface="Arial" panose="020B0604020202020204" pitchFamily="34" charset="0"/>
                          <a:ea typeface="+mn-ea"/>
                          <a:cs typeface="Arial" panose="020B0604020202020204" pitchFamily="34" charset="0"/>
                        </a:rPr>
                        <a:t>STOP</a:t>
                      </a:r>
                      <a:r>
                        <a:rPr lang="en-US" sz="2100" b="1" baseline="0" dirty="0">
                          <a:solidFill>
                            <a:schemeClr val="accent2"/>
                          </a:solidFill>
                          <a:latin typeface="Arial" panose="020B0604020202020204" pitchFamily="34" charset="0"/>
                          <a:cs typeface="Arial" panose="020B0604020202020204" pitchFamily="34" charset="0"/>
                        </a:rPr>
                        <a:t> </a:t>
                      </a:r>
                    </a:p>
                    <a:p>
                      <a:pPr lvl="0" algn="ctr"/>
                      <a:r>
                        <a:rPr lang="en-US" sz="2100" b="1" baseline="0" dirty="0">
                          <a:solidFill>
                            <a:schemeClr val="accent2"/>
                          </a:solidFill>
                          <a:latin typeface="Arial" panose="020B0604020202020204" pitchFamily="34" charset="0"/>
                          <a:cs typeface="Arial" panose="020B0604020202020204" pitchFamily="34" charset="0"/>
                        </a:rPr>
                        <a:t>when you are uncertain</a:t>
                      </a:r>
                    </a:p>
                  </a:txBody>
                  <a:tcPr marL="68580" marR="68580" marT="34290" marB="34290" anchor="ctr">
                    <a:lnL w="12700" cmpd="sng">
                      <a:noFill/>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marL="230188" indent="-230188">
                        <a:spcAft>
                          <a:spcPts val="600"/>
                        </a:spcAft>
                        <a:buFontTx/>
                        <a:buBlip>
                          <a:blip r:embed="rId2"/>
                        </a:buBlip>
                      </a:pPr>
                      <a:endParaRPr lang="en-US" sz="1400" dirty="0">
                        <a:solidFill>
                          <a:schemeClr val="accent1"/>
                        </a:solidFill>
                        <a:latin typeface="Arial" panose="020B0604020202020204" pitchFamily="34" charset="0"/>
                        <a:cs typeface="Arial" panose="020B0604020202020204" pitchFamily="34" charset="0"/>
                      </a:endParaRPr>
                    </a:p>
                  </a:txBody>
                  <a:tcPr>
                    <a:lnL w="57150" cap="flat" cmpd="sng" algn="ctr">
                      <a:noFill/>
                      <a:prstDash val="solid"/>
                      <a:round/>
                      <a:headEnd type="none" w="med" len="med"/>
                      <a:tailEnd type="none" w="med" len="med"/>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1965874">
                <a:tc>
                  <a:txBody>
                    <a:bodyPr/>
                    <a:lstStyle/>
                    <a:p>
                      <a:pPr marL="230188" indent="-230188" algn="l" defTabSz="914400" rtl="0" eaLnBrk="1" latinLnBrk="0" hangingPunct="1">
                        <a:spcAft>
                          <a:spcPts val="600"/>
                        </a:spcAft>
                        <a:buFontTx/>
                        <a:buBlip>
                          <a:blip r:embed="rId2"/>
                        </a:buBlip>
                      </a:pPr>
                      <a:r>
                        <a:rPr lang="en-US" sz="1100" kern="1200" dirty="0">
                          <a:solidFill>
                            <a:schemeClr val="accent1"/>
                          </a:solidFill>
                          <a:latin typeface="Arial" panose="020B0604020202020204" pitchFamily="34" charset="0"/>
                          <a:ea typeface="+mn-ea"/>
                          <a:cs typeface="Arial" panose="020B0604020202020204" pitchFamily="34" charset="0"/>
                        </a:rPr>
                        <a:t>If you</a:t>
                      </a:r>
                      <a:r>
                        <a:rPr lang="en-US" sz="1100" kern="1200" baseline="0" dirty="0">
                          <a:solidFill>
                            <a:schemeClr val="accent1"/>
                          </a:solidFill>
                          <a:latin typeface="Arial" panose="020B0604020202020204" pitchFamily="34" charset="0"/>
                          <a:ea typeface="+mn-ea"/>
                          <a:cs typeface="Arial" panose="020B0604020202020204" pitchFamily="34" charset="0"/>
                        </a:rPr>
                        <a:t> have a question about your planned action</a:t>
                      </a:r>
                    </a:p>
                    <a:p>
                      <a:pPr marL="230188" marR="0" indent="-230188" algn="l" defTabSz="914400" rtl="0" eaLnBrk="1" fontAlgn="auto" latinLnBrk="0" hangingPunct="1">
                        <a:lnSpc>
                          <a:spcPct val="100000"/>
                        </a:lnSpc>
                        <a:spcBef>
                          <a:spcPts val="0"/>
                        </a:spcBef>
                        <a:spcAft>
                          <a:spcPts val="600"/>
                        </a:spcAft>
                        <a:buClrTx/>
                        <a:buSzTx/>
                        <a:buFontTx/>
                        <a:buBlip>
                          <a:blip r:embed="rId2"/>
                        </a:buBlip>
                        <a:tabLst/>
                        <a:defRPr/>
                      </a:pPr>
                      <a:r>
                        <a:rPr lang="en-US" sz="1100" kern="1200" dirty="0">
                          <a:solidFill>
                            <a:schemeClr val="accent1"/>
                          </a:solidFill>
                          <a:latin typeface="Arial" panose="020B0604020202020204" pitchFamily="34" charset="0"/>
                          <a:ea typeface="+mn-ea"/>
                          <a:cs typeface="Arial" panose="020B0604020202020204" pitchFamily="34" charset="0"/>
                        </a:rPr>
                        <a:t>When you realize that the task does</a:t>
                      </a:r>
                      <a:r>
                        <a:rPr lang="en-US" sz="1100" kern="1200" baseline="0" dirty="0">
                          <a:solidFill>
                            <a:schemeClr val="accent1"/>
                          </a:solidFill>
                          <a:latin typeface="Arial" panose="020B0604020202020204" pitchFamily="34" charset="0"/>
                          <a:ea typeface="+mn-ea"/>
                          <a:cs typeface="Arial" panose="020B0604020202020204" pitchFamily="34" charset="0"/>
                        </a:rPr>
                        <a:t> not follow the normal policy, procedure, protocol, plan, etc. </a:t>
                      </a:r>
                    </a:p>
                    <a:p>
                      <a:pPr marL="230188" indent="-230188" algn="l" defTabSz="914400" rtl="0" eaLnBrk="1" latinLnBrk="0" hangingPunct="1">
                        <a:spcAft>
                          <a:spcPts val="600"/>
                        </a:spcAft>
                        <a:buFontTx/>
                        <a:buBlip>
                          <a:blip r:embed="rId2"/>
                        </a:buBlip>
                      </a:pPr>
                      <a:endParaRPr lang="en-US" sz="1100" kern="1200" dirty="0">
                        <a:solidFill>
                          <a:schemeClr val="accent1"/>
                        </a:solidFill>
                        <a:latin typeface="Arial" panose="020B0604020202020204" pitchFamily="34" charset="0"/>
                        <a:ea typeface="+mn-ea"/>
                        <a:cs typeface="Arial" panose="020B0604020202020204" pitchFamily="34" charset="0"/>
                      </a:endParaRPr>
                    </a:p>
                  </a:txBody>
                  <a:tcPr marL="68580" marR="68580" marT="34290" marB="34290">
                    <a:lnL w="12700" cmpd="sng">
                      <a:noFill/>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230188" indent="-230188" algn="l" defTabSz="914400" rtl="0" eaLnBrk="1" latinLnBrk="0" hangingPunct="1">
                        <a:spcAft>
                          <a:spcPts val="600"/>
                        </a:spcAft>
                        <a:buFontTx/>
                        <a:buBlip>
                          <a:blip r:embed="rId2"/>
                        </a:buBlip>
                      </a:pPr>
                      <a:r>
                        <a:rPr lang="en-US" sz="1100" kern="1200" baseline="0" dirty="0">
                          <a:solidFill>
                            <a:schemeClr val="accent1"/>
                          </a:solidFill>
                          <a:latin typeface="Arial" panose="020B0604020202020204" pitchFamily="34" charset="0"/>
                          <a:ea typeface="+mn-ea"/>
                          <a:cs typeface="Arial" panose="020B0604020202020204" pitchFamily="34" charset="0"/>
                        </a:rPr>
                        <a:t>If something just doesn’t feel right</a:t>
                      </a:r>
                    </a:p>
                    <a:p>
                      <a:pPr marL="230188" indent="-230188" algn="l" defTabSz="914400" rtl="0" eaLnBrk="1" latinLnBrk="0" hangingPunct="1">
                        <a:spcAft>
                          <a:spcPts val="600"/>
                        </a:spcAft>
                        <a:buFontTx/>
                        <a:buBlip>
                          <a:blip r:embed="rId2"/>
                        </a:buBlip>
                      </a:pPr>
                      <a:r>
                        <a:rPr lang="en-US" sz="1100" kern="1200" baseline="0" dirty="0">
                          <a:solidFill>
                            <a:schemeClr val="accent1"/>
                          </a:solidFill>
                          <a:latin typeface="Arial" panose="020B0604020202020204" pitchFamily="34" charset="0"/>
                          <a:ea typeface="+mn-ea"/>
                          <a:cs typeface="Arial" panose="020B0604020202020204" pitchFamily="34" charset="0"/>
                        </a:rPr>
                        <a:t>If you hear someone say “I have a concern” STOP and address this genuine worry that we may cause harm</a:t>
                      </a:r>
                      <a:endParaRPr lang="en-US" sz="1100" kern="1200" dirty="0">
                        <a:solidFill>
                          <a:schemeClr val="accent1"/>
                        </a:solidFill>
                        <a:latin typeface="Arial" panose="020B0604020202020204" pitchFamily="34" charset="0"/>
                        <a:ea typeface="+mn-ea"/>
                        <a:cs typeface="Arial" panose="020B0604020202020204" pitchFamily="34" charset="0"/>
                      </a:endParaRPr>
                    </a:p>
                  </a:txBody>
                  <a:tcPr marL="68580" marR="68580" marT="34290" marB="34290">
                    <a:lnL w="57150" cap="flat" cmpd="sng" algn="ctr">
                      <a:noFill/>
                      <a:prstDash val="solid"/>
                      <a:round/>
                      <a:headEnd type="none" w="med" len="med"/>
                      <a:tailEnd type="none" w="med" len="med"/>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pic>
        <p:nvPicPr>
          <p:cNvPr id="17" name="Picture 7" descr="C:\Users\cheri\AppData\Local\Microsoft\Windows\Temporary Internet Files\Content.IE5\V3LGWDZ7\MCj0434805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271" y="1090139"/>
            <a:ext cx="2388265" cy="238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90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latin typeface="+mj-lt"/>
              </a:rPr>
              <a:t>Lab Employee Hazard Awareness</a:t>
            </a:r>
          </a:p>
        </p:txBody>
      </p:sp>
    </p:spTree>
    <p:extLst>
      <p:ext uri="{BB962C8B-B14F-4D97-AF65-F5344CB8AC3E}">
        <p14:creationId xmlns:p14="http://schemas.microsoft.com/office/powerpoint/2010/main" val="104838748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8EB839-5730-4F7F-0D56-7780AD1CE3BB}"/>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6600" kern="1200">
                <a:solidFill>
                  <a:srgbClr val="FFFFFF"/>
                </a:solidFill>
                <a:latin typeface="+mj-lt"/>
                <a:ea typeface="+mj-ea"/>
                <a:cs typeface="+mj-cs"/>
              </a:rPr>
              <a:t>Ergonomics</a:t>
            </a:r>
          </a:p>
        </p:txBody>
      </p:sp>
      <p:sp>
        <p:nvSpPr>
          <p:cNvPr id="1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document&#10;&#10;Description automatically generated with low confidence">
            <a:extLst>
              <a:ext uri="{FF2B5EF4-FFF2-40B4-BE49-F238E27FC236}">
                <a16:creationId xmlns:a16="http://schemas.microsoft.com/office/drawing/2014/main" id="{21443181-2989-72F6-21D5-4D1846F889B7}"/>
              </a:ext>
            </a:extLst>
          </p:cNvPr>
          <p:cNvPicPr>
            <a:picLocks noChangeAspect="1"/>
          </p:cNvPicPr>
          <p:nvPr/>
        </p:nvPicPr>
        <p:blipFill>
          <a:blip r:embed="rId2"/>
          <a:stretch>
            <a:fillRect/>
          </a:stretch>
        </p:blipFill>
        <p:spPr>
          <a:xfrm>
            <a:off x="1484495" y="3067050"/>
            <a:ext cx="9219962" cy="3019537"/>
          </a:xfrm>
          <a:prstGeom prst="rect">
            <a:avLst/>
          </a:prstGeom>
        </p:spPr>
      </p:pic>
    </p:spTree>
    <p:extLst>
      <p:ext uri="{BB962C8B-B14F-4D97-AF65-F5344CB8AC3E}">
        <p14:creationId xmlns:p14="http://schemas.microsoft.com/office/powerpoint/2010/main" val="351630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657715" y="467271"/>
            <a:ext cx="4195674" cy="2052522"/>
          </a:xfrm>
        </p:spPr>
        <p:txBody>
          <a:bodyPr anchor="b">
            <a:normAutofit/>
          </a:bodyPr>
          <a:lstStyle/>
          <a:p>
            <a:r>
              <a:rPr lang="en-US" sz="5600"/>
              <a:t>Your turn</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6250" r="17249"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657715" y="2990818"/>
            <a:ext cx="4195673" cy="2913872"/>
          </a:xfrm>
        </p:spPr>
        <p:txBody>
          <a:bodyPr anchor="t">
            <a:normAutofit/>
          </a:bodyPr>
          <a:lstStyle/>
          <a:p>
            <a:r>
              <a:rPr lang="en-US" sz="2000">
                <a:solidFill>
                  <a:schemeClr val="tx1">
                    <a:alpha val="80000"/>
                  </a:schemeClr>
                </a:solidFill>
              </a:rPr>
              <a:t>Issues</a:t>
            </a:r>
          </a:p>
          <a:p>
            <a:r>
              <a:rPr lang="en-US" sz="2000">
                <a:solidFill>
                  <a:schemeClr val="tx1">
                    <a:alpha val="80000"/>
                  </a:schemeClr>
                </a:solidFill>
              </a:rPr>
              <a:t>Concerns</a:t>
            </a:r>
          </a:p>
          <a:p>
            <a:r>
              <a:rPr lang="en-US" sz="2000">
                <a:solidFill>
                  <a:schemeClr val="tx1">
                    <a:alpha val="80000"/>
                  </a:schemeClr>
                </a:solidFill>
              </a:rPr>
              <a:t>Events</a:t>
            </a: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81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571" y="2556510"/>
            <a:ext cx="10515600" cy="1325563"/>
          </a:xfrm>
        </p:spPr>
        <p:txBody>
          <a:bodyPr/>
          <a:lstStyle/>
          <a:p>
            <a:pPr algn="ctr"/>
            <a:r>
              <a:rPr lang="en-US" dirty="0"/>
              <a:t>Roll Call</a:t>
            </a:r>
            <a:endParaRPr lang="en-US" b="1" dirty="0"/>
          </a:p>
        </p:txBody>
      </p:sp>
    </p:spTree>
    <p:extLst>
      <p:ext uri="{BB962C8B-B14F-4D97-AF65-F5344CB8AC3E}">
        <p14:creationId xmlns:p14="http://schemas.microsoft.com/office/powerpoint/2010/main" val="339948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1149"/>
            <a:ext cx="10515600" cy="4366638"/>
          </a:xfrm>
        </p:spPr>
        <p:txBody>
          <a:bodyPr/>
          <a:lstStyle/>
          <a:p>
            <a:pPr marL="0" indent="0">
              <a:buNone/>
            </a:pPr>
            <a:r>
              <a:rPr lang="en-US" sz="3200" dirty="0">
                <a:solidFill>
                  <a:schemeClr val="accent3">
                    <a:lumMod val="60000"/>
                    <a:lumOff val="40000"/>
                  </a:schemeClr>
                </a:solidFill>
              </a:rPr>
              <a:t>Next meeting: July 13</a:t>
            </a:r>
            <a:r>
              <a:rPr lang="en-US" sz="3200" baseline="30000" dirty="0">
                <a:solidFill>
                  <a:schemeClr val="accent3">
                    <a:lumMod val="60000"/>
                    <a:lumOff val="40000"/>
                  </a:schemeClr>
                </a:solidFill>
              </a:rPr>
              <a:t>th</a:t>
            </a:r>
            <a:r>
              <a:rPr lang="en-US" sz="3200" dirty="0">
                <a:solidFill>
                  <a:schemeClr val="accent3">
                    <a:lumMod val="60000"/>
                    <a:lumOff val="40000"/>
                  </a:schemeClr>
                </a:solidFill>
              </a:rPr>
              <a:t>, 1-2pm </a:t>
            </a:r>
          </a:p>
          <a:p>
            <a:pPr marL="0" indent="0">
              <a:buNone/>
            </a:pPr>
            <a:r>
              <a:rPr lang="en-US" dirty="0"/>
              <a:t>	</a:t>
            </a:r>
          </a:p>
          <a:p>
            <a:pPr marL="0" indent="0">
              <a:buNone/>
            </a:pPr>
            <a:r>
              <a:rPr lang="en-US" dirty="0"/>
              <a:t>	</a:t>
            </a:r>
            <a:r>
              <a:rPr lang="en-US" dirty="0">
                <a:solidFill>
                  <a:srgbClr val="942092"/>
                </a:solidFill>
              </a:rPr>
              <a:t>In person </a:t>
            </a:r>
            <a:r>
              <a:rPr lang="en-US" dirty="0"/>
              <a:t>for on campus team members</a:t>
            </a:r>
          </a:p>
          <a:p>
            <a:pPr marL="0" indent="0">
              <a:buNone/>
            </a:pPr>
            <a:r>
              <a:rPr lang="en-US" dirty="0"/>
              <a:t>		</a:t>
            </a:r>
            <a:r>
              <a:rPr lang="en-US" sz="2400" dirty="0"/>
              <a:t>Garvin conference room </a:t>
            </a:r>
          </a:p>
          <a:p>
            <a:pPr marL="0" indent="0">
              <a:buNone/>
            </a:pPr>
            <a:r>
              <a:rPr lang="en-US" dirty="0"/>
              <a:t>	</a:t>
            </a:r>
          </a:p>
          <a:p>
            <a:pPr marL="0" indent="0">
              <a:buNone/>
            </a:pPr>
            <a:r>
              <a:rPr lang="en-US" dirty="0"/>
              <a:t>	</a:t>
            </a:r>
            <a:r>
              <a:rPr lang="en-US" dirty="0">
                <a:solidFill>
                  <a:srgbClr val="942092"/>
                </a:solidFill>
              </a:rPr>
              <a:t>Webex</a:t>
            </a:r>
            <a:r>
              <a:rPr lang="en-US" dirty="0"/>
              <a:t> for off campus team members</a:t>
            </a:r>
          </a:p>
        </p:txBody>
      </p:sp>
    </p:spTree>
    <p:extLst>
      <p:ext uri="{BB962C8B-B14F-4D97-AF65-F5344CB8AC3E}">
        <p14:creationId xmlns:p14="http://schemas.microsoft.com/office/powerpoint/2010/main" val="334082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888" y="2543058"/>
            <a:ext cx="10515600" cy="1325563"/>
          </a:xfrm>
        </p:spPr>
        <p:txBody>
          <a:bodyPr/>
          <a:lstStyle/>
          <a:p>
            <a:pPr algn="ctr"/>
            <a:r>
              <a:rPr lang="en-US" dirty="0"/>
              <a:t>Thank you for your participation!</a:t>
            </a:r>
          </a:p>
        </p:txBody>
      </p:sp>
    </p:spTree>
    <p:extLst>
      <p:ext uri="{BB962C8B-B14F-4D97-AF65-F5344CB8AC3E}">
        <p14:creationId xmlns:p14="http://schemas.microsoft.com/office/powerpoint/2010/main" val="40214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chemeClr val="bg2">
                    <a:lumMod val="75000"/>
                  </a:schemeClr>
                </a:solidFill>
              </a:rPr>
              <a:t>May Lab Safety Team Meeting</a:t>
            </a:r>
          </a:p>
        </p:txBody>
      </p:sp>
      <p:sp>
        <p:nvSpPr>
          <p:cNvPr id="3" name="Content Placeholder 2"/>
          <p:cNvSpPr>
            <a:spLocks noGrp="1"/>
          </p:cNvSpPr>
          <p:nvPr>
            <p:ph idx="1"/>
          </p:nvPr>
        </p:nvSpPr>
        <p:spPr/>
        <p:txBody>
          <a:bodyPr/>
          <a:lstStyle/>
          <a:p>
            <a:pPr marL="0" indent="0">
              <a:buNone/>
            </a:pPr>
            <a:r>
              <a:rPr lang="en-US" dirty="0"/>
              <a:t>If you are attending via Webex without a microphone, please also join by phone:</a:t>
            </a:r>
          </a:p>
          <a:p>
            <a:pPr marL="0" indent="0">
              <a:buNone/>
            </a:pPr>
            <a:endParaRPr lang="en-US" dirty="0"/>
          </a:p>
          <a:p>
            <a:pPr marL="0" indent="0">
              <a:buNone/>
            </a:pPr>
            <a:r>
              <a:rPr lang="en-US" dirty="0"/>
              <a:t>	Call 1-415-655-0001</a:t>
            </a:r>
          </a:p>
          <a:p>
            <a:pPr marL="0" indent="0">
              <a:buNone/>
            </a:pPr>
            <a:r>
              <a:rPr lang="en-US" dirty="0"/>
              <a:t>	Meeting number (access code): 2429 588 8740</a:t>
            </a:r>
          </a:p>
          <a:p>
            <a:pPr marL="0" indent="0">
              <a:buNone/>
            </a:pPr>
            <a:endParaRPr lang="en-US" dirty="0"/>
          </a:p>
        </p:txBody>
      </p:sp>
    </p:spTree>
    <p:extLst>
      <p:ext uri="{BB962C8B-B14F-4D97-AF65-F5344CB8AC3E}">
        <p14:creationId xmlns:p14="http://schemas.microsoft.com/office/powerpoint/2010/main" val="247281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ethoscope">
            <a:extLst>
              <a:ext uri="{FF2B5EF4-FFF2-40B4-BE49-F238E27FC236}">
                <a16:creationId xmlns:a16="http://schemas.microsoft.com/office/drawing/2014/main" id="{541D7E5C-C48E-6B13-19D2-02170077B1E0}"/>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517907-85D1-7FDD-ED90-DEEF459B2F42}"/>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dirty="0">
                <a:latin typeface="+mj-lt"/>
              </a:rPr>
              <a:t>Patient Safety</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15056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1680" y="157942"/>
            <a:ext cx="7773074" cy="963251"/>
          </a:xfrm>
          <a:prstGeom prst="rect">
            <a:avLst/>
          </a:prstGeom>
        </p:spPr>
      </p:pic>
      <p:pic>
        <p:nvPicPr>
          <p:cNvPr id="4" name="Picture 3"/>
          <p:cNvPicPr>
            <a:picLocks noChangeAspect="1"/>
          </p:cNvPicPr>
          <p:nvPr/>
        </p:nvPicPr>
        <p:blipFill>
          <a:blip r:embed="rId3"/>
          <a:stretch>
            <a:fillRect/>
          </a:stretch>
        </p:blipFill>
        <p:spPr>
          <a:xfrm>
            <a:off x="2011680" y="1254197"/>
            <a:ext cx="8138865" cy="5157663"/>
          </a:xfrm>
          <a:prstGeom prst="rect">
            <a:avLst/>
          </a:prstGeom>
        </p:spPr>
      </p:pic>
    </p:spTree>
    <p:extLst>
      <p:ext uri="{BB962C8B-B14F-4D97-AF65-F5344CB8AC3E}">
        <p14:creationId xmlns:p14="http://schemas.microsoft.com/office/powerpoint/2010/main" val="213523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35C0D-CB1A-804B-BB96-27AC343F77C1}"/>
              </a:ext>
            </a:extLst>
          </p:cNvPr>
          <p:cNvSpPr txBox="1">
            <a:spLocks/>
          </p:cNvSpPr>
          <p:nvPr/>
        </p:nvSpPr>
        <p:spPr>
          <a:xfrm>
            <a:off x="841248" y="548640"/>
            <a:ext cx="3600860" cy="5431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spcAft>
                <a:spcPts val="600"/>
              </a:spcAft>
            </a:pPr>
            <a:r>
              <a:rPr lang="en-US" sz="5400" b="1" kern="1200" spc="-150" dirty="0">
                <a:solidFill>
                  <a:schemeClr val="tx1"/>
                </a:solidFill>
                <a:latin typeface="+mj-lt"/>
                <a:ea typeface="+mj-ea"/>
                <a:cs typeface="+mj-cs"/>
              </a:rPr>
              <a:t>Days Since Last Serious Safety Event</a:t>
            </a:r>
          </a:p>
        </p:txBody>
      </p:sp>
      <p:sp>
        <p:nvSpPr>
          <p:cNvPr id="3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2"/>
          <p:cNvSpPr txBox="1"/>
          <p:nvPr/>
        </p:nvSpPr>
        <p:spPr>
          <a:xfrm>
            <a:off x="5625505" y="783428"/>
            <a:ext cx="4248777" cy="5431536"/>
          </a:xfrm>
          <a:prstGeom prst="rect">
            <a:avLst/>
          </a:prstGeom>
        </p:spPr>
        <p:txBody>
          <a:bodyPr vert="horz" lIns="91440" tIns="45720" rIns="91440" bIns="45720" rtlCol="0" anchor="ctr">
            <a:normAutofit/>
          </a:bodyPr>
          <a:lstStyle/>
          <a:p>
            <a:pPr indent="-228600" defTabSz="914400">
              <a:lnSpc>
                <a:spcPct val="150000"/>
              </a:lnSpc>
              <a:spcAft>
                <a:spcPts val="600"/>
              </a:spcAft>
              <a:buFont typeface="Arial" panose="020B0604020202020204" pitchFamily="34" charset="0"/>
              <a:buChar char="•"/>
            </a:pPr>
            <a:r>
              <a:rPr lang="en-US" sz="3200" b="1" dirty="0"/>
              <a:t>WFB: 15 </a:t>
            </a:r>
            <a:endParaRPr lang="en-US" sz="1200" b="1" dirty="0"/>
          </a:p>
          <a:p>
            <a:pPr indent="-228600" defTabSz="914400">
              <a:lnSpc>
                <a:spcPct val="150000"/>
              </a:lnSpc>
              <a:spcAft>
                <a:spcPts val="600"/>
              </a:spcAft>
              <a:buFont typeface="Arial" panose="020B0604020202020204" pitchFamily="34" charset="0"/>
              <a:buChar char="•"/>
            </a:pPr>
            <a:r>
              <a:rPr lang="en-US" sz="3200" b="1" dirty="0"/>
              <a:t>BCH: 49</a:t>
            </a:r>
          </a:p>
          <a:p>
            <a:pPr indent="-228600" defTabSz="914400">
              <a:lnSpc>
                <a:spcPct val="150000"/>
              </a:lnSpc>
              <a:spcAft>
                <a:spcPts val="600"/>
              </a:spcAft>
              <a:buFont typeface="Arial" panose="020B0604020202020204" pitchFamily="34" charset="0"/>
              <a:buChar char="•"/>
            </a:pPr>
            <a:r>
              <a:rPr lang="en-US" sz="3200" b="1" dirty="0"/>
              <a:t>DMC: 107</a:t>
            </a:r>
          </a:p>
          <a:p>
            <a:pPr indent="-228600" defTabSz="914400">
              <a:lnSpc>
                <a:spcPct val="150000"/>
              </a:lnSpc>
              <a:spcAft>
                <a:spcPts val="600"/>
              </a:spcAft>
              <a:buFont typeface="Arial" panose="020B0604020202020204" pitchFamily="34" charset="0"/>
              <a:buChar char="•"/>
            </a:pPr>
            <a:r>
              <a:rPr lang="en-US" sz="3200" b="1" dirty="0"/>
              <a:t>HPMC: 37</a:t>
            </a:r>
          </a:p>
          <a:p>
            <a:pPr indent="-228600" defTabSz="914400">
              <a:lnSpc>
                <a:spcPct val="150000"/>
              </a:lnSpc>
              <a:spcAft>
                <a:spcPts val="600"/>
              </a:spcAft>
              <a:buFont typeface="Arial" panose="020B0604020202020204" pitchFamily="34" charset="0"/>
              <a:buChar char="•"/>
            </a:pPr>
            <a:r>
              <a:rPr lang="en-US" sz="3200" b="1" dirty="0"/>
              <a:t>LMC: 20</a:t>
            </a:r>
          </a:p>
          <a:p>
            <a:pPr indent="-228600" defTabSz="914400">
              <a:lnSpc>
                <a:spcPct val="150000"/>
              </a:lnSpc>
              <a:spcAft>
                <a:spcPts val="600"/>
              </a:spcAft>
              <a:buFont typeface="Arial" panose="020B0604020202020204" pitchFamily="34" charset="0"/>
              <a:buChar char="•"/>
            </a:pPr>
            <a:r>
              <a:rPr lang="en-US" sz="3200" b="1" dirty="0"/>
              <a:t>WMC: 67</a:t>
            </a:r>
          </a:p>
          <a:p>
            <a:pPr indent="-228600" defTabSz="914400">
              <a:lnSpc>
                <a:spcPct val="90000"/>
              </a:lnSpc>
              <a:spcAft>
                <a:spcPts val="600"/>
              </a:spcAft>
              <a:buFont typeface="Arial" panose="020B0604020202020204" pitchFamily="34" charset="0"/>
              <a:buChar char="•"/>
            </a:pPr>
            <a:endParaRPr lang="en-US" sz="3200" b="1" dirty="0"/>
          </a:p>
        </p:txBody>
      </p:sp>
      <p:sp>
        <p:nvSpPr>
          <p:cNvPr id="4" name="TextBox 3"/>
          <p:cNvSpPr txBox="1"/>
          <p:nvPr/>
        </p:nvSpPr>
        <p:spPr>
          <a:xfrm>
            <a:off x="10474979" y="6213190"/>
            <a:ext cx="1387038" cy="275140"/>
          </a:xfrm>
          <a:prstGeom prst="rect">
            <a:avLst/>
          </a:prstGeom>
          <a:noFill/>
        </p:spPr>
        <p:txBody>
          <a:bodyPr wrap="square" rtlCol="0">
            <a:spAutoFit/>
          </a:bodyPr>
          <a:lstStyle/>
          <a:p>
            <a:pPr defTabSz="301752">
              <a:spcAft>
                <a:spcPts val="600"/>
              </a:spcAft>
            </a:pPr>
            <a:r>
              <a:rPr lang="en-US" sz="1188" kern="1200" dirty="0">
                <a:solidFill>
                  <a:schemeClr val="tx1"/>
                </a:solidFill>
                <a:latin typeface="+mn-lt"/>
                <a:ea typeface="+mn-ea"/>
                <a:cs typeface="+mn-cs"/>
              </a:rPr>
              <a:t>As of 6/8/2023</a:t>
            </a:r>
            <a:endParaRPr lang="en-US" dirty="0"/>
          </a:p>
        </p:txBody>
      </p:sp>
    </p:spTree>
    <p:extLst>
      <p:ext uri="{BB962C8B-B14F-4D97-AF65-F5344CB8AC3E}">
        <p14:creationId xmlns:p14="http://schemas.microsoft.com/office/powerpoint/2010/main" val="63294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110C6-FE10-95C9-389E-CB19BA8B2AF3}"/>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2200" kern="1200" dirty="0">
                <a:solidFill>
                  <a:schemeClr val="tx1"/>
                </a:solidFill>
                <a:latin typeface="+mj-lt"/>
                <a:ea typeface="+mj-ea"/>
                <a:cs typeface="+mj-cs"/>
              </a:rPr>
              <a:t>RLs with Deviation Believed Have Occurred in the Lab					</a:t>
            </a: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sp>
        <p:nvSpPr>
          <p:cNvPr id="2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0936" y="2807208"/>
            <a:ext cx="3429000" cy="3410712"/>
          </a:xfrm>
          <a:prstGeom prst="rect">
            <a:avLst/>
          </a:prstGeom>
        </p:spPr>
        <p:txBody>
          <a:bodyPr vert="horz" lIns="91440" tIns="45720" rIns="91440" bIns="45720" rtlCol="0" anchor="t">
            <a:normAutofit/>
          </a:bodyPr>
          <a:lstStyle/>
          <a:p>
            <a:pPr defTabSz="914400">
              <a:lnSpc>
                <a:spcPct val="90000"/>
              </a:lnSpc>
              <a:spcAft>
                <a:spcPts val="600"/>
              </a:spcAft>
            </a:pPr>
            <a:r>
              <a:rPr lang="en-US" sz="2200" dirty="0"/>
              <a:t>May 74</a:t>
            </a:r>
          </a:p>
        </p:txBody>
      </p:sp>
      <p:pic>
        <p:nvPicPr>
          <p:cNvPr id="3" name="Picture 2">
            <a:extLst>
              <a:ext uri="{FF2B5EF4-FFF2-40B4-BE49-F238E27FC236}">
                <a16:creationId xmlns:a16="http://schemas.microsoft.com/office/drawing/2014/main" id="{BC1B3805-B9F4-8499-5FC6-8D8DFA778065}"/>
              </a:ext>
            </a:extLst>
          </p:cNvPr>
          <p:cNvPicPr>
            <a:picLocks noChangeAspect="1"/>
          </p:cNvPicPr>
          <p:nvPr/>
        </p:nvPicPr>
        <p:blipFill>
          <a:blip r:embed="rId2"/>
          <a:stretch>
            <a:fillRect/>
          </a:stretch>
        </p:blipFill>
        <p:spPr>
          <a:xfrm>
            <a:off x="4438455" y="1109852"/>
            <a:ext cx="7122609" cy="3561306"/>
          </a:xfrm>
          <a:prstGeom prst="rect">
            <a:avLst/>
          </a:prstGeom>
        </p:spPr>
      </p:pic>
    </p:spTree>
    <p:extLst>
      <p:ext uri="{BB962C8B-B14F-4D97-AF65-F5344CB8AC3E}">
        <p14:creationId xmlns:p14="http://schemas.microsoft.com/office/powerpoint/2010/main" val="172925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816E2-7948-9549-347F-ABEDB218099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Most Common Deviation</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A0F938-AE23-75FF-0A8B-7A8FC8CBCC59}"/>
              </a:ext>
            </a:extLst>
          </p:cNvPr>
          <p:cNvSpPr txBox="1"/>
          <p:nvPr/>
        </p:nvSpPr>
        <p:spPr>
          <a:xfrm>
            <a:off x="630936" y="2807208"/>
            <a:ext cx="3429000" cy="3410712"/>
          </a:xfrm>
          <a:prstGeom prst="rect">
            <a:avLst/>
          </a:prstGeom>
        </p:spPr>
        <p:txBody>
          <a:bodyPr vert="horz" lIns="91440" tIns="45720" rIns="91440" bIns="45720" rtlCol="0" anchor="t">
            <a:normAutofit/>
          </a:bodyPr>
          <a:lstStyle/>
          <a:p>
            <a:pPr defTabSz="914400">
              <a:lnSpc>
                <a:spcPct val="90000"/>
              </a:lnSpc>
              <a:spcAft>
                <a:spcPts val="600"/>
              </a:spcAft>
            </a:pPr>
            <a:r>
              <a:rPr lang="en-US" sz="2200" dirty="0"/>
              <a:t>May 19</a:t>
            </a:r>
          </a:p>
        </p:txBody>
      </p:sp>
      <p:pic>
        <p:nvPicPr>
          <p:cNvPr id="3" name="Picture 2">
            <a:extLst>
              <a:ext uri="{FF2B5EF4-FFF2-40B4-BE49-F238E27FC236}">
                <a16:creationId xmlns:a16="http://schemas.microsoft.com/office/drawing/2014/main" id="{857A74C8-28BA-7F3D-AEF4-B09749DF90E3}"/>
              </a:ext>
            </a:extLst>
          </p:cNvPr>
          <p:cNvPicPr>
            <a:picLocks noChangeAspect="1"/>
          </p:cNvPicPr>
          <p:nvPr/>
        </p:nvPicPr>
        <p:blipFill>
          <a:blip r:embed="rId2"/>
          <a:stretch>
            <a:fillRect/>
          </a:stretch>
        </p:blipFill>
        <p:spPr>
          <a:xfrm>
            <a:off x="4654296" y="1653657"/>
            <a:ext cx="7002544" cy="3501273"/>
          </a:xfrm>
          <a:prstGeom prst="rect">
            <a:avLst/>
          </a:prstGeom>
        </p:spPr>
      </p:pic>
    </p:spTree>
    <p:extLst>
      <p:ext uri="{BB962C8B-B14F-4D97-AF65-F5344CB8AC3E}">
        <p14:creationId xmlns:p14="http://schemas.microsoft.com/office/powerpoint/2010/main" val="90270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Second Most Common Deviation</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0936" y="2807208"/>
            <a:ext cx="3429000" cy="3410712"/>
          </a:xfrm>
          <a:prstGeom prst="rect">
            <a:avLst/>
          </a:prstGeom>
        </p:spPr>
        <p:txBody>
          <a:bodyPr vert="horz" lIns="91440" tIns="45720" rIns="91440" bIns="45720" rtlCol="0" anchor="t">
            <a:normAutofit/>
          </a:bodyPr>
          <a:lstStyle/>
          <a:p>
            <a:pPr defTabSz="914400">
              <a:lnSpc>
                <a:spcPct val="90000"/>
              </a:lnSpc>
              <a:spcAft>
                <a:spcPts val="600"/>
              </a:spcAft>
            </a:pPr>
            <a:r>
              <a:rPr lang="en-US" sz="2200" dirty="0"/>
              <a:t>May 14</a:t>
            </a:r>
          </a:p>
        </p:txBody>
      </p:sp>
      <p:pic>
        <p:nvPicPr>
          <p:cNvPr id="3" name="Picture 2">
            <a:extLst>
              <a:ext uri="{FF2B5EF4-FFF2-40B4-BE49-F238E27FC236}">
                <a16:creationId xmlns:a16="http://schemas.microsoft.com/office/drawing/2014/main" id="{79527FF7-6F3C-0431-C3FA-74A69AC3BC9C}"/>
              </a:ext>
            </a:extLst>
          </p:cNvPr>
          <p:cNvPicPr>
            <a:picLocks noChangeAspect="1"/>
          </p:cNvPicPr>
          <p:nvPr/>
        </p:nvPicPr>
        <p:blipFill>
          <a:blip r:embed="rId2"/>
          <a:stretch>
            <a:fillRect/>
          </a:stretch>
        </p:blipFill>
        <p:spPr>
          <a:xfrm>
            <a:off x="4169328" y="1502781"/>
            <a:ext cx="7619207" cy="3809605"/>
          </a:xfrm>
          <a:prstGeom prst="rect">
            <a:avLst/>
          </a:prstGeom>
        </p:spPr>
      </p:pic>
    </p:spTree>
    <p:extLst>
      <p:ext uri="{BB962C8B-B14F-4D97-AF65-F5344CB8AC3E}">
        <p14:creationId xmlns:p14="http://schemas.microsoft.com/office/powerpoint/2010/main" val="151009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E6EA3-5F9D-8E02-B303-82620AA9381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Third Most Common Deviation</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F17E82-0587-A568-A9EB-4360C87AE09A}"/>
              </a:ext>
            </a:extLst>
          </p:cNvPr>
          <p:cNvSpPr txBox="1"/>
          <p:nvPr/>
        </p:nvSpPr>
        <p:spPr>
          <a:xfrm>
            <a:off x="630936" y="2807208"/>
            <a:ext cx="3429000" cy="3410712"/>
          </a:xfrm>
          <a:prstGeom prst="rect">
            <a:avLst/>
          </a:prstGeom>
        </p:spPr>
        <p:txBody>
          <a:bodyPr vert="horz" lIns="91440" tIns="45720" rIns="91440" bIns="45720" rtlCol="0" anchor="t">
            <a:normAutofit/>
          </a:bodyPr>
          <a:lstStyle/>
          <a:p>
            <a:pPr defTabSz="914400">
              <a:lnSpc>
                <a:spcPct val="90000"/>
              </a:lnSpc>
              <a:spcAft>
                <a:spcPts val="600"/>
              </a:spcAft>
            </a:pPr>
            <a:r>
              <a:rPr lang="en-US" sz="2200" dirty="0"/>
              <a:t>May 5</a:t>
            </a:r>
          </a:p>
        </p:txBody>
      </p:sp>
      <p:pic>
        <p:nvPicPr>
          <p:cNvPr id="3" name="Picture 2">
            <a:extLst>
              <a:ext uri="{FF2B5EF4-FFF2-40B4-BE49-F238E27FC236}">
                <a16:creationId xmlns:a16="http://schemas.microsoft.com/office/drawing/2014/main" id="{4D27F29B-5904-D5AE-97D1-38271DFF9C95}"/>
              </a:ext>
            </a:extLst>
          </p:cNvPr>
          <p:cNvPicPr>
            <a:picLocks noChangeAspect="1"/>
          </p:cNvPicPr>
          <p:nvPr/>
        </p:nvPicPr>
        <p:blipFill>
          <a:blip r:embed="rId2"/>
          <a:stretch>
            <a:fillRect/>
          </a:stretch>
        </p:blipFill>
        <p:spPr>
          <a:xfrm>
            <a:off x="4429387" y="1448413"/>
            <a:ext cx="7413031" cy="3706517"/>
          </a:xfrm>
          <a:prstGeom prst="rect">
            <a:avLst/>
          </a:prstGeom>
        </p:spPr>
      </p:pic>
    </p:spTree>
    <p:extLst>
      <p:ext uri="{BB962C8B-B14F-4D97-AF65-F5344CB8AC3E}">
        <p14:creationId xmlns:p14="http://schemas.microsoft.com/office/powerpoint/2010/main" val="421176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1511796"/>
            <a:ext cx="3382012" cy="1043367"/>
          </a:xfrm>
        </p:spPr>
        <p:txBody>
          <a:bodyPr/>
          <a:lstStyle/>
          <a:p>
            <a:pPr algn="ctr" defTabSz="886968"/>
            <a:r>
              <a:rPr lang="en-US" sz="3492" b="0" i="0" kern="1200">
                <a:solidFill>
                  <a:schemeClr val="tx1"/>
                </a:solidFill>
                <a:latin typeface="Arial" panose="020B0604020202020204" pitchFamily="34" charset="0"/>
                <a:ea typeface="+mj-ea"/>
                <a:cs typeface="+mj-cs"/>
              </a:rPr>
              <a:t>Good Catches in May</a:t>
            </a:r>
            <a:br>
              <a:rPr lang="en-US" sz="3492" b="0" i="0" kern="1200">
                <a:solidFill>
                  <a:schemeClr val="tx1"/>
                </a:solidFill>
                <a:latin typeface="Arial" panose="020B0604020202020204" pitchFamily="34" charset="0"/>
                <a:ea typeface="+mj-ea"/>
                <a:cs typeface="+mj-cs"/>
              </a:rPr>
            </a:br>
            <a:endParaRPr lang="en-US" sz="3600"/>
          </a:p>
        </p:txBody>
      </p:sp>
      <p:pic>
        <p:nvPicPr>
          <p:cNvPr id="5" name="Picture 4"/>
          <p:cNvPicPr>
            <a:picLocks noChangeAspect="1"/>
          </p:cNvPicPr>
          <p:nvPr/>
        </p:nvPicPr>
        <p:blipFill>
          <a:blip r:embed="rId2"/>
          <a:stretch>
            <a:fillRect/>
          </a:stretch>
        </p:blipFill>
        <p:spPr>
          <a:xfrm>
            <a:off x="4829794" y="569003"/>
            <a:ext cx="6876656" cy="614955"/>
          </a:xfrm>
          <a:prstGeom prst="rect">
            <a:avLst/>
          </a:prstGeom>
        </p:spPr>
      </p:pic>
      <p:pic>
        <p:nvPicPr>
          <p:cNvPr id="10" name="Picture 9" descr="A picture containing sky, outdoor">
            <a:extLst>
              <a:ext uri="{FF2B5EF4-FFF2-40B4-BE49-F238E27FC236}">
                <a16:creationId xmlns:a16="http://schemas.microsoft.com/office/drawing/2014/main" id="{A3A1E772-EB08-EFC1-5F4B-68120DB9E0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467" y="2883355"/>
            <a:ext cx="3549584" cy="2662188"/>
          </a:xfrm>
          <a:prstGeom prst="rect">
            <a:avLst/>
          </a:prstGeom>
        </p:spPr>
      </p:pic>
      <p:sp>
        <p:nvSpPr>
          <p:cNvPr id="11" name="TextBox 10">
            <a:extLst>
              <a:ext uri="{FF2B5EF4-FFF2-40B4-BE49-F238E27FC236}">
                <a16:creationId xmlns:a16="http://schemas.microsoft.com/office/drawing/2014/main" id="{03A867F9-D2BA-BD79-056F-AD66FEEB5734}"/>
              </a:ext>
            </a:extLst>
          </p:cNvPr>
          <p:cNvSpPr txBox="1"/>
          <p:nvPr/>
        </p:nvSpPr>
        <p:spPr>
          <a:xfrm>
            <a:off x="771532" y="4637441"/>
            <a:ext cx="1940776" cy="361286"/>
          </a:xfrm>
          <a:prstGeom prst="rect">
            <a:avLst/>
          </a:prstGeom>
          <a:noFill/>
        </p:spPr>
        <p:txBody>
          <a:bodyPr wrap="square" rtlCol="0">
            <a:spAutoFit/>
          </a:bodyPr>
          <a:lstStyle/>
          <a:p>
            <a:pPr defTabSz="443484">
              <a:spcAft>
                <a:spcPts val="600"/>
              </a:spcAft>
            </a:pPr>
            <a:r>
              <a:rPr lang="en-US" sz="873" kern="1200">
                <a:solidFill>
                  <a:schemeClr val="tx1"/>
                </a:solidFill>
                <a:latin typeface="+mn-lt"/>
                <a:ea typeface="+mn-ea"/>
                <a:cs typeface="+mn-cs"/>
                <a:hlinkClick r:id="rId4" tooltip="https://unfetteredbrilliance.blogspot.com/2012/09/play-ball.html"/>
              </a:rPr>
              <a:t>This Photo</a:t>
            </a:r>
            <a:r>
              <a:rPr lang="en-US" sz="873" kern="1200">
                <a:solidFill>
                  <a:schemeClr val="tx1"/>
                </a:solidFill>
                <a:latin typeface="+mn-lt"/>
                <a:ea typeface="+mn-ea"/>
                <a:cs typeface="+mn-cs"/>
              </a:rPr>
              <a:t> by Unknown Author is licensed under </a:t>
            </a:r>
            <a:r>
              <a:rPr lang="en-US" sz="873" kern="1200">
                <a:solidFill>
                  <a:schemeClr val="tx1"/>
                </a:solidFill>
                <a:latin typeface="+mn-lt"/>
                <a:ea typeface="+mn-ea"/>
                <a:cs typeface="+mn-cs"/>
                <a:hlinkClick r:id="rId5" tooltip="https://creativecommons.org/licenses/by-nc-nd/3.0/"/>
              </a:rPr>
              <a:t>CC BY-NC-ND</a:t>
            </a:r>
            <a:endParaRPr lang="en-US" sz="900"/>
          </a:p>
        </p:txBody>
      </p:sp>
      <p:graphicFrame>
        <p:nvGraphicFramePr>
          <p:cNvPr id="8" name="Table 7">
            <a:extLst>
              <a:ext uri="{FF2B5EF4-FFF2-40B4-BE49-F238E27FC236}">
                <a16:creationId xmlns:a16="http://schemas.microsoft.com/office/drawing/2014/main" id="{D9B53192-86F9-A23F-8807-6F8F982A2FC5}"/>
              </a:ext>
            </a:extLst>
          </p:cNvPr>
          <p:cNvGraphicFramePr>
            <a:graphicFrameLocks noGrp="1"/>
          </p:cNvGraphicFramePr>
          <p:nvPr>
            <p:extLst>
              <p:ext uri="{D42A27DB-BD31-4B8C-83A1-F6EECF244321}">
                <p14:modId xmlns:p14="http://schemas.microsoft.com/office/powerpoint/2010/main" val="2161612028"/>
              </p:ext>
            </p:extLst>
          </p:nvPr>
        </p:nvGraphicFramePr>
        <p:xfrm>
          <a:off x="4851838" y="1158932"/>
          <a:ext cx="6832568" cy="4981596"/>
        </p:xfrm>
        <a:graphic>
          <a:graphicData uri="http://schemas.openxmlformats.org/drawingml/2006/table">
            <a:tbl>
              <a:tblPr/>
              <a:tblGrid>
                <a:gridCol w="1288903">
                  <a:extLst>
                    <a:ext uri="{9D8B030D-6E8A-4147-A177-3AD203B41FA5}">
                      <a16:colId xmlns:a16="http://schemas.microsoft.com/office/drawing/2014/main" val="2049919201"/>
                    </a:ext>
                  </a:extLst>
                </a:gridCol>
                <a:gridCol w="1082203">
                  <a:extLst>
                    <a:ext uri="{9D8B030D-6E8A-4147-A177-3AD203B41FA5}">
                      <a16:colId xmlns:a16="http://schemas.microsoft.com/office/drawing/2014/main" val="2738440585"/>
                    </a:ext>
                  </a:extLst>
                </a:gridCol>
                <a:gridCol w="4461462">
                  <a:extLst>
                    <a:ext uri="{9D8B030D-6E8A-4147-A177-3AD203B41FA5}">
                      <a16:colId xmlns:a16="http://schemas.microsoft.com/office/drawing/2014/main" val="136644178"/>
                    </a:ext>
                  </a:extLst>
                </a:gridCol>
              </a:tblGrid>
              <a:tr h="1013218">
                <a:tc>
                  <a:txBody>
                    <a:bodyPr/>
                    <a:lstStyle/>
                    <a:p>
                      <a:pPr algn="ctr" fontAlgn="ctr"/>
                      <a:r>
                        <a:rPr lang="en-US" sz="1000" b="0" i="0" u="none" strike="noStrike">
                          <a:solidFill>
                            <a:srgbClr val="000000"/>
                          </a:solidFill>
                          <a:effectLst/>
                          <a:latin typeface="Calibri" panose="020F0502020204030204" pitchFamily="34" charset="0"/>
                        </a:rPr>
                        <a:t>Clemmons</a:t>
                      </a:r>
                    </a:p>
                  </a:txBody>
                  <a:tcPr marL="7854" marR="7854" marT="7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Dana Strathman</a:t>
                      </a:r>
                    </a:p>
                  </a:txBody>
                  <a:tcPr marL="7854" marR="7854" marT="7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333333"/>
                          </a:solidFill>
                          <a:effectLst/>
                          <a:latin typeface="Calibri" panose="020F0502020204030204" pitchFamily="34" charset="0"/>
                          <a:cs typeface="Calibri" panose="020F0502020204030204" pitchFamily="34" charset="0"/>
                        </a:rPr>
                        <a:t>Synovial fluid was received in a syringe with a requisition for a crystal exam.  Staff asked if this was the only test, and nursing replied yes. Lab tech, Dana, decided to check in Epic and found out there was also a gram stain ordered.  The specimen was split into the appropriate containers for each test. Had the staff not checked all the specimens would have been submitted in a green tube for crystal exam. The green top tube type would have been an unacceptable container for gram stain analysis.</a:t>
                      </a:r>
                    </a:p>
                  </a:txBody>
                  <a:tcPr marL="7854" marR="7854" marT="78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239675"/>
                  </a:ext>
                </a:extLst>
              </a:tr>
              <a:tr h="942528">
                <a:tc>
                  <a:txBody>
                    <a:bodyPr/>
                    <a:lstStyle/>
                    <a:p>
                      <a:pPr algn="ctr" fontAlgn="ctr"/>
                      <a:r>
                        <a:rPr lang="en-US" sz="1000" b="0" i="0" u="none" strike="noStrike">
                          <a:solidFill>
                            <a:srgbClr val="000000"/>
                          </a:solidFill>
                          <a:effectLst/>
                          <a:latin typeface="Calibri" panose="020F0502020204030204" pitchFamily="34" charset="0"/>
                        </a:rPr>
                        <a:t>Central Processing</a:t>
                      </a:r>
                    </a:p>
                  </a:txBody>
                  <a:tcPr marL="7854" marR="7854" marT="7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Torie McHone</a:t>
                      </a:r>
                    </a:p>
                  </a:txBody>
                  <a:tcPr marL="7854" marR="7854" marT="7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Torie McHone recognized that a new BB test that went live last week was listed incorrectly in the Test Catalog. The test catalog told providers to collect in a pink top tube when the sample should be collected in a green top tube. We have been able to alert providers to avoid an unacceptable collection and notified the EPIC team to correct the error.</a:t>
                      </a:r>
                    </a:p>
                  </a:txBody>
                  <a:tcPr marL="7854" marR="7854" marT="7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692780"/>
                  </a:ext>
                </a:extLst>
              </a:tr>
              <a:tr h="2105836">
                <a:tc>
                  <a:txBody>
                    <a:bodyPr/>
                    <a:lstStyle/>
                    <a:p>
                      <a:pPr algn="ctr" fontAlgn="ctr"/>
                      <a:r>
                        <a:rPr lang="en-US" sz="1000" b="0" i="0" u="none" strike="noStrike">
                          <a:solidFill>
                            <a:srgbClr val="000000"/>
                          </a:solidFill>
                          <a:effectLst/>
                          <a:latin typeface="Calibri" panose="020F0502020204030204" pitchFamily="34" charset="0"/>
                        </a:rPr>
                        <a:t>Cytology</a:t>
                      </a:r>
                    </a:p>
                  </a:txBody>
                  <a:tcPr marL="7854" marR="7854" marT="7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Tracy Justice Clark</a:t>
                      </a:r>
                    </a:p>
                  </a:txBody>
                  <a:tcPr marL="7854" marR="7854" marT="7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Monti Keller in radiology noted that the patient was rescheduled for a repeat fine needle aspiration in ultrasound due an insufficient pathology diagnosis from the prior procedure. Monti pulled up the previous pathology report and it looked diagnostic to her. She contacted Tracy Justice Clark, a cytotechnologist about this and Tracy confirmed that there appeared to be a definitive diagnosis. The interpreting pathologist on the case Dr. Michael Beaty confirmed that no more information could be gleaned from another similar procedure . Tracy informed the Provider of this finding saving the patient from an unnecessary procedure. It appears that the original pathology report was not read in entirety. This is an example of great teamwork among consultative services and patient Provider. Monti and Tracy did an outstanding job!!Tracy made sure this was followed through  and helped save the patient an unnecessary procedure.</a:t>
                      </a:r>
                    </a:p>
                  </a:txBody>
                  <a:tcPr marL="7854" marR="7854" marT="78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397885"/>
                  </a:ext>
                </a:extLst>
              </a:tr>
            </a:tbl>
          </a:graphicData>
        </a:graphic>
      </p:graphicFrame>
    </p:spTree>
    <p:extLst>
      <p:ext uri="{BB962C8B-B14F-4D97-AF65-F5344CB8AC3E}">
        <p14:creationId xmlns:p14="http://schemas.microsoft.com/office/powerpoint/2010/main" val="564422945"/>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2e2fa44a-b297-4cb3-ae00-3700515fc5c7">
      <Url xsi:nil="true"/>
      <Description xsi:nil="true"/>
    </Thumbnail>
    <Template_x0020_Type xmlns="2e2fa44a-b297-4cb3-ae00-3700515fc5c7">PowerPoint Presentation Templates</Template_x0020_Type>
    <Viewer_x0020_Type xmlns="2e2fa44a-b297-4cb3-ae00-3700515fc5c7" xsi:nil="true"/>
    <Notes0 xmlns="2e2fa44a-b297-4cb3-ae00-3700515fc5c7" xsi:nil="true"/>
    <Description0 xmlns="2e2fa44a-b297-4cb3-ae00-3700515fc5c7" xsi:nil="true"/>
    <LookupLocation xmlns="2e2fa44a-b297-4cb3-ae00-3700515fc5c7" xsi:nil="true"/>
    <Size xmlns="2e2fa44a-b297-4cb3-ae00-3700515fc5c7" xsi:nil="true"/>
    <Format xmlns="2e2fa44a-b297-4cb3-ae00-3700515fc5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11A1C473963441BD86150D67F8ACB6" ma:contentTypeVersion="16" ma:contentTypeDescription="Create a new document." ma:contentTypeScope="" ma:versionID="b6027ac7c4c30af25b9aba57a64d9322">
  <xsd:schema xmlns:xsd="http://www.w3.org/2001/XMLSchema" xmlns:xs="http://www.w3.org/2001/XMLSchema" xmlns:p="http://schemas.microsoft.com/office/2006/metadata/properties" xmlns:ns2="2e2fa44a-b297-4cb3-ae00-3700515fc5c7" xmlns:ns3="990867f7-ed38-4c21-b441-c544514c8362" targetNamespace="http://schemas.microsoft.com/office/2006/metadata/properties" ma:root="true" ma:fieldsID="133d9d9c0223997ef7a48798d8ee9476" ns2:_="" ns3:_="">
    <xsd:import namespace="2e2fa44a-b297-4cb3-ae00-3700515fc5c7"/>
    <xsd:import namespace="990867f7-ed38-4c21-b441-c544514c8362"/>
    <xsd:element name="properties">
      <xsd:complexType>
        <xsd:sequence>
          <xsd:element name="documentManagement">
            <xsd:complexType>
              <xsd:all>
                <xsd:element ref="ns2:Template_x0020_Type"/>
                <xsd:element ref="ns2:Thumbnail" minOccurs="0"/>
                <xsd:element ref="ns2:LookupLocation" minOccurs="0"/>
                <xsd:element ref="ns2:Size" minOccurs="0"/>
                <xsd:element ref="ns2:Description0" minOccurs="0"/>
                <xsd:element ref="ns2:Viewer_x0020_Type" minOccurs="0"/>
                <xsd:element ref="ns2:Format" minOccurs="0"/>
                <xsd:element ref="ns2:Notes0" minOccurs="0"/>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fa44a-b297-4cb3-ae00-3700515fc5c7" elementFormDefault="qualified">
    <xsd:import namespace="http://schemas.microsoft.com/office/2006/documentManagement/types"/>
    <xsd:import namespace="http://schemas.microsoft.com/office/infopath/2007/PartnerControls"/>
    <xsd:element name="Template_x0020_Type" ma:index="2" ma:displayName="Template Type" ma:format="Dropdown" ma:internalName="Template_x0020_Type">
      <xsd:simpleType>
        <xsd:restriction base="dms:Choice">
          <xsd:enumeration value="Research Poster Templates"/>
          <xsd:enumeration value="PowerPoint Presentation Templates"/>
          <xsd:enumeration value="Clinical Trials Memo Templates (Word)"/>
          <xsd:enumeration value="Memo Templates"/>
          <xsd:enumeration value="Newsletter Templates"/>
          <xsd:enumeration value="Fax Forms"/>
        </xsd:restriction>
      </xsd:simpleType>
    </xsd:element>
    <xsd:element name="Thumbnail" ma:index="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LookupLocation" ma:index="4" nillable="true" ma:displayName="Location" ma:list="{8c3d8ae5-af0e-43eb-a7ed-e0f5c1415c9c}" ma:internalName="LookupLocation" ma:readOnly="false" ma:showField="Title">
      <xsd:simpleType>
        <xsd:restriction base="dms:Lookup"/>
      </xsd:simpleType>
    </xsd:element>
    <xsd:element name="Size" ma:index="5" nillable="true" ma:displayName="Size" ma:internalName="Size">
      <xsd:simpleType>
        <xsd:restriction base="dms:Text">
          <xsd:maxLength value="255"/>
        </xsd:restriction>
      </xsd:simpleType>
    </xsd:element>
    <xsd:element name="Description0" ma:index="6" nillable="true" ma:displayName="Description" ma:internalName="Description0">
      <xsd:simpleType>
        <xsd:restriction base="dms:Text">
          <xsd:maxLength value="255"/>
        </xsd:restriction>
      </xsd:simpleType>
    </xsd:element>
    <xsd:element name="Viewer_x0020_Type" ma:index="7" nillable="true" ma:displayName="Viewer Type" ma:format="Dropdown" ma:internalName="Viewer_x0020_Type">
      <xsd:simpleType>
        <xsd:restriction base="dms:Choice">
          <xsd:enumeration value="Internal"/>
          <xsd:enumeration value="External"/>
        </xsd:restriction>
      </xsd:simpleType>
    </xsd:element>
    <xsd:element name="Format" ma:index="14" nillable="true" ma:displayName="Format" ma:format="Dropdown" ma:internalName="Format">
      <xsd:simpleType>
        <xsd:restriction base="dms:Choice">
          <xsd:enumeration value="Standard"/>
          <xsd:enumeration value="Widescreen"/>
        </xsd:restriction>
      </xsd:simpleType>
    </xsd:element>
    <xsd:element name="Notes0" ma:index="15" nillable="true" ma:displayName="Notes" ma:internalName="Notes0">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867f7-ed38-4c21-b441-c544514c83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F4885C-7609-4458-9BFE-1B0CB90D3740}">
  <ds:schemaRefs>
    <ds:schemaRef ds:uri="http://purl.org/dc/elements/1.1/"/>
    <ds:schemaRef ds:uri="http://schemas.microsoft.com/office/2006/metadata/properties"/>
    <ds:schemaRef ds:uri="990867f7-ed38-4c21-b441-c544514c8362"/>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e2fa44a-b297-4cb3-ae00-3700515fc5c7"/>
    <ds:schemaRef ds:uri="http://www.w3.org/XML/1998/namespace"/>
  </ds:schemaRefs>
</ds:datastoreItem>
</file>

<file path=customXml/itemProps2.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3.xml><?xml version="1.0" encoding="utf-8"?>
<ds:datastoreItem xmlns:ds="http://schemas.openxmlformats.org/officeDocument/2006/customXml" ds:itemID="{7E296A1C-221C-4CD9-AB8C-1B0FBD4BF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fa44a-b297-4cb3-ae00-3700515fc5c7"/>
    <ds:schemaRef ds:uri="990867f7-ed38-4c21-b441-c544514c8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18302</TotalTime>
  <Words>599</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Patient Safety</vt:lpstr>
      <vt:lpstr>PowerPoint Presentation</vt:lpstr>
      <vt:lpstr>PowerPoint Presentation</vt:lpstr>
      <vt:lpstr>RLs with Deviation Believed Have Occurred in the Lab      </vt:lpstr>
      <vt:lpstr>Most Common Deviation</vt:lpstr>
      <vt:lpstr>Second Most Common Deviation</vt:lpstr>
      <vt:lpstr>Third Most Common Deviation</vt:lpstr>
      <vt:lpstr>Good Catches in May </vt:lpstr>
      <vt:lpstr>Good Catch Recipient  for May  Tracy Justice-Clark Cytology              </vt:lpstr>
      <vt:lpstr>Patient Safety Tool of the Month</vt:lpstr>
      <vt:lpstr>Lab Employee Hazard Awareness</vt:lpstr>
      <vt:lpstr>Ergonomics</vt:lpstr>
      <vt:lpstr>Your turn</vt:lpstr>
      <vt:lpstr>Roll Call</vt:lpstr>
      <vt:lpstr>PowerPoint Presentation</vt:lpstr>
      <vt:lpstr>Thank you for your participation!</vt:lpstr>
      <vt:lpstr>May Lab Safety Team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lastModifiedBy>Shelley C. Bowman</cp:lastModifiedBy>
  <cp:revision>760</cp:revision>
  <cp:lastPrinted>2023-02-01T17:55:05Z</cp:lastPrinted>
  <dcterms:created xsi:type="dcterms:W3CDTF">2020-08-30T18:26:08Z</dcterms:created>
  <dcterms:modified xsi:type="dcterms:W3CDTF">2023-06-08T16:27:22Z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0x0101006C11A1C473963441BD86150D67F8ACB6</vt:lpwstr>
  </property>
</Properties>
</file>