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1"/>
  </p:notesMasterIdLst>
  <p:sldIdLst>
    <p:sldId id="401" r:id="rId6"/>
    <p:sldId id="701" r:id="rId7"/>
    <p:sldId id="694" r:id="rId8"/>
    <p:sldId id="695" r:id="rId9"/>
    <p:sldId id="689" r:id="rId10"/>
    <p:sldId id="690" r:id="rId11"/>
    <p:sldId id="696" r:id="rId12"/>
    <p:sldId id="697" r:id="rId13"/>
    <p:sldId id="678" r:id="rId14"/>
    <p:sldId id="698" r:id="rId15"/>
    <p:sldId id="679" r:id="rId16"/>
    <p:sldId id="699" r:id="rId17"/>
    <p:sldId id="686" r:id="rId18"/>
    <p:sldId id="700" r:id="rId19"/>
    <p:sldId id="6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167"/>
    <a:srgbClr val="6C6D76"/>
    <a:srgbClr val="942092"/>
    <a:srgbClr val="75767F"/>
    <a:srgbClr val="63646B"/>
    <a:srgbClr val="5C5D62"/>
    <a:srgbClr val="E5B901"/>
    <a:srgbClr val="F0C200"/>
    <a:srgbClr val="008C95"/>
    <a:srgbClr val="007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2"/>
    <p:restoredTop sz="96327"/>
  </p:normalViewPr>
  <p:slideViewPr>
    <p:cSldViewPr snapToGrid="0" snapToObjects="1">
      <p:cViewPr varScale="1">
        <p:scale>
          <a:sx n="114" d="100"/>
          <a:sy n="114" d="100"/>
        </p:scale>
        <p:origin x="420" y="102"/>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AB1E1-C44C-49D4-A9D9-0EEE8C7B8929}"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DFE57-4847-43D7-BE1E-F9D5A3DB5485}" type="slidenum">
              <a:rPr lang="en-US" smtClean="0"/>
              <a:t>‹#›</a:t>
            </a:fld>
            <a:endParaRPr lang="en-US"/>
          </a:p>
        </p:txBody>
      </p:sp>
    </p:spTree>
    <p:extLst>
      <p:ext uri="{BB962C8B-B14F-4D97-AF65-F5344CB8AC3E}">
        <p14:creationId xmlns:p14="http://schemas.microsoft.com/office/powerpoint/2010/main" val="2271114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F851-C093-482E-BF83-F28AB697F9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4F3117-8DD7-499D-BFFB-4A63F99D53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7BDF7B-54FA-4EFA-B68A-D1F600D8F9ED}"/>
              </a:ext>
            </a:extLst>
          </p:cNvPr>
          <p:cNvSpPr>
            <a:spLocks noGrp="1"/>
          </p:cNvSpPr>
          <p:nvPr>
            <p:ph type="dt" sz="half" idx="10"/>
          </p:nvPr>
        </p:nvSpPr>
        <p:spPr/>
        <p:txBody>
          <a:bodyPr/>
          <a:lstStyle/>
          <a:p>
            <a:fld id="{E214DEC1-1ACA-4AF2-9F78-5D405C06E06C}" type="datetimeFigureOut">
              <a:rPr lang="en-US" smtClean="0"/>
              <a:t>8/9/2023</a:t>
            </a:fld>
            <a:endParaRPr lang="en-US"/>
          </a:p>
        </p:txBody>
      </p:sp>
      <p:sp>
        <p:nvSpPr>
          <p:cNvPr id="5" name="Footer Placeholder 4">
            <a:extLst>
              <a:ext uri="{FF2B5EF4-FFF2-40B4-BE49-F238E27FC236}">
                <a16:creationId xmlns:a16="http://schemas.microsoft.com/office/drawing/2014/main" id="{CD49D23D-78D2-4CE3-B36F-C4B0A7319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BBD36-B470-4C1B-97C5-B95080E39E8F}"/>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98050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2FFE-C0CB-4528-B792-5B52FE9361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B49208-7C54-4904-A075-8B171E925D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0E4B5-67F7-4B87-9D92-7BB4C085F814}"/>
              </a:ext>
            </a:extLst>
          </p:cNvPr>
          <p:cNvSpPr>
            <a:spLocks noGrp="1"/>
          </p:cNvSpPr>
          <p:nvPr>
            <p:ph type="dt" sz="half" idx="10"/>
          </p:nvPr>
        </p:nvSpPr>
        <p:spPr/>
        <p:txBody>
          <a:bodyPr/>
          <a:lstStyle/>
          <a:p>
            <a:fld id="{E214DEC1-1ACA-4AF2-9F78-5D405C06E06C}" type="datetimeFigureOut">
              <a:rPr lang="en-US" smtClean="0"/>
              <a:t>8/9/2023</a:t>
            </a:fld>
            <a:endParaRPr lang="en-US"/>
          </a:p>
        </p:txBody>
      </p:sp>
      <p:sp>
        <p:nvSpPr>
          <p:cNvPr id="5" name="Footer Placeholder 4">
            <a:extLst>
              <a:ext uri="{FF2B5EF4-FFF2-40B4-BE49-F238E27FC236}">
                <a16:creationId xmlns:a16="http://schemas.microsoft.com/office/drawing/2014/main" id="{0A117AA2-E530-48F6-8F40-C87BFB751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DF1E0-EA37-420D-8D9E-2E3805717858}"/>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37112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E66B2E-B6C9-4FA6-A115-D3C080FBBB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63ED38-CA5D-47DE-93AF-8077B86ED3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84FB4-CEA4-4B63-A142-7B928628CE94}"/>
              </a:ext>
            </a:extLst>
          </p:cNvPr>
          <p:cNvSpPr>
            <a:spLocks noGrp="1"/>
          </p:cNvSpPr>
          <p:nvPr>
            <p:ph type="dt" sz="half" idx="10"/>
          </p:nvPr>
        </p:nvSpPr>
        <p:spPr/>
        <p:txBody>
          <a:bodyPr/>
          <a:lstStyle/>
          <a:p>
            <a:fld id="{E214DEC1-1ACA-4AF2-9F78-5D405C06E06C}" type="datetimeFigureOut">
              <a:rPr lang="en-US" smtClean="0"/>
              <a:t>8/9/2023</a:t>
            </a:fld>
            <a:endParaRPr lang="en-US"/>
          </a:p>
        </p:txBody>
      </p:sp>
      <p:sp>
        <p:nvSpPr>
          <p:cNvPr id="5" name="Footer Placeholder 4">
            <a:extLst>
              <a:ext uri="{FF2B5EF4-FFF2-40B4-BE49-F238E27FC236}">
                <a16:creationId xmlns:a16="http://schemas.microsoft.com/office/drawing/2014/main" id="{3F722F0A-668A-4918-BFC0-2F49DDDA0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8D062-AF78-4D10-951E-901C6B5092F9}"/>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3106691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5E185B-3BDF-D14D-B085-A580EE226EAB}"/>
              </a:ext>
            </a:extLst>
          </p:cNvPr>
          <p:cNvSpPr/>
          <p:nvPr userDrawn="1"/>
        </p:nvSpPr>
        <p:spPr>
          <a:xfrm>
            <a:off x="-1"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 name="Picture 2" descr="Icon&#10;&#10;Description automatically generated with medium confidence">
            <a:extLst>
              <a:ext uri="{FF2B5EF4-FFF2-40B4-BE49-F238E27FC236}">
                <a16:creationId xmlns:a16="http://schemas.microsoft.com/office/drawing/2014/main" id="{7C429685-219A-AF45-85AA-89BCC71FABB5}"/>
              </a:ext>
            </a:extLst>
          </p:cNvPr>
          <p:cNvPicPr>
            <a:picLocks noChangeAspect="1"/>
          </p:cNvPicPr>
          <p:nvPr userDrawn="1"/>
        </p:nvPicPr>
        <p:blipFill>
          <a:blip r:embed="rId2"/>
          <a:stretch>
            <a:fillRect/>
          </a:stretch>
        </p:blipFill>
        <p:spPr>
          <a:xfrm>
            <a:off x="3413288" y="1410764"/>
            <a:ext cx="5365422" cy="1033598"/>
          </a:xfrm>
          <a:prstGeom prst="rect">
            <a:avLst/>
          </a:prstGeom>
        </p:spPr>
      </p:pic>
      <p:sp>
        <p:nvSpPr>
          <p:cNvPr id="13" name="Rectangle 12">
            <a:extLst>
              <a:ext uri="{FF2B5EF4-FFF2-40B4-BE49-F238E27FC236}">
                <a16:creationId xmlns:a16="http://schemas.microsoft.com/office/drawing/2014/main" id="{F4D5828F-73AB-4E46-BF9F-BC0A8EBF0BF2}"/>
              </a:ext>
            </a:extLst>
          </p:cNvPr>
          <p:cNvSpPr/>
          <p:nvPr userDrawn="1"/>
        </p:nvSpPr>
        <p:spPr>
          <a:xfrm>
            <a:off x="0" y="3041354"/>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985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3422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D34690B5-94E9-834D-A68A-03D61DA740E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with medium confidence">
            <a:extLst>
              <a:ext uri="{FF2B5EF4-FFF2-40B4-BE49-F238E27FC236}">
                <a16:creationId xmlns:a16="http://schemas.microsoft.com/office/drawing/2014/main" id="{20E2215C-96C6-8D43-AA77-F5ABF5E574D0}"/>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736666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75B820-07C2-A949-BE2B-4A88861E9728}"/>
              </a:ext>
            </a:extLst>
          </p:cNvPr>
          <p:cNvSpPr/>
          <p:nvPr userDrawn="1"/>
        </p:nvSpPr>
        <p:spPr>
          <a:xfrm>
            <a:off x="0"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8" name="Picture 7" descr="Icon&#10;&#10;Description automatically generated with medium confidence">
            <a:extLst>
              <a:ext uri="{FF2B5EF4-FFF2-40B4-BE49-F238E27FC236}">
                <a16:creationId xmlns:a16="http://schemas.microsoft.com/office/drawing/2014/main" id="{757CB469-7135-4240-A8AB-EEF1493C23E3}"/>
              </a:ext>
            </a:extLst>
          </p:cNvPr>
          <p:cNvPicPr>
            <a:picLocks noChangeAspect="1"/>
          </p:cNvPicPr>
          <p:nvPr userDrawn="1"/>
        </p:nvPicPr>
        <p:blipFill>
          <a:blip r:embed="rId2"/>
          <a:stretch>
            <a:fillRect/>
          </a:stretch>
        </p:blipFill>
        <p:spPr>
          <a:xfrm>
            <a:off x="8954769" y="5705922"/>
            <a:ext cx="2356403" cy="453939"/>
          </a:xfrm>
          <a:prstGeom prst="rect">
            <a:avLst/>
          </a:prstGeom>
        </p:spPr>
      </p:pic>
      <p:sp>
        <p:nvSpPr>
          <p:cNvPr id="15" name="Rectangle 14">
            <a:extLst>
              <a:ext uri="{FF2B5EF4-FFF2-40B4-BE49-F238E27FC236}">
                <a16:creationId xmlns:a16="http://schemas.microsoft.com/office/drawing/2014/main" id="{704B28AB-B922-D645-A3B2-3B6FC8273531}"/>
              </a:ext>
            </a:extLst>
          </p:cNvPr>
          <p:cNvSpPr/>
          <p:nvPr userDrawn="1"/>
        </p:nvSpPr>
        <p:spPr>
          <a:xfrm>
            <a:off x="0" y="2531400"/>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803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786546"/>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3666271"/>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5433158"/>
            <a:ext cx="2743200" cy="365125"/>
          </a:xfrm>
          <a:prstGeom prst="rect">
            <a:avLst/>
          </a:prstGeom>
        </p:spPr>
        <p:txBody>
          <a:bodyPr/>
          <a:lstStyle/>
          <a:p>
            <a:fld id="{3955BA4C-A53A-AA4D-A3AA-4109DB938F72}" type="datetimeFigureOut">
              <a:rPr lang="en-US" smtClean="0"/>
              <a:t>8/9/2023</a:t>
            </a:fld>
            <a:endParaRPr lang="en-US"/>
          </a:p>
        </p:txBody>
      </p:sp>
      <p:sp>
        <p:nvSpPr>
          <p:cNvPr id="5" name="Footer Placeholder 4"/>
          <p:cNvSpPr>
            <a:spLocks noGrp="1"/>
          </p:cNvSpPr>
          <p:nvPr>
            <p:ph type="ftr" sz="quarter" idx="11"/>
          </p:nvPr>
        </p:nvSpPr>
        <p:spPr>
          <a:xfrm>
            <a:off x="4038600" y="5433158"/>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5414995"/>
            <a:ext cx="2743200" cy="365125"/>
          </a:xfrm>
          <a:prstGeom prst="rect">
            <a:avLst/>
          </a:prstGeom>
        </p:spPr>
        <p:txBody>
          <a:bodyPr/>
          <a:lstStyle/>
          <a:p>
            <a:fld id="{7A4E9FC1-05CE-2144-85E4-8B7AC2E2F0B2}" type="slidenum">
              <a:rPr lang="en-US" smtClean="0"/>
              <a:t>‹#›</a:t>
            </a:fld>
            <a:endParaRPr lang="en-US"/>
          </a:p>
        </p:txBody>
      </p:sp>
      <p:sp>
        <p:nvSpPr>
          <p:cNvPr id="10" name="Rectangle 9">
            <a:extLst>
              <a:ext uri="{FF2B5EF4-FFF2-40B4-BE49-F238E27FC236}">
                <a16:creationId xmlns:a16="http://schemas.microsoft.com/office/drawing/2014/main" id="{3D62FB26-8DBC-4E4E-9215-B6E21C4A450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with medium confidence">
            <a:extLst>
              <a:ext uri="{FF2B5EF4-FFF2-40B4-BE49-F238E27FC236}">
                <a16:creationId xmlns:a16="http://schemas.microsoft.com/office/drawing/2014/main" id="{8F1EDDEF-2B7F-3540-9C73-692A6B5886C5}"/>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2095409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8/9/2023</a:t>
            </a:fld>
            <a:endParaRPr lang="en-US"/>
          </a:p>
        </p:txBody>
      </p:sp>
      <p:sp>
        <p:nvSpPr>
          <p:cNvPr id="6" name="Footer Placeholder 5"/>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63AD3E57-6927-AB4B-A396-BE9535E4BB41}"/>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Icon&#10;&#10;Description automatically generated with medium confidence">
            <a:extLst>
              <a:ext uri="{FF2B5EF4-FFF2-40B4-BE49-F238E27FC236}">
                <a16:creationId xmlns:a16="http://schemas.microsoft.com/office/drawing/2014/main" id="{5A43A9FE-B5DC-8C44-B8CC-6108C5ACD728}"/>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009302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8/9/2023</a:t>
            </a:fld>
            <a:endParaRPr lang="en-US"/>
          </a:p>
        </p:txBody>
      </p:sp>
      <p:sp>
        <p:nvSpPr>
          <p:cNvPr id="4" name="Footer Placeholder 3"/>
          <p:cNvSpPr>
            <a:spLocks noGrp="1"/>
          </p:cNvSpPr>
          <p:nvPr>
            <p:ph type="ftr" sz="quarter" idx="11"/>
          </p:nvPr>
        </p:nvSpPr>
        <p:spPr>
          <a:xfrm>
            <a:off x="4038600" y="5469279"/>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7" name="Rectangle 6">
            <a:extLst>
              <a:ext uri="{FF2B5EF4-FFF2-40B4-BE49-F238E27FC236}">
                <a16:creationId xmlns:a16="http://schemas.microsoft.com/office/drawing/2014/main" id="{896ACF14-7538-944A-B8D3-1F68ACCF22EF}"/>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Icon&#10;&#10;Description automatically generated with medium confidence">
            <a:extLst>
              <a:ext uri="{FF2B5EF4-FFF2-40B4-BE49-F238E27FC236}">
                <a16:creationId xmlns:a16="http://schemas.microsoft.com/office/drawing/2014/main" id="{542931A4-ADCD-2E4A-BB68-96666B651C97}"/>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806465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B613A13B-71E1-A444-AB28-18D6AC09F70C}"/>
              </a:ext>
            </a:extLst>
          </p:cNvPr>
          <p:cNvPicPr>
            <a:picLocks noChangeAspect="1"/>
          </p:cNvPicPr>
          <p:nvPr userDrawn="1"/>
        </p:nvPicPr>
        <p:blipFill>
          <a:blip r:embed="rId2"/>
          <a:stretch>
            <a:fillRect/>
          </a:stretch>
        </p:blipFill>
        <p:spPr>
          <a:xfrm>
            <a:off x="10332720" y="6428395"/>
            <a:ext cx="1631598" cy="314312"/>
          </a:xfrm>
          <a:prstGeom prst="rect">
            <a:avLst/>
          </a:prstGeom>
        </p:spPr>
      </p:pic>
      <p:sp>
        <p:nvSpPr>
          <p:cNvPr id="5" name="Date Placeholder 2">
            <a:extLst>
              <a:ext uri="{FF2B5EF4-FFF2-40B4-BE49-F238E27FC236}">
                <a16:creationId xmlns:a16="http://schemas.microsoft.com/office/drawing/2014/main" id="{AFDF682A-EA69-D145-AC8E-FC5B234D3FB5}"/>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8/9/2023</a:t>
            </a:fld>
            <a:endParaRPr lang="en-US"/>
          </a:p>
        </p:txBody>
      </p:sp>
      <p:sp>
        <p:nvSpPr>
          <p:cNvPr id="6" name="Footer Placeholder 3">
            <a:extLst>
              <a:ext uri="{FF2B5EF4-FFF2-40B4-BE49-F238E27FC236}">
                <a16:creationId xmlns:a16="http://schemas.microsoft.com/office/drawing/2014/main" id="{EBE4F81D-D791-B54B-B817-2D5B28414021}"/>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4">
            <a:extLst>
              <a:ext uri="{FF2B5EF4-FFF2-40B4-BE49-F238E27FC236}">
                <a16:creationId xmlns:a16="http://schemas.microsoft.com/office/drawing/2014/main" id="{64E3B238-6DB3-B24D-A9A1-1914CFF854B6}"/>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1B9F6225-3A98-874A-B114-B830B68FF40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762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3990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32906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2">
            <a:extLst>
              <a:ext uri="{FF2B5EF4-FFF2-40B4-BE49-F238E27FC236}">
                <a16:creationId xmlns:a16="http://schemas.microsoft.com/office/drawing/2014/main" id="{D954FD87-E782-B646-9AC7-30BE88FD3B27}"/>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8/9/2023</a:t>
            </a:fld>
            <a:endParaRPr lang="en-US"/>
          </a:p>
        </p:txBody>
      </p:sp>
      <p:sp>
        <p:nvSpPr>
          <p:cNvPr id="9" name="Footer Placeholder 3">
            <a:extLst>
              <a:ext uri="{FF2B5EF4-FFF2-40B4-BE49-F238E27FC236}">
                <a16:creationId xmlns:a16="http://schemas.microsoft.com/office/drawing/2014/main" id="{4091F6FA-435C-3441-AC05-CCB47A34EE7E}"/>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10" name="Slide Number Placeholder 4">
            <a:extLst>
              <a:ext uri="{FF2B5EF4-FFF2-40B4-BE49-F238E27FC236}">
                <a16:creationId xmlns:a16="http://schemas.microsoft.com/office/drawing/2014/main" id="{C6AA0B62-C44F-7241-B4E4-B1A0DF648981}"/>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12" name="Rectangle 11">
            <a:extLst>
              <a:ext uri="{FF2B5EF4-FFF2-40B4-BE49-F238E27FC236}">
                <a16:creationId xmlns:a16="http://schemas.microsoft.com/office/drawing/2014/main" id="{C178D541-3A9C-7F44-A648-CEE1110587D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Icon&#10;&#10;Description automatically generated with medium confidence">
            <a:extLst>
              <a:ext uri="{FF2B5EF4-FFF2-40B4-BE49-F238E27FC236}">
                <a16:creationId xmlns:a16="http://schemas.microsoft.com/office/drawing/2014/main" id="{2C9C0F30-A5DB-7947-B02F-09E571940DFD}"/>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39080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491E0-ADD6-4036-93D7-BD4D498919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2F597F-FB66-47BB-AFE3-FD39689C4B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125F4-DB69-46DF-8F70-B9BAD5238802}"/>
              </a:ext>
            </a:extLst>
          </p:cNvPr>
          <p:cNvSpPr>
            <a:spLocks noGrp="1"/>
          </p:cNvSpPr>
          <p:nvPr>
            <p:ph type="dt" sz="half" idx="10"/>
          </p:nvPr>
        </p:nvSpPr>
        <p:spPr/>
        <p:txBody>
          <a:bodyPr/>
          <a:lstStyle/>
          <a:p>
            <a:fld id="{E214DEC1-1ACA-4AF2-9F78-5D405C06E06C}" type="datetimeFigureOut">
              <a:rPr lang="en-US" smtClean="0"/>
              <a:t>8/9/2023</a:t>
            </a:fld>
            <a:endParaRPr lang="en-US"/>
          </a:p>
        </p:txBody>
      </p:sp>
      <p:sp>
        <p:nvSpPr>
          <p:cNvPr id="5" name="Footer Placeholder 4">
            <a:extLst>
              <a:ext uri="{FF2B5EF4-FFF2-40B4-BE49-F238E27FC236}">
                <a16:creationId xmlns:a16="http://schemas.microsoft.com/office/drawing/2014/main" id="{CD183455-1B39-4046-83FB-7CC486B2C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9399D1-95E6-49EC-B8DF-B90A05811878}"/>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97061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44EFB-5435-42B2-827E-892BE0B2DE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DE033C-1F8E-4CCF-9FD5-004BDBFD4F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E010BC-9D77-4924-8A12-7E0F19CEACBD}"/>
              </a:ext>
            </a:extLst>
          </p:cNvPr>
          <p:cNvSpPr>
            <a:spLocks noGrp="1"/>
          </p:cNvSpPr>
          <p:nvPr>
            <p:ph type="dt" sz="half" idx="10"/>
          </p:nvPr>
        </p:nvSpPr>
        <p:spPr/>
        <p:txBody>
          <a:bodyPr/>
          <a:lstStyle/>
          <a:p>
            <a:fld id="{E214DEC1-1ACA-4AF2-9F78-5D405C06E06C}" type="datetimeFigureOut">
              <a:rPr lang="en-US" smtClean="0"/>
              <a:t>8/9/2023</a:t>
            </a:fld>
            <a:endParaRPr lang="en-US"/>
          </a:p>
        </p:txBody>
      </p:sp>
      <p:sp>
        <p:nvSpPr>
          <p:cNvPr id="5" name="Footer Placeholder 4">
            <a:extLst>
              <a:ext uri="{FF2B5EF4-FFF2-40B4-BE49-F238E27FC236}">
                <a16:creationId xmlns:a16="http://schemas.microsoft.com/office/drawing/2014/main" id="{4715ED61-44CD-43AF-8916-BA3CBC880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03189-0609-43E9-815F-97AF62D99879}"/>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74685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757F8-DBC7-4AF4-9BD2-EB4A8E3E32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A9ED10-AAEA-4095-9BDB-3645BB39ED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074730-FA21-47E1-B465-CE62077C28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198677-E70B-44E6-AE08-7B5AF8ECBA75}"/>
              </a:ext>
            </a:extLst>
          </p:cNvPr>
          <p:cNvSpPr>
            <a:spLocks noGrp="1"/>
          </p:cNvSpPr>
          <p:nvPr>
            <p:ph type="dt" sz="half" idx="10"/>
          </p:nvPr>
        </p:nvSpPr>
        <p:spPr/>
        <p:txBody>
          <a:bodyPr/>
          <a:lstStyle/>
          <a:p>
            <a:fld id="{E214DEC1-1ACA-4AF2-9F78-5D405C06E06C}" type="datetimeFigureOut">
              <a:rPr lang="en-US" smtClean="0"/>
              <a:t>8/9/2023</a:t>
            </a:fld>
            <a:endParaRPr lang="en-US"/>
          </a:p>
        </p:txBody>
      </p:sp>
      <p:sp>
        <p:nvSpPr>
          <p:cNvPr id="6" name="Footer Placeholder 5">
            <a:extLst>
              <a:ext uri="{FF2B5EF4-FFF2-40B4-BE49-F238E27FC236}">
                <a16:creationId xmlns:a16="http://schemas.microsoft.com/office/drawing/2014/main" id="{2E2DA9C1-BEF7-4487-B739-273FAE51E2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7F4E2-FBC2-48D2-BB32-B8E26E98F876}"/>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1352314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BA0B7-2D34-4545-9515-CA9355397E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B2E97E-40BB-4458-92A0-33F691EB4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640CB8-CD25-4B22-8471-89BEF5FF16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AE5077-CF03-4C79-85F6-2169343842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17FC72-3B3C-41A6-BF31-7D04358B61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9CE029-E3BD-4926-B9E0-4D9D7ADC07B7}"/>
              </a:ext>
            </a:extLst>
          </p:cNvPr>
          <p:cNvSpPr>
            <a:spLocks noGrp="1"/>
          </p:cNvSpPr>
          <p:nvPr>
            <p:ph type="dt" sz="half" idx="10"/>
          </p:nvPr>
        </p:nvSpPr>
        <p:spPr/>
        <p:txBody>
          <a:bodyPr/>
          <a:lstStyle/>
          <a:p>
            <a:fld id="{E214DEC1-1ACA-4AF2-9F78-5D405C06E06C}" type="datetimeFigureOut">
              <a:rPr lang="en-US" smtClean="0"/>
              <a:t>8/9/2023</a:t>
            </a:fld>
            <a:endParaRPr lang="en-US"/>
          </a:p>
        </p:txBody>
      </p:sp>
      <p:sp>
        <p:nvSpPr>
          <p:cNvPr id="8" name="Footer Placeholder 7">
            <a:extLst>
              <a:ext uri="{FF2B5EF4-FFF2-40B4-BE49-F238E27FC236}">
                <a16:creationId xmlns:a16="http://schemas.microsoft.com/office/drawing/2014/main" id="{95A2796C-5806-44DD-B194-1306D3931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C0AD87-1A01-45AA-912A-1DE487943589}"/>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356788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A3429-66CE-4053-862B-60DE9B87ED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80F103-1AFA-455C-B969-5A65E16F2C4E}"/>
              </a:ext>
            </a:extLst>
          </p:cNvPr>
          <p:cNvSpPr>
            <a:spLocks noGrp="1"/>
          </p:cNvSpPr>
          <p:nvPr>
            <p:ph type="dt" sz="half" idx="10"/>
          </p:nvPr>
        </p:nvSpPr>
        <p:spPr/>
        <p:txBody>
          <a:bodyPr/>
          <a:lstStyle/>
          <a:p>
            <a:fld id="{E214DEC1-1ACA-4AF2-9F78-5D405C06E06C}" type="datetimeFigureOut">
              <a:rPr lang="en-US" smtClean="0"/>
              <a:t>8/9/2023</a:t>
            </a:fld>
            <a:endParaRPr lang="en-US"/>
          </a:p>
        </p:txBody>
      </p:sp>
      <p:sp>
        <p:nvSpPr>
          <p:cNvPr id="4" name="Footer Placeholder 3">
            <a:extLst>
              <a:ext uri="{FF2B5EF4-FFF2-40B4-BE49-F238E27FC236}">
                <a16:creationId xmlns:a16="http://schemas.microsoft.com/office/drawing/2014/main" id="{32E7C32A-E446-4646-942B-F65F4E91B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63D698-CD85-4698-BA32-95BB78539B35}"/>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3783146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6DFE5-444E-4BD4-AD5F-005A40BE6B01}"/>
              </a:ext>
            </a:extLst>
          </p:cNvPr>
          <p:cNvSpPr>
            <a:spLocks noGrp="1"/>
          </p:cNvSpPr>
          <p:nvPr>
            <p:ph type="dt" sz="half" idx="10"/>
          </p:nvPr>
        </p:nvSpPr>
        <p:spPr/>
        <p:txBody>
          <a:bodyPr/>
          <a:lstStyle/>
          <a:p>
            <a:fld id="{E214DEC1-1ACA-4AF2-9F78-5D405C06E06C}" type="datetimeFigureOut">
              <a:rPr lang="en-US" smtClean="0"/>
              <a:t>8/9/2023</a:t>
            </a:fld>
            <a:endParaRPr lang="en-US"/>
          </a:p>
        </p:txBody>
      </p:sp>
      <p:sp>
        <p:nvSpPr>
          <p:cNvPr id="3" name="Footer Placeholder 2">
            <a:extLst>
              <a:ext uri="{FF2B5EF4-FFF2-40B4-BE49-F238E27FC236}">
                <a16:creationId xmlns:a16="http://schemas.microsoft.com/office/drawing/2014/main" id="{BEB61341-19DE-4940-BDC6-2F43ECA075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EC06DA-41C6-4FB9-B890-28D22E4AE4CD}"/>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243351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7C23-2FD2-4850-8B95-1223518351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CD749D-71D6-4354-BF6B-AD4A12F1C4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ED06AD-7839-41AC-8FF4-35D63BE93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612049-0D71-4826-A104-DE687AE695F8}"/>
              </a:ext>
            </a:extLst>
          </p:cNvPr>
          <p:cNvSpPr>
            <a:spLocks noGrp="1"/>
          </p:cNvSpPr>
          <p:nvPr>
            <p:ph type="dt" sz="half" idx="10"/>
          </p:nvPr>
        </p:nvSpPr>
        <p:spPr/>
        <p:txBody>
          <a:bodyPr/>
          <a:lstStyle/>
          <a:p>
            <a:fld id="{E214DEC1-1ACA-4AF2-9F78-5D405C06E06C}" type="datetimeFigureOut">
              <a:rPr lang="en-US" smtClean="0"/>
              <a:t>8/9/2023</a:t>
            </a:fld>
            <a:endParaRPr lang="en-US"/>
          </a:p>
        </p:txBody>
      </p:sp>
      <p:sp>
        <p:nvSpPr>
          <p:cNvPr id="6" name="Footer Placeholder 5">
            <a:extLst>
              <a:ext uri="{FF2B5EF4-FFF2-40B4-BE49-F238E27FC236}">
                <a16:creationId xmlns:a16="http://schemas.microsoft.com/office/drawing/2014/main" id="{CCC6255F-F7A7-4310-95A7-D58217DDE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8C4885-C25A-414A-BE6A-ECF189B13334}"/>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236418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3C20-C0A2-43B7-B965-E0C12DF9C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FACD74-5959-4427-89F6-1421ECE1AF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332E18-67CF-4850-97AA-D8CCAA3645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CA9F95-2DFF-4E5D-BBD5-7914A95A74A0}"/>
              </a:ext>
            </a:extLst>
          </p:cNvPr>
          <p:cNvSpPr>
            <a:spLocks noGrp="1"/>
          </p:cNvSpPr>
          <p:nvPr>
            <p:ph type="dt" sz="half" idx="10"/>
          </p:nvPr>
        </p:nvSpPr>
        <p:spPr/>
        <p:txBody>
          <a:bodyPr/>
          <a:lstStyle/>
          <a:p>
            <a:fld id="{E214DEC1-1ACA-4AF2-9F78-5D405C06E06C}" type="datetimeFigureOut">
              <a:rPr lang="en-US" smtClean="0"/>
              <a:t>8/9/2023</a:t>
            </a:fld>
            <a:endParaRPr lang="en-US"/>
          </a:p>
        </p:txBody>
      </p:sp>
      <p:sp>
        <p:nvSpPr>
          <p:cNvPr id="6" name="Footer Placeholder 5">
            <a:extLst>
              <a:ext uri="{FF2B5EF4-FFF2-40B4-BE49-F238E27FC236}">
                <a16:creationId xmlns:a16="http://schemas.microsoft.com/office/drawing/2014/main" id="{3A374AD5-127D-4B26-95A2-6F2A2159C1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0616AC-3AEC-417C-9453-48B2EFFA0BB2}"/>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2674498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75D45-EFF0-4C48-89DE-272EA7F7A0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709BEB-A865-42F4-ACEA-D3DB07E4D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CBBEC2-AC54-4698-8C31-4F57CEA84B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4DEC1-1ACA-4AF2-9F78-5D405C06E06C}" type="datetimeFigureOut">
              <a:rPr lang="en-US" smtClean="0"/>
              <a:t>8/9/2023</a:t>
            </a:fld>
            <a:endParaRPr lang="en-US"/>
          </a:p>
        </p:txBody>
      </p:sp>
      <p:sp>
        <p:nvSpPr>
          <p:cNvPr id="5" name="Footer Placeholder 4">
            <a:extLst>
              <a:ext uri="{FF2B5EF4-FFF2-40B4-BE49-F238E27FC236}">
                <a16:creationId xmlns:a16="http://schemas.microsoft.com/office/drawing/2014/main" id="{BBCA97E7-C80E-40D3-95A6-AB5058F551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1EFC45-7FC4-4121-91C4-16DE833B7B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F97B7-DCBB-41A5-860E-1B7A2DC49BAA}" type="slidenum">
              <a:rPr lang="en-US" smtClean="0"/>
              <a:t>‹#›</a:t>
            </a:fld>
            <a:endParaRPr lang="en-US"/>
          </a:p>
        </p:txBody>
      </p:sp>
    </p:spTree>
    <p:extLst>
      <p:ext uri="{BB962C8B-B14F-4D97-AF65-F5344CB8AC3E}">
        <p14:creationId xmlns:p14="http://schemas.microsoft.com/office/powerpoint/2010/main" val="892845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09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3" r:id="rId4"/>
    <p:sldLayoutId id="2147483664"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QS_A@wakehealth.edu" TargetMode="External"/><Relationship Id="rId1" Type="http://schemas.openxmlformats.org/officeDocument/2006/relationships/slideLayout" Target="../slideLayouts/slideLayout13.xml"/><Relationship Id="rId4" Type="http://schemas.openxmlformats.org/officeDocument/2006/relationships/hyperlink" Target="https://www.pngall.com/thank-you-p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7375-7576-3645-AF3C-A1E5E6380F60}"/>
              </a:ext>
            </a:extLst>
          </p:cNvPr>
          <p:cNvSpPr txBox="1">
            <a:spLocks/>
          </p:cNvSpPr>
          <p:nvPr/>
        </p:nvSpPr>
        <p:spPr>
          <a:xfrm>
            <a:off x="803563" y="3642536"/>
            <a:ext cx="10437091" cy="731838"/>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50" dirty="0">
                <a:solidFill>
                  <a:schemeClr val="bg1"/>
                </a:solidFill>
                <a:latin typeface="Arial" panose="020B0604020202020204" pitchFamily="34" charset="0"/>
              </a:rPr>
              <a:t> Lab Safety Presentation</a:t>
            </a:r>
          </a:p>
        </p:txBody>
      </p:sp>
      <p:sp>
        <p:nvSpPr>
          <p:cNvPr id="3" name="Subtitle 2">
            <a:extLst>
              <a:ext uri="{FF2B5EF4-FFF2-40B4-BE49-F238E27FC236}">
                <a16:creationId xmlns:a16="http://schemas.microsoft.com/office/drawing/2014/main" id="{825C97AE-5E62-6949-B001-D10D9E2716D7}"/>
              </a:ext>
            </a:extLst>
          </p:cNvPr>
          <p:cNvSpPr txBox="1">
            <a:spLocks/>
          </p:cNvSpPr>
          <p:nvPr/>
        </p:nvSpPr>
        <p:spPr>
          <a:xfrm>
            <a:off x="1706880" y="4374374"/>
            <a:ext cx="9144000" cy="6039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Arial" panose="020B0604020202020204" pitchFamily="34" charset="0"/>
              </a:rPr>
              <a:t>August 2023</a:t>
            </a:r>
          </a:p>
        </p:txBody>
      </p:sp>
      <p:sp>
        <p:nvSpPr>
          <p:cNvPr id="4" name="TextBox 3">
            <a:extLst>
              <a:ext uri="{FF2B5EF4-FFF2-40B4-BE49-F238E27FC236}">
                <a16:creationId xmlns:a16="http://schemas.microsoft.com/office/drawing/2014/main" id="{A44723A9-9B96-3448-A176-30EA898954BA}"/>
              </a:ext>
            </a:extLst>
          </p:cNvPr>
          <p:cNvSpPr txBox="1"/>
          <p:nvPr/>
        </p:nvSpPr>
        <p:spPr>
          <a:xfrm>
            <a:off x="99753" y="6258743"/>
            <a:ext cx="4946072" cy="369332"/>
          </a:xfrm>
          <a:prstGeom prst="rect">
            <a:avLst/>
          </a:prstGeom>
          <a:noFill/>
        </p:spPr>
        <p:txBody>
          <a:bodyPr wrap="square" rtlCol="0">
            <a:spAutoFit/>
          </a:bodyPr>
          <a:lstStyle/>
          <a:p>
            <a:r>
              <a:rPr lang="en-US" dirty="0">
                <a:latin typeface="Arial" panose="020B0604020202020204" pitchFamily="34" charset="0"/>
              </a:rPr>
              <a:t>8.2023 | Department of Lab &amp; Pathology</a:t>
            </a:r>
          </a:p>
        </p:txBody>
      </p:sp>
    </p:spTree>
    <p:extLst>
      <p:ext uri="{BB962C8B-B14F-4D97-AF65-F5344CB8AC3E}">
        <p14:creationId xmlns:p14="http://schemas.microsoft.com/office/powerpoint/2010/main" val="127974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865A-C7C2-8CA9-8E23-9E5D7449ABE1}"/>
              </a:ext>
            </a:extLst>
          </p:cNvPr>
          <p:cNvSpPr>
            <a:spLocks noGrp="1"/>
          </p:cNvSpPr>
          <p:nvPr>
            <p:ph type="title"/>
          </p:nvPr>
        </p:nvSpPr>
        <p:spPr>
          <a:xfrm>
            <a:off x="468924" y="693630"/>
            <a:ext cx="3513992" cy="1014660"/>
          </a:xfrm>
        </p:spPr>
        <p:txBody>
          <a:bodyPr/>
          <a:lstStyle/>
          <a:p>
            <a:pPr algn="ctr"/>
            <a:r>
              <a:rPr lang="en-US" dirty="0"/>
              <a:t>Patient Safety Tool of the Month</a:t>
            </a:r>
            <a:br>
              <a:rPr lang="en-US" dirty="0"/>
            </a:br>
            <a:br>
              <a:rPr lang="en-US" dirty="0"/>
            </a:br>
            <a:r>
              <a:rPr lang="en-US" dirty="0"/>
              <a:t>August 2023</a:t>
            </a:r>
          </a:p>
        </p:txBody>
      </p:sp>
      <p:pic>
        <p:nvPicPr>
          <p:cNvPr id="6" name="Picture 5">
            <a:extLst>
              <a:ext uri="{FF2B5EF4-FFF2-40B4-BE49-F238E27FC236}">
                <a16:creationId xmlns:a16="http://schemas.microsoft.com/office/drawing/2014/main" id="{01810C31-6D49-3C92-B77E-77534A0D34C0}"/>
              </a:ext>
            </a:extLst>
          </p:cNvPr>
          <p:cNvPicPr>
            <a:picLocks noChangeAspect="1"/>
          </p:cNvPicPr>
          <p:nvPr/>
        </p:nvPicPr>
        <p:blipFill>
          <a:blip r:embed="rId2"/>
          <a:stretch>
            <a:fillRect/>
          </a:stretch>
        </p:blipFill>
        <p:spPr>
          <a:xfrm>
            <a:off x="5424853" y="154979"/>
            <a:ext cx="5011615" cy="5804268"/>
          </a:xfrm>
          <a:prstGeom prst="rect">
            <a:avLst/>
          </a:prstGeom>
        </p:spPr>
      </p:pic>
      <p:pic>
        <p:nvPicPr>
          <p:cNvPr id="7" name="Picture 6">
            <a:extLst>
              <a:ext uri="{FF2B5EF4-FFF2-40B4-BE49-F238E27FC236}">
                <a16:creationId xmlns:a16="http://schemas.microsoft.com/office/drawing/2014/main" id="{06ECEB3D-EF16-B5E9-6B24-9B5C69BC1ED0}"/>
              </a:ext>
            </a:extLst>
          </p:cNvPr>
          <p:cNvPicPr>
            <a:picLocks noChangeAspect="1"/>
          </p:cNvPicPr>
          <p:nvPr/>
        </p:nvPicPr>
        <p:blipFill>
          <a:blip r:embed="rId3"/>
          <a:stretch>
            <a:fillRect/>
          </a:stretch>
        </p:blipFill>
        <p:spPr>
          <a:xfrm>
            <a:off x="8654626" y="5276436"/>
            <a:ext cx="1213209" cy="1365622"/>
          </a:xfrm>
          <a:prstGeom prst="rect">
            <a:avLst/>
          </a:prstGeom>
        </p:spPr>
      </p:pic>
    </p:spTree>
    <p:extLst>
      <p:ext uri="{BB962C8B-B14F-4D97-AF65-F5344CB8AC3E}">
        <p14:creationId xmlns:p14="http://schemas.microsoft.com/office/powerpoint/2010/main" val="3624659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latin typeface="+mj-lt"/>
              </a:rPr>
              <a:t>Lab Employee Hazard Awareness</a:t>
            </a:r>
          </a:p>
        </p:txBody>
      </p:sp>
    </p:spTree>
    <p:extLst>
      <p:ext uri="{BB962C8B-B14F-4D97-AF65-F5344CB8AC3E}">
        <p14:creationId xmlns:p14="http://schemas.microsoft.com/office/powerpoint/2010/main" val="428076261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화학 실험실 실험 연구 · Pixabay의 무료 사진"/>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37" y="1182981"/>
            <a:ext cx="5018297" cy="3763723"/>
          </a:xfrm>
        </p:spPr>
      </p:pic>
      <p:sp>
        <p:nvSpPr>
          <p:cNvPr id="5" name="TextBox 4"/>
          <p:cNvSpPr txBox="1"/>
          <p:nvPr/>
        </p:nvSpPr>
        <p:spPr>
          <a:xfrm>
            <a:off x="5948934" y="1724938"/>
            <a:ext cx="4835047" cy="1261884"/>
          </a:xfrm>
          <a:prstGeom prst="rect">
            <a:avLst/>
          </a:prstGeom>
          <a:noFill/>
        </p:spPr>
        <p:txBody>
          <a:bodyPr wrap="square" rtlCol="0">
            <a:spAutoFit/>
          </a:bodyPr>
          <a:lstStyle/>
          <a:p>
            <a:r>
              <a:rPr lang="en-US" sz="2200" dirty="0"/>
              <a:t>What is wrong with this picture?</a:t>
            </a:r>
          </a:p>
          <a:p>
            <a:endParaRPr lang="en-US" dirty="0"/>
          </a:p>
          <a:p>
            <a:endParaRPr lang="en-US" dirty="0"/>
          </a:p>
          <a:p>
            <a:endParaRPr lang="en-US" dirty="0"/>
          </a:p>
        </p:txBody>
      </p:sp>
      <p:sp>
        <p:nvSpPr>
          <p:cNvPr id="6" name="Rectangle 5"/>
          <p:cNvSpPr/>
          <p:nvPr/>
        </p:nvSpPr>
        <p:spPr>
          <a:xfrm>
            <a:off x="1853852" y="2066007"/>
            <a:ext cx="2154477" cy="964504"/>
          </a:xfrm>
          <a:prstGeom prst="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TextBox 6"/>
          <p:cNvSpPr txBox="1"/>
          <p:nvPr/>
        </p:nvSpPr>
        <p:spPr>
          <a:xfrm>
            <a:off x="5828661" y="2726763"/>
            <a:ext cx="468798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No PPE to protect her eyes, mouth or nose (And much more!)</a:t>
            </a:r>
          </a:p>
          <a:p>
            <a:pPr marL="285750" indent="-285750">
              <a:buFont typeface="Arial" panose="020B0604020202020204" pitchFamily="34" charset="0"/>
              <a:buChar char="•"/>
            </a:pPr>
            <a:r>
              <a:rPr lang="en-US" dirty="0"/>
              <a:t>Holding tube up to eye level – should be on bench where appropriate engineering controls (splash guard or hood) are located.</a:t>
            </a:r>
          </a:p>
        </p:txBody>
      </p:sp>
    </p:spTree>
    <p:extLst>
      <p:ext uri="{BB962C8B-B14F-4D97-AF65-F5344CB8AC3E}">
        <p14:creationId xmlns:p14="http://schemas.microsoft.com/office/powerpoint/2010/main" val="197233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PPE: Spotlight on Eye and Face Protection</a:t>
            </a:r>
          </a:p>
        </p:txBody>
      </p:sp>
      <p:sp>
        <p:nvSpPr>
          <p:cNvPr id="3" name="Content Placeholder 2"/>
          <p:cNvSpPr>
            <a:spLocks noGrp="1"/>
          </p:cNvSpPr>
          <p:nvPr>
            <p:ph idx="1"/>
          </p:nvPr>
        </p:nvSpPr>
        <p:spPr>
          <a:xfrm>
            <a:off x="838200" y="1825625"/>
            <a:ext cx="10515600" cy="905049"/>
          </a:xfrm>
        </p:spPr>
        <p:txBody>
          <a:bodyPr/>
          <a:lstStyle/>
          <a:p>
            <a:pPr marL="0" indent="0">
              <a:buNone/>
            </a:pPr>
            <a:r>
              <a:rPr lang="en-US" sz="2200" dirty="0"/>
              <a:t>Know when to use eye and face protection i.e., face shield, goggles, splash guard, ventilated fume hood</a:t>
            </a:r>
          </a:p>
          <a:p>
            <a:endParaRPr lang="en-US" dirty="0"/>
          </a:p>
          <a:p>
            <a:pPr marL="0" indent="0">
              <a:buNone/>
            </a:pPr>
            <a:endParaRPr lang="en-US" dirty="0"/>
          </a:p>
        </p:txBody>
      </p:sp>
      <p:sp>
        <p:nvSpPr>
          <p:cNvPr id="4" name="TextBox 3"/>
          <p:cNvSpPr txBox="1"/>
          <p:nvPr/>
        </p:nvSpPr>
        <p:spPr>
          <a:xfrm>
            <a:off x="939453" y="2730674"/>
            <a:ext cx="10141906" cy="1015663"/>
          </a:xfrm>
          <a:prstGeom prst="rect">
            <a:avLst/>
          </a:prstGeom>
          <a:noFill/>
        </p:spPr>
        <p:txBody>
          <a:bodyPr wrap="square" rtlCol="0">
            <a:spAutoFit/>
          </a:bodyPr>
          <a:lstStyle/>
          <a:p>
            <a:pPr algn="ctr"/>
            <a:r>
              <a:rPr lang="en-US" sz="2000" dirty="0"/>
              <a:t>Personal eye and face protection should be used per the hazard risk assessment recommendations and in the absence of engineering controls. Proper eye protection should always be utilized with contact lenses per hazard risk assessment.</a:t>
            </a:r>
          </a:p>
        </p:txBody>
      </p:sp>
      <p:pic>
        <p:nvPicPr>
          <p:cNvPr id="6" name="Picture 5" descr="Clipart - protections - Face protec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046" y="4104001"/>
            <a:ext cx="1510067" cy="1510067"/>
          </a:xfrm>
          <a:prstGeom prst="rect">
            <a:avLst/>
          </a:prstGeom>
        </p:spPr>
      </p:pic>
      <p:pic>
        <p:nvPicPr>
          <p:cNvPr id="7" name="Picture 6" descr="Clipart - Gebotszeichen Abzu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2091" y="4104001"/>
            <a:ext cx="1495134" cy="1495134"/>
          </a:xfrm>
          <a:prstGeom prst="rect">
            <a:avLst/>
          </a:prstGeom>
        </p:spPr>
      </p:pic>
      <p:pic>
        <p:nvPicPr>
          <p:cNvPr id="8" name="Picture 7" descr="Clipart - protections - tinted goggl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2939" y="4092164"/>
            <a:ext cx="1468326" cy="1468326"/>
          </a:xfrm>
          <a:prstGeom prst="rect">
            <a:avLst/>
          </a:prstGeom>
        </p:spPr>
      </p:pic>
      <p:sp>
        <p:nvSpPr>
          <p:cNvPr id="9" name="TextBox 8"/>
          <p:cNvSpPr txBox="1"/>
          <p:nvPr/>
        </p:nvSpPr>
        <p:spPr>
          <a:xfrm>
            <a:off x="8192022" y="5633633"/>
            <a:ext cx="4016846" cy="646331"/>
          </a:xfrm>
          <a:prstGeom prst="rect">
            <a:avLst/>
          </a:prstGeom>
          <a:noFill/>
        </p:spPr>
        <p:txBody>
          <a:bodyPr wrap="square" rtlCol="0">
            <a:spAutoFit/>
          </a:bodyPr>
          <a:lstStyle/>
          <a:p>
            <a:r>
              <a:rPr lang="en-US" dirty="0"/>
              <a:t>&amp; Splash guard, no photo available</a:t>
            </a:r>
          </a:p>
          <a:p>
            <a:endParaRPr lang="en-US" dirty="0"/>
          </a:p>
        </p:txBody>
      </p:sp>
    </p:spTree>
    <p:extLst>
      <p:ext uri="{BB962C8B-B14F-4D97-AF65-F5344CB8AC3E}">
        <p14:creationId xmlns:p14="http://schemas.microsoft.com/office/powerpoint/2010/main" val="4257568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495B5-61FE-96AD-A7AC-674942DAAB66}"/>
              </a:ext>
            </a:extLst>
          </p:cNvPr>
          <p:cNvSpPr>
            <a:spLocks noGrp="1"/>
          </p:cNvSpPr>
          <p:nvPr>
            <p:ph idx="1"/>
          </p:nvPr>
        </p:nvSpPr>
        <p:spPr>
          <a:xfrm>
            <a:off x="735085" y="1717919"/>
            <a:ext cx="10721829" cy="3422162"/>
          </a:xfrm>
        </p:spPr>
        <p:txBody>
          <a:bodyPr/>
          <a:lstStyle/>
          <a:p>
            <a:r>
              <a:rPr lang="en-US" dirty="0"/>
              <a:t>Each task within the laboratory has been assessed for appropriate engineering controls and PPE to protect employees.</a:t>
            </a:r>
          </a:p>
          <a:p>
            <a:r>
              <a:rPr lang="en-US" dirty="0"/>
              <a:t>Each employee should have been educated on the appropriate engineering controls and PPE for the task they are doing.</a:t>
            </a:r>
          </a:p>
          <a:p>
            <a:r>
              <a:rPr lang="en-US" dirty="0"/>
              <a:t>Your manager is responsible for maintaining PPE supplies.</a:t>
            </a:r>
          </a:p>
          <a:p>
            <a:r>
              <a:rPr lang="en-US" b="1" dirty="0"/>
              <a:t>You</a:t>
            </a:r>
            <a:r>
              <a:rPr lang="en-US" dirty="0"/>
              <a:t> are responsible for utilizing the appropriate engineering controls and complying with PPE standards </a:t>
            </a:r>
            <a:r>
              <a:rPr lang="en-US" b="1" dirty="0"/>
              <a:t>to protect yourself</a:t>
            </a:r>
            <a:r>
              <a:rPr lang="en-US" dirty="0"/>
              <a:t>. </a:t>
            </a:r>
          </a:p>
        </p:txBody>
      </p:sp>
      <p:sp>
        <p:nvSpPr>
          <p:cNvPr id="4" name="TextBox 3">
            <a:extLst>
              <a:ext uri="{FF2B5EF4-FFF2-40B4-BE49-F238E27FC236}">
                <a16:creationId xmlns:a16="http://schemas.microsoft.com/office/drawing/2014/main" id="{B0DE75EE-4F4C-3ECA-062F-CD3E12923998}"/>
              </a:ext>
            </a:extLst>
          </p:cNvPr>
          <p:cNvSpPr txBox="1"/>
          <p:nvPr/>
        </p:nvSpPr>
        <p:spPr>
          <a:xfrm>
            <a:off x="973123" y="427839"/>
            <a:ext cx="9479560" cy="769441"/>
          </a:xfrm>
          <a:prstGeom prst="rect">
            <a:avLst/>
          </a:prstGeom>
          <a:noFill/>
        </p:spPr>
        <p:txBody>
          <a:bodyPr wrap="square" rtlCol="0">
            <a:spAutoFit/>
          </a:bodyPr>
          <a:lstStyle/>
          <a:p>
            <a:r>
              <a:rPr lang="en-US" sz="4400" dirty="0"/>
              <a:t>Please Note</a:t>
            </a:r>
          </a:p>
        </p:txBody>
      </p:sp>
    </p:spTree>
    <p:extLst>
      <p:ext uri="{BB962C8B-B14F-4D97-AF65-F5344CB8AC3E}">
        <p14:creationId xmlns:p14="http://schemas.microsoft.com/office/powerpoint/2010/main" val="1983080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564EC4A-7E5F-8931-2444-DF0390825832}"/>
              </a:ext>
            </a:extLst>
          </p:cNvPr>
          <p:cNvSpPr>
            <a:spLocks noGrp="1"/>
          </p:cNvSpPr>
          <p:nvPr>
            <p:ph idx="1"/>
          </p:nvPr>
        </p:nvSpPr>
        <p:spPr>
          <a:xfrm>
            <a:off x="643469" y="1782981"/>
            <a:ext cx="4008384" cy="4393982"/>
          </a:xfrm>
        </p:spPr>
        <p:txBody>
          <a:bodyPr>
            <a:normAutofit/>
          </a:bodyPr>
          <a:lstStyle/>
          <a:p>
            <a:pPr marL="0" indent="0">
              <a:buNone/>
            </a:pPr>
            <a:r>
              <a:rPr lang="en-US" sz="2000"/>
              <a:t>Please contact the Quality, Safety and Accreditation Team if you have any quality or safety concerns.</a:t>
            </a:r>
          </a:p>
          <a:p>
            <a:pPr marL="0" indent="0">
              <a:buNone/>
            </a:pPr>
            <a:r>
              <a:rPr lang="en-US" sz="2000">
                <a:hlinkClick r:id="rId2"/>
              </a:rPr>
              <a:t>QS_A@wakehealth.edu</a:t>
            </a:r>
            <a:endParaRPr lang="en-US" sz="2000"/>
          </a:p>
          <a:p>
            <a:pPr marL="0" indent="0">
              <a:buNone/>
            </a:pPr>
            <a:endParaRPr lang="en-US" sz="2000"/>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Text&#10;&#10;Description automatically generated with medium confidence">
            <a:extLst>
              <a:ext uri="{FF2B5EF4-FFF2-40B4-BE49-F238E27FC236}">
                <a16:creationId xmlns:a16="http://schemas.microsoft.com/office/drawing/2014/main" id="{67872A8A-D4B4-A691-49D7-D49A6082757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95320" y="2322459"/>
            <a:ext cx="6253212" cy="3282936"/>
          </a:xfrm>
          <a:prstGeom prst="rect">
            <a:avLst/>
          </a:prstGeom>
        </p:spPr>
      </p:pic>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9808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2B694-2B07-4FA9-4B89-1B4D2F64924A}"/>
              </a:ext>
            </a:extLst>
          </p:cNvPr>
          <p:cNvSpPr>
            <a:spLocks noGrp="1"/>
          </p:cNvSpPr>
          <p:nvPr>
            <p:ph type="title"/>
          </p:nvPr>
        </p:nvSpPr>
        <p:spPr>
          <a:xfrm>
            <a:off x="938868" y="88288"/>
            <a:ext cx="10515600" cy="1325563"/>
          </a:xfrm>
        </p:spPr>
        <p:txBody>
          <a:bodyPr/>
          <a:lstStyle/>
          <a:p>
            <a:r>
              <a:rPr lang="en-US" dirty="0"/>
              <a:t>New Regional Lab Safety Coordinator</a:t>
            </a:r>
          </a:p>
        </p:txBody>
      </p:sp>
      <p:pic>
        <p:nvPicPr>
          <p:cNvPr id="4" name="Picture 3">
            <a:extLst>
              <a:ext uri="{FF2B5EF4-FFF2-40B4-BE49-F238E27FC236}">
                <a16:creationId xmlns:a16="http://schemas.microsoft.com/office/drawing/2014/main" id="{0626DDA4-CE6B-BFCA-87F8-6ABBFD81D2FA}"/>
              </a:ext>
            </a:extLst>
          </p:cNvPr>
          <p:cNvPicPr>
            <a:picLocks noChangeAspect="1"/>
          </p:cNvPicPr>
          <p:nvPr/>
        </p:nvPicPr>
        <p:blipFill>
          <a:blip r:embed="rId2"/>
          <a:stretch>
            <a:fillRect/>
          </a:stretch>
        </p:blipFill>
        <p:spPr>
          <a:xfrm>
            <a:off x="1079282" y="1413851"/>
            <a:ext cx="2692425" cy="3571583"/>
          </a:xfrm>
          <a:prstGeom prst="rect">
            <a:avLst/>
          </a:prstGeom>
        </p:spPr>
      </p:pic>
      <p:sp>
        <p:nvSpPr>
          <p:cNvPr id="6" name="TextBox 5">
            <a:extLst>
              <a:ext uri="{FF2B5EF4-FFF2-40B4-BE49-F238E27FC236}">
                <a16:creationId xmlns:a16="http://schemas.microsoft.com/office/drawing/2014/main" id="{CDB3FCE6-BFDE-33C6-5E38-12CB7F696992}"/>
              </a:ext>
            </a:extLst>
          </p:cNvPr>
          <p:cNvSpPr txBox="1"/>
          <p:nvPr/>
        </p:nvSpPr>
        <p:spPr>
          <a:xfrm>
            <a:off x="4746716" y="1167477"/>
            <a:ext cx="6097554" cy="5016758"/>
          </a:xfrm>
          <a:prstGeom prst="rect">
            <a:avLst/>
          </a:prstGeom>
          <a:noFill/>
        </p:spPr>
        <p:txBody>
          <a:bodyPr wrap="square">
            <a:spAutoFit/>
          </a:bodyPr>
          <a:lstStyle/>
          <a:p>
            <a:r>
              <a:rPr lang="en-US" sz="1600" dirty="0"/>
              <a:t>Jasna Walton joined the Laboratory Medicine Quality, Safety and Accreditation team as the Regional Lab Safety Coordinator on July 17th, 2023.  </a:t>
            </a:r>
          </a:p>
          <a:p>
            <a:endParaRPr lang="en-US" sz="1600" dirty="0"/>
          </a:p>
          <a:p>
            <a:r>
              <a:rPr lang="en-US" sz="1600" dirty="0"/>
              <a:t>She earned a Bachelor’s Degree in Biology with a Minor in Chemistry from the University of North Carolina at Greensboro followed by a HTL (ASCP)cm certification. </a:t>
            </a:r>
          </a:p>
          <a:p>
            <a:endParaRPr lang="en-US" sz="1600" dirty="0"/>
          </a:p>
          <a:p>
            <a:r>
              <a:rPr lang="en-US" sz="1600" dirty="0"/>
              <a:t>Prior to Jasna’s arrival she worked in Anatomic Pathology Management where her biggest passion was transforming laboratories and setting them up for successful patient testing as well as revamping policies and processes to obtain compliance with relevant accreditation bodies. She is excited to be a part of our team and hopes to bring positive attention to Laboratory Safety through dedication and hard work. </a:t>
            </a:r>
          </a:p>
          <a:p>
            <a:endParaRPr lang="en-US" sz="1600" dirty="0"/>
          </a:p>
          <a:p>
            <a:r>
              <a:rPr lang="en-US" sz="1600" dirty="0"/>
              <a:t>When she is not working, Jasna enjoys doing Yoga and spending time with her six-year-old daughter Natalija who has recently discovered a love for horseback riding and dancing!</a:t>
            </a:r>
          </a:p>
          <a:p>
            <a:endParaRPr lang="en-US" sz="1600" dirty="0"/>
          </a:p>
        </p:txBody>
      </p:sp>
    </p:spTree>
    <p:extLst>
      <p:ext uri="{BB962C8B-B14F-4D97-AF65-F5344CB8AC3E}">
        <p14:creationId xmlns:p14="http://schemas.microsoft.com/office/powerpoint/2010/main" val="360030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771FA6-9642-0B65-B314-17040BDD2562}"/>
              </a:ext>
            </a:extLst>
          </p:cNvPr>
          <p:cNvPicPr>
            <a:picLocks noChangeAspect="1"/>
          </p:cNvPicPr>
          <p:nvPr/>
        </p:nvPicPr>
        <p:blipFill>
          <a:blip r:embed="rId2"/>
          <a:stretch>
            <a:fillRect/>
          </a:stretch>
        </p:blipFill>
        <p:spPr>
          <a:xfrm>
            <a:off x="5235087" y="1985230"/>
            <a:ext cx="6391275" cy="2447925"/>
          </a:xfrm>
          <a:prstGeom prst="rect">
            <a:avLst/>
          </a:prstGeom>
        </p:spPr>
      </p:pic>
      <p:pic>
        <p:nvPicPr>
          <p:cNvPr id="4" name="Picture 3">
            <a:extLst>
              <a:ext uri="{FF2B5EF4-FFF2-40B4-BE49-F238E27FC236}">
                <a16:creationId xmlns:a16="http://schemas.microsoft.com/office/drawing/2014/main" id="{4B28BBCD-9ACE-A3D2-A84D-F808A1DFA459}"/>
              </a:ext>
            </a:extLst>
          </p:cNvPr>
          <p:cNvPicPr>
            <a:picLocks noChangeAspect="1"/>
          </p:cNvPicPr>
          <p:nvPr/>
        </p:nvPicPr>
        <p:blipFill>
          <a:blip r:embed="rId3"/>
          <a:stretch>
            <a:fillRect/>
          </a:stretch>
        </p:blipFill>
        <p:spPr>
          <a:xfrm>
            <a:off x="593972" y="1638849"/>
            <a:ext cx="4182790" cy="3140686"/>
          </a:xfrm>
          <a:prstGeom prst="rect">
            <a:avLst/>
          </a:prstGeom>
        </p:spPr>
      </p:pic>
      <p:pic>
        <p:nvPicPr>
          <p:cNvPr id="5" name="Picture 4">
            <a:extLst>
              <a:ext uri="{FF2B5EF4-FFF2-40B4-BE49-F238E27FC236}">
                <a16:creationId xmlns:a16="http://schemas.microsoft.com/office/drawing/2014/main" id="{B5DDFA1A-D589-35F9-891D-4D7AD2576897}"/>
              </a:ext>
            </a:extLst>
          </p:cNvPr>
          <p:cNvPicPr>
            <a:picLocks noChangeAspect="1"/>
          </p:cNvPicPr>
          <p:nvPr/>
        </p:nvPicPr>
        <p:blipFill>
          <a:blip r:embed="rId4"/>
          <a:stretch>
            <a:fillRect/>
          </a:stretch>
        </p:blipFill>
        <p:spPr>
          <a:xfrm>
            <a:off x="593972" y="114299"/>
            <a:ext cx="3499407" cy="1426588"/>
          </a:xfrm>
          <a:prstGeom prst="rect">
            <a:avLst/>
          </a:prstGeom>
        </p:spPr>
      </p:pic>
    </p:spTree>
    <p:extLst>
      <p:ext uri="{BB962C8B-B14F-4D97-AF65-F5344CB8AC3E}">
        <p14:creationId xmlns:p14="http://schemas.microsoft.com/office/powerpoint/2010/main" val="53128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6B028-C008-FECB-8712-BBC080680DBB}"/>
              </a:ext>
            </a:extLst>
          </p:cNvPr>
          <p:cNvSpPr>
            <a:spLocks noGrp="1"/>
          </p:cNvSpPr>
          <p:nvPr>
            <p:ph type="title"/>
          </p:nvPr>
        </p:nvSpPr>
        <p:spPr>
          <a:xfrm>
            <a:off x="603308" y="751018"/>
            <a:ext cx="4748868" cy="4953496"/>
          </a:xfrm>
        </p:spPr>
        <p:txBody>
          <a:bodyPr/>
          <a:lstStyle/>
          <a:p>
            <a:pPr algn="ctr"/>
            <a:r>
              <a:rPr lang="en-US" sz="4000" dirty="0"/>
              <a:t>Good Catch Recipient </a:t>
            </a:r>
            <a:br>
              <a:rPr lang="en-US" sz="4000" dirty="0"/>
            </a:br>
            <a:r>
              <a:rPr lang="en-US" sz="4000" dirty="0"/>
              <a:t>for July</a:t>
            </a:r>
            <a:br>
              <a:rPr lang="en-US" sz="4000" dirty="0"/>
            </a:br>
            <a:br>
              <a:rPr lang="en-US" sz="4000" dirty="0"/>
            </a:br>
            <a:r>
              <a:rPr lang="en-US" sz="4000" dirty="0"/>
              <a:t>Charles Miller</a:t>
            </a:r>
            <a:br>
              <a:rPr lang="en-US" sz="4000" dirty="0"/>
            </a:br>
            <a:r>
              <a:rPr lang="en-US" sz="4000" dirty="0"/>
              <a:t>SCTCT Lab</a:t>
            </a:r>
          </a:p>
        </p:txBody>
      </p:sp>
      <p:pic>
        <p:nvPicPr>
          <p:cNvPr id="3" name="Picture 2">
            <a:extLst>
              <a:ext uri="{FF2B5EF4-FFF2-40B4-BE49-F238E27FC236}">
                <a16:creationId xmlns:a16="http://schemas.microsoft.com/office/drawing/2014/main" id="{EEDF7256-B1E5-2351-2CF8-E0E9A9731CF0}"/>
              </a:ext>
            </a:extLst>
          </p:cNvPr>
          <p:cNvPicPr>
            <a:picLocks noChangeAspect="1"/>
          </p:cNvPicPr>
          <p:nvPr/>
        </p:nvPicPr>
        <p:blipFill>
          <a:blip r:embed="rId2"/>
          <a:stretch>
            <a:fillRect/>
          </a:stretch>
        </p:blipFill>
        <p:spPr>
          <a:xfrm>
            <a:off x="5954279" y="478172"/>
            <a:ext cx="3598265" cy="4795194"/>
          </a:xfrm>
          <a:prstGeom prst="rect">
            <a:avLst/>
          </a:prstGeom>
        </p:spPr>
      </p:pic>
    </p:spTree>
    <p:extLst>
      <p:ext uri="{BB962C8B-B14F-4D97-AF65-F5344CB8AC3E}">
        <p14:creationId xmlns:p14="http://schemas.microsoft.com/office/powerpoint/2010/main" val="2161182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2EC6FB-CC10-1D21-28B4-05B79ECCC85C}"/>
              </a:ext>
            </a:extLst>
          </p:cNvPr>
          <p:cNvPicPr>
            <a:picLocks noChangeAspect="1"/>
          </p:cNvPicPr>
          <p:nvPr/>
        </p:nvPicPr>
        <p:blipFill>
          <a:blip r:embed="rId2"/>
          <a:stretch>
            <a:fillRect/>
          </a:stretch>
        </p:blipFill>
        <p:spPr>
          <a:xfrm>
            <a:off x="1060297" y="526758"/>
            <a:ext cx="9894918" cy="4950850"/>
          </a:xfrm>
          <a:prstGeom prst="rect">
            <a:avLst/>
          </a:prstGeom>
        </p:spPr>
      </p:pic>
      <p:sp>
        <p:nvSpPr>
          <p:cNvPr id="5" name="TextBox 4">
            <a:extLst>
              <a:ext uri="{FF2B5EF4-FFF2-40B4-BE49-F238E27FC236}">
                <a16:creationId xmlns:a16="http://schemas.microsoft.com/office/drawing/2014/main" id="{77225F39-CB73-7C96-8C0D-28B911FFB7A0}"/>
              </a:ext>
            </a:extLst>
          </p:cNvPr>
          <p:cNvSpPr txBox="1"/>
          <p:nvPr/>
        </p:nvSpPr>
        <p:spPr>
          <a:xfrm>
            <a:off x="9601200" y="5477608"/>
            <a:ext cx="1354015" cy="369332"/>
          </a:xfrm>
          <a:prstGeom prst="rect">
            <a:avLst/>
          </a:prstGeom>
          <a:noFill/>
        </p:spPr>
        <p:txBody>
          <a:bodyPr wrap="square" rtlCol="0">
            <a:spAutoFit/>
          </a:bodyPr>
          <a:lstStyle/>
          <a:p>
            <a:r>
              <a:rPr lang="en-US" dirty="0"/>
              <a:t>July 69</a:t>
            </a:r>
          </a:p>
        </p:txBody>
      </p:sp>
    </p:spTree>
    <p:extLst>
      <p:ext uri="{BB962C8B-B14F-4D97-AF65-F5344CB8AC3E}">
        <p14:creationId xmlns:p14="http://schemas.microsoft.com/office/powerpoint/2010/main" val="356945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608A2-DADC-F638-6C59-425B473FEE30}"/>
              </a:ext>
            </a:extLst>
          </p:cNvPr>
          <p:cNvSpPr>
            <a:spLocks noGrp="1"/>
          </p:cNvSpPr>
          <p:nvPr>
            <p:ph type="title"/>
          </p:nvPr>
        </p:nvSpPr>
        <p:spPr>
          <a:xfrm>
            <a:off x="838200" y="113455"/>
            <a:ext cx="10515600" cy="1325563"/>
          </a:xfrm>
        </p:spPr>
        <p:txBody>
          <a:bodyPr/>
          <a:lstStyle/>
          <a:p>
            <a:pPr algn="ctr"/>
            <a:r>
              <a:rPr lang="en-US" dirty="0"/>
              <a:t>Most Common Deviation</a:t>
            </a:r>
          </a:p>
        </p:txBody>
      </p:sp>
      <p:pic>
        <p:nvPicPr>
          <p:cNvPr id="4" name="Picture 3">
            <a:extLst>
              <a:ext uri="{FF2B5EF4-FFF2-40B4-BE49-F238E27FC236}">
                <a16:creationId xmlns:a16="http://schemas.microsoft.com/office/drawing/2014/main" id="{F7F9D821-45DB-AD2B-98B7-21CE83A73CB5}"/>
              </a:ext>
            </a:extLst>
          </p:cNvPr>
          <p:cNvPicPr>
            <a:picLocks noChangeAspect="1"/>
          </p:cNvPicPr>
          <p:nvPr/>
        </p:nvPicPr>
        <p:blipFill>
          <a:blip r:embed="rId2"/>
          <a:stretch>
            <a:fillRect/>
          </a:stretch>
        </p:blipFill>
        <p:spPr>
          <a:xfrm>
            <a:off x="1368978" y="1203767"/>
            <a:ext cx="9174439" cy="4590364"/>
          </a:xfrm>
          <a:prstGeom prst="rect">
            <a:avLst/>
          </a:prstGeom>
        </p:spPr>
      </p:pic>
      <p:sp>
        <p:nvSpPr>
          <p:cNvPr id="5" name="TextBox 4">
            <a:extLst>
              <a:ext uri="{FF2B5EF4-FFF2-40B4-BE49-F238E27FC236}">
                <a16:creationId xmlns:a16="http://schemas.microsoft.com/office/drawing/2014/main" id="{6BEAA722-8C34-8F7F-FCF7-6C7E697E68D6}"/>
              </a:ext>
            </a:extLst>
          </p:cNvPr>
          <p:cNvSpPr txBox="1"/>
          <p:nvPr/>
        </p:nvSpPr>
        <p:spPr>
          <a:xfrm>
            <a:off x="8875551" y="6308209"/>
            <a:ext cx="1283515" cy="369332"/>
          </a:xfrm>
          <a:prstGeom prst="rect">
            <a:avLst/>
          </a:prstGeom>
          <a:noFill/>
        </p:spPr>
        <p:txBody>
          <a:bodyPr wrap="square" rtlCol="0">
            <a:spAutoFit/>
          </a:bodyPr>
          <a:lstStyle/>
          <a:p>
            <a:r>
              <a:rPr lang="en-US" dirty="0"/>
              <a:t>July 11</a:t>
            </a:r>
          </a:p>
        </p:txBody>
      </p:sp>
    </p:spTree>
    <p:extLst>
      <p:ext uri="{BB962C8B-B14F-4D97-AF65-F5344CB8AC3E}">
        <p14:creationId xmlns:p14="http://schemas.microsoft.com/office/powerpoint/2010/main" val="193444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64D82-B185-B25D-61DA-5AA3F1F66AA9}"/>
              </a:ext>
            </a:extLst>
          </p:cNvPr>
          <p:cNvSpPr>
            <a:spLocks noGrp="1"/>
          </p:cNvSpPr>
          <p:nvPr>
            <p:ph type="title"/>
          </p:nvPr>
        </p:nvSpPr>
        <p:spPr>
          <a:xfrm>
            <a:off x="838200" y="154109"/>
            <a:ext cx="10515600" cy="1325563"/>
          </a:xfrm>
        </p:spPr>
        <p:txBody>
          <a:bodyPr/>
          <a:lstStyle/>
          <a:p>
            <a:pPr algn="ctr"/>
            <a:r>
              <a:rPr lang="en-US" dirty="0"/>
              <a:t>Second Most Common Deviation</a:t>
            </a:r>
          </a:p>
        </p:txBody>
      </p:sp>
      <p:pic>
        <p:nvPicPr>
          <p:cNvPr id="3" name="Picture 2">
            <a:extLst>
              <a:ext uri="{FF2B5EF4-FFF2-40B4-BE49-F238E27FC236}">
                <a16:creationId xmlns:a16="http://schemas.microsoft.com/office/drawing/2014/main" id="{253BC1D0-8152-9C07-22E1-767049382452}"/>
              </a:ext>
            </a:extLst>
          </p:cNvPr>
          <p:cNvPicPr>
            <a:picLocks noChangeAspect="1"/>
          </p:cNvPicPr>
          <p:nvPr/>
        </p:nvPicPr>
        <p:blipFill>
          <a:blip r:embed="rId2"/>
          <a:stretch>
            <a:fillRect/>
          </a:stretch>
        </p:blipFill>
        <p:spPr>
          <a:xfrm>
            <a:off x="1633829" y="1264758"/>
            <a:ext cx="8924342" cy="4465230"/>
          </a:xfrm>
          <a:prstGeom prst="rect">
            <a:avLst/>
          </a:prstGeom>
        </p:spPr>
      </p:pic>
      <p:sp>
        <p:nvSpPr>
          <p:cNvPr id="4" name="TextBox 3">
            <a:extLst>
              <a:ext uri="{FF2B5EF4-FFF2-40B4-BE49-F238E27FC236}">
                <a16:creationId xmlns:a16="http://schemas.microsoft.com/office/drawing/2014/main" id="{830A6374-254F-C624-AE04-042470E3A94E}"/>
              </a:ext>
            </a:extLst>
          </p:cNvPr>
          <p:cNvSpPr txBox="1"/>
          <p:nvPr/>
        </p:nvSpPr>
        <p:spPr>
          <a:xfrm>
            <a:off x="8430936" y="6334559"/>
            <a:ext cx="1619075" cy="369332"/>
          </a:xfrm>
          <a:prstGeom prst="rect">
            <a:avLst/>
          </a:prstGeom>
          <a:noFill/>
        </p:spPr>
        <p:txBody>
          <a:bodyPr wrap="square" rtlCol="0">
            <a:spAutoFit/>
          </a:bodyPr>
          <a:lstStyle/>
          <a:p>
            <a:r>
              <a:rPr lang="en-US" dirty="0"/>
              <a:t>July 10</a:t>
            </a:r>
          </a:p>
        </p:txBody>
      </p:sp>
    </p:spTree>
    <p:extLst>
      <p:ext uri="{BB962C8B-B14F-4D97-AF65-F5344CB8AC3E}">
        <p14:creationId xmlns:p14="http://schemas.microsoft.com/office/powerpoint/2010/main" val="266927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3C172-B578-469C-06E6-95B205A7C56D}"/>
              </a:ext>
            </a:extLst>
          </p:cNvPr>
          <p:cNvSpPr>
            <a:spLocks noGrp="1"/>
          </p:cNvSpPr>
          <p:nvPr>
            <p:ph type="title"/>
          </p:nvPr>
        </p:nvSpPr>
        <p:spPr>
          <a:xfrm>
            <a:off x="838200" y="172178"/>
            <a:ext cx="10515600" cy="1325563"/>
          </a:xfrm>
        </p:spPr>
        <p:txBody>
          <a:bodyPr/>
          <a:lstStyle/>
          <a:p>
            <a:pPr algn="ctr"/>
            <a:r>
              <a:rPr lang="en-US" dirty="0"/>
              <a:t>Third Most Common Deviation</a:t>
            </a:r>
          </a:p>
        </p:txBody>
      </p:sp>
      <p:sp>
        <p:nvSpPr>
          <p:cNvPr id="4" name="TextBox 3">
            <a:extLst>
              <a:ext uri="{FF2B5EF4-FFF2-40B4-BE49-F238E27FC236}">
                <a16:creationId xmlns:a16="http://schemas.microsoft.com/office/drawing/2014/main" id="{6B5B3FD4-8C91-1B6E-CA90-A4674CE65DC8}"/>
              </a:ext>
            </a:extLst>
          </p:cNvPr>
          <p:cNvSpPr txBox="1"/>
          <p:nvPr/>
        </p:nvSpPr>
        <p:spPr>
          <a:xfrm>
            <a:off x="8909108" y="6375633"/>
            <a:ext cx="1132514" cy="369332"/>
          </a:xfrm>
          <a:prstGeom prst="rect">
            <a:avLst/>
          </a:prstGeom>
          <a:noFill/>
        </p:spPr>
        <p:txBody>
          <a:bodyPr wrap="square" rtlCol="0">
            <a:spAutoFit/>
          </a:bodyPr>
          <a:lstStyle/>
          <a:p>
            <a:r>
              <a:rPr lang="en-US" dirty="0"/>
              <a:t>July 7</a:t>
            </a:r>
          </a:p>
        </p:txBody>
      </p:sp>
      <p:pic>
        <p:nvPicPr>
          <p:cNvPr id="5" name="Picture 4">
            <a:extLst>
              <a:ext uri="{FF2B5EF4-FFF2-40B4-BE49-F238E27FC236}">
                <a16:creationId xmlns:a16="http://schemas.microsoft.com/office/drawing/2014/main" id="{AFC9AEB0-7EE3-81DF-1CFE-500BE3A5370B}"/>
              </a:ext>
            </a:extLst>
          </p:cNvPr>
          <p:cNvPicPr>
            <a:picLocks noChangeAspect="1"/>
          </p:cNvPicPr>
          <p:nvPr/>
        </p:nvPicPr>
        <p:blipFill>
          <a:blip r:embed="rId2"/>
          <a:stretch>
            <a:fillRect/>
          </a:stretch>
        </p:blipFill>
        <p:spPr>
          <a:xfrm>
            <a:off x="1648582" y="1203767"/>
            <a:ext cx="8894835" cy="4450466"/>
          </a:xfrm>
          <a:prstGeom prst="rect">
            <a:avLst/>
          </a:prstGeom>
        </p:spPr>
      </p:pic>
    </p:spTree>
    <p:extLst>
      <p:ext uri="{BB962C8B-B14F-4D97-AF65-F5344CB8AC3E}">
        <p14:creationId xmlns:p14="http://schemas.microsoft.com/office/powerpoint/2010/main" val="306066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17907-85D1-7FDD-ED90-DEEF459B2F4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Patient Safety Tool of the Month</a:t>
            </a:r>
          </a:p>
        </p:txBody>
      </p:sp>
      <p:pic>
        <p:nvPicPr>
          <p:cNvPr id="5" name="Picture 4" descr="Stethoscope">
            <a:extLst>
              <a:ext uri="{FF2B5EF4-FFF2-40B4-BE49-F238E27FC236}">
                <a16:creationId xmlns:a16="http://schemas.microsoft.com/office/drawing/2014/main" id="{541D7E5C-C48E-6B13-19D2-02170077B1E0}"/>
              </a:ext>
            </a:extLst>
          </p:cNvPr>
          <p:cNvPicPr>
            <a:picLocks noChangeAspect="1"/>
          </p:cNvPicPr>
          <p:nvPr/>
        </p:nvPicPr>
        <p:blipFill rotWithShape="1">
          <a:blip r:embed="rId2"/>
          <a:srcRect r="15627" b="-1"/>
          <a:stretch/>
        </p:blipFill>
        <p:spPr>
          <a:xfrm>
            <a:off x="4516310" y="961812"/>
            <a:ext cx="6232779" cy="4930987"/>
          </a:xfrm>
          <a:prstGeom prst="rect">
            <a:avLst/>
          </a:prstGeom>
        </p:spPr>
      </p:pic>
    </p:spTree>
    <p:extLst>
      <p:ext uri="{BB962C8B-B14F-4D97-AF65-F5344CB8AC3E}">
        <p14:creationId xmlns:p14="http://schemas.microsoft.com/office/powerpoint/2010/main" val="1196150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trium Presentation 1">
      <a:dk1>
        <a:srgbClr val="767882"/>
      </a:dk1>
      <a:lt1>
        <a:srgbClr val="FFFFFF"/>
      </a:lt1>
      <a:dk2>
        <a:srgbClr val="000000"/>
      </a:dk2>
      <a:lt2>
        <a:srgbClr val="008C94"/>
      </a:lt2>
      <a:accent1>
        <a:srgbClr val="006C74"/>
      </a:accent1>
      <a:accent2>
        <a:srgbClr val="E5B801"/>
      </a:accent2>
      <a:accent3>
        <a:srgbClr val="004797"/>
      </a:accent3>
      <a:accent4>
        <a:srgbClr val="04BB6E"/>
      </a:accent4>
      <a:accent5>
        <a:srgbClr val="FF7D2E"/>
      </a:accent5>
      <a:accent6>
        <a:srgbClr val="E433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8B945E1B690043B84BB6A52FCE9C03" ma:contentTypeVersion="13" ma:contentTypeDescription="Create a new document." ma:contentTypeScope="" ma:versionID="303d8c88b8991392dc10233c10952e34">
  <xsd:schema xmlns:xsd="http://www.w3.org/2001/XMLSchema" xmlns:xs="http://www.w3.org/2001/XMLSchema" xmlns:p="http://schemas.microsoft.com/office/2006/metadata/properties" xmlns:ns3="9cf83a04-d13f-4892-865d-583e21da827c" xmlns:ns4="cb19d9be-aee9-46ff-989a-b2eec6680c26" targetNamespace="http://schemas.microsoft.com/office/2006/metadata/properties" ma:root="true" ma:fieldsID="1b804e6bd5fb38f0dbcc63c55f95ac7b" ns3:_="" ns4:_="">
    <xsd:import namespace="9cf83a04-d13f-4892-865d-583e21da827c"/>
    <xsd:import namespace="cb19d9be-aee9-46ff-989a-b2eec6680c2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83a04-d13f-4892-865d-583e21da82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19d9be-aee9-46ff-989a-b2eec6680c2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F4885C-7609-4458-9BFE-1B0CB90D3740}">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cb19d9be-aee9-46ff-989a-b2eec6680c26"/>
    <ds:schemaRef ds:uri="9cf83a04-d13f-4892-865d-583e21da827c"/>
    <ds:schemaRef ds:uri="http://www.w3.org/XML/1998/namespace"/>
  </ds:schemaRefs>
</ds:datastoreItem>
</file>

<file path=customXml/itemProps2.xml><?xml version="1.0" encoding="utf-8"?>
<ds:datastoreItem xmlns:ds="http://schemas.openxmlformats.org/officeDocument/2006/customXml" ds:itemID="{E63523AF-DDDA-4640-8FDD-706FD8583505}">
  <ds:schemaRefs>
    <ds:schemaRef ds:uri="http://schemas.microsoft.com/sharepoint/v3/contenttype/forms"/>
  </ds:schemaRefs>
</ds:datastoreItem>
</file>

<file path=customXml/itemProps3.xml><?xml version="1.0" encoding="utf-8"?>
<ds:datastoreItem xmlns:ds="http://schemas.openxmlformats.org/officeDocument/2006/customXml" ds:itemID="{9306BD59-1E70-402E-89F7-AC438130CD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f83a04-d13f-4892-865d-583e21da827c"/>
    <ds:schemaRef ds:uri="cb19d9be-aee9-46ff-989a-b2eec6680c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9318</TotalTime>
  <Words>432</Words>
  <Application>Microsoft Office PowerPoint</Application>
  <PresentationFormat>Widescreen</PresentationFormat>
  <Paragraphs>37</Paragraphs>
  <Slides>15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Office Theme</vt:lpstr>
      <vt:lpstr>Office Theme</vt:lpstr>
      <vt:lpstr>PowerPoint Presentation</vt:lpstr>
      <vt:lpstr>New Regional Lab Safety Coordinator</vt:lpstr>
      <vt:lpstr>PowerPoint Presentation</vt:lpstr>
      <vt:lpstr>Good Catch Recipient  for July  Charles Miller SCTCT Lab</vt:lpstr>
      <vt:lpstr>PowerPoint Presentation</vt:lpstr>
      <vt:lpstr>Most Common Deviation</vt:lpstr>
      <vt:lpstr>Second Most Common Deviation</vt:lpstr>
      <vt:lpstr>Third Most Common Deviation</vt:lpstr>
      <vt:lpstr>Patient Safety Tool of the Month</vt:lpstr>
      <vt:lpstr>Patient Safety Tool of the Month  August 2023</vt:lpstr>
      <vt:lpstr>Lab Employee Hazard Awareness</vt:lpstr>
      <vt:lpstr>PowerPoint Presentation</vt:lpstr>
      <vt:lpstr>PPE: Spotlight on Eye and Face Protection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 Stone</dc:creator>
  <cp:lastModifiedBy>Shelley C. Bowman</cp:lastModifiedBy>
  <cp:revision>352</cp:revision>
  <dcterms:created xsi:type="dcterms:W3CDTF">2020-08-30T18:26:08Z</dcterms:created>
  <dcterms:modified xsi:type="dcterms:W3CDTF">2023-08-09T13:52:00Z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0x010100838B945E1B690043B84BB6A52FCE9C03</vt:lpwstr>
  </property>
</Properties>
</file>