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401" r:id="rId5"/>
    <p:sldId id="698" r:id="rId6"/>
    <p:sldId id="693" r:id="rId7"/>
    <p:sldId id="708" r:id="rId8"/>
    <p:sldId id="689" r:id="rId9"/>
    <p:sldId id="690" r:id="rId10"/>
    <p:sldId id="691" r:id="rId11"/>
    <p:sldId id="692" r:id="rId12"/>
    <p:sldId id="706" r:id="rId13"/>
    <p:sldId id="710" r:id="rId14"/>
    <p:sldId id="696" r:id="rId15"/>
    <p:sldId id="709" r:id="rId16"/>
    <p:sldId id="703" r:id="rId17"/>
    <p:sldId id="704" r:id="rId18"/>
    <p:sldId id="707" r:id="rId1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693"/>
            <p14:sldId id="708"/>
            <p14:sldId id="689"/>
            <p14:sldId id="690"/>
            <p14:sldId id="691"/>
            <p14:sldId id="692"/>
            <p14:sldId id="706"/>
            <p14:sldId id="710"/>
            <p14:sldId id="696"/>
            <p14:sldId id="709"/>
            <p14:sldId id="703"/>
            <p14:sldId id="704"/>
            <p14:sldId id="7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6" autoAdjust="0"/>
    <p:restoredTop sz="96327"/>
  </p:normalViewPr>
  <p:slideViewPr>
    <p:cSldViewPr snapToGrid="0" snapToObjects="1">
      <p:cViewPr varScale="1">
        <p:scale>
          <a:sx n="114" d="100"/>
          <a:sy n="114" d="100"/>
        </p:scale>
        <p:origin x="672"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C. Bowman" userId="613b6335-6f71-4674-b8eb-282ab8bc7fbf" providerId="ADAL" clId="{0A38D1BD-BE6F-43D2-A2BB-8A8C3BD72E69}"/>
    <pc:docChg chg="modSld">
      <pc:chgData name="Shelley C. Bowman" userId="613b6335-6f71-4674-b8eb-282ab8bc7fbf" providerId="ADAL" clId="{0A38D1BD-BE6F-43D2-A2BB-8A8C3BD72E69}" dt="2023-09-13T18:26:14.415" v="1" actId="1076"/>
      <pc:docMkLst>
        <pc:docMk/>
      </pc:docMkLst>
      <pc:sldChg chg="modSp mod">
        <pc:chgData name="Shelley C. Bowman" userId="613b6335-6f71-4674-b8eb-282ab8bc7fbf" providerId="ADAL" clId="{0A38D1BD-BE6F-43D2-A2BB-8A8C3BD72E69}" dt="2023-09-13T18:26:14.415" v="1" actId="1076"/>
        <pc:sldMkLst>
          <pc:docMk/>
          <pc:sldMk cId="63234037" sldId="703"/>
        </pc:sldMkLst>
        <pc:spChg chg="mod">
          <ac:chgData name="Shelley C. Bowman" userId="613b6335-6f71-4674-b8eb-282ab8bc7fbf" providerId="ADAL" clId="{0A38D1BD-BE6F-43D2-A2BB-8A8C3BD72E69}" dt="2023-09-13T18:26:11.308" v="0" actId="1076"/>
          <ac:spMkLst>
            <pc:docMk/>
            <pc:sldMk cId="63234037" sldId="703"/>
            <ac:spMk id="12" creationId="{00000000-0000-0000-0000-000000000000}"/>
          </ac:spMkLst>
        </pc:spChg>
        <pc:picChg chg="mod">
          <ac:chgData name="Shelley C. Bowman" userId="613b6335-6f71-4674-b8eb-282ab8bc7fbf" providerId="ADAL" clId="{0A38D1BD-BE6F-43D2-A2BB-8A8C3BD72E69}" dt="2023-09-13T18:26:14.415" v="1" actId="1076"/>
          <ac:picMkLst>
            <pc:docMk/>
            <pc:sldMk cId="63234037" sldId="703"/>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9/13/2023</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dirty="0"/>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9/13/2023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dirty="0"/>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9/13/2023</a:t>
            </a:fld>
            <a:endParaRPr lang="en-US" dirty="0"/>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dirty="0"/>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9/13/2023</a:t>
            </a:fld>
            <a:endParaRPr lang="en-US" dirty="0"/>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9/13/2023</a:t>
            </a:fld>
            <a:endParaRPr lang="en-US" dirty="0"/>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9/13/2023</a:t>
            </a:fld>
            <a:endParaRPr lang="en-US" dirty="0"/>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9/13/2023</a:t>
            </a:fld>
            <a:endParaRPr lang="en-US" dirty="0"/>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1DA2A-E869-483E-93FF-9984EFACEB7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265F5-98D4-4BF0-88B1-75D9B9EDD9EF}" type="slidenum">
              <a:rPr lang="en-US" smtClean="0"/>
              <a:t>‹#›</a:t>
            </a:fld>
            <a:endParaRPr lang="en-US"/>
          </a:p>
        </p:txBody>
      </p:sp>
    </p:spTree>
    <p:extLst>
      <p:ext uri="{BB962C8B-B14F-4D97-AF65-F5344CB8AC3E}">
        <p14:creationId xmlns:p14="http://schemas.microsoft.com/office/powerpoint/2010/main" val="87156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 id="214748367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intranet.wakehealth.edu/departments/employee-health/exposures/blood-body-fluid-exposure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tranet.wakehealth.edu/departments/employee-health/exposures/blood-body-fluid-exposures" TargetMode="Externa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solidFill>
                  <a:schemeClr val="bg1"/>
                </a:solidFill>
                <a:latin typeface="Arial" panose="020B0604020202020204" pitchFamily="34" charset="0"/>
              </a:rPr>
              <a:t>Lab Safety Team</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rtlCol="0">
            <a:spAutoFit/>
          </a:bodyPr>
          <a:lstStyle/>
          <a:p>
            <a:r>
              <a:rPr lang="en-US" dirty="0">
                <a:latin typeface="Arial" panose="020B0604020202020204" pitchFamily="34" charset="0"/>
              </a:rPr>
              <a:t>9.2023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865A-C7C2-8CA9-8E23-9E5D7449ABE1}"/>
              </a:ext>
            </a:extLst>
          </p:cNvPr>
          <p:cNvSpPr>
            <a:spLocks noGrp="1"/>
          </p:cNvSpPr>
          <p:nvPr>
            <p:ph type="title"/>
          </p:nvPr>
        </p:nvSpPr>
        <p:spPr>
          <a:xfrm>
            <a:off x="976000" y="568939"/>
            <a:ext cx="3513992" cy="1014660"/>
          </a:xfrm>
        </p:spPr>
        <p:txBody>
          <a:bodyPr/>
          <a:lstStyle/>
          <a:p>
            <a:pPr algn="ctr"/>
            <a:r>
              <a:rPr lang="en-US" dirty="0"/>
              <a:t>Patient Safety Tool of the Month</a:t>
            </a:r>
            <a:br>
              <a:rPr lang="en-US" dirty="0"/>
            </a:br>
            <a:br>
              <a:rPr lang="en-US" dirty="0"/>
            </a:br>
            <a:r>
              <a:rPr lang="en-US" dirty="0"/>
              <a:t>September 2023</a:t>
            </a:r>
          </a:p>
        </p:txBody>
      </p:sp>
      <p:pic>
        <p:nvPicPr>
          <p:cNvPr id="3" name="Picture 2"/>
          <p:cNvPicPr>
            <a:picLocks noChangeAspect="1"/>
          </p:cNvPicPr>
          <p:nvPr/>
        </p:nvPicPr>
        <p:blipFill>
          <a:blip r:embed="rId2"/>
          <a:stretch>
            <a:fillRect/>
          </a:stretch>
        </p:blipFill>
        <p:spPr>
          <a:xfrm>
            <a:off x="5801502" y="83126"/>
            <a:ext cx="4337357" cy="5785659"/>
          </a:xfrm>
          <a:prstGeom prst="rect">
            <a:avLst/>
          </a:prstGeom>
        </p:spPr>
      </p:pic>
      <p:sp>
        <p:nvSpPr>
          <p:cNvPr id="5" name="TextBox 4"/>
          <p:cNvSpPr txBox="1"/>
          <p:nvPr/>
        </p:nvSpPr>
        <p:spPr>
          <a:xfrm>
            <a:off x="668429" y="4488873"/>
            <a:ext cx="4707379" cy="923330"/>
          </a:xfrm>
          <a:prstGeom prst="rect">
            <a:avLst/>
          </a:prstGeom>
          <a:noFill/>
        </p:spPr>
        <p:txBody>
          <a:bodyPr wrap="none" rtlCol="0">
            <a:spAutoFit/>
          </a:bodyPr>
          <a:lstStyle/>
          <a:p>
            <a:r>
              <a:rPr lang="en-US" dirty="0"/>
              <a:t>Coach each other in an effective way that is </a:t>
            </a:r>
          </a:p>
          <a:p>
            <a:r>
              <a:rPr lang="en-US" dirty="0"/>
              <a:t>kind and non-confrontational </a:t>
            </a:r>
          </a:p>
          <a:p>
            <a:r>
              <a:rPr lang="en-US" dirty="0"/>
              <a:t>*Remember we are a team in Patient Safety</a:t>
            </a:r>
          </a:p>
        </p:txBody>
      </p:sp>
    </p:spTree>
    <p:extLst>
      <p:ext uri="{BB962C8B-B14F-4D97-AF65-F5344CB8AC3E}">
        <p14:creationId xmlns:p14="http://schemas.microsoft.com/office/powerpoint/2010/main" val="142153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25BB00-857D-9BB0-8BC8-FB63A8A9998E}"/>
              </a:ext>
            </a:extLst>
          </p:cNvPr>
          <p:cNvPicPr>
            <a:picLocks noChangeAspect="1"/>
          </p:cNvPicPr>
          <p:nvPr/>
        </p:nvPicPr>
        <p:blipFill>
          <a:blip r:embed="rId2"/>
          <a:stretch>
            <a:fillRect/>
          </a:stretch>
        </p:blipFill>
        <p:spPr>
          <a:xfrm>
            <a:off x="511580" y="2132013"/>
            <a:ext cx="11168840" cy="1450974"/>
          </a:xfrm>
          <a:prstGeom prst="rect">
            <a:avLst/>
          </a:prstGeom>
        </p:spPr>
      </p:pic>
    </p:spTree>
    <p:extLst>
      <p:ext uri="{BB962C8B-B14F-4D97-AF65-F5344CB8AC3E}">
        <p14:creationId xmlns:p14="http://schemas.microsoft.com/office/powerpoint/2010/main" val="384889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12233" y="5581410"/>
            <a:ext cx="3366653" cy="369332"/>
          </a:xfrm>
          <a:prstGeom prst="rect">
            <a:avLst/>
          </a:prstGeom>
          <a:noFill/>
        </p:spPr>
        <p:txBody>
          <a:bodyPr wrap="square" rtlCol="0">
            <a:spAutoFit/>
          </a:bodyPr>
          <a:lstStyle/>
          <a:p>
            <a:r>
              <a:rPr lang="en-US" sz="600" dirty="0"/>
              <a:t>&lt;a </a:t>
            </a:r>
            <a:r>
              <a:rPr lang="en-US" sz="600" dirty="0" err="1"/>
              <a:t>href</a:t>
            </a:r>
            <a:r>
              <a:rPr lang="en-US" sz="600" dirty="0"/>
              <a:t>="https://www.freepik.com/free-vector/abstract-blood-stain-spill-splatter-texture-background_17569417.htm#query=blood%20splash&amp;position=5&amp;from_view=keyword&amp;track=ais"&gt;Image by </a:t>
            </a:r>
            <a:r>
              <a:rPr lang="en-US" sz="600" dirty="0" err="1"/>
              <a:t>starline</a:t>
            </a:r>
            <a:r>
              <a:rPr lang="en-US" sz="600" dirty="0"/>
              <a:t>&lt;/a&gt; on </a:t>
            </a:r>
            <a:r>
              <a:rPr lang="en-US" sz="600" dirty="0" err="1"/>
              <a:t>Freepik</a:t>
            </a:r>
            <a:endParaRPr lang="en-US" sz="600" dirty="0"/>
          </a:p>
        </p:txBody>
      </p:sp>
      <p:pic>
        <p:nvPicPr>
          <p:cNvPr id="2050" name="Picture 2" descr="Abstract blood stain spill splatter tex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299" y="2180984"/>
            <a:ext cx="5962650" cy="34004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2545" y="244367"/>
            <a:ext cx="9055684" cy="661720"/>
          </a:xfrm>
          <a:prstGeom prst="rect">
            <a:avLst/>
          </a:prstGeom>
          <a:noFill/>
        </p:spPr>
        <p:txBody>
          <a:bodyPr wrap="none" rtlCol="0">
            <a:spAutoFit/>
          </a:bodyPr>
          <a:lstStyle/>
          <a:p>
            <a:pPr algn="ctr"/>
            <a:r>
              <a:rPr lang="en-US" sz="3700" dirty="0"/>
              <a:t>Focus on: Blood and Body Fluid Exposure</a:t>
            </a:r>
          </a:p>
        </p:txBody>
      </p:sp>
      <p:sp>
        <p:nvSpPr>
          <p:cNvPr id="2" name="TextBox 1"/>
          <p:cNvSpPr txBox="1"/>
          <p:nvPr/>
        </p:nvSpPr>
        <p:spPr>
          <a:xfrm>
            <a:off x="537960" y="1238596"/>
            <a:ext cx="7733204" cy="4801314"/>
          </a:xfrm>
          <a:prstGeom prst="rect">
            <a:avLst/>
          </a:prstGeom>
          <a:noFill/>
        </p:spPr>
        <p:txBody>
          <a:bodyPr wrap="square" rtlCol="0">
            <a:spAutoFit/>
          </a:bodyPr>
          <a:lstStyle/>
          <a:p>
            <a:r>
              <a:rPr lang="en-US" b="1" dirty="0"/>
              <a:t>Blood and/ or Body Fluid exposures can happen to anyone</a:t>
            </a:r>
          </a:p>
          <a:p>
            <a:r>
              <a:rPr lang="en-US" dirty="0"/>
              <a:t>Please note:</a:t>
            </a:r>
          </a:p>
          <a:p>
            <a:r>
              <a:rPr lang="en-US" dirty="0"/>
              <a:t>Take proper precautions when handling specimens </a:t>
            </a:r>
          </a:p>
          <a:p>
            <a:r>
              <a:rPr lang="en-US" dirty="0"/>
              <a:t>	i.e. utilize engineering controls and appropriate </a:t>
            </a:r>
          </a:p>
          <a:p>
            <a:r>
              <a:rPr lang="en-US" dirty="0"/>
              <a:t>	PPE</a:t>
            </a:r>
          </a:p>
          <a:p>
            <a:endParaRPr lang="en-US" dirty="0"/>
          </a:p>
          <a:p>
            <a:r>
              <a:rPr lang="en-US" dirty="0"/>
              <a:t>IF an exposure occurs: Immediately perform First Aid</a:t>
            </a:r>
          </a:p>
          <a:p>
            <a:pPr marL="285750" indent="-285750">
              <a:buFontTx/>
              <a:buChar char="-"/>
            </a:pPr>
            <a:r>
              <a:rPr lang="en-US" dirty="0"/>
              <a:t>Needle sticks/ sharps injury: Wash with soap and water</a:t>
            </a:r>
          </a:p>
          <a:p>
            <a:pPr marL="285750" indent="-285750">
              <a:buFontTx/>
              <a:buChar char="-"/>
            </a:pPr>
            <a:r>
              <a:rPr lang="en-US" dirty="0"/>
              <a:t>Splash to mucous membrane or broken skin (nose or mouth): Flush with water. (Do not use soap.)</a:t>
            </a:r>
          </a:p>
          <a:p>
            <a:pPr marL="285750" indent="-285750">
              <a:buFontTx/>
              <a:buChar char="-"/>
            </a:pPr>
            <a:r>
              <a:rPr lang="en-US" dirty="0"/>
              <a:t>Splash to eyes: Irrigate eyes with clean water, saline or sterile irrigation solution.</a:t>
            </a:r>
          </a:p>
          <a:p>
            <a:endParaRPr lang="en-US" dirty="0"/>
          </a:p>
          <a:p>
            <a:r>
              <a:rPr lang="en-US" dirty="0"/>
              <a:t>Then what?</a:t>
            </a:r>
          </a:p>
          <a:p>
            <a:r>
              <a:rPr lang="en-US" dirty="0">
                <a:hlinkClick r:id="rId3"/>
              </a:rPr>
              <a:t>https://intranet.wakehealth.edu/departments/employee-health/exposures/blood-body-fluid-exposures</a:t>
            </a:r>
            <a:endParaRPr lang="en-US" dirty="0"/>
          </a:p>
          <a:p>
            <a:endParaRPr lang="en-US" dirty="0"/>
          </a:p>
        </p:txBody>
      </p:sp>
    </p:spTree>
    <p:extLst>
      <p:ext uri="{BB962C8B-B14F-4D97-AF65-F5344CB8AC3E}">
        <p14:creationId xmlns:p14="http://schemas.microsoft.com/office/powerpoint/2010/main" val="281914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573" y="46406"/>
            <a:ext cx="9144000" cy="1064713"/>
          </a:xfrm>
        </p:spPr>
        <p:txBody>
          <a:bodyPr>
            <a:noAutofit/>
          </a:bodyPr>
          <a:lstStyle/>
          <a:p>
            <a:pPr algn="l"/>
            <a:r>
              <a:rPr lang="en-US" sz="4400" b="1" dirty="0"/>
              <a:t>What to do when/if exposed?</a:t>
            </a:r>
          </a:p>
        </p:txBody>
      </p:sp>
      <p:sp>
        <p:nvSpPr>
          <p:cNvPr id="3" name="Subtitle 2"/>
          <p:cNvSpPr>
            <a:spLocks noGrp="1"/>
          </p:cNvSpPr>
          <p:nvPr>
            <p:ph type="subTitle" idx="1"/>
          </p:nvPr>
        </p:nvSpPr>
        <p:spPr>
          <a:xfrm>
            <a:off x="301573" y="1341896"/>
            <a:ext cx="10342323" cy="4942673"/>
          </a:xfrm>
        </p:spPr>
        <p:txBody>
          <a:bodyPr/>
          <a:lstStyle/>
          <a:p>
            <a:pPr marL="457200" indent="-457200" algn="l">
              <a:buAutoNum type="arabicPeriod"/>
            </a:pPr>
            <a:r>
              <a:rPr lang="en-US" dirty="0"/>
              <a:t>Perform First Aid</a:t>
            </a:r>
            <a:r>
              <a:rPr lang="en-US" b="1" dirty="0"/>
              <a:t> immediately </a:t>
            </a:r>
            <a:r>
              <a:rPr lang="en-US" dirty="0"/>
              <a:t>following exposure</a:t>
            </a:r>
          </a:p>
          <a:p>
            <a:pPr marL="457200" indent="-457200" algn="l">
              <a:buAutoNum type="arabicPeriod"/>
            </a:pPr>
            <a:r>
              <a:rPr lang="en-US" dirty="0"/>
              <a:t>Report Incident to your Manager and Call Employee Health </a:t>
            </a:r>
          </a:p>
          <a:p>
            <a:pPr lvl="1" algn="l"/>
            <a:r>
              <a:rPr lang="en-US" dirty="0"/>
              <a:t>	(336) 716-4801 option 1 (24/7)</a:t>
            </a:r>
          </a:p>
          <a:p>
            <a:pPr marL="457200" indent="-457200" algn="l">
              <a:buAutoNum type="arabicPeriod"/>
            </a:pPr>
            <a:r>
              <a:rPr lang="en-US" dirty="0"/>
              <a:t>Obtain labs as described here : </a:t>
            </a:r>
            <a:r>
              <a:rPr lang="en-US" dirty="0">
                <a:hlinkClick r:id="rId2"/>
              </a:rPr>
              <a:t>https://intranet.wakehealth.edu/departments/employee-health/exposures/blood-body-fluid-exposures</a:t>
            </a:r>
            <a:endParaRPr lang="en-US" dirty="0"/>
          </a:p>
          <a:p>
            <a:pPr marL="457200" indent="-457200" algn="l">
              <a:buAutoNum type="arabicPeriod"/>
            </a:pPr>
            <a:r>
              <a:rPr lang="en-US" dirty="0"/>
              <a:t>Fill out Lab Requisition Form to completion</a:t>
            </a:r>
          </a:p>
          <a:p>
            <a:pPr marL="457200" indent="-457200" algn="l">
              <a:buAutoNum type="arabicPeriod"/>
            </a:pPr>
            <a:r>
              <a:rPr lang="en-US" dirty="0"/>
              <a:t>Deliver samples to Winston- Salem campus lab via </a:t>
            </a:r>
          </a:p>
          <a:p>
            <a:pPr algn="l"/>
            <a:r>
              <a:rPr lang="en-US" dirty="0">
                <a:solidFill>
                  <a:srgbClr val="FF0000"/>
                </a:solidFill>
              </a:rPr>
              <a:t>		STAT Courier			</a:t>
            </a:r>
          </a:p>
          <a:p>
            <a:pPr algn="l"/>
            <a:endParaRPr lang="en-US" dirty="0">
              <a:solidFill>
                <a:srgbClr val="FF0000"/>
              </a:solidFill>
            </a:endParaRPr>
          </a:p>
          <a:p>
            <a:pPr algn="l"/>
            <a:r>
              <a:rPr lang="en-US" dirty="0">
                <a:solidFill>
                  <a:srgbClr val="FF0000"/>
                </a:solidFill>
              </a:rPr>
              <a:t>		</a:t>
            </a:r>
          </a:p>
          <a:p>
            <a:pPr algn="l"/>
            <a:r>
              <a:rPr lang="en-US" dirty="0"/>
              <a:t>6.   You are responsible for reporting any exposures as soon as possible!</a:t>
            </a:r>
          </a:p>
        </p:txBody>
      </p:sp>
      <p:pic>
        <p:nvPicPr>
          <p:cNvPr id="4" name="Picture 3"/>
          <p:cNvPicPr>
            <a:picLocks noChangeAspect="1"/>
          </p:cNvPicPr>
          <p:nvPr/>
        </p:nvPicPr>
        <p:blipFill>
          <a:blip r:embed="rId3"/>
          <a:stretch>
            <a:fillRect/>
          </a:stretch>
        </p:blipFill>
        <p:spPr>
          <a:xfrm>
            <a:off x="8959757" y="851718"/>
            <a:ext cx="1091067" cy="1121096"/>
          </a:xfrm>
          <a:prstGeom prst="rect">
            <a:avLst/>
          </a:prstGeom>
        </p:spPr>
      </p:pic>
      <p:pic>
        <p:nvPicPr>
          <p:cNvPr id="6" name="Picture 5"/>
          <p:cNvPicPr>
            <a:picLocks noChangeAspect="1"/>
          </p:cNvPicPr>
          <p:nvPr/>
        </p:nvPicPr>
        <p:blipFill>
          <a:blip r:embed="rId4"/>
          <a:stretch>
            <a:fillRect/>
          </a:stretch>
        </p:blipFill>
        <p:spPr>
          <a:xfrm>
            <a:off x="9800511" y="2160266"/>
            <a:ext cx="1240415" cy="1240415"/>
          </a:xfrm>
          <a:prstGeom prst="rect">
            <a:avLst/>
          </a:prstGeom>
        </p:spPr>
      </p:pic>
      <p:pic>
        <p:nvPicPr>
          <p:cNvPr id="7" name="Picture 6"/>
          <p:cNvPicPr>
            <a:picLocks noChangeAspect="1"/>
          </p:cNvPicPr>
          <p:nvPr/>
        </p:nvPicPr>
        <p:blipFill>
          <a:blip r:embed="rId5"/>
          <a:stretch>
            <a:fillRect/>
          </a:stretch>
        </p:blipFill>
        <p:spPr>
          <a:xfrm>
            <a:off x="9267851" y="3400681"/>
            <a:ext cx="2320091" cy="1868961"/>
          </a:xfrm>
          <a:prstGeom prst="rect">
            <a:avLst/>
          </a:prstGeom>
        </p:spPr>
      </p:pic>
      <p:pic>
        <p:nvPicPr>
          <p:cNvPr id="8" name="Picture 7"/>
          <p:cNvPicPr>
            <a:picLocks noChangeAspect="1"/>
          </p:cNvPicPr>
          <p:nvPr/>
        </p:nvPicPr>
        <p:blipFill>
          <a:blip r:embed="rId6"/>
          <a:stretch>
            <a:fillRect/>
          </a:stretch>
        </p:blipFill>
        <p:spPr>
          <a:xfrm>
            <a:off x="5069689" y="4772072"/>
            <a:ext cx="992775" cy="744032"/>
          </a:xfrm>
          <a:prstGeom prst="rect">
            <a:avLst/>
          </a:prstGeom>
        </p:spPr>
      </p:pic>
      <p:sp>
        <p:nvSpPr>
          <p:cNvPr id="9" name="TextBox 8"/>
          <p:cNvSpPr txBox="1"/>
          <p:nvPr/>
        </p:nvSpPr>
        <p:spPr>
          <a:xfrm>
            <a:off x="8590347" y="727475"/>
            <a:ext cx="374072" cy="369332"/>
          </a:xfrm>
          <a:prstGeom prst="rect">
            <a:avLst/>
          </a:prstGeom>
          <a:noFill/>
        </p:spPr>
        <p:txBody>
          <a:bodyPr wrap="square" rtlCol="0">
            <a:spAutoFit/>
          </a:bodyPr>
          <a:lstStyle/>
          <a:p>
            <a:r>
              <a:rPr lang="en-US" dirty="0"/>
              <a:t>1.</a:t>
            </a:r>
          </a:p>
        </p:txBody>
      </p:sp>
      <p:sp>
        <p:nvSpPr>
          <p:cNvPr id="10" name="TextBox 9"/>
          <p:cNvSpPr txBox="1"/>
          <p:nvPr/>
        </p:nvSpPr>
        <p:spPr>
          <a:xfrm>
            <a:off x="9490441" y="1975600"/>
            <a:ext cx="359394" cy="369332"/>
          </a:xfrm>
          <a:prstGeom prst="rect">
            <a:avLst/>
          </a:prstGeom>
          <a:noFill/>
        </p:spPr>
        <p:txBody>
          <a:bodyPr wrap="none" rtlCol="0">
            <a:spAutoFit/>
          </a:bodyPr>
          <a:lstStyle/>
          <a:p>
            <a:r>
              <a:rPr lang="en-US" dirty="0"/>
              <a:t>2.</a:t>
            </a:r>
          </a:p>
        </p:txBody>
      </p:sp>
      <p:sp>
        <p:nvSpPr>
          <p:cNvPr id="11" name="TextBox 10"/>
          <p:cNvSpPr txBox="1"/>
          <p:nvPr/>
        </p:nvSpPr>
        <p:spPr>
          <a:xfrm>
            <a:off x="8531681" y="3282486"/>
            <a:ext cx="633507" cy="369332"/>
          </a:xfrm>
          <a:prstGeom prst="rect">
            <a:avLst/>
          </a:prstGeom>
          <a:noFill/>
        </p:spPr>
        <p:txBody>
          <a:bodyPr wrap="none" rtlCol="0">
            <a:spAutoFit/>
          </a:bodyPr>
          <a:lstStyle/>
          <a:p>
            <a:r>
              <a:rPr lang="en-US" dirty="0"/>
              <a:t>3&amp;4.</a:t>
            </a:r>
          </a:p>
        </p:txBody>
      </p:sp>
      <p:sp>
        <p:nvSpPr>
          <p:cNvPr id="12" name="TextBox 11"/>
          <p:cNvSpPr txBox="1"/>
          <p:nvPr/>
        </p:nvSpPr>
        <p:spPr>
          <a:xfrm>
            <a:off x="4514179" y="4699260"/>
            <a:ext cx="359394"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6323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66255" y="407324"/>
            <a:ext cx="5918662" cy="6025663"/>
          </a:xfrm>
          <a:prstGeom prst="rect">
            <a:avLst/>
          </a:prstGeom>
        </p:spPr>
      </p:pic>
      <p:pic>
        <p:nvPicPr>
          <p:cNvPr id="6" name="Content Placeholder 5"/>
          <p:cNvPicPr>
            <a:picLocks noGrp="1" noChangeAspect="1"/>
          </p:cNvPicPr>
          <p:nvPr>
            <p:ph sz="half" idx="2"/>
          </p:nvPr>
        </p:nvPicPr>
        <p:blipFill>
          <a:blip r:embed="rId3"/>
          <a:stretch>
            <a:fillRect/>
          </a:stretch>
        </p:blipFill>
        <p:spPr>
          <a:xfrm>
            <a:off x="6591736" y="407325"/>
            <a:ext cx="4996206" cy="6018414"/>
          </a:xfrm>
          <a:prstGeom prst="rect">
            <a:avLst/>
          </a:prstGeom>
        </p:spPr>
      </p:pic>
    </p:spTree>
    <p:extLst>
      <p:ext uri="{BB962C8B-B14F-4D97-AF65-F5344CB8AC3E}">
        <p14:creationId xmlns:p14="http://schemas.microsoft.com/office/powerpoint/2010/main" val="200582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275327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dirty="0"/>
              <a:t>Patient Promise</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28BBCD-9ACE-A3D2-A84D-F808A1DFA459}"/>
              </a:ext>
            </a:extLst>
          </p:cNvPr>
          <p:cNvPicPr>
            <a:picLocks noChangeAspect="1"/>
          </p:cNvPicPr>
          <p:nvPr/>
        </p:nvPicPr>
        <p:blipFill>
          <a:blip r:embed="rId2"/>
          <a:stretch>
            <a:fillRect/>
          </a:stretch>
        </p:blipFill>
        <p:spPr>
          <a:xfrm>
            <a:off x="593972" y="1638849"/>
            <a:ext cx="4182790" cy="31406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78262015"/>
              </p:ext>
            </p:extLst>
          </p:nvPr>
        </p:nvGraphicFramePr>
        <p:xfrm>
          <a:off x="5617209" y="1774263"/>
          <a:ext cx="5521845" cy="2706298"/>
        </p:xfrm>
        <a:graphic>
          <a:graphicData uri="http://schemas.openxmlformats.org/drawingml/2006/table">
            <a:tbl>
              <a:tblPr/>
              <a:tblGrid>
                <a:gridCol w="1437560">
                  <a:extLst>
                    <a:ext uri="{9D8B030D-6E8A-4147-A177-3AD203B41FA5}">
                      <a16:colId xmlns:a16="http://schemas.microsoft.com/office/drawing/2014/main" val="4262234737"/>
                    </a:ext>
                  </a:extLst>
                </a:gridCol>
                <a:gridCol w="4084285">
                  <a:extLst>
                    <a:ext uri="{9D8B030D-6E8A-4147-A177-3AD203B41FA5}">
                      <a16:colId xmlns:a16="http://schemas.microsoft.com/office/drawing/2014/main" val="2230222063"/>
                    </a:ext>
                  </a:extLst>
                </a:gridCol>
              </a:tblGrid>
              <a:tr h="408319">
                <a:tc>
                  <a:txBody>
                    <a:bodyPr/>
                    <a:lstStyle/>
                    <a:p>
                      <a:pPr algn="ctr" fontAlgn="ctr"/>
                      <a:r>
                        <a:rPr lang="en-US" sz="1200" b="1" i="0" u="none" strike="noStrike" dirty="0">
                          <a:solidFill>
                            <a:srgbClr val="000000"/>
                          </a:solidFill>
                          <a:effectLst/>
                          <a:latin typeface="Calibri" panose="020F0502020204030204" pitchFamily="34" charset="0"/>
                        </a:rPr>
                        <a:t>Employee Involved</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200" b="1" i="0" u="none" strike="noStrike">
                          <a:solidFill>
                            <a:srgbClr val="000000"/>
                          </a:solidFill>
                          <a:effectLst/>
                          <a:latin typeface="Calibri" panose="020F0502020204030204" pitchFamily="34" charset="0"/>
                        </a:rPr>
                        <a:t>Description of Event</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35293142"/>
                  </a:ext>
                </a:extLst>
              </a:tr>
              <a:tr h="1329409">
                <a:tc>
                  <a:txBody>
                    <a:bodyPr/>
                    <a:lstStyle/>
                    <a:p>
                      <a:pPr algn="ctr" fontAlgn="ctr"/>
                      <a:r>
                        <a:rPr lang="en-US" sz="1100" b="0" i="0" u="none" strike="noStrike">
                          <a:solidFill>
                            <a:srgbClr val="000000"/>
                          </a:solidFill>
                          <a:effectLst/>
                          <a:latin typeface="Calibri" panose="020F0502020204030204" pitchFamily="34" charset="0"/>
                        </a:rPr>
                        <a:t>Katie Koontz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Kay Woollen </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Two hematology techs took time to compile data to see how often a fibrinogen order was separate from a PT or PTT order. They showed me it was quite often, and frequently on tiny NICU and PICU patients. We were able to combine fibrinogen orders with other coagulation orders so that there would be less tubes drawn, especially on our tiny baby patients. We tested and it went live 8/7/2023.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360306"/>
                  </a:ext>
                </a:extLst>
              </a:tr>
              <a:tr h="968570">
                <a:tc>
                  <a:txBody>
                    <a:bodyPr/>
                    <a:lstStyle/>
                    <a:p>
                      <a:pPr algn="ctr" fontAlgn="ctr"/>
                      <a:r>
                        <a:rPr lang="en-US" sz="1100" b="0" i="0" u="none" strike="noStrike" dirty="0">
                          <a:solidFill>
                            <a:srgbClr val="000000"/>
                          </a:solidFill>
                          <a:effectLst/>
                          <a:latin typeface="Calibri" panose="020F0502020204030204" pitchFamily="34" charset="0"/>
                        </a:rPr>
                        <a:t>Molly Honeycutt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Molly caught a missing intraoperative consultation dictation while grossing a specimen. Thanks to her attention to detail and watchfulness, she prevented a potential miss of the information by the pathologist and an amendment that would have had to have been done for billing and documentation. Great job, Molly!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796792"/>
                  </a:ext>
                </a:extLst>
              </a:tr>
            </a:tbl>
          </a:graphicData>
        </a:graphic>
      </p:graphicFrame>
      <p:sp>
        <p:nvSpPr>
          <p:cNvPr id="2" name="TextBox 1"/>
          <p:cNvSpPr txBox="1"/>
          <p:nvPr/>
        </p:nvSpPr>
        <p:spPr>
          <a:xfrm>
            <a:off x="128459" y="374072"/>
            <a:ext cx="2922312" cy="1264777"/>
          </a:xfrm>
          <a:prstGeom prst="rect">
            <a:avLst/>
          </a:prstGeom>
          <a:noFill/>
        </p:spPr>
        <p:txBody>
          <a:bodyPr wrap="square" rtlCol="0">
            <a:spAutoFit/>
          </a:bodyPr>
          <a:lstStyle/>
          <a:p>
            <a:pPr algn="ctr"/>
            <a:r>
              <a:rPr lang="en-US" sz="2500" dirty="0"/>
              <a:t>Good Catches </a:t>
            </a:r>
          </a:p>
          <a:p>
            <a:pPr algn="ctr"/>
            <a:r>
              <a:rPr lang="en-US" sz="2500" dirty="0"/>
              <a:t>in</a:t>
            </a:r>
          </a:p>
          <a:p>
            <a:pPr algn="ctr"/>
            <a:r>
              <a:rPr lang="en-US" sz="2500" dirty="0"/>
              <a:t>August</a:t>
            </a:r>
          </a:p>
        </p:txBody>
      </p:sp>
    </p:spTree>
    <p:extLst>
      <p:ext uri="{BB962C8B-B14F-4D97-AF65-F5344CB8AC3E}">
        <p14:creationId xmlns:p14="http://schemas.microsoft.com/office/powerpoint/2010/main" val="53128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B028-C008-FECB-8712-BBC080680DBB}"/>
              </a:ext>
            </a:extLst>
          </p:cNvPr>
          <p:cNvSpPr>
            <a:spLocks noGrp="1"/>
          </p:cNvSpPr>
          <p:nvPr>
            <p:ph type="title"/>
          </p:nvPr>
        </p:nvSpPr>
        <p:spPr>
          <a:xfrm>
            <a:off x="407324" y="479569"/>
            <a:ext cx="10839796" cy="4953496"/>
          </a:xfrm>
        </p:spPr>
        <p:txBody>
          <a:bodyPr lIns="91440" tIns="45720" rIns="91440" bIns="45720" anchor="t"/>
          <a:lstStyle/>
          <a:p>
            <a:pPr algn="ctr"/>
            <a:r>
              <a:rPr lang="en-US" sz="4000" dirty="0">
                <a:latin typeface="Arial"/>
                <a:cs typeface="Arial"/>
              </a:rPr>
              <a:t>Good Catch Recipients </a:t>
            </a:r>
            <a:br>
              <a:rPr lang="en-US" sz="4000" dirty="0"/>
            </a:br>
            <a:r>
              <a:rPr lang="en-US" sz="4000" dirty="0">
                <a:latin typeface="Arial"/>
                <a:cs typeface="Arial"/>
              </a:rPr>
              <a:t>for August</a:t>
            </a:r>
            <a:br>
              <a:rPr lang="en-US" sz="4000" dirty="0"/>
            </a:br>
            <a:br>
              <a:rPr lang="en-US" sz="4000" dirty="0"/>
            </a:br>
            <a:r>
              <a:rPr lang="en-US" sz="4000" dirty="0">
                <a:latin typeface="Arial"/>
                <a:cs typeface="Arial"/>
              </a:rPr>
              <a:t>Katie Koontz</a:t>
            </a:r>
            <a:br>
              <a:rPr lang="en-US" sz="4000" dirty="0">
                <a:latin typeface="Arial"/>
                <a:cs typeface="Arial"/>
              </a:rPr>
            </a:br>
            <a:r>
              <a:rPr lang="en-US" sz="4000" dirty="0">
                <a:latin typeface="Arial"/>
                <a:cs typeface="Arial"/>
              </a:rPr>
              <a:t>Kay Woollen</a:t>
            </a:r>
            <a:br>
              <a:rPr lang="en-US" sz="4000" dirty="0">
                <a:latin typeface="Arial"/>
                <a:cs typeface="Arial"/>
              </a:rPr>
            </a:br>
            <a:r>
              <a:rPr lang="en-US" sz="4000" dirty="0">
                <a:latin typeface="Arial"/>
                <a:cs typeface="Arial"/>
              </a:rPr>
              <a:t>Hematology Lab</a:t>
            </a:r>
            <a:br>
              <a:rPr lang="en-US" sz="4000" dirty="0">
                <a:latin typeface="Arial"/>
                <a:cs typeface="Arial"/>
              </a:rPr>
            </a:br>
            <a:br>
              <a:rPr lang="en-US" sz="4000" dirty="0">
                <a:latin typeface="Arial"/>
                <a:cs typeface="Arial"/>
              </a:rPr>
            </a:br>
            <a:r>
              <a:rPr lang="en-US" sz="2000" dirty="0">
                <a:latin typeface="Arial"/>
                <a:cs typeface="Arial"/>
              </a:rPr>
              <a:t>No Photo Available at the Time of Recognition</a:t>
            </a:r>
            <a:endParaRPr lang="en-US" sz="2000" dirty="0">
              <a:cs typeface="Arial"/>
            </a:endParaRPr>
          </a:p>
        </p:txBody>
      </p:sp>
      <p:pic>
        <p:nvPicPr>
          <p:cNvPr id="4" name="Picture 3" descr="6è Primària - Escola del Sol: English Activities - SCHOOL CLOS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79" y="3528507"/>
            <a:ext cx="3095108" cy="3095108"/>
          </a:xfrm>
          <a:prstGeom prst="rect">
            <a:avLst/>
          </a:prstGeom>
        </p:spPr>
      </p:pic>
    </p:spTree>
    <p:extLst>
      <p:ext uri="{BB962C8B-B14F-4D97-AF65-F5344CB8AC3E}">
        <p14:creationId xmlns:p14="http://schemas.microsoft.com/office/powerpoint/2010/main" val="42120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25F39-CB73-7C96-8C0D-28B911FFB7A0}"/>
              </a:ext>
            </a:extLst>
          </p:cNvPr>
          <p:cNvSpPr txBox="1"/>
          <p:nvPr/>
        </p:nvSpPr>
        <p:spPr>
          <a:xfrm>
            <a:off x="10278207" y="5662274"/>
            <a:ext cx="1354015" cy="369332"/>
          </a:xfrm>
          <a:prstGeom prst="rect">
            <a:avLst/>
          </a:prstGeom>
          <a:noFill/>
        </p:spPr>
        <p:txBody>
          <a:bodyPr wrap="square" rtlCol="0">
            <a:spAutoFit/>
          </a:bodyPr>
          <a:lstStyle/>
          <a:p>
            <a:r>
              <a:rPr lang="en-US" dirty="0"/>
              <a:t>August 63</a:t>
            </a:r>
          </a:p>
        </p:txBody>
      </p:sp>
      <p:pic>
        <p:nvPicPr>
          <p:cNvPr id="3" name="Picture 2"/>
          <p:cNvPicPr>
            <a:picLocks noChangeAspect="1"/>
          </p:cNvPicPr>
          <p:nvPr/>
        </p:nvPicPr>
        <p:blipFill>
          <a:blip r:embed="rId2"/>
          <a:stretch>
            <a:fillRect/>
          </a:stretch>
        </p:blipFill>
        <p:spPr>
          <a:xfrm>
            <a:off x="661512" y="382680"/>
            <a:ext cx="10553091" cy="5279594"/>
          </a:xfrm>
          <a:prstGeom prst="rect">
            <a:avLst/>
          </a:prstGeom>
        </p:spPr>
      </p:pic>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08A2-DADC-F638-6C59-425B473FEE30}"/>
              </a:ext>
            </a:extLst>
          </p:cNvPr>
          <p:cNvSpPr>
            <a:spLocks noGrp="1"/>
          </p:cNvSpPr>
          <p:nvPr>
            <p:ph type="title"/>
          </p:nvPr>
        </p:nvSpPr>
        <p:spPr>
          <a:xfrm>
            <a:off x="838200" y="113455"/>
            <a:ext cx="10515600" cy="1325563"/>
          </a:xfrm>
        </p:spPr>
        <p:txBody>
          <a:bodyPr/>
          <a:lstStyle/>
          <a:p>
            <a:pPr algn="ctr"/>
            <a:r>
              <a:rPr lang="en-US" dirty="0"/>
              <a:t>Most Common Deviation (1)</a:t>
            </a:r>
          </a:p>
        </p:txBody>
      </p:sp>
      <p:sp>
        <p:nvSpPr>
          <p:cNvPr id="5" name="TextBox 4">
            <a:extLst>
              <a:ext uri="{FF2B5EF4-FFF2-40B4-BE49-F238E27FC236}">
                <a16:creationId xmlns:a16="http://schemas.microsoft.com/office/drawing/2014/main" id="{6BEAA722-8C34-8F7F-FCF7-6C7E697E68D6}"/>
              </a:ext>
            </a:extLst>
          </p:cNvPr>
          <p:cNvSpPr txBox="1"/>
          <p:nvPr/>
        </p:nvSpPr>
        <p:spPr>
          <a:xfrm>
            <a:off x="10070285" y="5654233"/>
            <a:ext cx="1283515" cy="369332"/>
          </a:xfrm>
          <a:prstGeom prst="rect">
            <a:avLst/>
          </a:prstGeom>
          <a:noFill/>
        </p:spPr>
        <p:txBody>
          <a:bodyPr wrap="square" rtlCol="0">
            <a:spAutoFit/>
          </a:bodyPr>
          <a:lstStyle/>
          <a:p>
            <a:r>
              <a:rPr lang="en-US" dirty="0"/>
              <a:t>August 12</a:t>
            </a:r>
          </a:p>
        </p:txBody>
      </p:sp>
      <p:pic>
        <p:nvPicPr>
          <p:cNvPr id="6" name="Picture 5"/>
          <p:cNvPicPr>
            <a:picLocks noChangeAspect="1"/>
          </p:cNvPicPr>
          <p:nvPr/>
        </p:nvPicPr>
        <p:blipFill>
          <a:blip r:embed="rId2"/>
          <a:stretch>
            <a:fillRect/>
          </a:stretch>
        </p:blipFill>
        <p:spPr>
          <a:xfrm>
            <a:off x="1504604" y="1065227"/>
            <a:ext cx="9038813" cy="4522504"/>
          </a:xfrm>
          <a:prstGeom prst="rect">
            <a:avLst/>
          </a:prstGeom>
        </p:spPr>
      </p:pic>
    </p:spTree>
    <p:extLst>
      <p:ext uri="{BB962C8B-B14F-4D97-AF65-F5344CB8AC3E}">
        <p14:creationId xmlns:p14="http://schemas.microsoft.com/office/powerpoint/2010/main" val="193444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4D82-B185-B25D-61DA-5AA3F1F66AA9}"/>
              </a:ext>
            </a:extLst>
          </p:cNvPr>
          <p:cNvSpPr>
            <a:spLocks noGrp="1"/>
          </p:cNvSpPr>
          <p:nvPr>
            <p:ph type="title"/>
          </p:nvPr>
        </p:nvSpPr>
        <p:spPr>
          <a:xfrm>
            <a:off x="838200" y="154109"/>
            <a:ext cx="10515600" cy="1325563"/>
          </a:xfrm>
        </p:spPr>
        <p:txBody>
          <a:bodyPr/>
          <a:lstStyle/>
          <a:p>
            <a:pPr algn="ctr"/>
            <a:r>
              <a:rPr lang="en-US" dirty="0"/>
              <a:t>Most Common Deviation (2)</a:t>
            </a:r>
          </a:p>
        </p:txBody>
      </p:sp>
      <p:sp>
        <p:nvSpPr>
          <p:cNvPr id="4" name="TextBox 3">
            <a:extLst>
              <a:ext uri="{FF2B5EF4-FFF2-40B4-BE49-F238E27FC236}">
                <a16:creationId xmlns:a16="http://schemas.microsoft.com/office/drawing/2014/main" id="{830A6374-254F-C624-AE04-042470E3A94E}"/>
              </a:ext>
            </a:extLst>
          </p:cNvPr>
          <p:cNvSpPr txBox="1"/>
          <p:nvPr/>
        </p:nvSpPr>
        <p:spPr>
          <a:xfrm>
            <a:off x="10089942" y="5571106"/>
            <a:ext cx="1263858" cy="369332"/>
          </a:xfrm>
          <a:prstGeom prst="rect">
            <a:avLst/>
          </a:prstGeom>
          <a:noFill/>
        </p:spPr>
        <p:txBody>
          <a:bodyPr wrap="square" rtlCol="0">
            <a:spAutoFit/>
          </a:bodyPr>
          <a:lstStyle/>
          <a:p>
            <a:r>
              <a:rPr lang="en-US" dirty="0"/>
              <a:t>August 12</a:t>
            </a:r>
          </a:p>
        </p:txBody>
      </p:sp>
      <p:pic>
        <p:nvPicPr>
          <p:cNvPr id="5" name="Picture 4"/>
          <p:cNvPicPr>
            <a:picLocks noChangeAspect="1"/>
          </p:cNvPicPr>
          <p:nvPr/>
        </p:nvPicPr>
        <p:blipFill>
          <a:blip r:embed="rId2"/>
          <a:stretch>
            <a:fillRect/>
          </a:stretch>
        </p:blipFill>
        <p:spPr>
          <a:xfrm>
            <a:off x="1402528" y="997528"/>
            <a:ext cx="9140890" cy="4573578"/>
          </a:xfrm>
          <a:prstGeom prst="rect">
            <a:avLst/>
          </a:prstGeom>
        </p:spPr>
      </p:pic>
    </p:spTree>
    <p:extLst>
      <p:ext uri="{BB962C8B-B14F-4D97-AF65-F5344CB8AC3E}">
        <p14:creationId xmlns:p14="http://schemas.microsoft.com/office/powerpoint/2010/main" val="266927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C172-B578-469C-06E6-95B205A7C56D}"/>
              </a:ext>
            </a:extLst>
          </p:cNvPr>
          <p:cNvSpPr>
            <a:spLocks noGrp="1"/>
          </p:cNvSpPr>
          <p:nvPr>
            <p:ph type="title"/>
          </p:nvPr>
        </p:nvSpPr>
        <p:spPr>
          <a:xfrm>
            <a:off x="838200" y="172178"/>
            <a:ext cx="10515600" cy="1325563"/>
          </a:xfrm>
        </p:spPr>
        <p:txBody>
          <a:bodyPr/>
          <a:lstStyle/>
          <a:p>
            <a:pPr algn="ctr"/>
            <a:r>
              <a:rPr lang="en-US" dirty="0"/>
              <a:t>Second Most Common Deviation</a:t>
            </a:r>
          </a:p>
        </p:txBody>
      </p:sp>
      <p:sp>
        <p:nvSpPr>
          <p:cNvPr id="4" name="TextBox 3">
            <a:extLst>
              <a:ext uri="{FF2B5EF4-FFF2-40B4-BE49-F238E27FC236}">
                <a16:creationId xmlns:a16="http://schemas.microsoft.com/office/drawing/2014/main" id="{6B5B3FD4-8C91-1B6E-CA90-A4674CE65DC8}"/>
              </a:ext>
            </a:extLst>
          </p:cNvPr>
          <p:cNvSpPr txBox="1"/>
          <p:nvPr/>
        </p:nvSpPr>
        <p:spPr>
          <a:xfrm>
            <a:off x="10221286" y="5654233"/>
            <a:ext cx="1132514" cy="369332"/>
          </a:xfrm>
          <a:prstGeom prst="rect">
            <a:avLst/>
          </a:prstGeom>
          <a:noFill/>
        </p:spPr>
        <p:txBody>
          <a:bodyPr wrap="square" rtlCol="0">
            <a:spAutoFit/>
          </a:bodyPr>
          <a:lstStyle/>
          <a:p>
            <a:r>
              <a:rPr lang="en-US" dirty="0"/>
              <a:t>August 8</a:t>
            </a:r>
          </a:p>
        </p:txBody>
      </p:sp>
      <p:pic>
        <p:nvPicPr>
          <p:cNvPr id="3" name="Picture 2"/>
          <p:cNvPicPr>
            <a:picLocks noChangeAspect="1"/>
          </p:cNvPicPr>
          <p:nvPr/>
        </p:nvPicPr>
        <p:blipFill>
          <a:blip r:embed="rId2"/>
          <a:stretch>
            <a:fillRect/>
          </a:stretch>
        </p:blipFill>
        <p:spPr>
          <a:xfrm>
            <a:off x="1648582" y="1113905"/>
            <a:ext cx="9074436" cy="4540328"/>
          </a:xfrm>
          <a:prstGeom prst="rect">
            <a:avLst/>
          </a:prstGeom>
        </p:spPr>
      </p:pic>
    </p:spTree>
    <p:extLst>
      <p:ext uri="{BB962C8B-B14F-4D97-AF65-F5344CB8AC3E}">
        <p14:creationId xmlns:p14="http://schemas.microsoft.com/office/powerpoint/2010/main" val="306066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29" y="2060922"/>
            <a:ext cx="10515600" cy="1325563"/>
          </a:xfrm>
        </p:spPr>
        <p:txBody>
          <a:bodyPr/>
          <a:lstStyle/>
          <a:p>
            <a:pPr algn="ctr"/>
            <a:r>
              <a:rPr lang="en-US" sz="5000" dirty="0"/>
              <a:t>Patient Safety Awareness</a:t>
            </a:r>
          </a:p>
        </p:txBody>
      </p:sp>
    </p:spTree>
    <p:extLst>
      <p:ext uri="{BB962C8B-B14F-4D97-AF65-F5344CB8AC3E}">
        <p14:creationId xmlns:p14="http://schemas.microsoft.com/office/powerpoint/2010/main" val="1874380921"/>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3" ma:contentTypeDescription="Create a new document." ma:contentTypeScope="" ma:versionID="e8efbc0613dbc9964a1ecbb8c0ba4e55">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3ae44ce2c0e3acb932efab50a10df3ed"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Props1.xml><?xml version="1.0" encoding="utf-8"?>
<ds:datastoreItem xmlns:ds="http://schemas.openxmlformats.org/officeDocument/2006/customXml" ds:itemID="{01BB57E3-66E2-4CB5-A1F3-183A4D821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13e816-0b02-4e7c-8b57-4c1756e72b5d"/>
    <ds:schemaRef ds:uri="4fcaadbd-7980-4c2b-ad7d-cfc9d7b21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3.xml><?xml version="1.0" encoding="utf-8"?>
<ds:datastoreItem xmlns:ds="http://schemas.openxmlformats.org/officeDocument/2006/customXml" ds:itemID="{6CF4885C-7609-4458-9BFE-1B0CB90D3740}">
  <ds:schemaRefs>
    <ds:schemaRef ds:uri="4fcaadbd-7980-4c2b-ad7d-cfc9d7b21928"/>
    <ds:schemaRef ds:uri="http://www.w3.org/XML/1998/namespace"/>
    <ds:schemaRef ds:uri="http://purl.org/dc/dcmitype/"/>
    <ds:schemaRef ds:uri="http://schemas.microsoft.com/office/2006/metadata/properties"/>
    <ds:schemaRef ds:uri="9f13e816-0b02-4e7c-8b57-4c1756e72b5d"/>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19283</TotalTime>
  <Words>530</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Patient Promise</vt:lpstr>
      <vt:lpstr>PowerPoint Presentation</vt:lpstr>
      <vt:lpstr>Good Catch Recipients  for August  Katie Koontz Kay Woollen Hematology Lab  No Photo Available at the Time of Recognition</vt:lpstr>
      <vt:lpstr>PowerPoint Presentation</vt:lpstr>
      <vt:lpstr>Most Common Deviation (1)</vt:lpstr>
      <vt:lpstr>Most Common Deviation (2)</vt:lpstr>
      <vt:lpstr>Second Most Common Deviation</vt:lpstr>
      <vt:lpstr>Patient Safety Awareness</vt:lpstr>
      <vt:lpstr>Patient Safety Tool of the Month  September 2023</vt:lpstr>
      <vt:lpstr>PowerPoint Presentation</vt:lpstr>
      <vt:lpstr>PowerPoint Presentation</vt:lpstr>
      <vt:lpstr>What to do when/if exposed?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Shelley C. Bowman</cp:lastModifiedBy>
  <cp:revision>813</cp:revision>
  <cp:lastPrinted>2023-07-14T12:53:18Z</cp:lastPrinted>
  <dcterms:created xsi:type="dcterms:W3CDTF">2020-08-30T18:26:08Z</dcterms:created>
  <dcterms:modified xsi:type="dcterms:W3CDTF">2023-09-13T18:26:21Z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