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5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7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37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4923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13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326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19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9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3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8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6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3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9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8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4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5C1FC64-B7FA-45D5-ADB7-74E8DD183D7B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50B6-AC0D-4230-96EF-2010B12F04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912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2428" y="365760"/>
            <a:ext cx="9818147" cy="6165745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6700" dirty="0"/>
              <a:t>Blood Bank Tests for Stem Cell Lab </a:t>
            </a:r>
            <a:br>
              <a:rPr lang="en-US" sz="6700" dirty="0"/>
            </a:br>
            <a:r>
              <a:rPr lang="en-US" sz="6700" dirty="0"/>
              <a:t>and </a:t>
            </a:r>
            <a:br>
              <a:rPr lang="en-US" sz="6700" dirty="0"/>
            </a:br>
            <a:r>
              <a:rPr lang="en-US" sz="6700" dirty="0"/>
              <a:t>Receiving Products from the National Marrow Donor Program (NMDP)</a:t>
            </a:r>
          </a:p>
        </p:txBody>
      </p:sp>
    </p:spTree>
    <p:extLst>
      <p:ext uri="{BB962C8B-B14F-4D97-AF65-F5344CB8AC3E}">
        <p14:creationId xmlns:p14="http://schemas.microsoft.com/office/powerpoint/2010/main" val="383657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2933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362456"/>
            <a:ext cx="9144000" cy="3895344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TSXBM – Performed on a potential </a:t>
            </a:r>
            <a:r>
              <a:rPr lang="en-US" sz="2200" dirty="0">
                <a:solidFill>
                  <a:srgbClr val="FF0000"/>
                </a:solidFill>
              </a:rPr>
              <a:t>donor</a:t>
            </a:r>
            <a:r>
              <a:rPr lang="en-US" sz="2200" dirty="0">
                <a:solidFill>
                  <a:schemeClr val="tx1"/>
                </a:solidFill>
              </a:rPr>
              <a:t> samples</a:t>
            </a:r>
          </a:p>
          <a:p>
            <a:pPr algn="l"/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GTXBM – Taken directly from the stem cell product bag for confirmation of ABO.</a:t>
            </a:r>
          </a:p>
          <a:p>
            <a:pPr algn="l"/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XMBM – </a:t>
            </a:r>
            <a:r>
              <a:rPr lang="en-US" sz="2200" dirty="0" err="1">
                <a:solidFill>
                  <a:schemeClr val="tx1"/>
                </a:solidFill>
              </a:rPr>
              <a:t>Crossmatch</a:t>
            </a:r>
            <a:r>
              <a:rPr lang="en-US" sz="2200" dirty="0">
                <a:solidFill>
                  <a:schemeClr val="tx1"/>
                </a:solidFill>
              </a:rPr>
              <a:t> for Transplant patient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TBMTD – Antibody titer on incompatible transplant </a:t>
            </a:r>
            <a:r>
              <a:rPr lang="en-US" sz="2200" dirty="0">
                <a:solidFill>
                  <a:srgbClr val="FF0000"/>
                </a:solidFill>
              </a:rPr>
              <a:t>donor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TBMTR – Antibody titer on incompatible transplant </a:t>
            </a:r>
            <a:r>
              <a:rPr lang="en-US" sz="2200" dirty="0">
                <a:solidFill>
                  <a:srgbClr val="FFFF00"/>
                </a:solidFill>
              </a:rPr>
              <a:t>recipient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3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75489"/>
            <a:ext cx="9144000" cy="832103"/>
          </a:xfrm>
        </p:spPr>
        <p:txBody>
          <a:bodyPr>
            <a:normAutofit fontScale="90000"/>
          </a:bodyPr>
          <a:lstStyle/>
          <a:p>
            <a:r>
              <a:rPr lang="en-US" dirty="0"/>
              <a:t>TSXBM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72768"/>
            <a:ext cx="9144000" cy="368503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Transplants facilitated through the NMDP are </a:t>
            </a:r>
            <a:r>
              <a:rPr lang="en-US" dirty="0" err="1">
                <a:solidFill>
                  <a:schemeClr val="tx1"/>
                </a:solidFill>
              </a:rPr>
              <a:t>deidentified</a:t>
            </a:r>
            <a:r>
              <a:rPr lang="en-US" dirty="0">
                <a:solidFill>
                  <a:schemeClr val="tx1"/>
                </a:solidFill>
              </a:rPr>
              <a:t>, so that the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cannot identify each other</a:t>
            </a:r>
            <a:r>
              <a:rPr lang="en-US"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tubes will have labels with the NMDP identifiers only; these have green labels, or white labels with green writing, see below: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112" y="3415284"/>
            <a:ext cx="3459480" cy="2594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9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TSXBM,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Stem Cell Lab will send a Request to Confirm Group and Type</a:t>
            </a:r>
          </a:p>
          <a:p>
            <a:r>
              <a:rPr lang="en-US" dirty="0"/>
              <a:t>If the tube has an NMDP label only, this is the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/>
              <a:t> tube.  </a:t>
            </a:r>
          </a:p>
          <a:p>
            <a:r>
              <a:rPr lang="en-US" dirty="0"/>
              <a:t>Perform Group/Type and Antibody screen on tube provided. </a:t>
            </a:r>
          </a:p>
          <a:p>
            <a:r>
              <a:rPr lang="en-US" dirty="0"/>
              <a:t>Return sample and results to SCTCT lab at tube 132.  </a:t>
            </a:r>
          </a:p>
          <a:p>
            <a:r>
              <a:rPr lang="en-US" dirty="0"/>
              <a:t>SCTCT Lab may request a titer based on these results; this will come with a different form.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3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5217"/>
            <a:ext cx="9144000" cy="1014983"/>
          </a:xfrm>
        </p:spPr>
        <p:txBody>
          <a:bodyPr>
            <a:normAutofit fontScale="90000"/>
          </a:bodyPr>
          <a:lstStyle/>
          <a:p>
            <a:r>
              <a:rPr lang="en-US" dirty="0"/>
              <a:t>GTXBM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93392"/>
            <a:ext cx="9144000" cy="364845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sample will come in a 12x75 tube.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This specimen is directly from the product bag.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SCTCT Lab will label this sample; it is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>
                <a:solidFill>
                  <a:schemeClr val="tx1"/>
                </a:solidFill>
              </a:rPr>
              <a:t> sample, but will have the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>
                <a:solidFill>
                  <a:schemeClr val="tx1"/>
                </a:solidFill>
              </a:rPr>
              <a:t> name on the label.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 are a large number of white cells in the sample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There are very few red cells in the sample</a:t>
            </a:r>
          </a:p>
        </p:txBody>
      </p:sp>
    </p:spTree>
    <p:extLst>
      <p:ext uri="{BB962C8B-B14F-4D97-AF65-F5344CB8AC3E}">
        <p14:creationId xmlns:p14="http://schemas.microsoft.com/office/powerpoint/2010/main" val="2692906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8824" y="528003"/>
            <a:ext cx="9144000" cy="825309"/>
          </a:xfrm>
        </p:spPr>
        <p:txBody>
          <a:bodyPr>
            <a:normAutofit fontScale="90000"/>
          </a:bodyPr>
          <a:lstStyle/>
          <a:p>
            <a:r>
              <a:rPr lang="en-US" dirty="0"/>
              <a:t>XMBM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609344"/>
            <a:ext cx="9144000" cy="4434840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SCTCT Lab will complete the top of the </a:t>
            </a:r>
            <a:r>
              <a:rPr lang="en-US" dirty="0" err="1">
                <a:solidFill>
                  <a:schemeClr val="tx1"/>
                </a:solidFill>
              </a:rPr>
              <a:t>Crossmatch</a:t>
            </a:r>
            <a:r>
              <a:rPr lang="en-US" dirty="0">
                <a:solidFill>
                  <a:schemeClr val="tx1"/>
                </a:solidFill>
              </a:rPr>
              <a:t> Stem Cell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>
                <a:solidFill>
                  <a:schemeClr val="tx1"/>
                </a:solidFill>
              </a:rPr>
              <a:t> with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>
                <a:solidFill>
                  <a:schemeClr val="tx1"/>
                </a:solidFill>
              </a:rPr>
              <a:t> Form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Blood Bank receives the form, one technologist will identify the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>
                <a:solidFill>
                  <a:schemeClr val="tx1"/>
                </a:solidFill>
              </a:rPr>
              <a:t> tubes; place a </a:t>
            </a:r>
            <a:r>
              <a:rPr lang="en-US" dirty="0">
                <a:solidFill>
                  <a:srgbClr val="FF0000"/>
                </a:solidFill>
              </a:rPr>
              <a:t>red Donor sticker</a:t>
            </a:r>
            <a:r>
              <a:rPr lang="en-US" dirty="0">
                <a:solidFill>
                  <a:schemeClr val="tx1"/>
                </a:solidFill>
              </a:rPr>
              <a:t> on the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>
                <a:solidFill>
                  <a:schemeClr val="tx1"/>
                </a:solidFill>
              </a:rPr>
              <a:t> tube and a </a:t>
            </a:r>
            <a:r>
              <a:rPr lang="en-US" dirty="0">
                <a:solidFill>
                  <a:srgbClr val="FFFF00"/>
                </a:solidFill>
              </a:rPr>
              <a:t>yellow Recipient sticker </a:t>
            </a:r>
            <a:r>
              <a:rPr lang="en-US" dirty="0">
                <a:solidFill>
                  <a:schemeClr val="tx1"/>
                </a:solidFill>
              </a:rPr>
              <a:t>on the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>
                <a:solidFill>
                  <a:schemeClr val="tx1"/>
                </a:solidFill>
              </a:rPr>
              <a:t> tube.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second technologist will check the tube identities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Full </a:t>
            </a:r>
            <a:r>
              <a:rPr lang="en-US" sz="2800" b="1" u="sng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crossmatch</a:t>
            </a:r>
            <a:r>
              <a:rPr lang="en-US" sz="2800" b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should be performed manually, not on the Vision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Contact SCTCT Lab with any questions or problems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Put the </a:t>
            </a:r>
            <a:r>
              <a:rPr lang="en-US" dirty="0" err="1">
                <a:solidFill>
                  <a:schemeClr val="tx1"/>
                </a:solidFill>
              </a:rPr>
              <a:t>Crossmatch</a:t>
            </a:r>
            <a:r>
              <a:rPr lang="en-US" dirty="0">
                <a:solidFill>
                  <a:schemeClr val="tx1"/>
                </a:solidFill>
              </a:rPr>
              <a:t> Form in the Medical Director’s inbox for review</a:t>
            </a:r>
          </a:p>
        </p:txBody>
      </p:sp>
    </p:spTree>
    <p:extLst>
      <p:ext uri="{BB962C8B-B14F-4D97-AF65-F5344CB8AC3E}">
        <p14:creationId xmlns:p14="http://schemas.microsoft.com/office/powerpoint/2010/main" val="252326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TBMTD/R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/>
              <a:t> or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/>
              <a:t> Titer</a:t>
            </a:r>
          </a:p>
          <a:p>
            <a:r>
              <a:rPr lang="en-US" dirty="0"/>
              <a:t>SCTCT Lab staff will complete the SCTCT Antibody Titer Form with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/>
              <a:t> and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/>
              <a:t> information</a:t>
            </a:r>
          </a:p>
          <a:p>
            <a:r>
              <a:rPr lang="en-US" dirty="0"/>
              <a:t>Complete titer based on instruction on page 2 of the form</a:t>
            </a:r>
          </a:p>
          <a:p>
            <a:r>
              <a:rPr lang="en-US" dirty="0"/>
              <a:t>Return SCTCT Antibody Titer Form and samples to SCTCT Lab.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48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pPr algn="ctr"/>
            <a:r>
              <a:rPr lang="en-US" dirty="0"/>
              <a:t>Receipt of Stem Cell Products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>
            <a:normAutofit/>
          </a:bodyPr>
          <a:lstStyle/>
          <a:p>
            <a:r>
              <a:rPr lang="en-US" dirty="0"/>
              <a:t>Products sometimes arrive outside normal working hours of the SCTCT Lab; Blood Bank receives products from the NMDP in these cases.</a:t>
            </a:r>
          </a:p>
          <a:p>
            <a:r>
              <a:rPr lang="en-US" dirty="0"/>
              <a:t>SCTCT Lab will send an email with the courier’s name, the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/>
              <a:t> name and date of birth, and instructions for product storage</a:t>
            </a:r>
          </a:p>
          <a:p>
            <a:r>
              <a:rPr lang="en-US" dirty="0"/>
              <a:t>When courier arrives, complete the NMDP Product Receive Log(SCTCT Lab puts this at Front Desk prior to courier arrival) and the Record of Packaging and Receipt(courier will have this form).</a:t>
            </a:r>
          </a:p>
          <a:p>
            <a:r>
              <a:rPr lang="en-US" dirty="0"/>
              <a:t>SCTCT Lab will send a </a:t>
            </a:r>
            <a:r>
              <a:rPr lang="en-US" dirty="0" err="1"/>
              <a:t>Crossmatch</a:t>
            </a:r>
            <a:r>
              <a:rPr lang="en-US" dirty="0"/>
              <a:t> Bone Marrow Donor with Recipient form for the XMBM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/>
              <a:t> will have a current tube in the Blood Bank; SCTCT Lab is responsible for ensuring the </a:t>
            </a:r>
            <a:r>
              <a:rPr lang="en-US" dirty="0">
                <a:solidFill>
                  <a:srgbClr val="FFFF00"/>
                </a:solidFill>
              </a:rPr>
              <a:t>recipient</a:t>
            </a:r>
            <a:r>
              <a:rPr lang="en-US" dirty="0"/>
              <a:t> tube is available.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Donor</a:t>
            </a:r>
            <a:r>
              <a:rPr lang="en-US" dirty="0"/>
              <a:t> tube will arrive with the product. </a:t>
            </a:r>
          </a:p>
          <a:p>
            <a:r>
              <a:rPr lang="en-US" dirty="0"/>
              <a:t>Place the completed XMBM Form in the Medical Director’s inbox for review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73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	in Title21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BB-SOP-0114 BM/HPC Procedures and Protocols </a:t>
            </a:r>
          </a:p>
          <a:p>
            <a:endParaRPr lang="en-US" dirty="0"/>
          </a:p>
          <a:p>
            <a:r>
              <a:rPr lang="en-US" dirty="0"/>
              <a:t>BB-POL-0055 Transplant Testing Protocols </a:t>
            </a:r>
          </a:p>
        </p:txBody>
      </p:sp>
    </p:spTree>
    <p:extLst>
      <p:ext uri="{BB962C8B-B14F-4D97-AF65-F5344CB8AC3E}">
        <p14:creationId xmlns:p14="http://schemas.microsoft.com/office/powerpoint/2010/main" val="1052917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355</TotalTime>
  <Words>556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        Blood Bank Tests for Stem Cell Lab  and  Receiving Products from the National Marrow Donor Program (NMDP)</vt:lpstr>
      <vt:lpstr>Sample Types</vt:lpstr>
      <vt:lpstr>TSXBM</vt:lpstr>
      <vt:lpstr>TSXBM, continued</vt:lpstr>
      <vt:lpstr>GTXBM</vt:lpstr>
      <vt:lpstr>XMBM</vt:lpstr>
      <vt:lpstr>TBMTD/R</vt:lpstr>
      <vt:lpstr>Receipt of Stem Cell Products</vt:lpstr>
      <vt:lpstr>References in Title21  </vt:lpstr>
    </vt:vector>
  </TitlesOfParts>
  <Company>WFBH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Bank Tests for Stem Cell Lab and Receiving Products from the National Marrow Donor Program (NMDP)</dc:title>
  <dc:creator>Emily Wilson</dc:creator>
  <cp:lastModifiedBy>Christina S Warren</cp:lastModifiedBy>
  <cp:revision>28</cp:revision>
  <dcterms:created xsi:type="dcterms:W3CDTF">2023-11-20T14:52:46Z</dcterms:created>
  <dcterms:modified xsi:type="dcterms:W3CDTF">2023-11-28T21:55:48Z</dcterms:modified>
</cp:coreProperties>
</file>