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401" r:id="rId5"/>
    <p:sldId id="698" r:id="rId6"/>
    <p:sldId id="700" r:id="rId7"/>
    <p:sldId id="701" r:id="rId8"/>
    <p:sldId id="702" r:id="rId9"/>
    <p:sldId id="703" r:id="rId10"/>
    <p:sldId id="705" r:id="rId11"/>
    <p:sldId id="706" r:id="rId12"/>
    <p:sldId id="707" r:id="rId13"/>
    <p:sldId id="708" r:id="rId14"/>
    <p:sldId id="709" r:id="rId15"/>
    <p:sldId id="710" r:id="rId16"/>
    <p:sldId id="711" r:id="rId17"/>
    <p:sldId id="668" r:id="rId18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841C0C1-2EB2-4F42-ABE1-64966904870F}">
          <p14:sldIdLst>
            <p14:sldId id="401"/>
            <p14:sldId id="698"/>
            <p14:sldId id="700"/>
            <p14:sldId id="701"/>
            <p14:sldId id="702"/>
            <p14:sldId id="703"/>
            <p14:sldId id="705"/>
            <p14:sldId id="706"/>
            <p14:sldId id="707"/>
            <p14:sldId id="708"/>
            <p14:sldId id="709"/>
            <p14:sldId id="710"/>
            <p14:sldId id="711"/>
            <p14:sldId id="6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na M. Walton" initials="JMW" lastIdx="1" clrIdx="0">
    <p:extLst>
      <p:ext uri="{19B8F6BF-5375-455C-9EA6-DF929625EA0E}">
        <p15:presenceInfo xmlns:p15="http://schemas.microsoft.com/office/powerpoint/2012/main" userId="S-1-5-21-1134720642-1542789574-19223665-6458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88"/>
    <a:srgbClr val="008C95"/>
    <a:srgbClr val="75767F"/>
    <a:srgbClr val="942092"/>
    <a:srgbClr val="6C6D76"/>
    <a:srgbClr val="63646B"/>
    <a:srgbClr val="606167"/>
    <a:srgbClr val="5C5D62"/>
    <a:srgbClr val="E5B901"/>
    <a:srgbClr val="F0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DFA4C4-097B-CEBC-693B-348737099572}" v="10" dt="2024-02-10T22:03:54.746"/>
    <p1510:client id="{730C2F28-8C52-E0F0-6970-484BE2D0846E}" v="344" dt="2024-02-10T22:26:56.4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D3E5FF7-B4BC-4A24-BF42-7F6EB3CC778F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EB0F3A7-C570-4C45-8AD8-1E654D309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16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EC38D21-D0B8-4CD7-839D-3680E18E1D25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AED04C0-A354-4F9C-A1C7-5703200E1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2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5E185B-3BDF-D14D-B085-A580EE226EAB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7C429685-219A-AF45-85AA-89BCC71FA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288" y="1410764"/>
            <a:ext cx="5365422" cy="10335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D5828F-73AB-4E46-BF9F-BC0A8EBF0BF2}"/>
              </a:ext>
            </a:extLst>
          </p:cNvPr>
          <p:cNvSpPr/>
          <p:nvPr userDrawn="1"/>
        </p:nvSpPr>
        <p:spPr>
          <a:xfrm>
            <a:off x="0" y="3041354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98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22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4690B5-94E9-834D-A68A-03D61DA740E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20E2215C-96C6-8D43-AA77-F5ABF5E57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6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75B820-07C2-A949-BE2B-4A88861E97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757CB469-7135-4240-A8AB-EEF1493C23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769" y="5705922"/>
            <a:ext cx="2356403" cy="45393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04B28AB-B922-D645-A3B2-3B6FC8273531}"/>
              </a:ext>
            </a:extLst>
          </p:cNvPr>
          <p:cNvSpPr/>
          <p:nvPr userDrawn="1"/>
        </p:nvSpPr>
        <p:spPr>
          <a:xfrm>
            <a:off x="0" y="2531400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80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8654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662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5433158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4331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5414995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62FB26-8DBC-4E4E-9215-B6E21C4A450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8F1EDDEF-2B7F-3540-9C73-692A6B5886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0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AD3E57-6927-AB4B-A396-BE9535E4BB41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5A43A9FE-B5DC-8C44-B8CC-6108C5ACD7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0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ACF14-7538-944A-B8D3-1F68ACCF22EF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542931A4-ADCD-2E4A-BB68-96666B651C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6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B613A13B-71E1-A444-AB28-18D6AC09F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AFDF682A-EA69-D145-AC8E-FC5B234D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BE4F81D-D791-B54B-B817-2D5B2841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4E3B238-6DB3-B24D-A9A1-1914CFF8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9F6225-3A98-874A-B114-B830B68FF40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76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3990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29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D954FD87-E782-B646-9AC7-30BE88FD3B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091F6FA-435C-3441-AC05-CCB47A34E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6AA0B62-C44F-7241-B4E4-B1A0DF648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78D541-3A9C-7F44-A648-CEE1110587D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2C9C0F30-A5DB-7947-B02F-09E571940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0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60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63" r:id="rId4"/>
    <p:sldLayoutId id="2147483664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lickr.com/photos/russellstreet/5124304764/" TargetMode="Externa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mailto:QS_A@wakehealth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ngall.com/thank-you-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lawyersandsettlements.com/blog/tag/workers-compens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7375-7576-3645-AF3C-A1E5E6380F60}"/>
              </a:ext>
            </a:extLst>
          </p:cNvPr>
          <p:cNvSpPr txBox="1">
            <a:spLocks/>
          </p:cNvSpPr>
          <p:nvPr/>
        </p:nvSpPr>
        <p:spPr>
          <a:xfrm>
            <a:off x="1524000" y="3642536"/>
            <a:ext cx="9144000" cy="73183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50">
                <a:solidFill>
                  <a:schemeClr val="bg1"/>
                </a:solidFill>
                <a:latin typeface="Arial" panose="020B0604020202020204" pitchFamily="34" charset="0"/>
              </a:rPr>
              <a:t>Safety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4723A9-9B96-3448-A176-30EA898954BA}"/>
              </a:ext>
            </a:extLst>
          </p:cNvPr>
          <p:cNvSpPr txBox="1"/>
          <p:nvPr/>
        </p:nvSpPr>
        <p:spPr>
          <a:xfrm>
            <a:off x="523702" y="6258743"/>
            <a:ext cx="467175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2.2024 | Department of Lab &amp; Pathology</a:t>
            </a:r>
          </a:p>
        </p:txBody>
      </p:sp>
    </p:spTree>
    <p:extLst>
      <p:ext uri="{BB962C8B-B14F-4D97-AF65-F5344CB8AC3E}">
        <p14:creationId xmlns:p14="http://schemas.microsoft.com/office/powerpoint/2010/main" val="1279741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71008AA-35AE-3D05-B4BA-9DE2F05BE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026" y="1888737"/>
            <a:ext cx="9635290" cy="3190816"/>
          </a:xfrm>
          <a:prstGeom prst="rect">
            <a:avLst/>
          </a:prstGeom>
        </p:spPr>
      </p:pic>
      <p:pic>
        <p:nvPicPr>
          <p:cNvPr id="3" name="Picture 2" descr="A black background with grey text&#10;&#10;Description automatically generated">
            <a:extLst>
              <a:ext uri="{FF2B5EF4-FFF2-40B4-BE49-F238E27FC236}">
                <a16:creationId xmlns:a16="http://schemas.microsoft.com/office/drawing/2014/main" id="{62181662-7622-EDBF-6671-EE8318D0A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132" y="249496"/>
            <a:ext cx="12192000" cy="176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3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grey text&#10;&#10;Description automatically generated">
            <a:extLst>
              <a:ext uri="{FF2B5EF4-FFF2-40B4-BE49-F238E27FC236}">
                <a16:creationId xmlns:a16="http://schemas.microsoft.com/office/drawing/2014/main" id="{A623D280-FCCD-9ACA-02A0-FCC0C4B56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395" y="169285"/>
            <a:ext cx="12192000" cy="1766957"/>
          </a:xfrm>
          <a:prstGeom prst="rect">
            <a:avLst/>
          </a:prstGeom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3FD0FA3-C837-0C4A-1725-A8CD4FA87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25" y="1640807"/>
            <a:ext cx="6290010" cy="3145256"/>
          </a:xfrm>
          <a:prstGeom prst="rect">
            <a:avLst/>
          </a:prstGeom>
        </p:spPr>
      </p:pic>
      <p:pic>
        <p:nvPicPr>
          <p:cNvPr id="4" name="Picture 3" descr="A red can of soda&#10;&#10;Description automatically generated">
            <a:extLst>
              <a:ext uri="{FF2B5EF4-FFF2-40B4-BE49-F238E27FC236}">
                <a16:creationId xmlns:a16="http://schemas.microsoft.com/office/drawing/2014/main" id="{2C828C2E-4103-26DC-7E39-808C05EE1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1607" y="1445293"/>
            <a:ext cx="2564732" cy="38370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67D220-40C1-64E0-9872-287A27D00F75}"/>
              </a:ext>
            </a:extLst>
          </p:cNvPr>
          <p:cNvSpPr txBox="1"/>
          <p:nvPr/>
        </p:nvSpPr>
        <p:spPr>
          <a:xfrm>
            <a:off x="8020802" y="5399585"/>
            <a:ext cx="239793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cs typeface="Arial"/>
              </a:rPr>
              <a:t>About 300cc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51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C67FB68-FC48-4AB2-2EEE-366A78A95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027" y="3994"/>
            <a:ext cx="12192000" cy="1766957"/>
          </a:xfrm>
          <a:prstGeom prst="rect">
            <a:avLst/>
          </a:prstGeom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E218362-1DE0-39EC-BD0F-C920BDE3A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025" y="1347449"/>
            <a:ext cx="9669953" cy="3219482"/>
          </a:xfrm>
          <a:prstGeom prst="rect">
            <a:avLst/>
          </a:prstGeom>
        </p:spPr>
      </p:pic>
      <p:pic>
        <p:nvPicPr>
          <p:cNvPr id="7" name="Picture 6" descr="A sign on a concrete wall&#10;&#10;Description automatically generated">
            <a:extLst>
              <a:ext uri="{FF2B5EF4-FFF2-40B4-BE49-F238E27FC236}">
                <a16:creationId xmlns:a16="http://schemas.microsoft.com/office/drawing/2014/main" id="{6741CFD0-A928-34B5-50B0-7AF7C634E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3744684" y="4004452"/>
            <a:ext cx="3810001" cy="253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52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n Imperdible Stock de Foto gratis - Public Domain Pictures">
            <a:extLst>
              <a:ext uri="{FF2B5EF4-FFF2-40B4-BE49-F238E27FC236}">
                <a16:creationId xmlns:a16="http://schemas.microsoft.com/office/drawing/2014/main" id="{0A98D8C5-8236-91DF-F5B6-2E0A33B41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634" y="2657475"/>
            <a:ext cx="2265589" cy="33936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08D921-D570-5C30-4408-46DE494DD25E}"/>
              </a:ext>
            </a:extLst>
          </p:cNvPr>
          <p:cNvSpPr txBox="1"/>
          <p:nvPr/>
        </p:nvSpPr>
        <p:spPr>
          <a:xfrm>
            <a:off x="3534016" y="995218"/>
            <a:ext cx="456398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>
                <a:solidFill>
                  <a:schemeClr val="accent3"/>
                </a:solidFill>
                <a:latin typeface="Gabriola"/>
                <a:ea typeface="MS Mincho"/>
                <a:cs typeface="Arial"/>
              </a:rPr>
              <a:t>Thank You!</a:t>
            </a:r>
            <a:endParaRPr lang="en-US" sz="4800" dirty="0">
              <a:solidFill>
                <a:schemeClr val="accent3"/>
              </a:solidFill>
              <a:latin typeface="Gabriola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1471184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4EC4A-7E5F-8931-2444-DF0390825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Please contact the Quality, Safety and Accreditation Team if you have any quality or safety concerns.</a:t>
            </a:r>
          </a:p>
          <a:p>
            <a:pPr marL="0" indent="0">
              <a:buNone/>
            </a:pPr>
            <a:r>
              <a:rPr lang="en-US" sz="2000">
                <a:hlinkClick r:id="rId2"/>
              </a:rPr>
              <a:t>QS_A@wakehealth.edu</a:t>
            </a: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67872A8A-D4B4-A691-49D7-D49A60827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295320" y="2322459"/>
            <a:ext cx="6253212" cy="328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8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BDD46-5FF5-A039-9D5C-C8C14B104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897"/>
            <a:ext cx="10515600" cy="1325563"/>
          </a:xfrm>
        </p:spPr>
        <p:txBody>
          <a:bodyPr/>
          <a:lstStyle/>
          <a:p>
            <a:pPr algn="ctr"/>
            <a:r>
              <a:rPr lang="en-US"/>
              <a:t>Patient Safety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7885D3-B3C5-E8DA-3416-856C60709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753" y="1535967"/>
            <a:ext cx="7580494" cy="480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10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445BA-4680-3678-FC95-998C47D4E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pPr algn="ctr"/>
            <a:r>
              <a:rPr lang="en-US" sz="3600" dirty="0">
                <a:latin typeface="Arial"/>
                <a:cs typeface="Arial"/>
              </a:rPr>
              <a:t>Great Catches</a:t>
            </a:r>
            <a:br>
              <a:rPr lang="en-US" sz="3600" dirty="0">
                <a:latin typeface="Arial"/>
                <a:cs typeface="Arial"/>
              </a:rPr>
            </a:br>
            <a:r>
              <a:rPr lang="en-US" sz="3600" dirty="0">
                <a:latin typeface="Arial"/>
                <a:cs typeface="Arial"/>
              </a:rPr>
              <a:t>January 2024</a:t>
            </a:r>
            <a:endParaRPr lang="en-US" sz="3600" dirty="0">
              <a:cs typeface="Arial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ABC0B88-550C-492A-C458-B7664C40C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401228"/>
              </p:ext>
            </p:extLst>
          </p:nvPr>
        </p:nvGraphicFramePr>
        <p:xfrm>
          <a:off x="711200" y="2215832"/>
          <a:ext cx="10769600" cy="242633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77900">
                  <a:extLst>
                    <a:ext uri="{9D8B030D-6E8A-4147-A177-3AD203B41FA5}">
                      <a16:colId xmlns:a16="http://schemas.microsoft.com/office/drawing/2014/main" val="1894885801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4014982874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150180333"/>
                    </a:ext>
                  </a:extLst>
                </a:gridCol>
                <a:gridCol w="6604000">
                  <a:extLst>
                    <a:ext uri="{9D8B030D-6E8A-4147-A177-3AD203B41FA5}">
                      <a16:colId xmlns:a16="http://schemas.microsoft.com/office/drawing/2014/main" val="1414057663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692126029"/>
                    </a:ext>
                  </a:extLst>
                </a:gridCol>
              </a:tblGrid>
              <a:tr h="485267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Date Reported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8890" marR="8890" marT="8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RL#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8890" marR="8890" marT="8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Good Catch Employee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8890" marR="8890" marT="8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Description of Event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8890" marR="8890" marT="8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Site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8890" marR="8890" marT="8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3381935"/>
                  </a:ext>
                </a:extLst>
              </a:tr>
              <a:tr h="970534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1/4/2024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8890" marR="8890" marT="8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352031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8890" marR="8890" marT="8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Molly Baily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8890" marR="8890" marT="8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Molly Baily, clinical lab, received a sample in the lab with a Troponin value of 1,056. She recalled that the patient had a previous Troponin value of &lt;3 and reached out to the patient's provider to inquire. The provider questioned that result as well. A recollect was ordered. The recollected sample had a result of &lt;3 as well. Molly's clinical correlation of the discrepant Troponin values with previous values was an essential part of patient care.  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8890" marR="8890" marT="8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HPMC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8890" marR="8890" marT="8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006223"/>
                  </a:ext>
                </a:extLst>
              </a:tr>
              <a:tr h="970534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1/7/2024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8890" marR="8890" marT="8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352043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8890" marR="8890" marT="8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Terry Myers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8890" marR="8890" marT="8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Terry Meyers, clinical lab, received a CBC sample from the ER with a hemoglobin result of 4.3. She noticed that the patient had a previous hemoglobin of 10.8 a few days prior. She called the patient's provider, and both agreed that a recollect was needed. The recollected sample had a value of 10.2, which was align clinically with previous values. Terry's correlation of the discrepant hemoglobin results with previous results was an essential part of patient care! 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8890" marR="8890" marT="8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HPMC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8890" marR="8890" marT="8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3157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60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B77A-07FB-00E6-6E89-649CD99EE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pPr algn="ctr"/>
            <a:r>
              <a:rPr lang="en-US" dirty="0">
                <a:latin typeface="Arial"/>
                <a:cs typeface="Arial"/>
              </a:rPr>
              <a:t>Great Catch Recipient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B31E05-F77B-D0E6-4643-BB4DBFAC5C27}"/>
              </a:ext>
            </a:extLst>
          </p:cNvPr>
          <p:cNvSpPr txBox="1"/>
          <p:nvPr/>
        </p:nvSpPr>
        <p:spPr>
          <a:xfrm>
            <a:off x="4513848" y="1957138"/>
            <a:ext cx="367564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cs typeface="Arial"/>
              </a:rPr>
              <a:t>Terry Myers</a:t>
            </a:r>
            <a:endParaRPr lang="en-US" dirty="0">
              <a:cs typeface="Arial"/>
            </a:endParaRPr>
          </a:p>
          <a:p>
            <a:r>
              <a:rPr lang="en-US" sz="3200" dirty="0">
                <a:cs typeface="Arial"/>
              </a:rPr>
              <a:t/>
            </a:r>
            <a:br>
              <a:rPr lang="en-US" sz="3200" dirty="0">
                <a:cs typeface="Arial"/>
              </a:rPr>
            </a:br>
            <a:r>
              <a:rPr lang="en-US" sz="3200" dirty="0">
                <a:cs typeface="Arial"/>
              </a:rPr>
              <a:t>AH WFB HPMC</a:t>
            </a:r>
            <a:endParaRPr lang="en-US" dirty="0"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54394B-B8AA-B759-5D8C-1E07736F099E}"/>
              </a:ext>
            </a:extLst>
          </p:cNvPr>
          <p:cNvSpPr txBox="1"/>
          <p:nvPr/>
        </p:nvSpPr>
        <p:spPr>
          <a:xfrm>
            <a:off x="4512143" y="3993548"/>
            <a:ext cx="332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Arial"/>
              </a:rPr>
              <a:t>Picture Not Available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36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6DECA-3421-B683-A809-87D4F2AA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520"/>
            <a:ext cx="10515600" cy="844300"/>
          </a:xfrm>
        </p:spPr>
        <p:txBody>
          <a:bodyPr lIns="91440" tIns="45720" rIns="91440" bIns="45720" anchor="t"/>
          <a:lstStyle/>
          <a:p>
            <a:pPr algn="ctr"/>
            <a:r>
              <a:rPr lang="en-US" dirty="0">
                <a:latin typeface="Arial"/>
                <a:cs typeface="Arial"/>
              </a:rPr>
              <a:t>WFBMC 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4" name="Picture 3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94E25BC5-20D9-2605-0A8A-6F4C52767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105" y="1173079"/>
            <a:ext cx="10026316" cy="5013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F6DCDA-CD11-7DCC-D08A-03CC9D344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639" y="6221580"/>
            <a:ext cx="277177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8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1CC75-EF3A-6605-4C6F-49B84239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388"/>
            <a:ext cx="10515600" cy="944563"/>
          </a:xfrm>
        </p:spPr>
        <p:txBody>
          <a:bodyPr lIns="91440" tIns="45720" rIns="91440" bIns="45720" anchor="t"/>
          <a:lstStyle/>
          <a:p>
            <a:pPr algn="ctr"/>
            <a:r>
              <a:rPr lang="en-US" dirty="0">
                <a:latin typeface="Arial"/>
                <a:cs typeface="Arial"/>
              </a:rPr>
              <a:t>Top Deviation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4" name="Picture 3" descr="A graph with blue and orange lines and dots&#10;&#10;Description automatically generated">
            <a:extLst>
              <a:ext uri="{FF2B5EF4-FFF2-40B4-BE49-F238E27FC236}">
                <a16:creationId xmlns:a16="http://schemas.microsoft.com/office/drawing/2014/main" id="{54CA32DC-711E-D9E4-D324-910C304CF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131" y="1283369"/>
            <a:ext cx="9775658" cy="488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85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grey text&#10;&#10;Description automatically generated">
            <a:extLst>
              <a:ext uri="{FF2B5EF4-FFF2-40B4-BE49-F238E27FC236}">
                <a16:creationId xmlns:a16="http://schemas.microsoft.com/office/drawing/2014/main" id="{6E0C6B32-0DEF-2F9B-A2BC-46B8D215A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237" y="475992"/>
            <a:ext cx="12192000" cy="1795228"/>
          </a:xfrm>
          <a:prstGeom prst="rect">
            <a:avLst/>
          </a:prstGeom>
        </p:spPr>
      </p:pic>
      <p:pic>
        <p:nvPicPr>
          <p:cNvPr id="3" name="Picture 2" descr="Safety Warning Free Stock Photo - Public Domain Pictures">
            <a:extLst>
              <a:ext uri="{FF2B5EF4-FFF2-40B4-BE49-F238E27FC236}">
                <a16:creationId xmlns:a16="http://schemas.microsoft.com/office/drawing/2014/main" id="{4F898B53-21E6-CDFB-1CA6-A7BE4B6CB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789" y="2330240"/>
            <a:ext cx="5414211" cy="353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63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orange sign with text&#10;&#10;Description automatically generated">
            <a:extLst>
              <a:ext uri="{FF2B5EF4-FFF2-40B4-BE49-F238E27FC236}">
                <a16:creationId xmlns:a16="http://schemas.microsoft.com/office/drawing/2014/main" id="{17FDC2BF-FD14-42CE-7DE1-5377BF524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654" y="-60158"/>
            <a:ext cx="6466114" cy="6858000"/>
          </a:xfrm>
          <a:prstGeom prst="rect">
            <a:avLst/>
          </a:prstGeom>
        </p:spPr>
      </p:pic>
      <p:pic>
        <p:nvPicPr>
          <p:cNvPr id="3" name="Picture 2" descr="A black background with grey text&#10;&#10;Description automatically generated">
            <a:extLst>
              <a:ext uri="{FF2B5EF4-FFF2-40B4-BE49-F238E27FC236}">
                <a16:creationId xmlns:a16="http://schemas.microsoft.com/office/drawing/2014/main" id="{8FD74E8D-E078-A361-3BBE-26BB4095E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08" y="113799"/>
            <a:ext cx="3168316" cy="3341772"/>
          </a:xfrm>
          <a:prstGeom prst="rect">
            <a:avLst/>
          </a:prstGeom>
        </p:spPr>
      </p:pic>
      <p:pic>
        <p:nvPicPr>
          <p:cNvPr id="4" name="Picture 3" descr="A white sign with black text&#10;&#10;Description automatically generated">
            <a:extLst>
              <a:ext uri="{FF2B5EF4-FFF2-40B4-BE49-F238E27FC236}">
                <a16:creationId xmlns:a16="http://schemas.microsoft.com/office/drawing/2014/main" id="{20B5BE49-6246-79F1-361A-1FC4DDA45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558" y="3993733"/>
            <a:ext cx="235267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8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grey sign&#10;&#10;Description automatically generated">
            <a:extLst>
              <a:ext uri="{FF2B5EF4-FFF2-40B4-BE49-F238E27FC236}">
                <a16:creationId xmlns:a16="http://schemas.microsoft.com/office/drawing/2014/main" id="{0253F281-FAA4-6BD8-5B45-26E44468E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9" y="551578"/>
            <a:ext cx="12192000" cy="1583895"/>
          </a:xfrm>
          <a:prstGeom prst="rect">
            <a:avLst/>
          </a:prstGeom>
        </p:spPr>
      </p:pic>
      <p:pic>
        <p:nvPicPr>
          <p:cNvPr id="3" name="Picture 2" descr="A group of warning signs&#10;&#10;Description automatically generated">
            <a:extLst>
              <a:ext uri="{FF2B5EF4-FFF2-40B4-BE49-F238E27FC236}">
                <a16:creationId xmlns:a16="http://schemas.microsoft.com/office/drawing/2014/main" id="{AA99A957-C2E4-B37D-6C02-6F7637B8D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935329" y="2255420"/>
            <a:ext cx="4391526" cy="40716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C2D6B4-979C-410A-F001-2F15AAC40FFA}"/>
              </a:ext>
            </a:extLst>
          </p:cNvPr>
          <p:cNvSpPr txBox="1"/>
          <p:nvPr/>
        </p:nvSpPr>
        <p:spPr>
          <a:xfrm>
            <a:off x="5890460" y="4903370"/>
            <a:ext cx="2436395" cy="487947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5"/>
              </a:rPr>
              <a:t>CC BY-ND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0251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trium Presentation 1">
      <a:dk1>
        <a:srgbClr val="767882"/>
      </a:dk1>
      <a:lt1>
        <a:srgbClr val="FFFFFF"/>
      </a:lt1>
      <a:dk2>
        <a:srgbClr val="000000"/>
      </a:dk2>
      <a:lt2>
        <a:srgbClr val="008C94"/>
      </a:lt2>
      <a:accent1>
        <a:srgbClr val="006C74"/>
      </a:accent1>
      <a:accent2>
        <a:srgbClr val="E5B801"/>
      </a:accent2>
      <a:accent3>
        <a:srgbClr val="004797"/>
      </a:accent3>
      <a:accent4>
        <a:srgbClr val="04BB6E"/>
      </a:accent4>
      <a:accent5>
        <a:srgbClr val="FF7D2E"/>
      </a:accent5>
      <a:accent6>
        <a:srgbClr val="E4333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caadbd-7980-4c2b-ad7d-cfc9d7b21928" xsi:nil="true"/>
    <lcf76f155ced4ddcb4097134ff3c332f xmlns="9f13e816-0b02-4e7c-8b57-4c1756e72b5d">
      <Terms xmlns="http://schemas.microsoft.com/office/infopath/2007/PartnerControls"/>
    </lcf76f155ced4ddcb4097134ff3c332f>
    <SharedWithUsers xmlns="4fcaadbd-7980-4c2b-ad7d-cfc9d7b21928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43999B416B1D40A13774800C8A092E" ma:contentTypeVersion="14" ma:contentTypeDescription="Create a new document." ma:contentTypeScope="" ma:versionID="242289d6094b60bb926f5562a08cd5ac">
  <xsd:schema xmlns:xsd="http://www.w3.org/2001/XMLSchema" xmlns:xs="http://www.w3.org/2001/XMLSchema" xmlns:p="http://schemas.microsoft.com/office/2006/metadata/properties" xmlns:ns2="9f13e816-0b02-4e7c-8b57-4c1756e72b5d" xmlns:ns3="4fcaadbd-7980-4c2b-ad7d-cfc9d7b21928" targetNamespace="http://schemas.microsoft.com/office/2006/metadata/properties" ma:root="true" ma:fieldsID="bd7e9f0840a146e563cd2d3ba7473970" ns2:_="" ns3:_="">
    <xsd:import namespace="9f13e816-0b02-4e7c-8b57-4c1756e72b5d"/>
    <xsd:import namespace="4fcaadbd-7980-4c2b-ad7d-cfc9d7b219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13e816-0b02-4e7c-8b57-4c1756e72b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1ff0a844-5d80-49b0-a46a-0a8d4957c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caadbd-7980-4c2b-ad7d-cfc9d7b2192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d0a6f18f-7f5f-4491-a9ea-d867ecc810e1}" ma:internalName="TaxCatchAll" ma:showField="CatchAllData" ma:web="4fcaadbd-7980-4c2b-ad7d-cfc9d7b219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F4885C-7609-4458-9BFE-1B0CB90D3740}">
  <ds:schemaRefs>
    <ds:schemaRef ds:uri="http://schemas.microsoft.com/office/2006/metadata/properties"/>
    <ds:schemaRef ds:uri="http://purl.org/dc/elements/1.1/"/>
    <ds:schemaRef ds:uri="9f13e816-0b02-4e7c-8b57-4c1756e72b5d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4fcaadbd-7980-4c2b-ad7d-cfc9d7b21928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63523AF-DDDA-4640-8FDD-706FD85835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4D1E61-CCCC-48D4-85F7-4A96FE49691C}">
  <ds:schemaRefs>
    <ds:schemaRef ds:uri="4fcaadbd-7980-4c2b-ad7d-cfc9d7b21928"/>
    <ds:schemaRef ds:uri="9f13e816-0b02-4e7c-8b57-4c1756e72b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264</Words>
  <Application>Microsoft Office PowerPoint</Application>
  <PresentationFormat>Widescreen</PresentationFormat>
  <Paragraphs>30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Gabriola</vt:lpstr>
      <vt:lpstr>MS Mincho</vt:lpstr>
      <vt:lpstr>Office Theme</vt:lpstr>
      <vt:lpstr>PowerPoint Presentation</vt:lpstr>
      <vt:lpstr>Patient Safety</vt:lpstr>
      <vt:lpstr>Great Catches January 2024</vt:lpstr>
      <vt:lpstr>Great Catch Recipient</vt:lpstr>
      <vt:lpstr>WFBMC </vt:lpstr>
      <vt:lpstr>Top Deviation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Kym Stone</dc:creator>
  <cp:lastModifiedBy>Shelley C. Bowman</cp:lastModifiedBy>
  <cp:revision>123</cp:revision>
  <cp:lastPrinted>2023-07-14T12:53:18Z</cp:lastPrinted>
  <dcterms:created xsi:type="dcterms:W3CDTF">2020-08-30T18:26:08Z</dcterms:created>
  <dcterms:modified xsi:type="dcterms:W3CDTF">2024-02-11T13:41:01Z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0x010100AB43999B416B1D40A13774800C8A092E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