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401" r:id="rId5"/>
    <p:sldId id="698" r:id="rId6"/>
    <p:sldId id="700" r:id="rId7"/>
    <p:sldId id="701" r:id="rId8"/>
    <p:sldId id="702" r:id="rId9"/>
    <p:sldId id="703" r:id="rId10"/>
    <p:sldId id="706" r:id="rId11"/>
    <p:sldId id="719" r:id="rId12"/>
    <p:sldId id="696" r:id="rId13"/>
    <p:sldId id="735" r:id="rId14"/>
    <p:sldId id="736" r:id="rId15"/>
    <p:sldId id="738" r:id="rId16"/>
    <p:sldId id="739" r:id="rId17"/>
    <p:sldId id="737" r:id="rId18"/>
    <p:sldId id="740" r:id="rId19"/>
    <p:sldId id="711" r:id="rId20"/>
    <p:sldId id="668" r:id="rId2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700"/>
            <p14:sldId id="701"/>
            <p14:sldId id="702"/>
            <p14:sldId id="703"/>
            <p14:sldId id="706"/>
            <p14:sldId id="719"/>
            <p14:sldId id="696"/>
            <p14:sldId id="735"/>
            <p14:sldId id="736"/>
            <p14:sldId id="738"/>
            <p14:sldId id="739"/>
            <p14:sldId id="737"/>
            <p14:sldId id="740"/>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C79E3-521D-4227-BFC0-C579D12BE871}" v="18" dt="2024-03-20T15:12:07.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C. Bowman" userId="613b6335-6f71-4674-b8eb-282ab8bc7fbf" providerId="ADAL" clId="{133C79E3-521D-4227-BFC0-C579D12BE871}"/>
    <pc:docChg chg="custSel addSld delSld modSld sldOrd modSection">
      <pc:chgData name="Shelley C. Bowman" userId="613b6335-6f71-4674-b8eb-282ab8bc7fbf" providerId="ADAL" clId="{133C79E3-521D-4227-BFC0-C579D12BE871}" dt="2024-03-20T15:12:07.873" v="254"/>
      <pc:docMkLst>
        <pc:docMk/>
      </pc:docMkLst>
      <pc:sldChg chg="modSp mod">
        <pc:chgData name="Shelley C. Bowman" userId="613b6335-6f71-4674-b8eb-282ab8bc7fbf" providerId="ADAL" clId="{133C79E3-521D-4227-BFC0-C579D12BE871}" dt="2024-03-20T14:20:24.165" v="253" actId="20577"/>
        <pc:sldMkLst>
          <pc:docMk/>
          <pc:sldMk cId="1279741426" sldId="401"/>
        </pc:sldMkLst>
        <pc:spChg chg="mod">
          <ac:chgData name="Shelley C. Bowman" userId="613b6335-6f71-4674-b8eb-282ab8bc7fbf" providerId="ADAL" clId="{133C79E3-521D-4227-BFC0-C579D12BE871}" dt="2024-03-20T14:20:24.165" v="253" actId="20577"/>
          <ac:spMkLst>
            <pc:docMk/>
            <pc:sldMk cId="1279741426" sldId="401"/>
            <ac:spMk id="4" creationId="{A44723A9-9B96-3448-A176-30EA898954BA}"/>
          </ac:spMkLst>
        </pc:spChg>
      </pc:sldChg>
      <pc:sldChg chg="modSp mod">
        <pc:chgData name="Shelley C. Bowman" userId="613b6335-6f71-4674-b8eb-282ab8bc7fbf" providerId="ADAL" clId="{133C79E3-521D-4227-BFC0-C579D12BE871}" dt="2024-03-20T14:20:16.334" v="251" actId="1076"/>
        <pc:sldMkLst>
          <pc:docMk/>
          <pc:sldMk cId="3898089590" sldId="668"/>
        </pc:sldMkLst>
        <pc:spChg chg="mod">
          <ac:chgData name="Shelley C. Bowman" userId="613b6335-6f71-4674-b8eb-282ab8bc7fbf" providerId="ADAL" clId="{133C79E3-521D-4227-BFC0-C579D12BE871}" dt="2024-03-20T14:20:16.334" v="251" actId="1076"/>
          <ac:spMkLst>
            <pc:docMk/>
            <pc:sldMk cId="3898089590" sldId="668"/>
            <ac:spMk id="3" creationId="{0564EC4A-7E5F-8931-2444-DF0390825832}"/>
          </ac:spMkLst>
        </pc:spChg>
        <pc:picChg chg="mod">
          <ac:chgData name="Shelley C. Bowman" userId="613b6335-6f71-4674-b8eb-282ab8bc7fbf" providerId="ADAL" clId="{133C79E3-521D-4227-BFC0-C579D12BE871}" dt="2024-03-20T14:20:12.944" v="250" actId="1076"/>
          <ac:picMkLst>
            <pc:docMk/>
            <pc:sldMk cId="3898089590" sldId="668"/>
            <ac:picMk id="5" creationId="{67872A8A-D4B4-A691-49D7-D49A60827573}"/>
          </ac:picMkLst>
        </pc:picChg>
      </pc:sldChg>
      <pc:sldChg chg="add">
        <pc:chgData name="Shelley C. Bowman" userId="613b6335-6f71-4674-b8eb-282ab8bc7fbf" providerId="ADAL" clId="{133C79E3-521D-4227-BFC0-C579D12BE871}" dt="2024-03-20T14:15:25.993" v="124"/>
        <pc:sldMkLst>
          <pc:docMk/>
          <pc:sldMk cId="3848897551" sldId="696"/>
        </pc:sldMkLst>
      </pc:sldChg>
      <pc:sldChg chg="addSp delSp modSp mod">
        <pc:chgData name="Shelley C. Bowman" userId="613b6335-6f71-4674-b8eb-282ab8bc7fbf" providerId="ADAL" clId="{133C79E3-521D-4227-BFC0-C579D12BE871}" dt="2024-03-20T14:06:13.992" v="32" actId="1076"/>
        <pc:sldMkLst>
          <pc:docMk/>
          <pc:sldMk cId="231760946" sldId="700"/>
        </pc:sldMkLst>
        <pc:spChg chg="mod">
          <ac:chgData name="Shelley C. Bowman" userId="613b6335-6f71-4674-b8eb-282ab8bc7fbf" providerId="ADAL" clId="{133C79E3-521D-4227-BFC0-C579D12BE871}" dt="2024-03-20T14:06:08.684" v="30" actId="255"/>
          <ac:spMkLst>
            <pc:docMk/>
            <pc:sldMk cId="231760946" sldId="700"/>
            <ac:spMk id="2" creationId="{308445BA-4680-3678-FC95-998C47D4E16C}"/>
          </ac:spMkLst>
        </pc:spChg>
        <pc:graphicFrameChg chg="del">
          <ac:chgData name="Shelley C. Bowman" userId="613b6335-6f71-4674-b8eb-282ab8bc7fbf" providerId="ADAL" clId="{133C79E3-521D-4227-BFC0-C579D12BE871}" dt="2024-03-20T14:05:21.683" v="17" actId="478"/>
          <ac:graphicFrameMkLst>
            <pc:docMk/>
            <pc:sldMk cId="231760946" sldId="700"/>
            <ac:graphicFrameMk id="5" creationId="{DABC0B88-550C-492A-C458-B7664C40C34A}"/>
          </ac:graphicFrameMkLst>
        </pc:graphicFrameChg>
        <pc:picChg chg="add mod">
          <ac:chgData name="Shelley C. Bowman" userId="613b6335-6f71-4674-b8eb-282ab8bc7fbf" providerId="ADAL" clId="{133C79E3-521D-4227-BFC0-C579D12BE871}" dt="2024-03-20T14:06:13.992" v="32" actId="1076"/>
          <ac:picMkLst>
            <pc:docMk/>
            <pc:sldMk cId="231760946" sldId="700"/>
            <ac:picMk id="3" creationId="{B9E01D5F-8FDD-16BA-0524-3DC0B309CD86}"/>
          </ac:picMkLst>
        </pc:picChg>
      </pc:sldChg>
      <pc:sldChg chg="addSp delSp modSp mod">
        <pc:chgData name="Shelley C. Bowman" userId="613b6335-6f71-4674-b8eb-282ab8bc7fbf" providerId="ADAL" clId="{133C79E3-521D-4227-BFC0-C579D12BE871}" dt="2024-03-20T14:12:25.805" v="108" actId="1076"/>
        <pc:sldMkLst>
          <pc:docMk/>
          <pc:sldMk cId="540536677" sldId="701"/>
        </pc:sldMkLst>
        <pc:spChg chg="mod">
          <ac:chgData name="Shelley C. Bowman" userId="613b6335-6f71-4674-b8eb-282ab8bc7fbf" providerId="ADAL" clId="{133C79E3-521D-4227-BFC0-C579D12BE871}" dt="2024-03-20T14:12:21.837" v="107" actId="255"/>
          <ac:spMkLst>
            <pc:docMk/>
            <pc:sldMk cId="540536677" sldId="701"/>
            <ac:spMk id="2" creationId="{B00BB77A-07FB-00E6-6E89-649CD99EE9C5}"/>
          </ac:spMkLst>
        </pc:spChg>
        <pc:spChg chg="add mod">
          <ac:chgData name="Shelley C. Bowman" userId="613b6335-6f71-4674-b8eb-282ab8bc7fbf" providerId="ADAL" clId="{133C79E3-521D-4227-BFC0-C579D12BE871}" dt="2024-03-20T14:12:25.805" v="108" actId="1076"/>
          <ac:spMkLst>
            <pc:docMk/>
            <pc:sldMk cId="540536677" sldId="701"/>
            <ac:spMk id="3" creationId="{2C7C76D3-2CDD-DB1D-7C8D-F21E1D7A16E5}"/>
          </ac:spMkLst>
        </pc:spChg>
        <pc:spChg chg="del">
          <ac:chgData name="Shelley C. Bowman" userId="613b6335-6f71-4674-b8eb-282ab8bc7fbf" providerId="ADAL" clId="{133C79E3-521D-4227-BFC0-C579D12BE871}" dt="2024-03-20T14:06:23.392" v="33" actId="478"/>
          <ac:spMkLst>
            <pc:docMk/>
            <pc:sldMk cId="540536677" sldId="701"/>
            <ac:spMk id="4" creationId="{25B31E05-F77B-D0E6-4643-BB4DBFAC5C27}"/>
          </ac:spMkLst>
        </pc:spChg>
        <pc:spChg chg="del">
          <ac:chgData name="Shelley C. Bowman" userId="613b6335-6f71-4674-b8eb-282ab8bc7fbf" providerId="ADAL" clId="{133C79E3-521D-4227-BFC0-C579D12BE871}" dt="2024-03-20T14:06:25.095" v="34" actId="478"/>
          <ac:spMkLst>
            <pc:docMk/>
            <pc:sldMk cId="540536677" sldId="701"/>
            <ac:spMk id="5" creationId="{4654394B-B8AA-B759-5D8C-1E07736F099E}"/>
          </ac:spMkLst>
        </pc:spChg>
        <pc:picChg chg="add mod">
          <ac:chgData name="Shelley C. Bowman" userId="613b6335-6f71-4674-b8eb-282ab8bc7fbf" providerId="ADAL" clId="{133C79E3-521D-4227-BFC0-C579D12BE871}" dt="2024-03-20T14:11:57.641" v="96" actId="1076"/>
          <ac:picMkLst>
            <pc:docMk/>
            <pc:sldMk cId="540536677" sldId="701"/>
            <ac:picMk id="6" creationId="{184F874F-9611-4FC6-9AF1-81FD8DBB42D6}"/>
          </ac:picMkLst>
        </pc:picChg>
      </pc:sldChg>
      <pc:sldChg chg="addSp delSp modSp mod">
        <pc:chgData name="Shelley C. Bowman" userId="613b6335-6f71-4674-b8eb-282ab8bc7fbf" providerId="ADAL" clId="{133C79E3-521D-4227-BFC0-C579D12BE871}" dt="2024-03-20T14:03:56.099" v="14" actId="20577"/>
        <pc:sldMkLst>
          <pc:docMk/>
          <pc:sldMk cId="260288646" sldId="702"/>
        </pc:sldMkLst>
        <pc:spChg chg="add mod">
          <ac:chgData name="Shelley C. Bowman" userId="613b6335-6f71-4674-b8eb-282ab8bc7fbf" providerId="ADAL" clId="{133C79E3-521D-4227-BFC0-C579D12BE871}" dt="2024-03-20T14:03:56.099" v="14" actId="20577"/>
          <ac:spMkLst>
            <pc:docMk/>
            <pc:sldMk cId="260288646" sldId="702"/>
            <ac:spMk id="6" creationId="{E05FC8C7-5498-FA41-180D-3CDDB0C61F39}"/>
          </ac:spMkLst>
        </pc:spChg>
        <pc:graphicFrameChg chg="add mod">
          <ac:chgData name="Shelley C. Bowman" userId="613b6335-6f71-4674-b8eb-282ab8bc7fbf" providerId="ADAL" clId="{133C79E3-521D-4227-BFC0-C579D12BE871}" dt="2024-03-20T14:03:30.539" v="4" actId="1076"/>
          <ac:graphicFrameMkLst>
            <pc:docMk/>
            <pc:sldMk cId="260288646" sldId="702"/>
            <ac:graphicFrameMk id="3" creationId="{4E47B87C-9797-6558-6ACE-409094796491}"/>
          </ac:graphicFrameMkLst>
        </pc:graphicFrameChg>
        <pc:picChg chg="del">
          <ac:chgData name="Shelley C. Bowman" userId="613b6335-6f71-4674-b8eb-282ab8bc7fbf" providerId="ADAL" clId="{133C79E3-521D-4227-BFC0-C579D12BE871}" dt="2024-03-20T14:02:16.687" v="0" actId="478"/>
          <ac:picMkLst>
            <pc:docMk/>
            <pc:sldMk cId="260288646" sldId="702"/>
            <ac:picMk id="4" creationId="{94E25BC5-20D9-2605-0A8A-6F4C52767893}"/>
          </ac:picMkLst>
        </pc:picChg>
        <pc:picChg chg="del">
          <ac:chgData name="Shelley C. Bowman" userId="613b6335-6f71-4674-b8eb-282ab8bc7fbf" providerId="ADAL" clId="{133C79E3-521D-4227-BFC0-C579D12BE871}" dt="2024-03-20T14:03:38.229" v="5" actId="478"/>
          <ac:picMkLst>
            <pc:docMk/>
            <pc:sldMk cId="260288646" sldId="702"/>
            <ac:picMk id="5" creationId="{47F6DCDA-CD11-7DCC-D08A-03CC9D344BF4}"/>
          </ac:picMkLst>
        </pc:picChg>
      </pc:sldChg>
      <pc:sldChg chg="addSp delSp modSp mod">
        <pc:chgData name="Shelley C. Bowman" userId="613b6335-6f71-4674-b8eb-282ab8bc7fbf" providerId="ADAL" clId="{133C79E3-521D-4227-BFC0-C579D12BE871}" dt="2024-03-20T14:12:45.210" v="120" actId="20577"/>
        <pc:sldMkLst>
          <pc:docMk/>
          <pc:sldMk cId="3337185221" sldId="703"/>
        </pc:sldMkLst>
        <pc:spChg chg="add mod">
          <ac:chgData name="Shelley C. Bowman" userId="613b6335-6f71-4674-b8eb-282ab8bc7fbf" providerId="ADAL" clId="{133C79E3-521D-4227-BFC0-C579D12BE871}" dt="2024-03-20T14:12:45.210" v="120" actId="20577"/>
          <ac:spMkLst>
            <pc:docMk/>
            <pc:sldMk cId="3337185221" sldId="703"/>
            <ac:spMk id="5" creationId="{0B9CAFD2-BF4D-7498-64CB-8C28D2502B36}"/>
          </ac:spMkLst>
        </pc:spChg>
        <pc:picChg chg="add">
          <ac:chgData name="Shelley C. Bowman" userId="613b6335-6f71-4674-b8eb-282ab8bc7fbf" providerId="ADAL" clId="{133C79E3-521D-4227-BFC0-C579D12BE871}" dt="2024-03-20T14:04:49.303" v="16"/>
          <ac:picMkLst>
            <pc:docMk/>
            <pc:sldMk cId="3337185221" sldId="703"/>
            <ac:picMk id="3" creationId="{D688052C-3BD3-853A-E4A6-B4C6A9C91221}"/>
          </ac:picMkLst>
        </pc:picChg>
        <pc:picChg chg="del">
          <ac:chgData name="Shelley C. Bowman" userId="613b6335-6f71-4674-b8eb-282ab8bc7fbf" providerId="ADAL" clId="{133C79E3-521D-4227-BFC0-C579D12BE871}" dt="2024-03-20T14:04:10.553" v="15" actId="478"/>
          <ac:picMkLst>
            <pc:docMk/>
            <pc:sldMk cId="3337185221" sldId="703"/>
            <ac:picMk id="4" creationId="{54CA32DC-711E-D9E4-D324-910C304CF712}"/>
          </ac:picMkLst>
        </pc:picChg>
      </pc:sldChg>
      <pc:sldChg chg="delSp del mod">
        <pc:chgData name="Shelley C. Bowman" userId="613b6335-6f71-4674-b8eb-282ab8bc7fbf" providerId="ADAL" clId="{133C79E3-521D-4227-BFC0-C579D12BE871}" dt="2024-03-20T14:15:21.276" v="123" actId="2696"/>
        <pc:sldMkLst>
          <pc:docMk/>
          <pc:sldMk cId="1633663151" sldId="705"/>
        </pc:sldMkLst>
        <pc:picChg chg="del">
          <ac:chgData name="Shelley C. Bowman" userId="613b6335-6f71-4674-b8eb-282ab8bc7fbf" providerId="ADAL" clId="{133C79E3-521D-4227-BFC0-C579D12BE871}" dt="2024-03-20T14:15:05.850" v="121" actId="478"/>
          <ac:picMkLst>
            <pc:docMk/>
            <pc:sldMk cId="1633663151" sldId="705"/>
            <ac:picMk id="3" creationId="{4F898B53-21E6-CDFB-1CA6-A7BE4B6CB73C}"/>
          </ac:picMkLst>
        </pc:picChg>
      </pc:sldChg>
      <pc:sldChg chg="del">
        <pc:chgData name="Shelley C. Bowman" userId="613b6335-6f71-4674-b8eb-282ab8bc7fbf" providerId="ADAL" clId="{133C79E3-521D-4227-BFC0-C579D12BE871}" dt="2024-03-20T14:15:45.393" v="129" actId="2696"/>
        <pc:sldMkLst>
          <pc:docMk/>
          <pc:sldMk cId="133188145" sldId="706"/>
        </pc:sldMkLst>
      </pc:sldChg>
      <pc:sldChg chg="add">
        <pc:chgData name="Shelley C. Bowman" userId="613b6335-6f71-4674-b8eb-282ab8bc7fbf" providerId="ADAL" clId="{133C79E3-521D-4227-BFC0-C579D12BE871}" dt="2024-03-20T15:12:07.873" v="254"/>
        <pc:sldMkLst>
          <pc:docMk/>
          <pc:sldMk cId="1874380921" sldId="706"/>
        </pc:sldMkLst>
      </pc:sldChg>
      <pc:sldChg chg="del">
        <pc:chgData name="Shelley C. Bowman" userId="613b6335-6f71-4674-b8eb-282ab8bc7fbf" providerId="ADAL" clId="{133C79E3-521D-4227-BFC0-C579D12BE871}" dt="2024-03-20T14:15:31.389" v="125" actId="2696"/>
        <pc:sldMkLst>
          <pc:docMk/>
          <pc:sldMk cId="700251499" sldId="707"/>
        </pc:sldMkLst>
      </pc:sldChg>
      <pc:sldChg chg="del">
        <pc:chgData name="Shelley C. Bowman" userId="613b6335-6f71-4674-b8eb-282ab8bc7fbf" providerId="ADAL" clId="{133C79E3-521D-4227-BFC0-C579D12BE871}" dt="2024-03-20T14:15:33.219" v="126" actId="2696"/>
        <pc:sldMkLst>
          <pc:docMk/>
          <pc:sldMk cId="291273584" sldId="708"/>
        </pc:sldMkLst>
      </pc:sldChg>
      <pc:sldChg chg="del">
        <pc:chgData name="Shelley C. Bowman" userId="613b6335-6f71-4674-b8eb-282ab8bc7fbf" providerId="ADAL" clId="{133C79E3-521D-4227-BFC0-C579D12BE871}" dt="2024-03-20T14:15:34.426" v="127" actId="2696"/>
        <pc:sldMkLst>
          <pc:docMk/>
          <pc:sldMk cId="2611751231" sldId="709"/>
        </pc:sldMkLst>
      </pc:sldChg>
      <pc:sldChg chg="del">
        <pc:chgData name="Shelley C. Bowman" userId="613b6335-6f71-4674-b8eb-282ab8bc7fbf" providerId="ADAL" clId="{133C79E3-521D-4227-BFC0-C579D12BE871}" dt="2024-03-20T14:15:35.962" v="128" actId="2696"/>
        <pc:sldMkLst>
          <pc:docMk/>
          <pc:sldMk cId="3251252319" sldId="710"/>
        </pc:sldMkLst>
      </pc:sldChg>
      <pc:sldChg chg="add">
        <pc:chgData name="Shelley C. Bowman" userId="613b6335-6f71-4674-b8eb-282ab8bc7fbf" providerId="ADAL" clId="{133C79E3-521D-4227-BFC0-C579D12BE871}" dt="2024-03-20T14:15:16.320" v="122"/>
        <pc:sldMkLst>
          <pc:docMk/>
          <pc:sldMk cId="2285051300" sldId="719"/>
        </pc:sldMkLst>
      </pc:sldChg>
      <pc:sldChg chg="add">
        <pc:chgData name="Shelley C. Bowman" userId="613b6335-6f71-4674-b8eb-282ab8bc7fbf" providerId="ADAL" clId="{133C79E3-521D-4227-BFC0-C579D12BE871}" dt="2024-03-20T14:15:53.458" v="130"/>
        <pc:sldMkLst>
          <pc:docMk/>
          <pc:sldMk cId="3751773336" sldId="735"/>
        </pc:sldMkLst>
      </pc:sldChg>
      <pc:sldChg chg="add ord">
        <pc:chgData name="Shelley C. Bowman" userId="613b6335-6f71-4674-b8eb-282ab8bc7fbf" providerId="ADAL" clId="{133C79E3-521D-4227-BFC0-C579D12BE871}" dt="2024-03-20T14:16:01.567" v="133"/>
        <pc:sldMkLst>
          <pc:docMk/>
          <pc:sldMk cId="964992046" sldId="736"/>
        </pc:sldMkLst>
      </pc:sldChg>
      <pc:sldChg chg="add">
        <pc:chgData name="Shelley C. Bowman" userId="613b6335-6f71-4674-b8eb-282ab8bc7fbf" providerId="ADAL" clId="{133C79E3-521D-4227-BFC0-C579D12BE871}" dt="2024-03-20T14:16:23.084" v="136"/>
        <pc:sldMkLst>
          <pc:docMk/>
          <pc:sldMk cId="198119875" sldId="737"/>
        </pc:sldMkLst>
      </pc:sldChg>
      <pc:sldChg chg="add">
        <pc:chgData name="Shelley C. Bowman" userId="613b6335-6f71-4674-b8eb-282ab8bc7fbf" providerId="ADAL" clId="{133C79E3-521D-4227-BFC0-C579D12BE871}" dt="2024-03-20T14:16:09.111" v="134"/>
        <pc:sldMkLst>
          <pc:docMk/>
          <pc:sldMk cId="844582582" sldId="738"/>
        </pc:sldMkLst>
      </pc:sldChg>
      <pc:sldChg chg="add">
        <pc:chgData name="Shelley C. Bowman" userId="613b6335-6f71-4674-b8eb-282ab8bc7fbf" providerId="ADAL" clId="{133C79E3-521D-4227-BFC0-C579D12BE871}" dt="2024-03-20T14:16:15.488" v="135"/>
        <pc:sldMkLst>
          <pc:docMk/>
          <pc:sldMk cId="1479212680" sldId="739"/>
        </pc:sldMkLst>
      </pc:sldChg>
      <pc:sldChg chg="addSp modSp new mod">
        <pc:chgData name="Shelley C. Bowman" userId="613b6335-6f71-4674-b8eb-282ab8bc7fbf" providerId="ADAL" clId="{133C79E3-521D-4227-BFC0-C579D12BE871}" dt="2024-03-20T14:19:57.933" v="249" actId="113"/>
        <pc:sldMkLst>
          <pc:docMk/>
          <pc:sldMk cId="1485546246" sldId="740"/>
        </pc:sldMkLst>
        <pc:spChg chg="mod">
          <ac:chgData name="Shelley C. Bowman" userId="613b6335-6f71-4674-b8eb-282ab8bc7fbf" providerId="ADAL" clId="{133C79E3-521D-4227-BFC0-C579D12BE871}" dt="2024-03-20T14:18:22.595" v="226" actId="1076"/>
          <ac:spMkLst>
            <pc:docMk/>
            <pc:sldMk cId="1485546246" sldId="740"/>
            <ac:spMk id="2" creationId="{16835CF9-5B43-1F83-2B26-2DD4E50F7ED7}"/>
          </ac:spMkLst>
        </pc:spChg>
        <pc:spChg chg="add mod">
          <ac:chgData name="Shelley C. Bowman" userId="613b6335-6f71-4674-b8eb-282ab8bc7fbf" providerId="ADAL" clId="{133C79E3-521D-4227-BFC0-C579D12BE871}" dt="2024-03-20T14:19:42.356" v="245" actId="113"/>
          <ac:spMkLst>
            <pc:docMk/>
            <pc:sldMk cId="1485546246" sldId="740"/>
            <ac:spMk id="5" creationId="{0BB5A2CD-A996-F183-26E2-0BE47243D42F}"/>
          </ac:spMkLst>
        </pc:spChg>
        <pc:spChg chg="add mod">
          <ac:chgData name="Shelley C. Bowman" userId="613b6335-6f71-4674-b8eb-282ab8bc7fbf" providerId="ADAL" clId="{133C79E3-521D-4227-BFC0-C579D12BE871}" dt="2024-03-20T14:19:57.933" v="249" actId="113"/>
          <ac:spMkLst>
            <pc:docMk/>
            <pc:sldMk cId="1485546246" sldId="740"/>
            <ac:spMk id="6" creationId="{5DD4C8BA-E886-7C1B-B618-CA2A668B09E7}"/>
          </ac:spMkLst>
        </pc:spChg>
        <pc:picChg chg="add mod">
          <ac:chgData name="Shelley C. Bowman" userId="613b6335-6f71-4674-b8eb-282ab8bc7fbf" providerId="ADAL" clId="{133C79E3-521D-4227-BFC0-C579D12BE871}" dt="2024-03-20T14:19:48.916" v="246" actId="1076"/>
          <ac:picMkLst>
            <pc:docMk/>
            <pc:sldMk cId="1485546246" sldId="740"/>
            <ac:picMk id="3" creationId="{F8F4E088-9623-5269-DE30-C278447D11F3}"/>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hportis\Desktop\Control%20Chart%20Templat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baseline="0"/>
            </a:pPr>
            <a:r>
              <a:rPr lang="en-US" sz="1600" b="1" i="0" baseline="0"/>
              <a:t>RLs Reported with Deviation Believed to Have Occurred in the Lab</a:t>
            </a:r>
          </a:p>
        </c:rich>
      </c:tx>
      <c:overlay val="0"/>
    </c:title>
    <c:autoTitleDeleted val="0"/>
    <c:plotArea>
      <c:layout/>
      <c:lineChart>
        <c:grouping val="standard"/>
        <c:varyColors val="0"/>
        <c:ser>
          <c:idx val="0"/>
          <c:order val="0"/>
          <c:tx>
            <c:strRef>
              <c:f>Calculations!$D$2</c:f>
              <c:strCache>
                <c:ptCount val="1"/>
                <c:pt idx="0">
                  <c:v>Upper Limit</c:v>
                </c:pt>
              </c:strCache>
            </c:strRef>
          </c:tx>
          <c:spPr>
            <a:ln w="50800" cap="rnd" cmpd="sng" algn="ctr">
              <a:solidFill>
                <a:srgbClr val="ED7D31"/>
              </a:solidFill>
              <a:prstDash val="solid"/>
              <a:round/>
              <a:headEnd type="none" w="med" len="med"/>
              <a:tailEnd type="none" w="med" len="med"/>
            </a:ln>
          </c:spPr>
          <c:marker>
            <c:symbol val="none"/>
          </c:marker>
          <c:val>
            <c:numRef>
              <c:f>Calculations!$D$3:$D$16</c:f>
              <c:numCache>
                <c:formatCode>General</c:formatCode>
                <c:ptCount val="14"/>
                <c:pt idx="0">
                  <c:v>101.61793103448277</c:v>
                </c:pt>
                <c:pt idx="1">
                  <c:v>101.61793103448277</c:v>
                </c:pt>
                <c:pt idx="2">
                  <c:v>101.61793103448277</c:v>
                </c:pt>
                <c:pt idx="3">
                  <c:v>101.61793103448277</c:v>
                </c:pt>
                <c:pt idx="4">
                  <c:v>101.61793103448277</c:v>
                </c:pt>
                <c:pt idx="5">
                  <c:v>101.61793103448277</c:v>
                </c:pt>
                <c:pt idx="6">
                  <c:v>101.61793103448277</c:v>
                </c:pt>
                <c:pt idx="7">
                  <c:v>101.61793103448277</c:v>
                </c:pt>
                <c:pt idx="8">
                  <c:v>101.61793103448277</c:v>
                </c:pt>
                <c:pt idx="9">
                  <c:v>101.61793103448277</c:v>
                </c:pt>
                <c:pt idx="10">
                  <c:v>101.61793103448277</c:v>
                </c:pt>
                <c:pt idx="11">
                  <c:v>101.61793103448277</c:v>
                </c:pt>
                <c:pt idx="12">
                  <c:v>101.61793103448277</c:v>
                </c:pt>
                <c:pt idx="13">
                  <c:v>101.61793103448277</c:v>
                </c:pt>
              </c:numCache>
            </c:numRef>
          </c:val>
          <c:smooth val="0"/>
          <c:extLst>
            <c:ext xmlns:c16="http://schemas.microsoft.com/office/drawing/2014/chart" uri="{C3380CC4-5D6E-409C-BE32-E72D297353CC}">
              <c16:uniqueId val="{00000000-F4C6-422A-88EF-4292D0B1B89D}"/>
            </c:ext>
          </c:extLst>
        </c:ser>
        <c:ser>
          <c:idx val="1"/>
          <c:order val="1"/>
          <c:tx>
            <c:strRef>
              <c:f>Calculations!$E$2</c:f>
              <c:strCache>
                <c:ptCount val="1"/>
                <c:pt idx="0">
                  <c:v>Lower Limit</c:v>
                </c:pt>
              </c:strCache>
            </c:strRef>
          </c:tx>
          <c:spPr>
            <a:ln w="50800" cap="rnd" cmpd="sng" algn="ctr">
              <a:solidFill>
                <a:srgbClr val="7030A0"/>
              </a:solidFill>
              <a:prstDash val="solid"/>
              <a:round/>
              <a:headEnd type="none" w="med" len="med"/>
              <a:tailEnd type="none" w="med" len="med"/>
            </a:ln>
          </c:spPr>
          <c:marker>
            <c:symbol val="none"/>
          </c:marker>
          <c:cat>
            <c:strRef>
              <c:f>Calculations!$H$3:$H$43</c:f>
              <c:strCache>
                <c:ptCount val="1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strCache>
            </c:strRef>
          </c:cat>
          <c:val>
            <c:numRef>
              <c:f>Calculations!$E$3:$E$16</c:f>
              <c:numCache>
                <c:formatCode>General</c:formatCode>
                <c:ptCount val="14"/>
                <c:pt idx="0">
                  <c:v>44.382068965517234</c:v>
                </c:pt>
                <c:pt idx="1">
                  <c:v>44.382068965517234</c:v>
                </c:pt>
                <c:pt idx="2">
                  <c:v>44.382068965517234</c:v>
                </c:pt>
                <c:pt idx="3">
                  <c:v>44.382068965517234</c:v>
                </c:pt>
                <c:pt idx="4">
                  <c:v>44.382068965517234</c:v>
                </c:pt>
                <c:pt idx="5">
                  <c:v>44.382068965517234</c:v>
                </c:pt>
                <c:pt idx="6">
                  <c:v>44.382068965517234</c:v>
                </c:pt>
                <c:pt idx="7">
                  <c:v>44.382068965517234</c:v>
                </c:pt>
                <c:pt idx="8">
                  <c:v>44.382068965517234</c:v>
                </c:pt>
                <c:pt idx="9">
                  <c:v>44.382068965517234</c:v>
                </c:pt>
                <c:pt idx="10">
                  <c:v>44.382068965517234</c:v>
                </c:pt>
                <c:pt idx="11">
                  <c:v>44.382068965517234</c:v>
                </c:pt>
                <c:pt idx="12">
                  <c:v>44.382068965517234</c:v>
                </c:pt>
                <c:pt idx="13">
                  <c:v>44.382068965517234</c:v>
                </c:pt>
              </c:numCache>
            </c:numRef>
          </c:val>
          <c:smooth val="0"/>
          <c:extLst>
            <c:ext xmlns:c16="http://schemas.microsoft.com/office/drawing/2014/chart" uri="{C3380CC4-5D6E-409C-BE32-E72D297353CC}">
              <c16:uniqueId val="{00000001-F4C6-422A-88EF-4292D0B1B89D}"/>
            </c:ext>
          </c:extLst>
        </c:ser>
        <c:ser>
          <c:idx val="2"/>
          <c:order val="2"/>
          <c:tx>
            <c:strRef>
              <c:f>Calculations!$F$2</c:f>
              <c:strCache>
                <c:ptCount val="1"/>
                <c:pt idx="0">
                  <c:v>Average</c:v>
                </c:pt>
              </c:strCache>
            </c:strRef>
          </c:tx>
          <c:spPr>
            <a:ln w="50800" cap="rnd" cmpd="sng" algn="ctr">
              <a:solidFill>
                <a:srgbClr val="70AD47"/>
              </a:solidFill>
              <a:prstDash val="solid"/>
              <a:round/>
              <a:headEnd type="none" w="med" len="med"/>
              <a:tailEnd type="none" w="med" len="med"/>
            </a:ln>
          </c:spPr>
          <c:marker>
            <c:symbol val="none"/>
          </c:marker>
          <c:val>
            <c:numRef>
              <c:f>Calculations!$F$3:$F$16</c:f>
              <c:numCache>
                <c:formatCode>0.00</c:formatCode>
                <c:ptCount val="14"/>
                <c:pt idx="0">
                  <c:v>73</c:v>
                </c:pt>
                <c:pt idx="1">
                  <c:v>73</c:v>
                </c:pt>
                <c:pt idx="2">
                  <c:v>73</c:v>
                </c:pt>
                <c:pt idx="3">
                  <c:v>73</c:v>
                </c:pt>
                <c:pt idx="4">
                  <c:v>73</c:v>
                </c:pt>
                <c:pt idx="5">
                  <c:v>73</c:v>
                </c:pt>
                <c:pt idx="6">
                  <c:v>73</c:v>
                </c:pt>
                <c:pt idx="7">
                  <c:v>73</c:v>
                </c:pt>
                <c:pt idx="8">
                  <c:v>73</c:v>
                </c:pt>
                <c:pt idx="9">
                  <c:v>73</c:v>
                </c:pt>
                <c:pt idx="10">
                  <c:v>73</c:v>
                </c:pt>
                <c:pt idx="11">
                  <c:v>73</c:v>
                </c:pt>
                <c:pt idx="12">
                  <c:v>73</c:v>
                </c:pt>
                <c:pt idx="13">
                  <c:v>73</c:v>
                </c:pt>
              </c:numCache>
            </c:numRef>
          </c:val>
          <c:smooth val="0"/>
          <c:extLst>
            <c:ext xmlns:c16="http://schemas.microsoft.com/office/drawing/2014/chart" uri="{C3380CC4-5D6E-409C-BE32-E72D297353CC}">
              <c16:uniqueId val="{00000002-F4C6-422A-88EF-4292D0B1B89D}"/>
            </c:ext>
          </c:extLst>
        </c:ser>
        <c:ser>
          <c:idx val="3"/>
          <c:order val="3"/>
          <c:tx>
            <c:strRef>
              <c:f>Calculations!$I$2</c:f>
              <c:strCache>
                <c:ptCount val="1"/>
                <c:pt idx="0">
                  <c:v>Data</c:v>
                </c:pt>
              </c:strCache>
            </c:strRef>
          </c:tx>
          <c:spPr>
            <a:ln w="25400" cap="rnd" cmpd="sng" algn="ctr">
              <a:solidFill>
                <a:srgbClr val="203864"/>
              </a:solidFill>
              <a:prstDash val="solid"/>
              <a:round/>
              <a:headEnd type="none" w="med" len="med"/>
              <a:tailEnd type="none" w="med" len="med"/>
            </a:ln>
          </c:spPr>
          <c:marker>
            <c:symbol val="circle"/>
            <c:size val="7"/>
            <c:spPr>
              <a:ln w="25400" cap="rnd" cmpd="sng" algn="ctr">
                <a:solidFill>
                  <a:srgbClr val="203864"/>
                </a:solidFill>
                <a:prstDash val="solid"/>
                <a:round/>
                <a:headEnd type="none" w="med" len="med"/>
                <a:tailEnd type="none" w="med" len="med"/>
              </a:ln>
            </c:spPr>
          </c:marker>
          <c:val>
            <c:numRef>
              <c:f>Calculations!$I$3:$I$16</c:f>
              <c:numCache>
                <c:formatCode>General</c:formatCode>
                <c:ptCount val="14"/>
                <c:pt idx="0">
                  <c:v>70</c:v>
                </c:pt>
                <c:pt idx="1">
                  <c:v>63</c:v>
                </c:pt>
                <c:pt idx="2">
                  <c:v>87</c:v>
                </c:pt>
                <c:pt idx="3">
                  <c:v>65</c:v>
                </c:pt>
                <c:pt idx="4">
                  <c:v>74</c:v>
                </c:pt>
                <c:pt idx="5">
                  <c:v>100</c:v>
                </c:pt>
                <c:pt idx="6">
                  <c:v>69</c:v>
                </c:pt>
                <c:pt idx="7">
                  <c:v>69</c:v>
                </c:pt>
                <c:pt idx="8">
                  <c:v>63</c:v>
                </c:pt>
                <c:pt idx="9">
                  <c:v>78</c:v>
                </c:pt>
                <c:pt idx="10">
                  <c:v>48</c:v>
                </c:pt>
                <c:pt idx="11">
                  <c:v>74</c:v>
                </c:pt>
                <c:pt idx="12">
                  <c:v>95</c:v>
                </c:pt>
                <c:pt idx="13">
                  <c:v>67</c:v>
                </c:pt>
              </c:numCache>
            </c:numRef>
          </c:val>
          <c:smooth val="0"/>
          <c:extLst>
            <c:ext xmlns:c16="http://schemas.microsoft.com/office/drawing/2014/chart" uri="{C3380CC4-5D6E-409C-BE32-E72D297353CC}">
              <c16:uniqueId val="{00000003-F4C6-422A-88EF-4292D0B1B89D}"/>
            </c:ext>
          </c:extLst>
        </c:ser>
        <c:dLbls>
          <c:showLegendKey val="0"/>
          <c:showVal val="0"/>
          <c:showCatName val="0"/>
          <c:showSerName val="0"/>
          <c:showPercent val="0"/>
          <c:showBubbleSize val="0"/>
        </c:dLbls>
        <c:smooth val="0"/>
        <c:axId val="1235856991"/>
        <c:axId val="1578179727"/>
      </c:lineChart>
      <c:catAx>
        <c:axId val="1235856991"/>
        <c:scaling>
          <c:orientation val="minMax"/>
        </c:scaling>
        <c:delete val="0"/>
        <c:axPos val="b"/>
        <c:title>
          <c:tx>
            <c:rich>
              <a:bodyPr/>
              <a:lstStyle/>
              <a:p>
                <a:pPr>
                  <a:defRPr/>
                </a:pPr>
                <a:r>
                  <a:rPr lang="en-US"/>
                  <a:t>Month</a:t>
                </a:r>
              </a:p>
            </c:rich>
          </c:tx>
          <c:overlay val="0"/>
        </c:title>
        <c:majorTickMark val="out"/>
        <c:minorTickMark val="none"/>
        <c:tickLblPos val="nextTo"/>
        <c:crossAx val="1578179727"/>
        <c:crossesAt val="44.382068965517234"/>
        <c:auto val="1"/>
        <c:lblAlgn val="ctr"/>
        <c:lblOffset val="100"/>
        <c:noMultiLvlLbl val="0"/>
      </c:catAx>
      <c:valAx>
        <c:axId val="1578179727"/>
        <c:scaling>
          <c:orientation val="minMax"/>
          <c:min val="0"/>
        </c:scaling>
        <c:delete val="0"/>
        <c:axPos val="l"/>
        <c:majorGridlines/>
        <c:title>
          <c:tx>
            <c:rich>
              <a:bodyPr/>
              <a:lstStyle/>
              <a:p>
                <a:pPr>
                  <a:defRPr/>
                </a:pPr>
                <a:r>
                  <a:rPr lang="en-US"/>
                  <a:t>Number</a:t>
                </a:r>
              </a:p>
            </c:rich>
          </c:tx>
          <c:overlay val="0"/>
        </c:title>
        <c:numFmt formatCode="General" sourceLinked="1"/>
        <c:majorTickMark val="out"/>
        <c:minorTickMark val="none"/>
        <c:tickLblPos val="nextTo"/>
        <c:crossAx val="1235856991"/>
        <c:crosses val="autoZero"/>
        <c:crossBetween val="between"/>
      </c:valAx>
    </c:plotArea>
    <c:legend>
      <c:legendPos val="r"/>
      <c:overlay val="0"/>
    </c:legend>
    <c:plotVisOnly val="1"/>
    <c:dispBlanksAs val="span"/>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3/20/2024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3/20/2024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D04C0-A354-4F9C-A1C7-5703200E1273}" type="slidenum">
              <a:rPr lang="en-US" smtClean="0"/>
              <a:t>8</a:t>
            </a:fld>
            <a:endParaRPr lang="en-US"/>
          </a:p>
        </p:txBody>
      </p:sp>
    </p:spTree>
    <p:extLst>
      <p:ext uri="{BB962C8B-B14F-4D97-AF65-F5344CB8AC3E}">
        <p14:creationId xmlns:p14="http://schemas.microsoft.com/office/powerpoint/2010/main" val="2640628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3/20/2024</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3/20/2024</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3/20/2024</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3/20/2024</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3/20/2024</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tijames@wakehealth.edu"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dirty="0">
                <a:latin typeface="Arial"/>
                <a:cs typeface="Arial"/>
              </a:rPr>
              <a:t>3.2024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05" y="312032"/>
            <a:ext cx="10515600" cy="743954"/>
          </a:xfrm>
        </p:spPr>
        <p:txBody>
          <a:bodyPr/>
          <a:lstStyle/>
          <a:p>
            <a:pPr algn="ctr"/>
            <a:r>
              <a:rPr lang="en-US" dirty="0"/>
              <a:t>Personal Protective Equipment (PPE)</a:t>
            </a:r>
          </a:p>
        </p:txBody>
      </p:sp>
      <p:pic>
        <p:nvPicPr>
          <p:cNvPr id="4" name="Picture 3" descr="4.2 Aseptic Technique Basic Concepts – Nursing Sk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516" y="1929089"/>
            <a:ext cx="5967019" cy="3657600"/>
          </a:xfrm>
          <a:prstGeom prst="rect">
            <a:avLst/>
          </a:prstGeom>
        </p:spPr>
      </p:pic>
    </p:spTree>
    <p:extLst>
      <p:ext uri="{BB962C8B-B14F-4D97-AF65-F5344CB8AC3E}">
        <p14:creationId xmlns:p14="http://schemas.microsoft.com/office/powerpoint/2010/main" val="375177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04" y="87855"/>
            <a:ext cx="10515600" cy="1325563"/>
          </a:xfrm>
        </p:spPr>
        <p:txBody>
          <a:bodyPr/>
          <a:lstStyle/>
          <a:p>
            <a:pPr algn="ctr"/>
            <a:r>
              <a:rPr lang="en-US" sz="4000" dirty="0"/>
              <a:t>SAFE-POL-0001 </a:t>
            </a:r>
            <a:br>
              <a:rPr lang="en-US" sz="4000" dirty="0"/>
            </a:br>
            <a:r>
              <a:rPr lang="en-US" sz="4000" dirty="0"/>
              <a:t>PPE/Hazard Assessment Policy</a:t>
            </a:r>
            <a:br>
              <a:rPr lang="en-US" sz="4000" dirty="0"/>
            </a:br>
            <a:endParaRPr lang="en-US" sz="4000" dirty="0"/>
          </a:p>
        </p:txBody>
      </p:sp>
      <p:sp>
        <p:nvSpPr>
          <p:cNvPr id="3" name="TextBox 2"/>
          <p:cNvSpPr txBox="1"/>
          <p:nvPr/>
        </p:nvSpPr>
        <p:spPr>
          <a:xfrm>
            <a:off x="377559" y="1570804"/>
            <a:ext cx="10752558" cy="2585323"/>
          </a:xfrm>
          <a:prstGeom prst="rect">
            <a:avLst/>
          </a:prstGeom>
          <a:noFill/>
        </p:spPr>
        <p:txBody>
          <a:bodyPr wrap="square" rtlCol="0">
            <a:spAutoFit/>
          </a:bodyPr>
          <a:lstStyle/>
          <a:p>
            <a:r>
              <a:rPr lang="en-US" b="1" dirty="0"/>
              <a:t>Hazard Assessment Process</a:t>
            </a:r>
            <a:r>
              <a:rPr lang="en-US" dirty="0"/>
              <a:t>:</a:t>
            </a:r>
          </a:p>
          <a:p>
            <a:endParaRPr lang="en-US" dirty="0"/>
          </a:p>
          <a:p>
            <a:r>
              <a:rPr lang="en-US" dirty="0"/>
              <a:t>Each lab section manager in collaboration with laboratory employee(s) if needed will complete a hazard assessment annually and when changes in the lab occur, such as new tasks, new equipment, new chemicals.</a:t>
            </a:r>
          </a:p>
          <a:p>
            <a:endParaRPr lang="en-US" dirty="0"/>
          </a:p>
          <a:p>
            <a:r>
              <a:rPr lang="en-US" dirty="0"/>
              <a:t>When performing the hazard assessment, the team will use the </a:t>
            </a:r>
            <a:r>
              <a:rPr lang="en-US" i="1" dirty="0"/>
              <a:t>hierarchy of control </a:t>
            </a:r>
            <a:r>
              <a:rPr lang="en-US" dirty="0"/>
              <a:t>to determine the most effective and applicable protection to the employee. </a:t>
            </a:r>
          </a:p>
          <a:p>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988" y="3599691"/>
            <a:ext cx="5667552" cy="3025284"/>
          </a:xfrm>
          <a:prstGeom prst="rect">
            <a:avLst/>
          </a:prstGeom>
        </p:spPr>
      </p:pic>
    </p:spTree>
    <p:extLst>
      <p:ext uri="{BB962C8B-B14F-4D97-AF65-F5344CB8AC3E}">
        <p14:creationId xmlns:p14="http://schemas.microsoft.com/office/powerpoint/2010/main" val="96499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3785" y="802370"/>
            <a:ext cx="8202460" cy="4642734"/>
          </a:xfrm>
          <a:prstGeom prst="rect">
            <a:avLst/>
          </a:prstGeom>
        </p:spPr>
      </p:pic>
    </p:spTree>
    <p:extLst>
      <p:ext uri="{BB962C8B-B14F-4D97-AF65-F5344CB8AC3E}">
        <p14:creationId xmlns:p14="http://schemas.microsoft.com/office/powerpoint/2010/main" val="84458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05" y="99654"/>
            <a:ext cx="10515600" cy="1325563"/>
          </a:xfrm>
        </p:spPr>
        <p:txBody>
          <a:bodyPr/>
          <a:lstStyle/>
          <a:p>
            <a:r>
              <a:rPr lang="en-US" dirty="0"/>
              <a:t>PPE Options</a:t>
            </a:r>
          </a:p>
        </p:txBody>
      </p:sp>
      <p:sp>
        <p:nvSpPr>
          <p:cNvPr id="3" name="Rectangle 2"/>
          <p:cNvSpPr/>
          <p:nvPr/>
        </p:nvSpPr>
        <p:spPr>
          <a:xfrm>
            <a:off x="859339" y="1507110"/>
            <a:ext cx="9488130" cy="4247317"/>
          </a:xfrm>
          <a:prstGeom prst="rect">
            <a:avLst/>
          </a:prstGeom>
        </p:spPr>
        <p:txBody>
          <a:bodyPr wrap="square">
            <a:spAutoFit/>
          </a:bodyPr>
          <a:lstStyle/>
          <a:p>
            <a:r>
              <a:rPr lang="en-US" dirty="0"/>
              <a:t>Eye and Face Protection (Goggles/Face Shields/Splash Guards)</a:t>
            </a:r>
          </a:p>
          <a:p>
            <a:pPr marL="742950" lvl="1" indent="-285750">
              <a:buFont typeface="Arial" panose="020B0604020202020204" pitchFamily="34" charset="0"/>
              <a:buChar char="•"/>
            </a:pPr>
            <a:r>
              <a:rPr lang="en-US" dirty="0"/>
              <a:t>All eye protection equipment must be American National Standards Institute (ANSI) approved and appropriate for the work being done. ANSI A87.1</a:t>
            </a:r>
          </a:p>
          <a:p>
            <a:r>
              <a:rPr lang="en-US" dirty="0"/>
              <a:t>Foot Protection (Shoes/Footwear)</a:t>
            </a:r>
          </a:p>
          <a:p>
            <a:pPr marL="742950" lvl="1" indent="-285750">
              <a:buFont typeface="Arial" panose="020B0604020202020204" pitchFamily="34" charset="0"/>
              <a:buChar char="•"/>
            </a:pPr>
            <a:r>
              <a:rPr lang="en-US" dirty="0"/>
              <a:t>If shoe covers are recommended, they must protect the entire foot.</a:t>
            </a:r>
          </a:p>
          <a:p>
            <a:r>
              <a:rPr lang="en-US" dirty="0"/>
              <a:t>Hand Protection (Gloves)</a:t>
            </a:r>
          </a:p>
          <a:p>
            <a:pPr marL="742950" lvl="1" indent="-285750">
              <a:buFont typeface="Arial" panose="020B0604020202020204" pitchFamily="34" charset="0"/>
              <a:buChar char="•"/>
            </a:pPr>
            <a:r>
              <a:rPr lang="en-US" dirty="0"/>
              <a:t>All personnel should remove gloves and clean hands using an effective antimicrobial method following contact with blood or other potentially infectious materials or after each patient contact.</a:t>
            </a:r>
          </a:p>
          <a:p>
            <a:r>
              <a:rPr lang="en-US" dirty="0"/>
              <a:t>Skin (other than hands) and Body Protection (Lab Coats)</a:t>
            </a:r>
          </a:p>
          <a:p>
            <a:pPr marL="742950" lvl="1" indent="-285750">
              <a:buFont typeface="Arial" panose="020B0604020202020204" pitchFamily="34" charset="0"/>
              <a:buChar char="•"/>
            </a:pPr>
            <a:r>
              <a:rPr lang="en-US" dirty="0"/>
              <a:t>Lab coats must be appropriately sized for the individual and be fastened (snap buttons are recommended) to their full length. </a:t>
            </a:r>
          </a:p>
          <a:p>
            <a:pPr marL="742950" lvl="1" indent="-285750">
              <a:buFont typeface="Arial" panose="020B0604020202020204" pitchFamily="34" charset="0"/>
              <a:buChar char="•"/>
            </a:pPr>
            <a:r>
              <a:rPr lang="en-US" dirty="0"/>
              <a:t>Lab coat sleeves must be of a sufficient length to prevent skin exposure while wearing gloves. </a:t>
            </a:r>
          </a:p>
          <a:p>
            <a:pPr marL="742950" lvl="1" indent="-285750">
              <a:buFont typeface="Arial" panose="020B0604020202020204" pitchFamily="34" charset="0"/>
              <a:buChar char="•"/>
            </a:pPr>
            <a:r>
              <a:rPr lang="en-US" dirty="0"/>
              <a:t>Sleeves are never to be worn “pushed up” on the arms.</a:t>
            </a:r>
          </a:p>
        </p:txBody>
      </p:sp>
    </p:spTree>
    <p:extLst>
      <p:ext uri="{BB962C8B-B14F-4D97-AF65-F5344CB8AC3E}">
        <p14:creationId xmlns:p14="http://schemas.microsoft.com/office/powerpoint/2010/main" val="147921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Responsibility</a:t>
            </a:r>
          </a:p>
        </p:txBody>
      </p:sp>
      <p:pic>
        <p:nvPicPr>
          <p:cNvPr id="3" name="Picture 2"/>
          <p:cNvPicPr>
            <a:picLocks noChangeAspect="1"/>
          </p:cNvPicPr>
          <p:nvPr/>
        </p:nvPicPr>
        <p:blipFill>
          <a:blip r:embed="rId2"/>
          <a:stretch>
            <a:fillRect/>
          </a:stretch>
        </p:blipFill>
        <p:spPr>
          <a:xfrm>
            <a:off x="1750860" y="1999076"/>
            <a:ext cx="8407113" cy="2694666"/>
          </a:xfrm>
          <a:prstGeom prst="rect">
            <a:avLst/>
          </a:prstGeom>
        </p:spPr>
      </p:pic>
    </p:spTree>
    <p:extLst>
      <p:ext uri="{BB962C8B-B14F-4D97-AF65-F5344CB8AC3E}">
        <p14:creationId xmlns:p14="http://schemas.microsoft.com/office/powerpoint/2010/main" val="19811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35CF9-5B43-1F83-2B26-2DD4E50F7ED7}"/>
              </a:ext>
            </a:extLst>
          </p:cNvPr>
          <p:cNvSpPr>
            <a:spLocks noGrp="1"/>
          </p:cNvSpPr>
          <p:nvPr>
            <p:ph type="title"/>
          </p:nvPr>
        </p:nvSpPr>
        <p:spPr>
          <a:xfrm>
            <a:off x="838200" y="0"/>
            <a:ext cx="10515600" cy="1325563"/>
          </a:xfrm>
        </p:spPr>
        <p:txBody>
          <a:bodyPr/>
          <a:lstStyle/>
          <a:p>
            <a:pPr algn="ctr"/>
            <a:r>
              <a:rPr lang="en-US" dirty="0"/>
              <a:t>Laboratory Safety Coordinator</a:t>
            </a:r>
            <a:br>
              <a:rPr lang="en-US" dirty="0"/>
            </a:br>
            <a:r>
              <a:rPr lang="en-US" dirty="0"/>
              <a:t>Wake Market</a:t>
            </a:r>
          </a:p>
        </p:txBody>
      </p:sp>
      <p:pic>
        <p:nvPicPr>
          <p:cNvPr id="3" name="Picture 2">
            <a:extLst>
              <a:ext uri="{FF2B5EF4-FFF2-40B4-BE49-F238E27FC236}">
                <a16:creationId xmlns:a16="http://schemas.microsoft.com/office/drawing/2014/main" id="{F8F4E088-9623-5269-DE30-C278447D11F3}"/>
              </a:ext>
            </a:extLst>
          </p:cNvPr>
          <p:cNvPicPr>
            <a:picLocks noChangeAspect="1"/>
          </p:cNvPicPr>
          <p:nvPr/>
        </p:nvPicPr>
        <p:blipFill>
          <a:blip r:embed="rId2"/>
          <a:stretch>
            <a:fillRect/>
          </a:stretch>
        </p:blipFill>
        <p:spPr>
          <a:xfrm>
            <a:off x="1086458" y="1325563"/>
            <a:ext cx="2176979" cy="3473903"/>
          </a:xfrm>
          <a:prstGeom prst="rect">
            <a:avLst/>
          </a:prstGeom>
        </p:spPr>
      </p:pic>
      <p:sp>
        <p:nvSpPr>
          <p:cNvPr id="5" name="TextBox 4">
            <a:extLst>
              <a:ext uri="{FF2B5EF4-FFF2-40B4-BE49-F238E27FC236}">
                <a16:creationId xmlns:a16="http://schemas.microsoft.com/office/drawing/2014/main" id="{0BB5A2CD-A996-F183-26E2-0BE47243D42F}"/>
              </a:ext>
            </a:extLst>
          </p:cNvPr>
          <p:cNvSpPr txBox="1"/>
          <p:nvPr/>
        </p:nvSpPr>
        <p:spPr>
          <a:xfrm>
            <a:off x="4629003" y="1629425"/>
            <a:ext cx="6097554" cy="3970318"/>
          </a:xfrm>
          <a:prstGeom prst="rect">
            <a:avLst/>
          </a:prstGeom>
          <a:noFill/>
        </p:spPr>
        <p:txBody>
          <a:bodyPr wrap="square">
            <a:spAutoFit/>
          </a:bodyPr>
          <a:lstStyle/>
          <a:p>
            <a:r>
              <a:rPr lang="en-US" b="1" dirty="0"/>
              <a:t>Tiffanee James </a:t>
            </a:r>
            <a:r>
              <a:rPr lang="en-US" dirty="0"/>
              <a:t>joined the Quality, Safety and Regulatory Affairs Team on March 11th, 2024, as the Safety Coordinator for the Wake Market. </a:t>
            </a:r>
          </a:p>
          <a:p>
            <a:endParaRPr lang="en-US" dirty="0"/>
          </a:p>
          <a:p>
            <a:r>
              <a:rPr lang="en-US" dirty="0"/>
              <a:t>We are excited for the work that she is going to do. Her primary focus will be to work with lab leaders regarding non-conforming events reported via RL reporting and faculty, staff, and patient complaints. </a:t>
            </a:r>
          </a:p>
          <a:p>
            <a:endParaRPr lang="en-US" dirty="0"/>
          </a:p>
          <a:p>
            <a:r>
              <a:rPr lang="en-US" dirty="0"/>
              <a:t>She will also continue some of the other work that previous Safety Coordinators have done such facilitating the Safety Coaches meeting, maintaining the Lab Safety Manual, oversight of vendor alerts, and assisting with keeping the SPOT spreadsheet up to date. </a:t>
            </a:r>
          </a:p>
        </p:txBody>
      </p:sp>
      <p:sp>
        <p:nvSpPr>
          <p:cNvPr id="6" name="TextBox 5">
            <a:extLst>
              <a:ext uri="{FF2B5EF4-FFF2-40B4-BE49-F238E27FC236}">
                <a16:creationId xmlns:a16="http://schemas.microsoft.com/office/drawing/2014/main" id="{5DD4C8BA-E886-7C1B-B618-CA2A668B09E7}"/>
              </a:ext>
            </a:extLst>
          </p:cNvPr>
          <p:cNvSpPr txBox="1"/>
          <p:nvPr/>
        </p:nvSpPr>
        <p:spPr>
          <a:xfrm>
            <a:off x="767836" y="4935984"/>
            <a:ext cx="2814222" cy="923330"/>
          </a:xfrm>
          <a:prstGeom prst="rect">
            <a:avLst/>
          </a:prstGeom>
          <a:noFill/>
        </p:spPr>
        <p:txBody>
          <a:bodyPr wrap="square" rtlCol="0">
            <a:spAutoFit/>
          </a:bodyPr>
          <a:lstStyle/>
          <a:p>
            <a:r>
              <a:rPr lang="en-US" dirty="0">
                <a:hlinkClick r:id="rId3"/>
              </a:rPr>
              <a:t>tijames@wakehealth.edu</a:t>
            </a:r>
            <a:endParaRPr lang="en-US" dirty="0"/>
          </a:p>
          <a:p>
            <a:endParaRPr lang="en-US" dirty="0"/>
          </a:p>
          <a:p>
            <a:pPr algn="ctr"/>
            <a:r>
              <a:rPr lang="en-US" b="1" dirty="0"/>
              <a:t>716-4347</a:t>
            </a:r>
          </a:p>
        </p:txBody>
      </p:sp>
    </p:spTree>
    <p:extLst>
      <p:ext uri="{BB962C8B-B14F-4D97-AF65-F5344CB8AC3E}">
        <p14:creationId xmlns:p14="http://schemas.microsoft.com/office/powerpoint/2010/main" val="148554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07958" y="829673"/>
            <a:ext cx="4008384" cy="4393982"/>
          </a:xfrm>
        </p:spPr>
        <p:txBody>
          <a:bodyPr>
            <a:normAutofit/>
          </a:bodyPr>
          <a:lstStyle/>
          <a:p>
            <a:pPr marL="0" indent="0">
              <a:buNone/>
            </a:pPr>
            <a:r>
              <a:rPr lang="en-US" sz="2000" dirty="0"/>
              <a:t>Please contact the Quality, Safety and Accreditation Team if you have any quality or safety concerns.</a:t>
            </a:r>
          </a:p>
          <a:p>
            <a:pPr marL="0" indent="0">
              <a:buNone/>
            </a:pPr>
            <a:r>
              <a:rPr lang="en-US" sz="2000" dirty="0">
                <a:hlinkClick r:id="rId2"/>
              </a:rPr>
              <a:t>QS_A@wakehealth.edu</a:t>
            </a:r>
            <a:endParaRPr lang="en-US" sz="2000" dirty="0"/>
          </a:p>
          <a:p>
            <a:pPr marL="0" indent="0">
              <a:buNone/>
            </a:pPr>
            <a:endParaRPr lang="en-US" sz="2000" dirty="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40213" y="194071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a:t>Patient Safety</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45BA-4680-3678-FC95-998C47D4E16C}"/>
              </a:ext>
            </a:extLst>
          </p:cNvPr>
          <p:cNvSpPr>
            <a:spLocks noGrp="1"/>
          </p:cNvSpPr>
          <p:nvPr>
            <p:ph type="title"/>
          </p:nvPr>
        </p:nvSpPr>
        <p:spPr>
          <a:xfrm>
            <a:off x="838200" y="1"/>
            <a:ext cx="10515600" cy="1118586"/>
          </a:xfrm>
        </p:spPr>
        <p:txBody>
          <a:bodyPr lIns="91440" tIns="45720" rIns="91440" bIns="45720" anchor="t"/>
          <a:lstStyle/>
          <a:p>
            <a:pPr algn="ctr"/>
            <a:r>
              <a:rPr lang="en-US" sz="2800" dirty="0">
                <a:latin typeface="Arial"/>
                <a:cs typeface="Arial"/>
              </a:rPr>
              <a:t>Great Catches</a:t>
            </a:r>
            <a:br>
              <a:rPr lang="en-US" sz="2800" dirty="0">
                <a:latin typeface="Arial"/>
                <a:cs typeface="Arial"/>
              </a:rPr>
            </a:br>
            <a:r>
              <a:rPr lang="en-US" sz="2800" dirty="0">
                <a:latin typeface="Arial"/>
                <a:cs typeface="Arial"/>
              </a:rPr>
              <a:t>February 2024</a:t>
            </a:r>
            <a:endParaRPr lang="en-US" sz="2800" dirty="0">
              <a:cs typeface="Arial"/>
            </a:endParaRPr>
          </a:p>
        </p:txBody>
      </p:sp>
      <p:pic>
        <p:nvPicPr>
          <p:cNvPr id="3" name="Picture 2">
            <a:extLst>
              <a:ext uri="{FF2B5EF4-FFF2-40B4-BE49-F238E27FC236}">
                <a16:creationId xmlns:a16="http://schemas.microsoft.com/office/drawing/2014/main" id="{B9E01D5F-8FDD-16BA-0524-3DC0B309CD86}"/>
              </a:ext>
            </a:extLst>
          </p:cNvPr>
          <p:cNvPicPr>
            <a:picLocks noChangeAspect="1"/>
          </p:cNvPicPr>
          <p:nvPr/>
        </p:nvPicPr>
        <p:blipFill>
          <a:blip r:embed="rId2"/>
          <a:stretch>
            <a:fillRect/>
          </a:stretch>
        </p:blipFill>
        <p:spPr>
          <a:xfrm>
            <a:off x="350383" y="833437"/>
            <a:ext cx="11229975" cy="5191125"/>
          </a:xfrm>
          <a:prstGeom prst="rect">
            <a:avLst/>
          </a:prstGeom>
        </p:spPr>
      </p:pic>
    </p:spTree>
    <p:extLst>
      <p:ext uri="{BB962C8B-B14F-4D97-AF65-F5344CB8AC3E}">
        <p14:creationId xmlns:p14="http://schemas.microsoft.com/office/powerpoint/2010/main" val="23176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B77A-07FB-00E6-6E89-649CD99EE9C5}"/>
              </a:ext>
            </a:extLst>
          </p:cNvPr>
          <p:cNvSpPr>
            <a:spLocks noGrp="1"/>
          </p:cNvSpPr>
          <p:nvPr>
            <p:ph type="title"/>
          </p:nvPr>
        </p:nvSpPr>
        <p:spPr>
          <a:xfrm>
            <a:off x="642257" y="600199"/>
            <a:ext cx="4097694" cy="1325563"/>
          </a:xfrm>
        </p:spPr>
        <p:txBody>
          <a:bodyPr lIns="91440" tIns="45720" rIns="91440" bIns="45720" anchor="t"/>
          <a:lstStyle/>
          <a:p>
            <a:pPr algn="ctr"/>
            <a:r>
              <a:rPr lang="en-US" sz="3600" dirty="0">
                <a:latin typeface="Arial"/>
                <a:cs typeface="Arial"/>
              </a:rPr>
              <a:t>Great Catch Recipient for</a:t>
            </a:r>
            <a:br>
              <a:rPr lang="en-US" sz="3600" dirty="0">
                <a:latin typeface="Arial"/>
                <a:cs typeface="Arial"/>
              </a:rPr>
            </a:br>
            <a:br>
              <a:rPr lang="en-US" sz="3600" dirty="0">
                <a:latin typeface="Arial"/>
                <a:cs typeface="Arial"/>
              </a:rPr>
            </a:br>
            <a:r>
              <a:rPr lang="en-US" sz="3600" dirty="0">
                <a:latin typeface="Arial"/>
                <a:cs typeface="Arial"/>
              </a:rPr>
              <a:t>February 2024</a:t>
            </a:r>
            <a:endParaRPr lang="en-US" sz="3600" dirty="0"/>
          </a:p>
        </p:txBody>
      </p:sp>
      <p:sp>
        <p:nvSpPr>
          <p:cNvPr id="3" name="TextBox 2">
            <a:extLst>
              <a:ext uri="{FF2B5EF4-FFF2-40B4-BE49-F238E27FC236}">
                <a16:creationId xmlns:a16="http://schemas.microsoft.com/office/drawing/2014/main" id="{2C7C76D3-2CDD-DB1D-7C8D-F21E1D7A16E5}"/>
              </a:ext>
            </a:extLst>
          </p:cNvPr>
          <p:cNvSpPr txBox="1"/>
          <p:nvPr/>
        </p:nvSpPr>
        <p:spPr>
          <a:xfrm>
            <a:off x="694353" y="3279732"/>
            <a:ext cx="3993502" cy="1200329"/>
          </a:xfrm>
          <a:prstGeom prst="rect">
            <a:avLst/>
          </a:prstGeom>
          <a:noFill/>
        </p:spPr>
        <p:txBody>
          <a:bodyPr wrap="square" rtlCol="0">
            <a:spAutoFit/>
          </a:bodyPr>
          <a:lstStyle/>
          <a:p>
            <a:pPr algn="ctr"/>
            <a:r>
              <a:rPr lang="en-US" sz="2400" b="1" dirty="0"/>
              <a:t>Pinal Gandhi</a:t>
            </a:r>
            <a:br>
              <a:rPr lang="en-US" sz="2400" b="1" dirty="0"/>
            </a:br>
            <a:r>
              <a:rPr lang="en-US" sz="2400" b="1" dirty="0"/>
              <a:t>Microbiology</a:t>
            </a:r>
          </a:p>
          <a:p>
            <a:pPr algn="ctr"/>
            <a:r>
              <a:rPr lang="en-US" sz="2400" b="1" dirty="0"/>
              <a:t>WFBMC</a:t>
            </a:r>
          </a:p>
        </p:txBody>
      </p:sp>
      <p:pic>
        <p:nvPicPr>
          <p:cNvPr id="6" name="Picture 5">
            <a:extLst>
              <a:ext uri="{FF2B5EF4-FFF2-40B4-BE49-F238E27FC236}">
                <a16:creationId xmlns:a16="http://schemas.microsoft.com/office/drawing/2014/main" id="{184F874F-9611-4FC6-9AF1-81FD8DBB42D6}"/>
              </a:ext>
            </a:extLst>
          </p:cNvPr>
          <p:cNvPicPr>
            <a:picLocks noChangeAspect="1"/>
          </p:cNvPicPr>
          <p:nvPr/>
        </p:nvPicPr>
        <p:blipFill>
          <a:blip r:embed="rId2"/>
          <a:stretch>
            <a:fillRect/>
          </a:stretch>
        </p:blipFill>
        <p:spPr>
          <a:xfrm>
            <a:off x="6565551" y="600199"/>
            <a:ext cx="3211186" cy="4279357"/>
          </a:xfrm>
          <a:prstGeom prst="rect">
            <a:avLst/>
          </a:prstGeom>
        </p:spPr>
      </p:pic>
    </p:spTree>
    <p:extLst>
      <p:ext uri="{BB962C8B-B14F-4D97-AF65-F5344CB8AC3E}">
        <p14:creationId xmlns:p14="http://schemas.microsoft.com/office/powerpoint/2010/main" val="54053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DECA-3421-B683-A809-87D4F2AA6251}"/>
              </a:ext>
            </a:extLst>
          </p:cNvPr>
          <p:cNvSpPr>
            <a:spLocks noGrp="1"/>
          </p:cNvSpPr>
          <p:nvPr>
            <p:ph type="title"/>
          </p:nvPr>
        </p:nvSpPr>
        <p:spPr>
          <a:xfrm>
            <a:off x="838200" y="134520"/>
            <a:ext cx="10515600" cy="844300"/>
          </a:xfrm>
        </p:spPr>
        <p:txBody>
          <a:bodyPr lIns="91440" tIns="45720" rIns="91440" bIns="45720" anchor="t"/>
          <a:lstStyle/>
          <a:p>
            <a:pPr algn="ctr"/>
            <a:r>
              <a:rPr lang="en-US" dirty="0">
                <a:latin typeface="Arial"/>
                <a:cs typeface="Arial"/>
              </a:rPr>
              <a:t>WFBMC </a:t>
            </a:r>
            <a:endParaRPr lang="en-US" dirty="0">
              <a:cs typeface="Arial" panose="020B0604020202020204" pitchFamily="34" charset="0"/>
            </a:endParaRPr>
          </a:p>
        </p:txBody>
      </p:sp>
      <p:graphicFrame>
        <p:nvGraphicFramePr>
          <p:cNvPr id="3" name="Chart 2">
            <a:extLst>
              <a:ext uri="{FF2B5EF4-FFF2-40B4-BE49-F238E27FC236}">
                <a16:creationId xmlns:a16="http://schemas.microsoft.com/office/drawing/2014/main" id="{4E47B87C-9797-6558-6ACE-409094796491}"/>
              </a:ext>
            </a:extLst>
          </p:cNvPr>
          <p:cNvGraphicFramePr>
            <a:graphicFrameLocks/>
          </p:cNvGraphicFramePr>
          <p:nvPr>
            <p:extLst>
              <p:ext uri="{D42A27DB-BD31-4B8C-83A1-F6EECF244321}">
                <p14:modId xmlns:p14="http://schemas.microsoft.com/office/powerpoint/2010/main" val="3542473571"/>
              </p:ext>
            </p:extLst>
          </p:nvPr>
        </p:nvGraphicFramePr>
        <p:xfrm>
          <a:off x="1566785" y="1120374"/>
          <a:ext cx="9058429" cy="46172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05FC8C7-5498-FA41-180D-3CDDB0C61F39}"/>
              </a:ext>
            </a:extLst>
          </p:cNvPr>
          <p:cNvSpPr txBox="1"/>
          <p:nvPr/>
        </p:nvSpPr>
        <p:spPr>
          <a:xfrm>
            <a:off x="7918882" y="6338656"/>
            <a:ext cx="1757778" cy="369332"/>
          </a:xfrm>
          <a:prstGeom prst="rect">
            <a:avLst/>
          </a:prstGeom>
          <a:noFill/>
        </p:spPr>
        <p:txBody>
          <a:bodyPr wrap="square" rtlCol="0">
            <a:spAutoFit/>
          </a:bodyPr>
          <a:lstStyle/>
          <a:p>
            <a:r>
              <a:rPr lang="en-US" dirty="0"/>
              <a:t>Feb 67</a:t>
            </a:r>
          </a:p>
        </p:txBody>
      </p:sp>
    </p:spTree>
    <p:extLst>
      <p:ext uri="{BB962C8B-B14F-4D97-AF65-F5344CB8AC3E}">
        <p14:creationId xmlns:p14="http://schemas.microsoft.com/office/powerpoint/2010/main" val="26028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CC75-EF3A-6605-4C6F-49B842399E16}"/>
              </a:ext>
            </a:extLst>
          </p:cNvPr>
          <p:cNvSpPr>
            <a:spLocks noGrp="1"/>
          </p:cNvSpPr>
          <p:nvPr>
            <p:ph type="title"/>
          </p:nvPr>
        </p:nvSpPr>
        <p:spPr>
          <a:xfrm>
            <a:off x="838200" y="84388"/>
            <a:ext cx="10515600" cy="944563"/>
          </a:xfrm>
        </p:spPr>
        <p:txBody>
          <a:bodyPr lIns="91440" tIns="45720" rIns="91440" bIns="45720" anchor="t"/>
          <a:lstStyle/>
          <a:p>
            <a:pPr algn="ctr"/>
            <a:r>
              <a:rPr lang="en-US" dirty="0">
                <a:latin typeface="Arial"/>
                <a:cs typeface="Arial"/>
              </a:rPr>
              <a:t>Top Deviation</a:t>
            </a:r>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D688052C-3BD3-853A-E4A6-B4C6A9C91221}"/>
              </a:ext>
            </a:extLst>
          </p:cNvPr>
          <p:cNvPicPr>
            <a:picLocks noChangeAspect="1"/>
          </p:cNvPicPr>
          <p:nvPr/>
        </p:nvPicPr>
        <p:blipFill>
          <a:blip r:embed="rId2"/>
          <a:stretch>
            <a:fillRect/>
          </a:stretch>
        </p:blipFill>
        <p:spPr>
          <a:xfrm>
            <a:off x="1648582" y="1203767"/>
            <a:ext cx="8894835" cy="4450466"/>
          </a:xfrm>
          <a:prstGeom prst="rect">
            <a:avLst/>
          </a:prstGeom>
        </p:spPr>
      </p:pic>
      <p:sp>
        <p:nvSpPr>
          <p:cNvPr id="5" name="TextBox 4">
            <a:extLst>
              <a:ext uri="{FF2B5EF4-FFF2-40B4-BE49-F238E27FC236}">
                <a16:creationId xmlns:a16="http://schemas.microsoft.com/office/drawing/2014/main" id="{0B9CAFD2-BF4D-7498-64CB-8C28D2502B36}"/>
              </a:ext>
            </a:extLst>
          </p:cNvPr>
          <p:cNvSpPr txBox="1"/>
          <p:nvPr/>
        </p:nvSpPr>
        <p:spPr>
          <a:xfrm>
            <a:off x="8043169" y="6383045"/>
            <a:ext cx="1429305" cy="369332"/>
          </a:xfrm>
          <a:prstGeom prst="rect">
            <a:avLst/>
          </a:prstGeom>
          <a:noFill/>
        </p:spPr>
        <p:txBody>
          <a:bodyPr wrap="square" rtlCol="0">
            <a:spAutoFit/>
          </a:bodyPr>
          <a:lstStyle/>
          <a:p>
            <a:r>
              <a:rPr lang="en-US" dirty="0"/>
              <a:t>February 30</a:t>
            </a:r>
          </a:p>
        </p:txBody>
      </p:sp>
    </p:spTree>
    <p:extLst>
      <p:ext uri="{BB962C8B-B14F-4D97-AF65-F5344CB8AC3E}">
        <p14:creationId xmlns:p14="http://schemas.microsoft.com/office/powerpoint/2010/main" val="333718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29" y="2060922"/>
            <a:ext cx="10515600" cy="1325563"/>
          </a:xfrm>
        </p:spPr>
        <p:txBody>
          <a:bodyPr/>
          <a:lstStyle/>
          <a:p>
            <a:pPr algn="ctr"/>
            <a:r>
              <a:rPr lang="en-US" sz="5000"/>
              <a:t>Patient Safety Awareness</a:t>
            </a:r>
          </a:p>
        </p:txBody>
      </p:sp>
      <p:pic>
        <p:nvPicPr>
          <p:cNvPr id="4" name="Picture 3" descr="Crazy Panda">
            <a:extLst>
              <a:ext uri="{FF2B5EF4-FFF2-40B4-BE49-F238E27FC236}">
                <a16:creationId xmlns:a16="http://schemas.microsoft.com/office/drawing/2014/main" id="{85A03F7A-EF88-FBCD-1CB6-CB2D51650BFE}"/>
              </a:ext>
            </a:extLst>
          </p:cNvPr>
          <p:cNvPicPr>
            <a:picLocks noChangeAspect="1"/>
          </p:cNvPicPr>
          <p:nvPr/>
        </p:nvPicPr>
        <p:blipFill>
          <a:blip r:embed="rId2"/>
          <a:stretch>
            <a:fillRect/>
          </a:stretch>
        </p:blipFill>
        <p:spPr>
          <a:xfrm>
            <a:off x="4090359" y="2968407"/>
            <a:ext cx="3777448" cy="3777448"/>
          </a:xfrm>
          <a:prstGeom prst="rect">
            <a:avLst/>
          </a:prstGeom>
        </p:spPr>
      </p:pic>
    </p:spTree>
    <p:extLst>
      <p:ext uri="{BB962C8B-B14F-4D97-AF65-F5344CB8AC3E}">
        <p14:creationId xmlns:p14="http://schemas.microsoft.com/office/powerpoint/2010/main" val="18743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36445 -0.5081 L -0.36445 -0.5081 C -0.36471 -0.51574 -0.36601 -0.52338 -0.3651 -0.53079 C -0.36406 -0.53981 -0.36106 -0.54768 -0.35872 -0.55602 C -0.35429 -0.57245 -0.3526 -0.57893 -0.34466 -0.5912 C -0.34062 -0.59722 -0.33671 -0.60393 -0.3319 -0.60764 C -0.32513 -0.6125 -0.31783 -0.61435 -0.31067 -0.61643 C -0.29375 -0.62129 -0.27526 -0.6206 -0.25833 -0.62129 C -0.24166 -0.61643 -0.22526 -0.61944 -0.2138 -0.59375 C -0.20924 -0.58356 -0.20755 -0.57037 -0.20455 -0.55856 C -0.20195 -0.53495 -0.19869 -0.51366 -0.20026 -0.48935 C -0.20182 -0.46551 -0.2069 -0.44791 -0.22083 -0.43912 C -0.22838 -0.43426 -0.23684 -0.43657 -0.24492 -0.43518 C -0.25872 -0.44375 -0.26692 -0.44329 -0.27317 -0.47176 C -0.27526 -0.48148 -0.27369 -0.49259 -0.27382 -0.50324 C -0.27239 -0.51736 -0.27278 -0.53264 -0.26966 -0.54583 C -0.26562 -0.56296 -0.25182 -0.58194 -0.24348 -0.5912 C -0.23632 -0.59907 -0.22916 -0.60671 -0.22148 -0.6125 C -0.20234 -0.62708 -0.18489 -0.63241 -0.16419 -0.63657 C -0.15559 -0.63819 -0.14674 -0.63819 -0.13802 -0.63889 C -0.12903 -0.63727 -0.12005 -0.63704 -0.11119 -0.63403 C -0.08528 -0.625 -0.08059 -0.6206 -0.06028 -0.60625 C -0.05742 -0.60162 -0.05416 -0.59791 -0.05169 -0.59236 C -0.04817 -0.58426 -0.04322 -0.5662 -0.04036 -0.55602 C -0.03997 -0.55139 -0.03958 -0.54676 -0.03906 -0.54213 C -0.03658 -0.52268 -0.03437 -0.51018 -0.03268 -0.49051 C -0.0319 -0.48264 -0.03177 -0.47477 -0.03125 -0.46666 C -0.03085 -0.46041 -0.0302 -0.45416 -0.02981 -0.44791 C -0.03033 -0.42801 -0.02825 -0.39352 -0.03619 -0.37361 C -0.03893 -0.3669 -0.04244 -0.36041 -0.04674 -0.35741 C -0.05091 -0.35416 -0.05572 -0.35648 -0.06028 -0.35602 C -0.06497 -0.35903 -0.0707 -0.35879 -0.07434 -0.36481 C -0.07812 -0.37106 -0.08033 -0.38079 -0.08072 -0.39004 C -0.08229 -0.42384 -0.07981 -0.475 -0.06731 -0.5044 C -0.05312 -0.53796 -0.04062 -0.54004 -0.01992 -0.54722 C -0.00976 -0.55069 0.0004 -0.55301 0.01055 -0.55602 C 0.02461 -0.54097 0.04089 -0.53055 0.053 -0.51065 C 0.0724 -0.4787 0.08829 -0.44051 0.10391 -0.40254 C 0.10834 -0.39166 0.11316 -0.38125 0.11732 -0.36991 C 0.11941 -0.36435 0.1211 -0.35833 0.12227 -0.35231 C 0.12683 -0.33009 0.12735 -0.32407 0.12943 -0.30579 C 0.12969 -0.30069 0.13086 -0.28055 0.13073 -0.27685 C 0.13047 -0.25301 0.13034 -0.22893 0.12865 -0.20509 C 0.12826 -0.19838 0.12618 -0.19236 0.12448 -0.18634 C 0.12045 -0.17222 0.11641 -0.1581 0.11172 -0.14467 C 0.10118 -0.11481 0.08516 -0.07778 0.07214 -0.05162 C 0.06602 -0.03981 0.05912 -0.0294 0.053 -0.01782 C 0.04454 -0.00208 0.04974 -0.00278 0.04454 -0.00278 " pathEditMode="relative" ptsTypes="AAAAAAAAAAAAAAAAAAAAAAAAAAAAAAAAAAAAAAAAAAAAAAAA">
                                      <p:cBhvr>
                                        <p:cTn id="6" dur="45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9687-28B5-0369-DB4A-103C0AC56A49}"/>
              </a:ext>
            </a:extLst>
          </p:cNvPr>
          <p:cNvSpPr>
            <a:spLocks noGrp="1"/>
          </p:cNvSpPr>
          <p:nvPr>
            <p:ph type="title"/>
          </p:nvPr>
        </p:nvSpPr>
        <p:spPr>
          <a:xfrm>
            <a:off x="609193" y="38218"/>
            <a:ext cx="10459803" cy="1325563"/>
          </a:xfrm>
        </p:spPr>
        <p:txBody>
          <a:bodyPr lIns="91440" tIns="45720" rIns="91440" bIns="45720" anchor="t"/>
          <a:lstStyle/>
          <a:p>
            <a:pPr algn="ctr"/>
            <a:r>
              <a:rPr lang="en-US" dirty="0">
                <a:latin typeface="Arial"/>
                <a:cs typeface="Arial"/>
              </a:rPr>
              <a:t>Patient Safety Tool of the Month</a:t>
            </a:r>
            <a:br>
              <a:rPr lang="en-US" dirty="0"/>
            </a:br>
            <a:br>
              <a:rPr lang="en-US" dirty="0"/>
            </a:br>
            <a:r>
              <a:rPr lang="en-US" dirty="0">
                <a:latin typeface="Arial"/>
                <a:cs typeface="Arial"/>
              </a:rPr>
              <a:t> </a:t>
            </a:r>
            <a:br>
              <a:rPr lang="en-US" sz="3400" dirty="0"/>
            </a:br>
            <a:endParaRPr lang="en-US" sz="3400" dirty="0"/>
          </a:p>
        </p:txBody>
      </p:sp>
      <p:pic>
        <p:nvPicPr>
          <p:cNvPr id="6" name="Picture 5" descr="A white sign with black text&#10;&#10;Description automatically generated">
            <a:extLst>
              <a:ext uri="{FF2B5EF4-FFF2-40B4-BE49-F238E27FC236}">
                <a16:creationId xmlns:a16="http://schemas.microsoft.com/office/drawing/2014/main" id="{0201D70D-8B8D-ABAB-6426-0B58841A1A64}"/>
              </a:ext>
            </a:extLst>
          </p:cNvPr>
          <p:cNvPicPr>
            <a:picLocks noChangeAspect="1"/>
          </p:cNvPicPr>
          <p:nvPr/>
        </p:nvPicPr>
        <p:blipFill>
          <a:blip r:embed="rId3"/>
          <a:stretch>
            <a:fillRect/>
          </a:stretch>
        </p:blipFill>
        <p:spPr>
          <a:xfrm>
            <a:off x="1752207" y="5179954"/>
            <a:ext cx="1504950" cy="1419627"/>
          </a:xfrm>
          <a:prstGeom prst="rect">
            <a:avLst/>
          </a:prstGeom>
        </p:spPr>
      </p:pic>
      <p:pic>
        <p:nvPicPr>
          <p:cNvPr id="8" name="Picture 7"/>
          <p:cNvPicPr>
            <a:picLocks noChangeAspect="1"/>
          </p:cNvPicPr>
          <p:nvPr/>
        </p:nvPicPr>
        <p:blipFill>
          <a:blip r:embed="rId4"/>
          <a:stretch>
            <a:fillRect/>
          </a:stretch>
        </p:blipFill>
        <p:spPr>
          <a:xfrm>
            <a:off x="7556727" y="1998177"/>
            <a:ext cx="4272229" cy="2967121"/>
          </a:xfrm>
          <a:prstGeom prst="rect">
            <a:avLst/>
          </a:prstGeom>
        </p:spPr>
      </p:pic>
      <p:sp>
        <p:nvSpPr>
          <p:cNvPr id="9" name="Title 1">
            <a:extLst>
              <a:ext uri="{FF2B5EF4-FFF2-40B4-BE49-F238E27FC236}">
                <a16:creationId xmlns:a16="http://schemas.microsoft.com/office/drawing/2014/main" id="{4E807338-066C-4A88-AD8E-36BBCF5AF075}"/>
              </a:ext>
            </a:extLst>
          </p:cNvPr>
          <p:cNvSpPr txBox="1">
            <a:spLocks/>
          </p:cNvSpPr>
          <p:nvPr/>
        </p:nvSpPr>
        <p:spPr>
          <a:xfrm>
            <a:off x="2296112" y="883879"/>
            <a:ext cx="7479119" cy="1325563"/>
          </a:xfrm>
          <a:prstGeom prst="rect">
            <a:avLst/>
          </a:prstGeom>
        </p:spPr>
        <p:txBody>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mj-cs"/>
              </a:defRPr>
            </a:lvl1pPr>
          </a:lstStyle>
          <a:p>
            <a:r>
              <a:rPr lang="en-US" sz="3200" b="0" dirty="0">
                <a:solidFill>
                  <a:schemeClr val="tx2">
                    <a:lumMod val="50000"/>
                    <a:lumOff val="50000"/>
                  </a:schemeClr>
                </a:solidFill>
              </a:rPr>
              <a:t>Knowing and Complying with Policies</a:t>
            </a:r>
          </a:p>
        </p:txBody>
      </p:sp>
      <p:sp>
        <p:nvSpPr>
          <p:cNvPr id="10" name="Content Placeholder 2">
            <a:extLst>
              <a:ext uri="{FF2B5EF4-FFF2-40B4-BE49-F238E27FC236}">
                <a16:creationId xmlns:a16="http://schemas.microsoft.com/office/drawing/2014/main" id="{A0F008B0-B38F-4A31-805C-BF5CD9B0F81F}"/>
              </a:ext>
            </a:extLst>
          </p:cNvPr>
          <p:cNvSpPr txBox="1">
            <a:spLocks/>
          </p:cNvSpPr>
          <p:nvPr/>
        </p:nvSpPr>
        <p:spPr>
          <a:xfrm>
            <a:off x="672659" y="1793421"/>
            <a:ext cx="5071837" cy="33865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chemeClr val="tx1">
                    <a:lumMod val="50000"/>
                  </a:schemeClr>
                </a:solidFill>
              </a:rPr>
              <a:t>Stop if rules do not make sense</a:t>
            </a:r>
          </a:p>
          <a:p>
            <a:pPr marL="0" indent="0" algn="ctr">
              <a:buFont typeface="Arial" panose="020B0604020202020204" pitchFamily="34" charset="0"/>
              <a:buNone/>
            </a:pPr>
            <a:endParaRPr lang="en-US" sz="2400" b="1" dirty="0">
              <a:solidFill>
                <a:schemeClr val="tx1">
                  <a:lumMod val="50000"/>
                </a:schemeClr>
              </a:solidFill>
            </a:endParaRPr>
          </a:p>
          <a:p>
            <a:pPr marL="0" indent="0" algn="ctr">
              <a:buFont typeface="Arial" panose="020B0604020202020204" pitchFamily="34" charset="0"/>
              <a:buNone/>
            </a:pPr>
            <a:r>
              <a:rPr lang="en-US" sz="2400" b="1" dirty="0">
                <a:solidFill>
                  <a:schemeClr val="tx1">
                    <a:lumMod val="50000"/>
                  </a:schemeClr>
                </a:solidFill>
              </a:rPr>
              <a:t>Know Why and Comply</a:t>
            </a:r>
          </a:p>
          <a:p>
            <a:pPr marL="0" indent="0" algn="ctr">
              <a:buFont typeface="Arial" panose="020B0604020202020204" pitchFamily="34" charset="0"/>
              <a:buNone/>
            </a:pPr>
            <a:endParaRPr lang="en-US" sz="2400" b="1" dirty="0">
              <a:solidFill>
                <a:schemeClr val="tx1">
                  <a:lumMod val="50000"/>
                </a:schemeClr>
              </a:solidFill>
            </a:endParaRPr>
          </a:p>
          <a:p>
            <a:pPr marL="0" indent="0" algn="ctr">
              <a:buFont typeface="Arial" panose="020B0604020202020204" pitchFamily="34" charset="0"/>
              <a:buNone/>
            </a:pPr>
            <a:r>
              <a:rPr lang="en-US" sz="2400" dirty="0">
                <a:solidFill>
                  <a:schemeClr val="tx1">
                    <a:lumMod val="50000"/>
                  </a:schemeClr>
                </a:solidFill>
              </a:rPr>
              <a:t>Use know why and comply when making choices based on policy, protocol and professional practice.</a:t>
            </a:r>
          </a:p>
        </p:txBody>
      </p:sp>
      <p:pic>
        <p:nvPicPr>
          <p:cNvPr id="11" name="Picture 10"/>
          <p:cNvPicPr>
            <a:picLocks noChangeAspect="1"/>
          </p:cNvPicPr>
          <p:nvPr/>
        </p:nvPicPr>
        <p:blipFill>
          <a:blip r:embed="rId5"/>
          <a:stretch>
            <a:fillRect/>
          </a:stretch>
        </p:blipFill>
        <p:spPr>
          <a:xfrm>
            <a:off x="5376437" y="2110018"/>
            <a:ext cx="2548349" cy="2743438"/>
          </a:xfrm>
          <a:prstGeom prst="rect">
            <a:avLst/>
          </a:prstGeom>
        </p:spPr>
      </p:pic>
    </p:spTree>
    <p:extLst>
      <p:ext uri="{BB962C8B-B14F-4D97-AF65-F5344CB8AC3E}">
        <p14:creationId xmlns:p14="http://schemas.microsoft.com/office/powerpoint/2010/main" val="228505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25BB00-857D-9BB0-8BC8-FB63A8A9998E}"/>
              </a:ext>
            </a:extLst>
          </p:cNvPr>
          <p:cNvPicPr>
            <a:picLocks noChangeAspect="1"/>
          </p:cNvPicPr>
          <p:nvPr/>
        </p:nvPicPr>
        <p:blipFill>
          <a:blip r:embed="rId2"/>
          <a:stretch>
            <a:fillRect/>
          </a:stretch>
        </p:blipFill>
        <p:spPr>
          <a:xfrm>
            <a:off x="511580" y="2132013"/>
            <a:ext cx="11168840" cy="1450974"/>
          </a:xfrm>
          <a:prstGeom prst="rect">
            <a:avLst/>
          </a:prstGeom>
        </p:spPr>
      </p:pic>
    </p:spTree>
    <p:extLst>
      <p:ext uri="{BB962C8B-B14F-4D97-AF65-F5344CB8AC3E}">
        <p14:creationId xmlns:p14="http://schemas.microsoft.com/office/powerpoint/2010/main" val="3848897551"/>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2.xml><?xml version="1.0" encoding="utf-8"?>
<ds:datastoreItem xmlns:ds="http://schemas.openxmlformats.org/officeDocument/2006/customXml" ds:itemID="{6CF4885C-7609-4458-9BFE-1B0CB90D3740}">
  <ds:schemaRefs>
    <ds:schemaRef ds:uri="http://schemas.microsoft.com/office/2006/metadata/properties"/>
    <ds:schemaRef ds:uri="http://purl.org/dc/elements/1.1/"/>
    <ds:schemaRef ds:uri="9f13e816-0b02-4e7c-8b57-4c1756e72b5d"/>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4fcaadbd-7980-4c2b-ad7d-cfc9d7b21928"/>
    <ds:schemaRef ds:uri="http://purl.org/dc/dcmitype/"/>
  </ds:schemaRefs>
</ds:datastoreItem>
</file>

<file path=customXml/itemProps3.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21</TotalTime>
  <Words>489</Words>
  <Application>Microsoft Office PowerPoint</Application>
  <PresentationFormat>Widescreen</PresentationFormat>
  <Paragraphs>54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Gabriola</vt:lpstr>
      <vt:lpstr>Office Theme</vt:lpstr>
      <vt:lpstr>PowerPoint Presentation</vt:lpstr>
      <vt:lpstr>Patient Safety</vt:lpstr>
      <vt:lpstr>Great Catches February 2024</vt:lpstr>
      <vt:lpstr>Great Catch Recipient for  February 2024</vt:lpstr>
      <vt:lpstr>WFBMC </vt:lpstr>
      <vt:lpstr>Top Deviation</vt:lpstr>
      <vt:lpstr>Patient Safety Awareness</vt:lpstr>
      <vt:lpstr>Patient Safety Tool of the Month    </vt:lpstr>
      <vt:lpstr>PowerPoint Presentation</vt:lpstr>
      <vt:lpstr>Personal Protective Equipment (PPE)</vt:lpstr>
      <vt:lpstr>SAFE-POL-0001  PPE/Hazard Assessment Policy </vt:lpstr>
      <vt:lpstr>PowerPoint Presentation</vt:lpstr>
      <vt:lpstr>PPE Options</vt:lpstr>
      <vt:lpstr>Our Responsibility</vt:lpstr>
      <vt:lpstr>Laboratory Safety Coordinator Wake Market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Shelley C. Bowman</cp:lastModifiedBy>
  <cp:revision>123</cp:revision>
  <cp:lastPrinted>2023-07-14T12:53:18Z</cp:lastPrinted>
  <dcterms:created xsi:type="dcterms:W3CDTF">2020-08-30T18:26:08Z</dcterms:created>
  <dcterms:modified xsi:type="dcterms:W3CDTF">2024-03-20T15:12:16Z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