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401" r:id="rId5"/>
    <p:sldId id="698" r:id="rId6"/>
    <p:sldId id="733" r:id="rId7"/>
    <p:sldId id="734" r:id="rId8"/>
    <p:sldId id="702" r:id="rId9"/>
    <p:sldId id="703" r:id="rId10"/>
    <p:sldId id="705" r:id="rId11"/>
    <p:sldId id="719" r:id="rId12"/>
    <p:sldId id="707" r:id="rId13"/>
    <p:sldId id="735" r:id="rId14"/>
    <p:sldId id="736" r:id="rId15"/>
    <p:sldId id="738" r:id="rId16"/>
    <p:sldId id="739" r:id="rId17"/>
    <p:sldId id="711" r:id="rId18"/>
    <p:sldId id="668" r:id="rId1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01"/>
            <p14:sldId id="698"/>
            <p14:sldId id="733"/>
            <p14:sldId id="734"/>
            <p14:sldId id="702"/>
            <p14:sldId id="703"/>
            <p14:sldId id="705"/>
            <p14:sldId id="719"/>
            <p14:sldId id="707"/>
            <p14:sldId id="735"/>
            <p14:sldId id="736"/>
            <p14:sldId id="738"/>
            <p14:sldId id="739"/>
            <p14:sldId id="711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 M. Walton" initials="JMW" lastIdx="1" clrIdx="0">
    <p:extLst>
      <p:ext uri="{19B8F6BF-5375-455C-9EA6-DF929625EA0E}">
        <p15:presenceInfo xmlns:p15="http://schemas.microsoft.com/office/powerpoint/2012/main" userId="S-1-5-21-1134720642-1542789574-19223665-64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8"/>
    <a:srgbClr val="008C95"/>
    <a:srgbClr val="75767F"/>
    <a:srgbClr val="942092"/>
    <a:srgbClr val="6C6D76"/>
    <a:srgbClr val="63646B"/>
    <a:srgbClr val="606167"/>
    <a:srgbClr val="5C5D62"/>
    <a:srgbClr val="E5B901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935C6-2D0D-C7D8-F8F1-5A2E3D4E1E5B}" v="111" dt="2024-04-16T16:52:38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04C0-A354-4F9C-A1C7-5703200E12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medical%20equipmen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lawyersandsettlements.com/blog/tag/workers-compens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>
                <a:solidFill>
                  <a:schemeClr val="bg1"/>
                </a:solidFill>
                <a:latin typeface="Arial" panose="020B0604020202020204" pitchFamily="34" charset="0"/>
              </a:rPr>
              <a:t>Safety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4.2024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A4A797-C186-71B3-70F2-688DEDE1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>
                <a:latin typeface="Arial"/>
                <a:cs typeface="Arial"/>
              </a:rPr>
              <a:t>SAFE-POL-0007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Handling Contaminated Requisitions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54E427-81E0-94A6-9425-22A4F0127661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AAEE6C-9686-26E3-CE7D-C5427E26FB2B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5747238" cy="38542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Step 1: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/>
              <a:t>It is the responsibility of the person first encountering the contaminated requisition to prevent any other person from being exposed. </a:t>
            </a:r>
          </a:p>
          <a:p>
            <a:pPr marL="0" indent="0">
              <a:buNone/>
            </a:pPr>
            <a:r>
              <a:rPr lang="en-US"/>
              <a:t>	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3CAE1DCE-6B31-44AD-90DE-1ECBBA03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9910" y="1719263"/>
            <a:ext cx="4082562" cy="40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6FF5A4-152B-BED7-584D-861B6AAC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>
                <a:cs typeface="Arial"/>
              </a:rPr>
              <a:t>Handling Contaminated Requisitions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3713-B7D9-AB8C-6265-88CDA7580EEE}"/>
              </a:ext>
            </a:extLst>
          </p:cNvPr>
          <p:cNvSpPr txBox="1"/>
          <p:nvPr/>
        </p:nvSpPr>
        <p:spPr>
          <a:xfrm>
            <a:off x="304800" y="2181225"/>
            <a:ext cx="1050607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Segoe UI"/>
              </a:rPr>
              <a:t>Step 2: </a:t>
            </a:r>
            <a:r>
              <a:rPr lang="en-US" sz="2800">
                <a:cs typeface="Segoe UI"/>
              </a:rPr>
              <a:t>​</a:t>
            </a:r>
          </a:p>
          <a:p>
            <a:r>
              <a:rPr lang="en-US" sz="2800">
                <a:cs typeface="Segoe UI"/>
              </a:rPr>
              <a:t>Handle contaminated requisitions </a:t>
            </a:r>
            <a:r>
              <a:rPr lang="en-US" sz="2800" i="1">
                <a:cs typeface="Segoe UI"/>
              </a:rPr>
              <a:t>in one of the following ways</a:t>
            </a:r>
            <a:r>
              <a:rPr lang="en-US" sz="2800">
                <a:cs typeface="Segoe UI"/>
              </a:rPr>
              <a:t>: ​</a:t>
            </a:r>
          </a:p>
          <a:p>
            <a:r>
              <a:rPr lang="en-US" sz="2800">
                <a:cs typeface="Segoe UI"/>
              </a:rPr>
              <a:t>   </a:t>
            </a:r>
            <a:r>
              <a:rPr lang="en-US" sz="2800" b="1">
                <a:cs typeface="Segoe UI"/>
              </a:rPr>
              <a:t> </a:t>
            </a:r>
          </a:p>
          <a:p>
            <a:r>
              <a:rPr lang="en-US" sz="2800" b="1">
                <a:cs typeface="Segoe UI"/>
              </a:rPr>
              <a:t> </a:t>
            </a:r>
            <a:r>
              <a:rPr lang="en-US" sz="2800" b="1" u="sng">
                <a:cs typeface="Segoe UI"/>
              </a:rPr>
              <a:t>Copy​</a:t>
            </a:r>
            <a:endParaRPr lang="en-US" u="sng"/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Segoe UI"/>
              </a:rPr>
              <a:t>  Place the contaminated requisition in a plastic sheet cover.​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Segoe UI"/>
              </a:rPr>
              <a:t>  Make a copy of the contaminated requisition.​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Segoe UI"/>
              </a:rPr>
              <a:t>  Discard the contaminated requisition.​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Segoe UI"/>
              </a:rPr>
              <a:t>  Use the requisition copy.</a:t>
            </a:r>
          </a:p>
        </p:txBody>
      </p:sp>
    </p:spTree>
    <p:extLst>
      <p:ext uri="{BB962C8B-B14F-4D97-AF65-F5344CB8AC3E}">
        <p14:creationId xmlns:p14="http://schemas.microsoft.com/office/powerpoint/2010/main" val="96499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229B0-B0A4-6112-38B1-F2E873270518}"/>
              </a:ext>
            </a:extLst>
          </p:cNvPr>
          <p:cNvSpPr txBox="1"/>
          <p:nvPr/>
        </p:nvSpPr>
        <p:spPr>
          <a:xfrm>
            <a:off x="371475" y="609600"/>
            <a:ext cx="1098232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/>
              <a:t>Handling Contaminated Requisitions</a:t>
            </a:r>
            <a:r>
              <a:rPr lang="en-US" sz="4400">
                <a:cs typeface="Arial"/>
              </a:rPr>
              <a:t>​</a:t>
            </a:r>
            <a:endParaRPr lang="en-US"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74FFF-2674-BF2F-F630-81E3220DCC2B}"/>
              </a:ext>
            </a:extLst>
          </p:cNvPr>
          <p:cNvSpPr txBox="1"/>
          <p:nvPr/>
        </p:nvSpPr>
        <p:spPr>
          <a:xfrm>
            <a:off x="180975" y="1714500"/>
            <a:ext cx="120110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Segoe UI"/>
              </a:rPr>
              <a:t> </a:t>
            </a:r>
            <a:r>
              <a:rPr lang="en-US" sz="2800" b="1" u="sng">
                <a:cs typeface="Segoe UI"/>
              </a:rPr>
              <a:t>Decontaminate​</a:t>
            </a:r>
            <a:endParaRPr lang="en-US" u="sng">
              <a:cs typeface="Arial" panose="020B0604020202020204"/>
            </a:endParaRPr>
          </a:p>
          <a:p>
            <a:pPr marL="514350" indent="-514350">
              <a:buFont typeface="Arial"/>
              <a:buChar char="•"/>
            </a:pPr>
            <a:r>
              <a:rPr lang="en-US" sz="2800">
                <a:cs typeface="Segoe UI"/>
              </a:rPr>
              <a:t>Place the contaminated requisition on a dry paper towel.​</a:t>
            </a:r>
            <a:endParaRPr lang="en-US">
              <a:cs typeface="Arial" panose="020B0604020202020204"/>
            </a:endParaRPr>
          </a:p>
          <a:p>
            <a:pPr marL="514350" indent="-514350">
              <a:buFont typeface="Arial"/>
              <a:buChar char="•"/>
            </a:pPr>
            <a:r>
              <a:rPr lang="en-US" sz="2800">
                <a:cs typeface="Segoe UI"/>
              </a:rPr>
              <a:t>Soak the spot on the requisition with a decontaminating solution such as 1:10 Clorox. ​</a:t>
            </a:r>
            <a:endParaRPr lang="en-US">
              <a:cs typeface="Arial" panose="020B0604020202020204"/>
            </a:endParaRPr>
          </a:p>
          <a:p>
            <a:pPr marL="514350" indent="-514350">
              <a:buFont typeface="Arial"/>
              <a:buChar char="•"/>
            </a:pPr>
            <a:r>
              <a:rPr lang="en-US" sz="2800">
                <a:cs typeface="Segoe UI"/>
              </a:rPr>
              <a:t>Allow the requisition to dry. ​</a:t>
            </a:r>
            <a:endParaRPr lang="en-US">
              <a:cs typeface="Arial" panose="020B0604020202020204"/>
            </a:endParaRPr>
          </a:p>
          <a:p>
            <a:pPr marL="514350" indent="-514350">
              <a:buFont typeface="Arial"/>
              <a:buChar char="•"/>
            </a:pPr>
            <a:r>
              <a:rPr lang="en-US" sz="2800">
                <a:cs typeface="Segoe UI"/>
              </a:rPr>
              <a:t>Beside the contaminated spot, write “decontaminated” – date and initial.​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458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05" y="99654"/>
            <a:ext cx="10515600" cy="1325563"/>
          </a:xfrm>
        </p:spPr>
        <p:txBody>
          <a:bodyPr lIns="91440" tIns="45720" rIns="91440" bIns="45720" anchor="t"/>
          <a:lstStyle/>
          <a:p>
            <a:pPr algn="ctr"/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Handling Contaminated Requisitions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28" y="1569479"/>
            <a:ext cx="9488130" cy="1771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u="sng">
                <a:cs typeface="Arial"/>
              </a:rPr>
              <a:t>Replace</a:t>
            </a:r>
            <a:endParaRPr lang="en-US" sz="28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cs typeface="Arial"/>
              </a:rPr>
              <a:t>If the requisition is saturated with blood and/or body fluids or so contaminated that it cannot be easily handled, a new requisition should be requested.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74336-18B7-982C-35FC-265B2CEB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81" y="2878508"/>
            <a:ext cx="2728915" cy="36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 Imperdible Stock de Foto gratis - Public Domain Pictures">
            <a:extLst>
              <a:ext uri="{FF2B5EF4-FFF2-40B4-BE49-F238E27FC236}">
                <a16:creationId xmlns:a16="http://schemas.microsoft.com/office/drawing/2014/main" id="{0A98D8C5-8236-91DF-F5B6-2E0A33B4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34" y="2657475"/>
            <a:ext cx="2265589" cy="3393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8D921-D570-5C30-4408-46DE494DD25E}"/>
              </a:ext>
            </a:extLst>
          </p:cNvPr>
          <p:cNvSpPr txBox="1"/>
          <p:nvPr/>
        </p:nvSpPr>
        <p:spPr>
          <a:xfrm>
            <a:off x="3534016" y="995218"/>
            <a:ext cx="4563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  <a:latin typeface="Gabriola"/>
                <a:ea typeface="MS Mincho"/>
                <a:cs typeface="Arial"/>
              </a:rPr>
              <a:t>Thank You!</a:t>
            </a:r>
            <a:endParaRPr lang="en-US" sz="4800" dirty="0">
              <a:solidFill>
                <a:schemeClr val="accent3"/>
              </a:solidFill>
              <a:latin typeface="Gabriola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47118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D46-5FF5-A039-9D5C-C8C14B10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97"/>
            <a:ext cx="10515600" cy="1325563"/>
          </a:xfrm>
        </p:spPr>
        <p:txBody>
          <a:bodyPr/>
          <a:lstStyle/>
          <a:p>
            <a:pPr algn="ctr"/>
            <a:r>
              <a:rPr lang="en-US"/>
              <a:t>Patient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885D3-B3C5-E8DA-3416-856C6070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53" y="1535967"/>
            <a:ext cx="7580494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A9C2-03D6-7188-124F-3AD8EEA0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>
                <a:latin typeface="Arial"/>
                <a:cs typeface="Arial"/>
              </a:rPr>
              <a:t>Great Catches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March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8060FF-0C96-0C74-D75A-7E1D054795EF}"/>
              </a:ext>
            </a:extLst>
          </p:cNvPr>
          <p:cNvGraphicFramePr>
            <a:graphicFrameLocks noGrp="1"/>
          </p:cNvGraphicFramePr>
          <p:nvPr/>
        </p:nvGraphicFramePr>
        <p:xfrm>
          <a:off x="1419225" y="2514600"/>
          <a:ext cx="9364427" cy="1732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8320">
                  <a:extLst>
                    <a:ext uri="{9D8B030D-6E8A-4147-A177-3AD203B41FA5}">
                      <a16:colId xmlns:a16="http://schemas.microsoft.com/office/drawing/2014/main" val="42732934"/>
                    </a:ext>
                  </a:extLst>
                </a:gridCol>
                <a:gridCol w="1317864">
                  <a:extLst>
                    <a:ext uri="{9D8B030D-6E8A-4147-A177-3AD203B41FA5}">
                      <a16:colId xmlns:a16="http://schemas.microsoft.com/office/drawing/2014/main" val="4242541751"/>
                    </a:ext>
                  </a:extLst>
                </a:gridCol>
                <a:gridCol w="1545956">
                  <a:extLst>
                    <a:ext uri="{9D8B030D-6E8A-4147-A177-3AD203B41FA5}">
                      <a16:colId xmlns:a16="http://schemas.microsoft.com/office/drawing/2014/main" val="2912736331"/>
                    </a:ext>
                  </a:extLst>
                </a:gridCol>
                <a:gridCol w="5702287">
                  <a:extLst>
                    <a:ext uri="{9D8B030D-6E8A-4147-A177-3AD203B41FA5}">
                      <a16:colId xmlns:a16="http://schemas.microsoft.com/office/drawing/2014/main" val="1651202355"/>
                    </a:ext>
                  </a:extLst>
                </a:gridCol>
              </a:tblGrid>
              <a:tr h="4228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Date of Event</a:t>
                      </a:r>
                      <a:endParaRPr lang="en-US">
                        <a:effectLst/>
                        <a:highlight>
                          <a:srgbClr val="D0CECE"/>
                        </a:highlight>
                        <a:latin typeface="Calibri"/>
                      </a:endParaRPr>
                    </a:p>
                  </a:txBody>
                  <a:tcPr marL="8687" marR="8687" marT="8687" anchor="ctr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Lab Section</a:t>
                      </a:r>
                      <a:endParaRPr lang="en-US">
                        <a:effectLst/>
                        <a:highlight>
                          <a:srgbClr val="D0CECE"/>
                        </a:highlight>
                        <a:latin typeface="Calibri"/>
                      </a:endParaRPr>
                    </a:p>
                  </a:txBody>
                  <a:tcPr marL="8687" marR="8687" marT="86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Employee Involved</a:t>
                      </a:r>
                      <a:endParaRPr lang="en-US">
                        <a:effectLst/>
                        <a:highlight>
                          <a:srgbClr val="D0CECE"/>
                        </a:highlight>
                        <a:latin typeface="Calibri"/>
                      </a:endParaRPr>
                    </a:p>
                  </a:txBody>
                  <a:tcPr marL="8687" marR="8687" marT="8687" anchor="ctr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Description of Event</a:t>
                      </a:r>
                      <a:endParaRPr lang="en-US">
                        <a:effectLst/>
                        <a:highlight>
                          <a:srgbClr val="D0CECE"/>
                        </a:highlight>
                        <a:latin typeface="Calibri"/>
                      </a:endParaRPr>
                    </a:p>
                  </a:txBody>
                  <a:tcPr marL="8687" marR="8687" marT="86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82448"/>
                  </a:ext>
                </a:extLst>
              </a:tr>
              <a:tr h="13098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3/1/2024</a:t>
                      </a:r>
                      <a:endParaRPr lang="en-US" sz="1200"/>
                    </a:p>
                  </a:txBody>
                  <a:tcPr marL="8687" marR="8687" marT="86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HP Laboratory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Delana Spillman</a:t>
                      </a:r>
                      <a:endParaRPr lang="en-US" sz="1200"/>
                    </a:p>
                  </a:txBody>
                  <a:tcPr marL="8687" marR="8687" marT="86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Delana Spillman, clinical laboratory, identified a patient with a critical high White Blood Count that came in through the ER.  After noting that there was no pathology evaluation history on file,  Delana immediately escalated to a pathologist for evaluation so that the proper Oncology assessment could be initiated by the proper physician. 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8687" marR="8687" marT="86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15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7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6FC5-F092-642D-25DC-421870C0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60" y="1048993"/>
            <a:ext cx="4251664" cy="1325563"/>
          </a:xfrm>
        </p:spPr>
        <p:txBody>
          <a:bodyPr lIns="91440" tIns="45720" rIns="91440" bIns="45720" anchor="t"/>
          <a:lstStyle/>
          <a:p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Great Catch Recipient</a:t>
            </a:r>
            <a:br>
              <a:rPr lang="en-US" sz="3200" dirty="0"/>
            </a:br>
            <a:br>
              <a:rPr lang="en-US" sz="3200" dirty="0"/>
            </a:b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5D341-2FE1-482A-B8E4-CCDCA1D1E6FB}"/>
              </a:ext>
            </a:extLst>
          </p:cNvPr>
          <p:cNvSpPr txBox="1"/>
          <p:nvPr/>
        </p:nvSpPr>
        <p:spPr>
          <a:xfrm>
            <a:off x="7181850" y="5181600"/>
            <a:ext cx="33337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Delana Spillman</a:t>
            </a:r>
          </a:p>
          <a:p>
            <a:r>
              <a:rPr lang="en-US" sz="2000">
                <a:solidFill>
                  <a:srgbClr val="000000"/>
                </a:solidFill>
                <a:cs typeface="Arial"/>
              </a:rPr>
              <a:t>High Point Medical Center</a:t>
            </a:r>
          </a:p>
        </p:txBody>
      </p:sp>
      <p:pic>
        <p:nvPicPr>
          <p:cNvPr id="4" name="Picture 3" descr="A person in a blue scrubs&#10;&#10;Description automatically generated">
            <a:extLst>
              <a:ext uri="{FF2B5EF4-FFF2-40B4-BE49-F238E27FC236}">
                <a16:creationId xmlns:a16="http://schemas.microsoft.com/office/drawing/2014/main" id="{726D1774-94B1-0ED5-650E-ECDB96D1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09707" y="608295"/>
            <a:ext cx="4715787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DECA-3421-B683-A809-87D4F2AA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20"/>
            <a:ext cx="10515600" cy="844300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WFBMC 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6E758071-C2BA-991D-8DDF-04EC10BB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79" y="937886"/>
            <a:ext cx="9997596" cy="5013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F04A8-0639-236F-3FC8-4ECD08D35ECA}"/>
              </a:ext>
            </a:extLst>
          </p:cNvPr>
          <p:cNvSpPr txBox="1"/>
          <p:nvPr/>
        </p:nvSpPr>
        <p:spPr>
          <a:xfrm>
            <a:off x="7559066" y="624892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WFBMC 77</a:t>
            </a:r>
            <a:endParaRPr lang="en-US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8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CC75-EF3A-6605-4C6F-49B84239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88"/>
            <a:ext cx="10515600" cy="944563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Top Deviation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 descr="A graph with lines and dots&#10;&#10;Description automatically generated">
            <a:extLst>
              <a:ext uri="{FF2B5EF4-FFF2-40B4-BE49-F238E27FC236}">
                <a16:creationId xmlns:a16="http://schemas.microsoft.com/office/drawing/2014/main" id="{903E4D97-2D8F-90D4-7220-2E46CDF8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46" y="912640"/>
            <a:ext cx="8827064" cy="4423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C2531-DEB5-886F-4425-3A88AF998B54}"/>
              </a:ext>
            </a:extLst>
          </p:cNvPr>
          <p:cNvSpPr txBox="1"/>
          <p:nvPr/>
        </p:nvSpPr>
        <p:spPr>
          <a:xfrm>
            <a:off x="9287919" y="543420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March 30</a:t>
            </a:r>
          </a:p>
        </p:txBody>
      </p:sp>
    </p:spTree>
    <p:extLst>
      <p:ext uri="{BB962C8B-B14F-4D97-AF65-F5344CB8AC3E}">
        <p14:creationId xmlns:p14="http://schemas.microsoft.com/office/powerpoint/2010/main" val="333718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6E0C6B32-0DEF-2F9B-A2BC-46B8D21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37" y="475992"/>
            <a:ext cx="12192000" cy="1795228"/>
          </a:xfrm>
          <a:prstGeom prst="rect">
            <a:avLst/>
          </a:prstGeom>
        </p:spPr>
      </p:pic>
      <p:pic>
        <p:nvPicPr>
          <p:cNvPr id="3" name="Picture 2" descr="Safety Warning Free Stock Photo - Public Domain Pictures">
            <a:extLst>
              <a:ext uri="{FF2B5EF4-FFF2-40B4-BE49-F238E27FC236}">
                <a16:creationId xmlns:a16="http://schemas.microsoft.com/office/drawing/2014/main" id="{4F898B53-21E6-CDFB-1CA6-A7BE4B6C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89" y="2330240"/>
            <a:ext cx="5414211" cy="3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9687-28B5-0369-DB4A-103C0AC5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93" y="38218"/>
            <a:ext cx="10459803" cy="1325563"/>
          </a:xfrm>
        </p:spPr>
        <p:txBody>
          <a:bodyPr lIns="91440" tIns="45720" rIns="91440" bIns="45720" anchor="t"/>
          <a:lstStyle/>
          <a:p>
            <a:pPr algn="ctr"/>
            <a:r>
              <a:rPr lang="en-US">
                <a:latin typeface="Arial"/>
                <a:cs typeface="Arial"/>
              </a:rPr>
              <a:t>Patient Safety Tool of the Month</a:t>
            </a:r>
            <a:br>
              <a:rPr lang="en-US"/>
            </a:br>
            <a:br>
              <a:rPr lang="en-US"/>
            </a:br>
            <a:r>
              <a:rPr lang="en-US">
                <a:latin typeface="Arial"/>
                <a:cs typeface="Arial"/>
              </a:rPr>
              <a:t> </a:t>
            </a:r>
            <a:br>
              <a:rPr lang="en-US" sz="3400"/>
            </a:br>
            <a:endParaRPr lang="en-US" sz="3400">
              <a:cs typeface="Arial"/>
            </a:endParaRPr>
          </a:p>
        </p:txBody>
      </p:sp>
      <p:pic>
        <p:nvPicPr>
          <p:cNvPr id="6" name="Picture 5" descr="A white sign with black text&#10;&#10;Description automatically generated">
            <a:extLst>
              <a:ext uri="{FF2B5EF4-FFF2-40B4-BE49-F238E27FC236}">
                <a16:creationId xmlns:a16="http://schemas.microsoft.com/office/drawing/2014/main" id="{0201D70D-8B8D-ABAB-6426-0B58841A1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38" y="4522338"/>
            <a:ext cx="2204319" cy="207724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F17AF1-3F01-860B-3180-AB428AFAC871}"/>
              </a:ext>
            </a:extLst>
          </p:cNvPr>
          <p:cNvGraphicFramePr>
            <a:graphicFrameLocks noGrp="1"/>
          </p:cNvGraphicFramePr>
          <p:nvPr/>
        </p:nvGraphicFramePr>
        <p:xfrm>
          <a:off x="3714750" y="1143000"/>
          <a:ext cx="7258325" cy="5215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36107">
                  <a:extLst>
                    <a:ext uri="{9D8B030D-6E8A-4147-A177-3AD203B41FA5}">
                      <a16:colId xmlns:a16="http://schemas.microsoft.com/office/drawing/2014/main" val="1411757007"/>
                    </a:ext>
                  </a:extLst>
                </a:gridCol>
                <a:gridCol w="3722218">
                  <a:extLst>
                    <a:ext uri="{9D8B030D-6E8A-4147-A177-3AD203B41FA5}">
                      <a16:colId xmlns:a16="http://schemas.microsoft.com/office/drawing/2014/main" val="216494974"/>
                    </a:ext>
                  </a:extLst>
                </a:gridCol>
              </a:tblGrid>
              <a:tr h="884317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highlight>
                            <a:srgbClr val="4261AD"/>
                          </a:highlight>
                          <a:latin typeface="Arial" panose="020B0604020202020204" pitchFamily="34" charset="0"/>
                        </a:rPr>
                        <a:t>Practice With &amp; Accept Questioning Attitudes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highlight>
                          <a:srgbClr val="4261AD"/>
                        </a:highlight>
                      </a:endParaRPr>
                    </a:p>
                  </a:txBody>
                  <a:tcPr marL="61722" marR="61722" marT="30861" marB="308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61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03319"/>
                  </a:ext>
                </a:extLst>
              </a:tr>
              <a:tr h="321570">
                <a:tc gridSpan="2">
                  <a:txBody>
                    <a:bodyPr/>
                    <a:lstStyle/>
                    <a:p>
                      <a:pPr algn="l" rtl="0" fontAlgn="auto"/>
                      <a:endParaRPr lang="en-US" sz="1800" b="1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722" marR="61722" marT="30861" marB="308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11019"/>
                  </a:ext>
                </a:extLst>
              </a:tr>
              <a:tr h="1296329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28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/>
                        </a:rPr>
                        <a:t>Q-</a:t>
                      </a:r>
                      <a:r>
                        <a:rPr lang="en-US" sz="2800" b="1" i="0">
                          <a:solidFill>
                            <a:srgbClr val="F07B05"/>
                          </a:solidFill>
                          <a:effectLst/>
                          <a:highlight>
                            <a:srgbClr val="FEE5CB"/>
                          </a:highlight>
                          <a:latin typeface="Arial"/>
                        </a:rPr>
                        <a:t> Qualify </a:t>
                      </a:r>
                      <a:r>
                        <a:rPr lang="en-US" sz="1200" b="1" i="0">
                          <a:solidFill>
                            <a:srgbClr val="F07B05"/>
                          </a:solidFill>
                          <a:effectLst/>
                          <a:highlight>
                            <a:srgbClr val="FEE5CB"/>
                          </a:highlight>
                          <a:latin typeface="Arial"/>
                        </a:rPr>
                        <a:t>(Do I trust this source?)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/>
                      </a:endParaRPr>
                    </a:p>
                    <a:p>
                      <a:pPr algn="l" rtl="0" fontAlgn="base"/>
                      <a:r>
                        <a:rPr lang="en-US" sz="28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V-  </a:t>
                      </a:r>
                      <a:r>
                        <a:rPr lang="en-US" sz="2800" b="1" i="0">
                          <a:solidFill>
                            <a:srgbClr val="F07B05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Validate </a:t>
                      </a:r>
                      <a:r>
                        <a:rPr lang="en-US" sz="1200" b="1" i="0">
                          <a:solidFill>
                            <a:srgbClr val="F07B05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(Does it make sense to me?)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</a:endParaRPr>
                    </a:p>
                    <a:p>
                      <a:pPr algn="l" rtl="0" fontAlgn="base"/>
                      <a:r>
                        <a:rPr lang="en-US" sz="28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/>
                        </a:rPr>
                        <a:t>V-</a:t>
                      </a:r>
                      <a:r>
                        <a:rPr lang="en-US" sz="2800" b="1" i="0">
                          <a:solidFill>
                            <a:srgbClr val="F07B05"/>
                          </a:solidFill>
                          <a:effectLst/>
                          <a:highlight>
                            <a:srgbClr val="FEE5CB"/>
                          </a:highlight>
                          <a:latin typeface="Arial"/>
                        </a:rPr>
                        <a:t>  Verify </a:t>
                      </a:r>
                      <a:r>
                        <a:rPr lang="en-US" sz="1200" b="1" i="0">
                          <a:solidFill>
                            <a:srgbClr val="F07B05"/>
                          </a:solidFill>
                          <a:effectLst/>
                          <a:highlight>
                            <a:srgbClr val="FEE5CB"/>
                          </a:highlight>
                          <a:latin typeface="Arial"/>
                        </a:rPr>
                        <a:t>(Check with an expert source)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/>
                      </a:endParaRPr>
                    </a:p>
                  </a:txBody>
                  <a:tcPr marL="61722" marR="61722" marT="30861" marB="308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80410"/>
                  </a:ext>
                </a:extLst>
              </a:tr>
              <a:tr h="2622804"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A questioning attitude is the single most effective Critical Thinking Tool!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A quick way to detect incorrect information and assumptions BEFORE you act.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Qualify</a:t>
                      </a: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 and </a:t>
                      </a:r>
                      <a:r>
                        <a:rPr lang="en-US" sz="14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Validate</a:t>
                      </a: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 are quick checks in your head. </a:t>
                      </a:r>
                      <a:r>
                        <a:rPr lang="en-US" sz="14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Verify</a:t>
                      </a: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 takes a little more time but addresses that feeling in your gut (your smoke detector).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722" marR="61722" marT="30861" marB="308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B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Always </a:t>
                      </a:r>
                      <a:r>
                        <a:rPr lang="en-US" sz="1400" b="1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Verify</a:t>
                      </a: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 when: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742950" lvl="1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Your smoke detector goes off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742950" lvl="1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There is a change in plans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742950" lvl="1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You are in a high-risk situation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742950" lvl="1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4261AD"/>
                          </a:solidFill>
                          <a:effectLst/>
                          <a:highlight>
                            <a:srgbClr val="FEE5CB"/>
                          </a:highlight>
                          <a:latin typeface="Arial" panose="020B0604020202020204" pitchFamily="34" charset="0"/>
                        </a:rPr>
                        <a:t>You are in a new situation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highlight>
                          <a:srgbClr val="FEE5C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722" marR="61722" marT="30861" marB="308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556046"/>
                  </a:ext>
                </a:extLst>
              </a:tr>
            </a:tbl>
          </a:graphicData>
        </a:graphic>
      </p:graphicFrame>
      <p:pic>
        <p:nvPicPr>
          <p:cNvPr id="5" name="Picture 4" descr="C:\Users\jfinman\AppData\Local\Microsoft\Windows\Temporary Internet Files\Content.IE5\LW25J8G8\MC900434411[1].wmf">
            <a:extLst>
              <a:ext uri="{FF2B5EF4-FFF2-40B4-BE49-F238E27FC236}">
                <a16:creationId xmlns:a16="http://schemas.microsoft.com/office/drawing/2014/main" id="{BE0E1153-1711-4F77-8973-581AEDB18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5362575"/>
            <a:ext cx="1219200" cy="137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26AF8-AE67-6272-444D-A08EB456B850}"/>
              </a:ext>
            </a:extLst>
          </p:cNvPr>
          <p:cNvSpPr txBox="1"/>
          <p:nvPr/>
        </p:nvSpPr>
        <p:spPr>
          <a:xfrm>
            <a:off x="308975" y="2093934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Segoe UI"/>
              </a:rPr>
              <a:t>March ​</a:t>
            </a:r>
          </a:p>
          <a:p>
            <a:pPr algn="ctr"/>
            <a:r>
              <a:rPr lang="en-US" sz="2800">
                <a:cs typeface="Segoe UI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850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sign&#10;&#10;Description automatically generated">
            <a:extLst>
              <a:ext uri="{FF2B5EF4-FFF2-40B4-BE49-F238E27FC236}">
                <a16:creationId xmlns:a16="http://schemas.microsoft.com/office/drawing/2014/main" id="{0253F281-FAA4-6BD8-5B45-26E44468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" y="551578"/>
            <a:ext cx="12192000" cy="1583895"/>
          </a:xfrm>
          <a:prstGeom prst="rect">
            <a:avLst/>
          </a:prstGeom>
        </p:spPr>
      </p:pic>
      <p:pic>
        <p:nvPicPr>
          <p:cNvPr id="3" name="Picture 2" descr="A group of warning signs&#10;&#10;Description automatically generated">
            <a:extLst>
              <a:ext uri="{FF2B5EF4-FFF2-40B4-BE49-F238E27FC236}">
                <a16:creationId xmlns:a16="http://schemas.microsoft.com/office/drawing/2014/main" id="{AA99A957-C2E4-B37D-6C02-6F7637B8D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35329" y="2255420"/>
            <a:ext cx="4391526" cy="40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C2D6B4-979C-410A-F001-2F15AAC40FFA}"/>
              </a:ext>
            </a:extLst>
          </p:cNvPr>
          <p:cNvSpPr txBox="1"/>
          <p:nvPr/>
        </p:nvSpPr>
        <p:spPr>
          <a:xfrm>
            <a:off x="5890460" y="4903370"/>
            <a:ext cx="2436395" cy="48794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25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3999B416B1D40A13774800C8A092E" ma:contentTypeVersion="14" ma:contentTypeDescription="Create a new document." ma:contentTypeScope="" ma:versionID="242289d6094b60bb926f5562a08cd5ac">
  <xsd:schema xmlns:xsd="http://www.w3.org/2001/XMLSchema" xmlns:xs="http://www.w3.org/2001/XMLSchema" xmlns:p="http://schemas.microsoft.com/office/2006/metadata/properties" xmlns:ns2="9f13e816-0b02-4e7c-8b57-4c1756e72b5d" xmlns:ns3="4fcaadbd-7980-4c2b-ad7d-cfc9d7b21928" targetNamespace="http://schemas.microsoft.com/office/2006/metadata/properties" ma:root="true" ma:fieldsID="bd7e9f0840a146e563cd2d3ba7473970" ns2:_="" ns3:_="">
    <xsd:import namespace="9f13e816-0b02-4e7c-8b57-4c1756e72b5d"/>
    <xsd:import namespace="4fcaadbd-7980-4c2b-ad7d-cfc9d7b21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3e816-0b02-4e7c-8b57-4c1756e7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0a844-5d80-49b0-a46a-0a8d4957c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adbd-7980-4c2b-ad7d-cfc9d7b219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a6f18f-7f5f-4491-a9ea-d867ecc810e1}" ma:internalName="TaxCatchAll" ma:showField="CatchAllData" ma:web="4fcaadbd-7980-4c2b-ad7d-cfc9d7b2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aadbd-7980-4c2b-ad7d-cfc9d7b21928" xsi:nil="true"/>
    <lcf76f155ced4ddcb4097134ff3c332f xmlns="9f13e816-0b02-4e7c-8b57-4c1756e72b5d">
      <Terms xmlns="http://schemas.microsoft.com/office/infopath/2007/PartnerControls"/>
    </lcf76f155ced4ddcb4097134ff3c332f>
    <SharedWithUsers xmlns="4fcaadbd-7980-4c2b-ad7d-cfc9d7b2192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4D1E61-CCCC-48D4-85F7-4A96FE49691C}">
  <ds:schemaRefs>
    <ds:schemaRef ds:uri="4fcaadbd-7980-4c2b-ad7d-cfc9d7b21928"/>
    <ds:schemaRef ds:uri="9f13e816-0b02-4e7c-8b57-4c1756e72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4fcaadbd-7980-4c2b-ad7d-cfc9d7b21928"/>
    <ds:schemaRef ds:uri="9f13e816-0b02-4e7c-8b57-4c1756e72b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Patient Safety</vt:lpstr>
      <vt:lpstr>Great Catches March 2024</vt:lpstr>
      <vt:lpstr>  Great Catch Recipient  </vt:lpstr>
      <vt:lpstr>WFBMC </vt:lpstr>
      <vt:lpstr>Top Deviation</vt:lpstr>
      <vt:lpstr>PowerPoint Presentation</vt:lpstr>
      <vt:lpstr>Patient Safety Tool of the Month    </vt:lpstr>
      <vt:lpstr>PowerPoint Presentation</vt:lpstr>
      <vt:lpstr>SAFE-POL-0007 Handling Contaminated Requisitions</vt:lpstr>
      <vt:lpstr>Handling Contaminated Requisitions</vt:lpstr>
      <vt:lpstr>PowerPoint Presentation</vt:lpstr>
      <vt:lpstr> Handling Contaminated Requisitions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revision>191</cp:revision>
  <cp:lastPrinted>2023-07-14T12:53:18Z</cp:lastPrinted>
  <dcterms:created xsi:type="dcterms:W3CDTF">2020-08-30T18:26:08Z</dcterms:created>
  <dcterms:modified xsi:type="dcterms:W3CDTF">2024-04-17T12:51:53Z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0x010100AB43999B416B1D40A13774800C8A092E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