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401" r:id="rId5"/>
    <p:sldId id="698" r:id="rId6"/>
    <p:sldId id="740" r:id="rId7"/>
    <p:sldId id="702" r:id="rId8"/>
    <p:sldId id="715" r:id="rId9"/>
    <p:sldId id="741" r:id="rId10"/>
    <p:sldId id="705" r:id="rId11"/>
    <p:sldId id="742" r:id="rId12"/>
    <p:sldId id="743" r:id="rId13"/>
    <p:sldId id="745" r:id="rId14"/>
    <p:sldId id="744" r:id="rId15"/>
    <p:sldId id="707" r:id="rId16"/>
    <p:sldId id="735" r:id="rId17"/>
    <p:sldId id="746" r:id="rId18"/>
    <p:sldId id="738" r:id="rId19"/>
    <p:sldId id="739" r:id="rId20"/>
    <p:sldId id="747" r:id="rId21"/>
    <p:sldId id="711" r:id="rId22"/>
    <p:sldId id="668"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98"/>
            <p14:sldId id="740"/>
            <p14:sldId id="702"/>
            <p14:sldId id="715"/>
            <p14:sldId id="741"/>
            <p14:sldId id="705"/>
            <p14:sldId id="742"/>
            <p14:sldId id="743"/>
            <p14:sldId id="745"/>
            <p14:sldId id="744"/>
            <p14:sldId id="707"/>
            <p14:sldId id="735"/>
            <p14:sldId id="746"/>
            <p14:sldId id="738"/>
            <p14:sldId id="739"/>
            <p14:sldId id="747"/>
            <p14:sldId id="711"/>
            <p14:sldId id="6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1D01C-FD77-C16A-3182-82A9B65F853B}" v="85" dt="2024-05-16T15:28:19.710"/>
    <p1510:client id="{843CAD56-8FD0-B93E-5E25-8DEE05A99C7B}" v="3" dt="2024-05-16T16:04:53.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ee James" userId="S::tijames@wakehealth.edu::3c444dee-3487-4f67-aa8e-7ee9076e4a47" providerId="AD" clId="Web-{66C1D01C-FD77-C16A-3182-82A9B65F853B}"/>
    <pc:docChg chg="addSld delSld modSld sldOrd modSection">
      <pc:chgData name="Tiffanee James" userId="S::tijames@wakehealth.edu::3c444dee-3487-4f67-aa8e-7ee9076e4a47" providerId="AD" clId="Web-{66C1D01C-FD77-C16A-3182-82A9B65F853B}" dt="2024-05-16T15:28:19.710" v="63"/>
      <pc:docMkLst>
        <pc:docMk/>
      </pc:docMkLst>
      <pc:sldChg chg="modSp">
        <pc:chgData name="Tiffanee James" userId="S::tijames@wakehealth.edu::3c444dee-3487-4f67-aa8e-7ee9076e4a47" providerId="AD" clId="Web-{66C1D01C-FD77-C16A-3182-82A9B65F853B}" dt="2024-05-16T15:12:29.979" v="1" actId="20577"/>
        <pc:sldMkLst>
          <pc:docMk/>
          <pc:sldMk cId="1279741426" sldId="401"/>
        </pc:sldMkLst>
        <pc:spChg chg="mod">
          <ac:chgData name="Tiffanee James" userId="S::tijames@wakehealth.edu::3c444dee-3487-4f67-aa8e-7ee9076e4a47" providerId="AD" clId="Web-{66C1D01C-FD77-C16A-3182-82A9B65F853B}" dt="2024-05-16T15:12:29.979" v="1" actId="20577"/>
          <ac:spMkLst>
            <pc:docMk/>
            <pc:sldMk cId="1279741426" sldId="401"/>
            <ac:spMk id="4" creationId="{A44723A9-9B96-3448-A176-30EA898954BA}"/>
          </ac:spMkLst>
        </pc:spChg>
      </pc:sldChg>
      <pc:sldChg chg="addSp delSp modSp">
        <pc:chgData name="Tiffanee James" userId="S::tijames@wakehealth.edu::3c444dee-3487-4f67-aa8e-7ee9076e4a47" providerId="AD" clId="Web-{66C1D01C-FD77-C16A-3182-82A9B65F853B}" dt="2024-05-16T15:16:40.526" v="17" actId="20577"/>
        <pc:sldMkLst>
          <pc:docMk/>
          <pc:sldMk cId="260288646" sldId="702"/>
        </pc:sldMkLst>
        <pc:spChg chg="mod">
          <ac:chgData name="Tiffanee James" userId="S::tijames@wakehealth.edu::3c444dee-3487-4f67-aa8e-7ee9076e4a47" providerId="AD" clId="Web-{66C1D01C-FD77-C16A-3182-82A9B65F853B}" dt="2024-05-16T15:16:40.526" v="17" actId="20577"/>
          <ac:spMkLst>
            <pc:docMk/>
            <pc:sldMk cId="260288646" sldId="702"/>
            <ac:spMk id="6" creationId="{151F04A8-0639-236F-3FC8-4ECD08D35ECA}"/>
          </ac:spMkLst>
        </pc:spChg>
        <pc:picChg chg="del">
          <ac:chgData name="Tiffanee James" userId="S::tijames@wakehealth.edu::3c444dee-3487-4f67-aa8e-7ee9076e4a47" providerId="AD" clId="Web-{66C1D01C-FD77-C16A-3182-82A9B65F853B}" dt="2024-05-16T15:15:54.664" v="12"/>
          <ac:picMkLst>
            <pc:docMk/>
            <pc:sldMk cId="260288646" sldId="702"/>
            <ac:picMk id="3" creationId="{6E758071-C2BA-991D-8DDF-04EC10BBB1C9}"/>
          </ac:picMkLst>
        </pc:picChg>
        <pc:picChg chg="add mod">
          <ac:chgData name="Tiffanee James" userId="S::tijames@wakehealth.edu::3c444dee-3487-4f67-aa8e-7ee9076e4a47" providerId="AD" clId="Web-{66C1D01C-FD77-C16A-3182-82A9B65F853B}" dt="2024-05-16T15:16:01.445" v="13"/>
          <ac:picMkLst>
            <pc:docMk/>
            <pc:sldMk cId="260288646" sldId="702"/>
            <ac:picMk id="4" creationId="{DF6C44D1-88F8-10DA-EE43-126AE641CEA3}"/>
          </ac:picMkLst>
        </pc:picChg>
      </pc:sldChg>
      <pc:sldChg chg="delSp del">
        <pc:chgData name="Tiffanee James" userId="S::tijames@wakehealth.edu::3c444dee-3487-4f67-aa8e-7ee9076e4a47" providerId="AD" clId="Web-{66C1D01C-FD77-C16A-3182-82A9B65F853B}" dt="2024-05-16T15:18:32.767" v="25"/>
        <pc:sldMkLst>
          <pc:docMk/>
          <pc:sldMk cId="3337185221" sldId="703"/>
        </pc:sldMkLst>
        <pc:picChg chg="del">
          <ac:chgData name="Tiffanee James" userId="S::tijames@wakehealth.edu::3c444dee-3487-4f67-aa8e-7ee9076e4a47" providerId="AD" clId="Web-{66C1D01C-FD77-C16A-3182-82A9B65F853B}" dt="2024-05-16T15:17:55.171" v="18"/>
          <ac:picMkLst>
            <pc:docMk/>
            <pc:sldMk cId="3337185221" sldId="703"/>
            <ac:picMk id="3" creationId="{903E4D97-2D8F-90D4-7220-2E46CDF87178}"/>
          </ac:picMkLst>
        </pc:picChg>
      </pc:sldChg>
      <pc:sldChg chg="modSp add">
        <pc:chgData name="Tiffanee James" userId="S::tijames@wakehealth.edu::3c444dee-3487-4f67-aa8e-7ee9076e4a47" providerId="AD" clId="Web-{66C1D01C-FD77-C16A-3182-82A9B65F853B}" dt="2024-05-16T15:18:18.626" v="24" actId="20577"/>
        <pc:sldMkLst>
          <pc:docMk/>
          <pc:sldMk cId="3998341851" sldId="715"/>
        </pc:sldMkLst>
        <pc:spChg chg="mod">
          <ac:chgData name="Tiffanee James" userId="S::tijames@wakehealth.edu::3c444dee-3487-4f67-aa8e-7ee9076e4a47" providerId="AD" clId="Web-{66C1D01C-FD77-C16A-3182-82A9B65F853B}" dt="2024-05-16T15:18:18.626" v="24" actId="20577"/>
          <ac:spMkLst>
            <pc:docMk/>
            <pc:sldMk cId="3998341851" sldId="715"/>
            <ac:spMk id="4" creationId="{5D74D3B2-F3A3-3CE6-C6BD-F49CE3AB341A}"/>
          </ac:spMkLst>
        </pc:spChg>
        <pc:picChg chg="mod">
          <ac:chgData name="Tiffanee James" userId="S::tijames@wakehealth.edu::3c444dee-3487-4f67-aa8e-7ee9076e4a47" providerId="AD" clId="Web-{66C1D01C-FD77-C16A-3182-82A9B65F853B}" dt="2024-05-16T15:18:04.953" v="20" actId="1076"/>
          <ac:picMkLst>
            <pc:docMk/>
            <pc:sldMk cId="3998341851" sldId="715"/>
            <ac:picMk id="2" creationId="{2866E4FC-F142-101C-7D32-EF771DBDAC63}"/>
          </ac:picMkLst>
        </pc:picChg>
      </pc:sldChg>
      <pc:sldChg chg="del">
        <pc:chgData name="Tiffanee James" userId="S::tijames@wakehealth.edu::3c444dee-3487-4f67-aa8e-7ee9076e4a47" providerId="AD" clId="Web-{66C1D01C-FD77-C16A-3182-82A9B65F853B}" dt="2024-05-16T15:21:47.717" v="40"/>
        <pc:sldMkLst>
          <pc:docMk/>
          <pc:sldMk cId="2285051300" sldId="719"/>
        </pc:sldMkLst>
      </pc:sldChg>
      <pc:sldChg chg="delSp modSp del">
        <pc:chgData name="Tiffanee James" userId="S::tijames@wakehealth.edu::3c444dee-3487-4f67-aa8e-7ee9076e4a47" providerId="AD" clId="Web-{66C1D01C-FD77-C16A-3182-82A9B65F853B}" dt="2024-05-16T15:14:25.314" v="10"/>
        <pc:sldMkLst>
          <pc:docMk/>
          <pc:sldMk cId="1198375324" sldId="733"/>
        </pc:sldMkLst>
        <pc:spChg chg="mod">
          <ac:chgData name="Tiffanee James" userId="S::tijames@wakehealth.edu::3c444dee-3487-4f67-aa8e-7ee9076e4a47" providerId="AD" clId="Web-{66C1D01C-FD77-C16A-3182-82A9B65F853B}" dt="2024-05-16T15:14:05.673" v="4" actId="20577"/>
          <ac:spMkLst>
            <pc:docMk/>
            <pc:sldMk cId="1198375324" sldId="733"/>
            <ac:spMk id="2" creationId="{C5FDA9C2-03D6-7188-124F-3AD8EEA03A76}"/>
          </ac:spMkLst>
        </pc:spChg>
        <pc:graphicFrameChg chg="del mod modGraphic">
          <ac:chgData name="Tiffanee James" userId="S::tijames@wakehealth.edu::3c444dee-3487-4f67-aa8e-7ee9076e4a47" providerId="AD" clId="Web-{66C1D01C-FD77-C16A-3182-82A9B65F853B}" dt="2024-05-16T15:14:13.017" v="8"/>
          <ac:graphicFrameMkLst>
            <pc:docMk/>
            <pc:sldMk cId="1198375324" sldId="733"/>
            <ac:graphicFrameMk id="4" creationId="{0A8060FF-0C96-0C74-D75A-7E1D054795EF}"/>
          </ac:graphicFrameMkLst>
        </pc:graphicFrameChg>
      </pc:sldChg>
      <pc:sldChg chg="del">
        <pc:chgData name="Tiffanee James" userId="S::tijames@wakehealth.edu::3c444dee-3487-4f67-aa8e-7ee9076e4a47" providerId="AD" clId="Web-{66C1D01C-FD77-C16A-3182-82A9B65F853B}" dt="2024-05-16T15:14:27.611" v="11"/>
        <pc:sldMkLst>
          <pc:docMk/>
          <pc:sldMk cId="1044018770" sldId="734"/>
        </pc:sldMkLst>
      </pc:sldChg>
      <pc:sldChg chg="add del">
        <pc:chgData name="Tiffanee James" userId="S::tijames@wakehealth.edu::3c444dee-3487-4f67-aa8e-7ee9076e4a47" providerId="AD" clId="Web-{66C1D01C-FD77-C16A-3182-82A9B65F853B}" dt="2024-05-16T15:25:53.045" v="49"/>
        <pc:sldMkLst>
          <pc:docMk/>
          <pc:sldMk cId="3751773336" sldId="735"/>
        </pc:sldMkLst>
      </pc:sldChg>
      <pc:sldChg chg="del">
        <pc:chgData name="Tiffanee James" userId="S::tijames@wakehealth.edu::3c444dee-3487-4f67-aa8e-7ee9076e4a47" providerId="AD" clId="Web-{66C1D01C-FD77-C16A-3182-82A9B65F853B}" dt="2024-05-16T15:25:37.825" v="46"/>
        <pc:sldMkLst>
          <pc:docMk/>
          <pc:sldMk cId="964992046" sldId="736"/>
        </pc:sldMkLst>
      </pc:sldChg>
      <pc:sldChg chg="add del">
        <pc:chgData name="Tiffanee James" userId="S::tijames@wakehealth.edu::3c444dee-3487-4f67-aa8e-7ee9076e4a47" providerId="AD" clId="Web-{66C1D01C-FD77-C16A-3182-82A9B65F853B}" dt="2024-05-16T15:28:19.710" v="63"/>
        <pc:sldMkLst>
          <pc:docMk/>
          <pc:sldMk cId="844582582" sldId="738"/>
        </pc:sldMkLst>
      </pc:sldChg>
      <pc:sldChg chg="add del">
        <pc:chgData name="Tiffanee James" userId="S::tijames@wakehealth.edu::3c444dee-3487-4f67-aa8e-7ee9076e4a47" providerId="AD" clId="Web-{66C1D01C-FD77-C16A-3182-82A9B65F853B}" dt="2024-05-16T15:27:00.580" v="55"/>
        <pc:sldMkLst>
          <pc:docMk/>
          <pc:sldMk cId="1479212680" sldId="739"/>
        </pc:sldMkLst>
      </pc:sldChg>
      <pc:sldChg chg="add">
        <pc:chgData name="Tiffanee James" userId="S::tijames@wakehealth.edu::3c444dee-3487-4f67-aa8e-7ee9076e4a47" providerId="AD" clId="Web-{66C1D01C-FD77-C16A-3182-82A9B65F853B}" dt="2024-05-16T15:14:17.767" v="9"/>
        <pc:sldMkLst>
          <pc:docMk/>
          <pc:sldMk cId="438552711" sldId="740"/>
        </pc:sldMkLst>
      </pc:sldChg>
      <pc:sldChg chg="new del">
        <pc:chgData name="Tiffanee James" userId="S::tijames@wakehealth.edu::3c444dee-3487-4f67-aa8e-7ee9076e4a47" providerId="AD" clId="Web-{66C1D01C-FD77-C16A-3182-82A9B65F853B}" dt="2024-05-16T15:18:54.050" v="27"/>
        <pc:sldMkLst>
          <pc:docMk/>
          <pc:sldMk cId="285697288" sldId="741"/>
        </pc:sldMkLst>
      </pc:sldChg>
      <pc:sldChg chg="addSp modSp new ord">
        <pc:chgData name="Tiffanee James" userId="S::tijames@wakehealth.edu::3c444dee-3487-4f67-aa8e-7ee9076e4a47" providerId="AD" clId="Web-{66C1D01C-FD77-C16A-3182-82A9B65F853B}" dt="2024-05-16T15:20:36.853" v="38"/>
        <pc:sldMkLst>
          <pc:docMk/>
          <pc:sldMk cId="3826160449" sldId="741"/>
        </pc:sldMkLst>
        <pc:spChg chg="add mod">
          <ac:chgData name="Tiffanee James" userId="S::tijames@wakehealth.edu::3c444dee-3487-4f67-aa8e-7ee9076e4a47" providerId="AD" clId="Web-{66C1D01C-FD77-C16A-3182-82A9B65F853B}" dt="2024-05-16T15:19:33.240" v="37" actId="20577"/>
          <ac:spMkLst>
            <pc:docMk/>
            <pc:sldMk cId="3826160449" sldId="741"/>
            <ac:spMk id="3" creationId="{9D931CF6-2823-6A38-F57A-FC3EEDBD4E62}"/>
          </ac:spMkLst>
        </pc:spChg>
        <pc:picChg chg="add mod">
          <ac:chgData name="Tiffanee James" userId="S::tijames@wakehealth.edu::3c444dee-3487-4f67-aa8e-7ee9076e4a47" providerId="AD" clId="Web-{66C1D01C-FD77-C16A-3182-82A9B65F853B}" dt="2024-05-16T15:19:07.394" v="30" actId="1076"/>
          <ac:picMkLst>
            <pc:docMk/>
            <pc:sldMk cId="3826160449" sldId="741"/>
            <ac:picMk id="2" creationId="{B6B2FF15-985F-722A-70BD-61937578C076}"/>
          </ac:picMkLst>
        </pc:picChg>
      </pc:sldChg>
      <pc:sldChg chg="add">
        <pc:chgData name="Tiffanee James" userId="S::tijames@wakehealth.edu::3c444dee-3487-4f67-aa8e-7ee9076e4a47" providerId="AD" clId="Web-{66C1D01C-FD77-C16A-3182-82A9B65F853B}" dt="2024-05-16T15:21:42.764" v="39"/>
        <pc:sldMkLst>
          <pc:docMk/>
          <pc:sldMk cId="511608856" sldId="742"/>
        </pc:sldMkLst>
      </pc:sldChg>
      <pc:sldChg chg="add">
        <pc:chgData name="Tiffanee James" userId="S::tijames@wakehealth.edu::3c444dee-3487-4f67-aa8e-7ee9076e4a47" providerId="AD" clId="Web-{66C1D01C-FD77-C16A-3182-82A9B65F853B}" dt="2024-05-16T15:23:50.037" v="41"/>
        <pc:sldMkLst>
          <pc:docMk/>
          <pc:sldMk cId="2365817227" sldId="743"/>
        </pc:sldMkLst>
      </pc:sldChg>
      <pc:sldChg chg="add">
        <pc:chgData name="Tiffanee James" userId="S::tijames@wakehealth.edu::3c444dee-3487-4f67-aa8e-7ee9076e4a47" providerId="AD" clId="Web-{66C1D01C-FD77-C16A-3182-82A9B65F853B}" dt="2024-05-16T15:24:06.773" v="42"/>
        <pc:sldMkLst>
          <pc:docMk/>
          <pc:sldMk cId="2309503988" sldId="744"/>
        </pc:sldMkLst>
      </pc:sldChg>
      <pc:sldChg chg="add ord">
        <pc:chgData name="Tiffanee James" userId="S::tijames@wakehealth.edu::3c444dee-3487-4f67-aa8e-7ee9076e4a47" providerId="AD" clId="Web-{66C1D01C-FD77-C16A-3182-82A9B65F853B}" dt="2024-05-16T15:24:34.977" v="44"/>
        <pc:sldMkLst>
          <pc:docMk/>
          <pc:sldMk cId="366738798" sldId="745"/>
        </pc:sldMkLst>
      </pc:sldChg>
      <pc:sldChg chg="add del">
        <pc:chgData name="Tiffanee James" userId="S::tijames@wakehealth.edu::3c444dee-3487-4f67-aa8e-7ee9076e4a47" providerId="AD" clId="Web-{66C1D01C-FD77-C16A-3182-82A9B65F853B}" dt="2024-05-16T15:27:13.878" v="56"/>
        <pc:sldMkLst>
          <pc:docMk/>
          <pc:sldMk cId="3515278165" sldId="746"/>
        </pc:sldMkLst>
      </pc:sldChg>
    </pc:docChg>
  </pc:docChgLst>
  <pc:docChgLst>
    <pc:chgData name="Tiffanee James" userId="S::tijames@wakehealth.edu::3c444dee-3487-4f67-aa8e-7ee9076e4a47" providerId="AD" clId="Web-{843CAD56-8FD0-B93E-5E25-8DEE05A99C7B}"/>
    <pc:docChg chg="addSld sldOrd modSection">
      <pc:chgData name="Tiffanee James" userId="S::tijames@wakehealth.edu::3c444dee-3487-4f67-aa8e-7ee9076e4a47" providerId="AD" clId="Web-{843CAD56-8FD0-B93E-5E25-8DEE05A99C7B}" dt="2024-05-16T16:04:53.219" v="2"/>
      <pc:docMkLst>
        <pc:docMk/>
      </pc:docMkLst>
      <pc:sldChg chg="ord">
        <pc:chgData name="Tiffanee James" userId="S::tijames@wakehealth.edu::3c444dee-3487-4f67-aa8e-7ee9076e4a47" providerId="AD" clId="Web-{843CAD56-8FD0-B93E-5E25-8DEE05A99C7B}" dt="2024-05-16T16:04:53.219" v="2"/>
        <pc:sldMkLst>
          <pc:docMk/>
          <pc:sldMk cId="700251499" sldId="707"/>
        </pc:sldMkLst>
      </pc:sldChg>
      <pc:sldChg chg="add">
        <pc:chgData name="Tiffanee James" userId="S::tijames@wakehealth.edu::3c444dee-3487-4f67-aa8e-7ee9076e4a47" providerId="AD" clId="Web-{843CAD56-8FD0-B93E-5E25-8DEE05A99C7B}" dt="2024-05-16T15:29:25.626" v="0"/>
        <pc:sldMkLst>
          <pc:docMk/>
          <pc:sldMk cId="1479212680" sldId="739"/>
        </pc:sldMkLst>
      </pc:sldChg>
      <pc:sldChg chg="add">
        <pc:chgData name="Tiffanee James" userId="S::tijames@wakehealth.edu::3c444dee-3487-4f67-aa8e-7ee9076e4a47" providerId="AD" clId="Web-{843CAD56-8FD0-B93E-5E25-8DEE05A99C7B}" dt="2024-05-16T15:29:35.376" v="1"/>
        <pc:sldMkLst>
          <pc:docMk/>
          <pc:sldMk cId="2351942305" sldId="7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5/16/2024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9T12:00:33.0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11324 15266 16383 0 0,'5'0'0'0'0,"7"0"0"0"0,5 0 0 0 0,6 0 0 0 0,3 0 0 0 0,3 0 0 0 0,1 0 0 0 0,0 0 0 0 0,0 0 0 0 0,0 0 0 0 0,0 0 0 0 0,0 0 0 0 0,-1 0 0 0 0,0 0 0 0 0,0 0 0 0 0,0 0 0 0 0,0 0 0 0 0,0 0 0 0 0,0 0 0 0 0,0 0 0 0 0,0 0 0 0 0,0 0 0 0 0,0 0 0 0 0,0 0 0 0 0,0 0 0 0 0,0 0 0 0 0,0 0 0 0 0,0 0 0 0 0,0 0 0 0 0,0 0 0 0 0,0 0 0 0 0,0 0 0 0 0,0 0 0 0 0,0 0 0 0 0,0 0 0 0 0,-5 5 0 0 0,-2 2 0 0 0,1-1 0 0 0,1-1 0 0 0,1-1 0 0 0,2-2 0 0 0,1-1 0 0 0,0 0 0 0 0,1-1 0 0 0,1 0 0 0 0,-6 4 0 0 0,-1 2 0 0 0,0 0 0 0 0,1-1 0 0 0,1-1 0 0 0,2-2 0 0 0,1-1 0 0 0,0 0 0 0 0,1-1 0 0 0,1-1 0 0 0,-1 1 0 0 0,0 0 0 0 0,0 0 0 0 0,1 0 0 0 0,-1-1 0 0 0,0 1 0 0 0,0 0 0 0 0,0 0 0 0 0,0 0 0 0 0,0 0 0 0 0,0 0 0 0 0,0 0 0 0 0,0 0 0 0 0,0 0 0 0 0,0 0 0 0 0,0 0 0 0 0,0 0 0 0 0,0 0 0 0 0,0 0 0 0 0,0 0 0 0 0,0 0 0 0 0,0 0 0 0 0,0 0 0 0 0,0 0 0 0 0,0 0 0 0 0,0 0 0 0 0,0 0 0 0 0,-5-4 0 0 0,-2-3 0 0 0,1 1 0 0 0,1 1 0 0 0,1 1 0 0 0,2 2 0 0 0,1 1 0 0 0,-5-5 0 0 0,0 0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5/16/2024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ED04C0-A354-4F9C-A1C7-5703200E1273}" type="slidenum">
              <a:rPr lang="en-US" smtClean="0"/>
              <a:t>8</a:t>
            </a:fld>
            <a:endParaRPr lang="en-US"/>
          </a:p>
        </p:txBody>
      </p:sp>
    </p:spTree>
    <p:extLst>
      <p:ext uri="{BB962C8B-B14F-4D97-AF65-F5344CB8AC3E}">
        <p14:creationId xmlns:p14="http://schemas.microsoft.com/office/powerpoint/2010/main" val="2640628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5/16/2024</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5/16/2024</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5/16/2024</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5/16/2024</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5/16/2024</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lawyersandsettlements.com/blog/tag/workers-compensa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a:solidFill>
                  <a:schemeClr val="bg1"/>
                </a:solidFill>
                <a:latin typeface="Arial" panose="020B0604020202020204" pitchFamily="34" charset="0"/>
              </a:rPr>
              <a:t>Safety Presentation</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lIns="91440" tIns="45720" rIns="91440" bIns="45720" rtlCol="0" anchor="t">
            <a:spAutoFit/>
          </a:bodyPr>
          <a:lstStyle/>
          <a:p>
            <a:r>
              <a:rPr lang="en-US" dirty="0">
                <a:latin typeface="Arial"/>
                <a:cs typeface="Arial"/>
              </a:rPr>
              <a:t>5.2024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with blue and green text&#10;&#10;Description automatically generated">
            <a:extLst>
              <a:ext uri="{FF2B5EF4-FFF2-40B4-BE49-F238E27FC236}">
                <a16:creationId xmlns:a16="http://schemas.microsoft.com/office/drawing/2014/main" id="{01564F59-51EF-E4CD-10F6-A5EA22C55591}"/>
              </a:ext>
            </a:extLst>
          </p:cNvPr>
          <p:cNvPicPr>
            <a:picLocks noChangeAspect="1"/>
          </p:cNvPicPr>
          <p:nvPr/>
        </p:nvPicPr>
        <p:blipFill>
          <a:blip r:embed="rId2"/>
          <a:stretch>
            <a:fillRect/>
          </a:stretch>
        </p:blipFill>
        <p:spPr>
          <a:xfrm>
            <a:off x="1474810" y="303757"/>
            <a:ext cx="8897915" cy="6020843"/>
          </a:xfrm>
          <a:prstGeom prst="rect">
            <a:avLst/>
          </a:prstGeom>
        </p:spPr>
      </p:pic>
    </p:spTree>
    <p:extLst>
      <p:ext uri="{BB962C8B-B14F-4D97-AF65-F5344CB8AC3E}">
        <p14:creationId xmlns:p14="http://schemas.microsoft.com/office/powerpoint/2010/main" val="36673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safety reporting&#10;&#10;Description automatically generated">
            <a:extLst>
              <a:ext uri="{FF2B5EF4-FFF2-40B4-BE49-F238E27FC236}">
                <a16:creationId xmlns:a16="http://schemas.microsoft.com/office/drawing/2014/main" id="{1E415A17-67C4-8B87-8182-343A8E9C9203}"/>
              </a:ext>
            </a:extLst>
          </p:cNvPr>
          <p:cNvPicPr>
            <a:picLocks noChangeAspect="1"/>
          </p:cNvPicPr>
          <p:nvPr/>
        </p:nvPicPr>
        <p:blipFill>
          <a:blip r:embed="rId2"/>
          <a:stretch>
            <a:fillRect/>
          </a:stretch>
        </p:blipFill>
        <p:spPr>
          <a:xfrm>
            <a:off x="1002344" y="198459"/>
            <a:ext cx="9101724" cy="6179245"/>
          </a:xfrm>
          <a:prstGeom prst="rect">
            <a:avLst/>
          </a:prstGeom>
        </p:spPr>
      </p:pic>
    </p:spTree>
    <p:extLst>
      <p:ext uri="{BB962C8B-B14F-4D97-AF65-F5344CB8AC3E}">
        <p14:creationId xmlns:p14="http://schemas.microsoft.com/office/powerpoint/2010/main" val="230950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grey sign&#10;&#10;Description automatically generated">
            <a:extLst>
              <a:ext uri="{FF2B5EF4-FFF2-40B4-BE49-F238E27FC236}">
                <a16:creationId xmlns:a16="http://schemas.microsoft.com/office/drawing/2014/main" id="{0253F281-FAA4-6BD8-5B45-26E44468E5D9}"/>
              </a:ext>
            </a:extLst>
          </p:cNvPr>
          <p:cNvPicPr>
            <a:picLocks noChangeAspect="1"/>
          </p:cNvPicPr>
          <p:nvPr/>
        </p:nvPicPr>
        <p:blipFill>
          <a:blip r:embed="rId2"/>
          <a:stretch>
            <a:fillRect/>
          </a:stretch>
        </p:blipFill>
        <p:spPr>
          <a:xfrm>
            <a:off x="30079" y="551578"/>
            <a:ext cx="12192000" cy="1583895"/>
          </a:xfrm>
          <a:prstGeom prst="rect">
            <a:avLst/>
          </a:prstGeom>
        </p:spPr>
      </p:pic>
      <p:pic>
        <p:nvPicPr>
          <p:cNvPr id="3" name="Picture 2" descr="A group of warning signs&#10;&#10;Description automatically generated">
            <a:extLst>
              <a:ext uri="{FF2B5EF4-FFF2-40B4-BE49-F238E27FC236}">
                <a16:creationId xmlns:a16="http://schemas.microsoft.com/office/drawing/2014/main" id="{AA99A957-C2E4-B37D-6C02-6F7637B8DA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35329" y="2255420"/>
            <a:ext cx="4391526" cy="4071686"/>
          </a:xfrm>
          <a:prstGeom prst="rect">
            <a:avLst/>
          </a:prstGeom>
        </p:spPr>
      </p:pic>
      <p:sp>
        <p:nvSpPr>
          <p:cNvPr id="4" name="TextBox 3">
            <a:extLst>
              <a:ext uri="{FF2B5EF4-FFF2-40B4-BE49-F238E27FC236}">
                <a16:creationId xmlns:a16="http://schemas.microsoft.com/office/drawing/2014/main" id="{EDC2D6B4-979C-410A-F001-2F15AAC40FFA}"/>
              </a:ext>
            </a:extLst>
          </p:cNvPr>
          <p:cNvSpPr txBox="1"/>
          <p:nvPr/>
        </p:nvSpPr>
        <p:spPr>
          <a:xfrm>
            <a:off x="5890460" y="4903370"/>
            <a:ext cx="2436395" cy="487947"/>
          </a:xfrm>
          <a:prstGeom prst="rect">
            <a:avLst/>
          </a:prstGeom>
        </p:spPr>
        <p:txBody>
          <a:bodyPr>
            <a:normAutofit fontScale="62500" lnSpcReduction="20000"/>
          </a:bodyPr>
          <a:lstStyle/>
          <a:p>
            <a:r>
              <a:rPr lang="en-US">
                <a:hlinkClick r:id="rId4"/>
              </a:rPr>
              <a:t>This Photo</a:t>
            </a:r>
            <a:r>
              <a:rPr lang="en-US"/>
              <a:t> by Unknown author is licensed under </a:t>
            </a:r>
            <a:r>
              <a:rPr lang="en-US">
                <a:hlinkClick r:id="rId5"/>
              </a:rPr>
              <a:t>CC BY-ND</a:t>
            </a:r>
            <a:r>
              <a:rPr lang="en-US"/>
              <a:t>.</a:t>
            </a:r>
          </a:p>
        </p:txBody>
      </p:sp>
    </p:spTree>
    <p:extLst>
      <p:ext uri="{BB962C8B-B14F-4D97-AF65-F5344CB8AC3E}">
        <p14:creationId xmlns:p14="http://schemas.microsoft.com/office/powerpoint/2010/main" val="70025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A4A797-C186-71B3-70F2-688DEDE12090}"/>
              </a:ext>
            </a:extLst>
          </p:cNvPr>
          <p:cNvSpPr>
            <a:spLocks noGrp="1"/>
          </p:cNvSpPr>
          <p:nvPr>
            <p:ph type="title"/>
          </p:nvPr>
        </p:nvSpPr>
        <p:spPr/>
        <p:txBody>
          <a:bodyPr lIns="91440" tIns="45720" rIns="91440" bIns="45720" anchor="t"/>
          <a:lstStyle/>
          <a:p>
            <a:pPr algn="ctr"/>
            <a:r>
              <a:rPr lang="en-US" dirty="0">
                <a:latin typeface="Arial"/>
                <a:cs typeface="Arial"/>
              </a:rPr>
              <a:t>SAFE-POL-0006</a:t>
            </a:r>
            <a:br>
              <a:rPr lang="en-US" dirty="0">
                <a:latin typeface="Arial"/>
                <a:cs typeface="Arial"/>
              </a:rPr>
            </a:br>
            <a:r>
              <a:rPr lang="en-US" dirty="0">
                <a:latin typeface="Arial"/>
                <a:cs typeface="Arial"/>
              </a:rPr>
              <a:t>Reagent Labeling</a:t>
            </a:r>
            <a:endParaRPr lang="en-US" dirty="0">
              <a:cs typeface="Arial" panose="020B0604020202020204" pitchFamily="34" charset="0"/>
            </a:endParaRPr>
          </a:p>
        </p:txBody>
      </p:sp>
      <p:sp>
        <p:nvSpPr>
          <p:cNvPr id="6" name="Title 1">
            <a:extLst>
              <a:ext uri="{FF2B5EF4-FFF2-40B4-BE49-F238E27FC236}">
                <a16:creationId xmlns:a16="http://schemas.microsoft.com/office/drawing/2014/main" id="{2554E427-81E0-94A6-9425-22A4F0127661}"/>
              </a:ext>
            </a:extLst>
          </p:cNvPr>
          <p:cNvSpPr>
            <a:spLocks noGrp="1"/>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endParaRPr lang="en-US">
              <a:latin typeface="Arial"/>
              <a:cs typeface="Arial"/>
            </a:endParaRPr>
          </a:p>
        </p:txBody>
      </p:sp>
      <p:sp>
        <p:nvSpPr>
          <p:cNvPr id="7" name="Content Placeholder 2">
            <a:extLst>
              <a:ext uri="{FF2B5EF4-FFF2-40B4-BE49-F238E27FC236}">
                <a16:creationId xmlns:a16="http://schemas.microsoft.com/office/drawing/2014/main" id="{C4AAEE6C-9686-26E3-CE7D-C5427E26FB2B}"/>
              </a:ext>
            </a:extLst>
          </p:cNvPr>
          <p:cNvSpPr>
            <a:spLocks noGrp="1"/>
          </p:cNvSpPr>
          <p:nvPr/>
        </p:nvSpPr>
        <p:spPr>
          <a:xfrm>
            <a:off x="838200" y="1825625"/>
            <a:ext cx="5747238" cy="385420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a:latin typeface="Arial"/>
              <a:cs typeface="Arial"/>
            </a:endParaRPr>
          </a:p>
          <a:p>
            <a:pPr marL="0" indent="0">
              <a:buNone/>
            </a:pPr>
            <a:r>
              <a:rPr lang="en-US" b="1" dirty="0">
                <a:latin typeface="Arial"/>
                <a:cs typeface="Arial"/>
              </a:rPr>
              <a:t>Reagent Labeling (COM.30300)</a:t>
            </a:r>
            <a:endParaRPr lang="en-US" dirty="0">
              <a:latin typeface="Arial"/>
              <a:cs typeface="Arial"/>
            </a:endParaRPr>
          </a:p>
          <a:p>
            <a:pPr marL="0" indent="0">
              <a:buNone/>
            </a:pPr>
            <a:r>
              <a:rPr lang="en-US" b="1" dirty="0">
                <a:latin typeface="Arial"/>
                <a:cs typeface="Arial"/>
              </a:rPr>
              <a:t>Step 1:</a:t>
            </a:r>
          </a:p>
          <a:p>
            <a:pPr marL="0" indent="0">
              <a:buNone/>
            </a:pPr>
            <a:r>
              <a:rPr lang="en-US" dirty="0">
                <a:latin typeface="Arial"/>
                <a:cs typeface="Arial"/>
              </a:rPr>
              <a:t>All reagents, calibrators, controls, stains, chemicals, and solutions must be properly labeled as applicable and appropriate with the following elements:</a:t>
            </a:r>
            <a:endParaRPr lang="en-US" dirty="0"/>
          </a:p>
        </p:txBody>
      </p:sp>
      <p:pic>
        <p:nvPicPr>
          <p:cNvPr id="2" name="Picture 1" descr="Reference Guide to GHS Container Labels | UArizona Research, Innovation &amp;  Impact">
            <a:extLst>
              <a:ext uri="{FF2B5EF4-FFF2-40B4-BE49-F238E27FC236}">
                <a16:creationId xmlns:a16="http://schemas.microsoft.com/office/drawing/2014/main" id="{0A685794-87F3-6EB7-C9E2-1F8913F199B1}"/>
              </a:ext>
            </a:extLst>
          </p:cNvPr>
          <p:cNvPicPr>
            <a:picLocks noChangeAspect="1"/>
          </p:cNvPicPr>
          <p:nvPr/>
        </p:nvPicPr>
        <p:blipFill>
          <a:blip r:embed="rId2"/>
          <a:stretch>
            <a:fillRect/>
          </a:stretch>
        </p:blipFill>
        <p:spPr>
          <a:xfrm>
            <a:off x="7156537" y="2249992"/>
            <a:ext cx="4507280" cy="2358017"/>
          </a:xfrm>
          <a:prstGeom prst="rect">
            <a:avLst/>
          </a:prstGeom>
        </p:spPr>
      </p:pic>
    </p:spTree>
    <p:extLst>
      <p:ext uri="{BB962C8B-B14F-4D97-AF65-F5344CB8AC3E}">
        <p14:creationId xmlns:p14="http://schemas.microsoft.com/office/powerpoint/2010/main" val="375177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D3E9-6768-7076-A256-7B16C4DBB9B0}"/>
              </a:ext>
            </a:extLst>
          </p:cNvPr>
          <p:cNvSpPr>
            <a:spLocks noGrp="1"/>
          </p:cNvSpPr>
          <p:nvPr>
            <p:ph type="title"/>
          </p:nvPr>
        </p:nvSpPr>
        <p:spPr>
          <a:xfrm>
            <a:off x="984337" y="-217"/>
            <a:ext cx="10515600" cy="1325563"/>
          </a:xfrm>
        </p:spPr>
        <p:txBody>
          <a:bodyPr lIns="91440" tIns="45720" rIns="91440" bIns="45720" anchor="t"/>
          <a:lstStyle/>
          <a:p>
            <a:pPr algn="ctr"/>
            <a:r>
              <a:rPr lang="en-US" dirty="0">
                <a:cs typeface="Arial"/>
              </a:rPr>
              <a:t>Reagent Labeling</a:t>
            </a:r>
            <a:endParaRPr lang="en-US" dirty="0">
              <a:cs typeface="Arial" panose="020B0604020202020204" pitchFamily="34" charset="0"/>
            </a:endParaRPr>
          </a:p>
        </p:txBody>
      </p:sp>
      <p:sp>
        <p:nvSpPr>
          <p:cNvPr id="3" name="Content Placeholder 2">
            <a:extLst>
              <a:ext uri="{FF2B5EF4-FFF2-40B4-BE49-F238E27FC236}">
                <a16:creationId xmlns:a16="http://schemas.microsoft.com/office/drawing/2014/main" id="{E3127F36-233D-39F9-140B-BA74DD7D7D6A}"/>
              </a:ext>
            </a:extLst>
          </p:cNvPr>
          <p:cNvSpPr>
            <a:spLocks noGrp="1"/>
          </p:cNvSpPr>
          <p:nvPr>
            <p:ph sz="half" idx="1"/>
          </p:nvPr>
        </p:nvSpPr>
        <p:spPr>
          <a:xfrm>
            <a:off x="838200" y="1032311"/>
            <a:ext cx="5181600" cy="4302105"/>
          </a:xfrm>
        </p:spPr>
        <p:txBody>
          <a:bodyPr lIns="91440" tIns="45720" rIns="91440" bIns="45720" anchor="ctr"/>
          <a:lstStyle/>
          <a:p>
            <a:pPr marL="0" indent="0">
              <a:buNone/>
            </a:pPr>
            <a:r>
              <a:rPr lang="en-US" sz="2400" b="1" dirty="0">
                <a:latin typeface="Arial"/>
                <a:cs typeface="Arial"/>
              </a:rPr>
              <a:t>Primary Container: </a:t>
            </a:r>
            <a:endParaRPr lang="en-US" sz="2400">
              <a:latin typeface="Arial"/>
              <a:cs typeface="Arial" panose="020B0604020202020204" pitchFamily="34" charset="0"/>
            </a:endParaRPr>
          </a:p>
          <a:p>
            <a:pPr marL="0" indent="0">
              <a:buNone/>
            </a:pPr>
            <a:r>
              <a:rPr lang="en-US" sz="2400" err="1">
                <a:latin typeface="Arial"/>
                <a:cs typeface="Arial"/>
              </a:rPr>
              <a:t>i</a:t>
            </a:r>
            <a:r>
              <a:rPr lang="en-US" sz="2400" dirty="0">
                <a:latin typeface="Arial"/>
                <a:cs typeface="Arial"/>
              </a:rPr>
              <a:t>. Content and quantity </a:t>
            </a:r>
            <a:endParaRPr lang="en-US" sz="2400" dirty="0">
              <a:latin typeface="Arial"/>
              <a:cs typeface="Arial" panose="020B0604020202020204" pitchFamily="34" charset="0"/>
            </a:endParaRPr>
          </a:p>
          <a:p>
            <a:pPr marL="0" indent="0">
              <a:buNone/>
            </a:pPr>
            <a:r>
              <a:rPr lang="en-US" sz="2400" dirty="0">
                <a:latin typeface="Arial"/>
                <a:cs typeface="Arial"/>
              </a:rPr>
              <a:t>ii. Concentration or titer </a:t>
            </a:r>
            <a:endParaRPr lang="en-US" sz="2400" dirty="0">
              <a:latin typeface="Arial"/>
              <a:cs typeface="Arial" panose="020B0604020202020204" pitchFamily="34" charset="0"/>
            </a:endParaRPr>
          </a:p>
          <a:p>
            <a:pPr marL="0" indent="0">
              <a:buNone/>
            </a:pPr>
            <a:r>
              <a:rPr lang="en-US" sz="2400" dirty="0">
                <a:latin typeface="Arial"/>
                <a:cs typeface="Arial"/>
              </a:rPr>
              <a:t>iii. Storage requirements </a:t>
            </a:r>
            <a:endParaRPr lang="en-US" sz="2400">
              <a:latin typeface="Arial"/>
              <a:cs typeface="Arial" panose="020B0604020202020204" pitchFamily="34" charset="0"/>
            </a:endParaRPr>
          </a:p>
          <a:p>
            <a:pPr marL="0" indent="0">
              <a:buNone/>
            </a:pPr>
            <a:r>
              <a:rPr lang="en-US" sz="2400" dirty="0">
                <a:latin typeface="Arial"/>
                <a:cs typeface="Arial"/>
              </a:rPr>
              <a:t>iv. Date prepared, filtered, aliquoted, or reconstituted. </a:t>
            </a:r>
            <a:endParaRPr lang="en-US" sz="2400" dirty="0">
              <a:latin typeface="Arial"/>
              <a:cs typeface="Arial" panose="020B0604020202020204" pitchFamily="34" charset="0"/>
            </a:endParaRPr>
          </a:p>
          <a:p>
            <a:pPr marL="0" indent="0">
              <a:buNone/>
            </a:pPr>
            <a:r>
              <a:rPr lang="en-US" sz="2400" dirty="0">
                <a:latin typeface="Arial"/>
                <a:cs typeface="Arial"/>
              </a:rPr>
              <a:t>v. Expiration date </a:t>
            </a:r>
            <a:endParaRPr lang="en-US" sz="2400">
              <a:latin typeface="Arial"/>
              <a:cs typeface="Arial" panose="020B0604020202020204" pitchFamily="34" charset="0"/>
            </a:endParaRPr>
          </a:p>
          <a:p>
            <a:pPr marL="0" indent="0">
              <a:buNone/>
            </a:pPr>
            <a:r>
              <a:rPr lang="en-US" sz="2400" dirty="0">
                <a:latin typeface="Arial"/>
                <a:cs typeface="Arial"/>
              </a:rPr>
              <a:t>vi. Preparer’s initials </a:t>
            </a:r>
            <a:endParaRPr lang="en-US" sz="2400">
              <a:latin typeface="Arial"/>
              <a:cs typeface="Arial" panose="020B0604020202020204" pitchFamily="34" charset="0"/>
            </a:endParaRPr>
          </a:p>
          <a:p>
            <a:pPr marL="0" indent="0">
              <a:buNone/>
            </a:pPr>
            <a:r>
              <a:rPr lang="en-US" sz="2400" dirty="0">
                <a:latin typeface="Arial"/>
                <a:cs typeface="Arial"/>
              </a:rPr>
              <a:t>vii. Safety/Hazard information (GHS)  (GEN.76200)</a:t>
            </a:r>
            <a:endParaRPr lang="en-US" sz="2400" dirty="0">
              <a:latin typeface="Arial"/>
              <a:cs typeface="Arial" panose="020B0604020202020204" pitchFamily="34" charset="0"/>
            </a:endParaRPr>
          </a:p>
        </p:txBody>
      </p:sp>
      <p:sp>
        <p:nvSpPr>
          <p:cNvPr id="4" name="Content Placeholder 3">
            <a:extLst>
              <a:ext uri="{FF2B5EF4-FFF2-40B4-BE49-F238E27FC236}">
                <a16:creationId xmlns:a16="http://schemas.microsoft.com/office/drawing/2014/main" id="{8BFCC287-01FD-388A-5A70-4DA8E9C8C939}"/>
              </a:ext>
            </a:extLst>
          </p:cNvPr>
          <p:cNvSpPr>
            <a:spLocks noGrp="1"/>
          </p:cNvSpPr>
          <p:nvPr>
            <p:ph sz="half" idx="2"/>
          </p:nvPr>
        </p:nvSpPr>
        <p:spPr>
          <a:xfrm>
            <a:off x="6172200" y="896612"/>
            <a:ext cx="5849654" cy="5116296"/>
          </a:xfrm>
        </p:spPr>
        <p:txBody>
          <a:bodyPr lIns="91440" tIns="45720" rIns="91440" bIns="45720" anchor="t"/>
          <a:lstStyle/>
          <a:p>
            <a:pPr marL="0" indent="0">
              <a:buNone/>
            </a:pPr>
            <a:r>
              <a:rPr lang="en-US" sz="2400" b="1" dirty="0">
                <a:latin typeface="Arial"/>
                <a:cs typeface="Arial"/>
              </a:rPr>
              <a:t>Secondary Container:</a:t>
            </a:r>
            <a:r>
              <a:rPr lang="en-US" sz="2400" dirty="0">
                <a:latin typeface="Arial"/>
                <a:cs typeface="Arial"/>
              </a:rPr>
              <a:t> </a:t>
            </a:r>
            <a:endParaRPr lang="en-US" sz="2400">
              <a:latin typeface="Arial"/>
              <a:cs typeface="Arial" panose="020B0604020202020204" pitchFamily="34" charset="0"/>
            </a:endParaRPr>
          </a:p>
          <a:p>
            <a:pPr marL="0" indent="0">
              <a:buNone/>
            </a:pPr>
            <a:r>
              <a:rPr lang="en-US" sz="2400" err="1">
                <a:latin typeface="Arial"/>
                <a:cs typeface="Arial"/>
              </a:rPr>
              <a:t>i</a:t>
            </a:r>
            <a:r>
              <a:rPr lang="en-US" sz="2400" dirty="0">
                <a:latin typeface="Arial"/>
                <a:cs typeface="Arial"/>
              </a:rPr>
              <a:t>. Identity/description of contents </a:t>
            </a:r>
            <a:endParaRPr lang="en-US" sz="2400">
              <a:latin typeface="Arial"/>
              <a:cs typeface="Arial" panose="020B0604020202020204" pitchFamily="34" charset="0"/>
            </a:endParaRPr>
          </a:p>
          <a:p>
            <a:pPr marL="0" indent="0">
              <a:buNone/>
            </a:pPr>
            <a:r>
              <a:rPr lang="en-US" sz="2400" dirty="0">
                <a:latin typeface="Arial"/>
                <a:cs typeface="Arial"/>
              </a:rPr>
              <a:t>ii. Quantity/concentration or titer if applicable</a:t>
            </a:r>
            <a:endParaRPr lang="en-US" sz="2400" dirty="0">
              <a:latin typeface="Arial"/>
              <a:cs typeface="Arial" panose="020B0604020202020204" pitchFamily="34" charset="0"/>
            </a:endParaRPr>
          </a:p>
          <a:p>
            <a:pPr marL="0" indent="0">
              <a:buNone/>
            </a:pPr>
            <a:r>
              <a:rPr lang="en-US" sz="2400" dirty="0">
                <a:latin typeface="Arial"/>
                <a:cs typeface="Arial"/>
              </a:rPr>
              <a:t>iii. Storage requirements </a:t>
            </a:r>
            <a:endParaRPr lang="en-US" sz="2400">
              <a:latin typeface="Arial"/>
              <a:cs typeface="Arial" panose="020B0604020202020204" pitchFamily="34" charset="0"/>
            </a:endParaRPr>
          </a:p>
          <a:p>
            <a:pPr marL="0" indent="0">
              <a:buNone/>
            </a:pPr>
            <a:r>
              <a:rPr lang="en-US" sz="2400" dirty="0">
                <a:latin typeface="Arial"/>
                <a:cs typeface="Arial"/>
              </a:rPr>
              <a:t>iv. Date prepared, filtered, aliquoted, reconstituted, etc. </a:t>
            </a:r>
            <a:endParaRPr lang="en-US" sz="2400" dirty="0">
              <a:latin typeface="Arial"/>
              <a:cs typeface="Arial" panose="020B0604020202020204" pitchFamily="34" charset="0"/>
            </a:endParaRPr>
          </a:p>
          <a:p>
            <a:pPr marL="0" indent="0">
              <a:buNone/>
            </a:pPr>
            <a:r>
              <a:rPr lang="en-US" sz="2400" dirty="0">
                <a:latin typeface="Arial"/>
                <a:cs typeface="Arial"/>
              </a:rPr>
              <a:t>v. Expiration date </a:t>
            </a:r>
            <a:endParaRPr lang="en-US" sz="2400">
              <a:latin typeface="Arial"/>
              <a:cs typeface="Arial" panose="020B0604020202020204" pitchFamily="34" charset="0"/>
            </a:endParaRPr>
          </a:p>
          <a:p>
            <a:pPr marL="0" indent="0">
              <a:buNone/>
            </a:pPr>
            <a:r>
              <a:rPr lang="en-US" sz="2400" dirty="0">
                <a:latin typeface="Arial"/>
                <a:cs typeface="Arial"/>
              </a:rPr>
              <a:t>vi. Lot # if applicable </a:t>
            </a:r>
            <a:endParaRPr lang="en-US" sz="2400">
              <a:latin typeface="Arial"/>
              <a:cs typeface="Arial" panose="020B0604020202020204" pitchFamily="34" charset="0"/>
            </a:endParaRPr>
          </a:p>
          <a:p>
            <a:pPr marL="0" indent="0">
              <a:buNone/>
            </a:pPr>
            <a:r>
              <a:rPr lang="en-US" sz="2400" dirty="0">
                <a:latin typeface="Arial"/>
                <a:cs typeface="Arial"/>
              </a:rPr>
              <a:t>vii. Preparer’s initials </a:t>
            </a:r>
            <a:endParaRPr lang="en-US" sz="2400">
              <a:latin typeface="Arial"/>
              <a:cs typeface="Arial" panose="020B0604020202020204" pitchFamily="34" charset="0"/>
            </a:endParaRPr>
          </a:p>
          <a:p>
            <a:pPr marL="0" indent="0">
              <a:buNone/>
            </a:pPr>
            <a:r>
              <a:rPr lang="en-US" sz="2400" dirty="0">
                <a:latin typeface="Arial"/>
                <a:cs typeface="Arial"/>
              </a:rPr>
              <a:t>viii. Safety/Hazard information (GHS)</a:t>
            </a:r>
            <a:endParaRPr lang="en-US" sz="2400" dirty="0">
              <a:latin typeface="Arial"/>
              <a:cs typeface="Arial" panose="020B0604020202020204" pitchFamily="34" charset="0"/>
            </a:endParaRPr>
          </a:p>
        </p:txBody>
      </p:sp>
    </p:spTree>
    <p:extLst>
      <p:ext uri="{BB962C8B-B14F-4D97-AF65-F5344CB8AC3E}">
        <p14:creationId xmlns:p14="http://schemas.microsoft.com/office/powerpoint/2010/main" val="351527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174FFF-2674-BF2F-F630-81E3220DCC2B}"/>
              </a:ext>
            </a:extLst>
          </p:cNvPr>
          <p:cNvSpPr txBox="1"/>
          <p:nvPr/>
        </p:nvSpPr>
        <p:spPr>
          <a:xfrm>
            <a:off x="180975" y="1119514"/>
            <a:ext cx="1201102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cs typeface="Segoe UI"/>
              </a:rPr>
              <a:t> Step 2.</a:t>
            </a:r>
            <a:endParaRPr lang="en-US" sz="2800" b="1" u="sng" dirty="0">
              <a:cs typeface="Segoe UI"/>
            </a:endParaRPr>
          </a:p>
          <a:p>
            <a:r>
              <a:rPr lang="en-US" sz="2800" dirty="0">
                <a:cs typeface="Segoe UI"/>
              </a:rPr>
              <a:t>​</a:t>
            </a:r>
            <a:r>
              <a:rPr lang="en-US" sz="2800" dirty="0">
                <a:ea typeface="+mn-lt"/>
                <a:cs typeface="+mn-lt"/>
              </a:rPr>
              <a:t>Information on the label that a user would need to know to properly use a solution should be included. </a:t>
            </a:r>
            <a:endParaRPr lang="en-US" dirty="0">
              <a:ea typeface="+mn-lt"/>
              <a:cs typeface="+mn-lt"/>
            </a:endParaRPr>
          </a:p>
          <a:p>
            <a:endParaRPr lang="en-US" sz="2800" dirty="0">
              <a:ea typeface="+mn-lt"/>
              <a:cs typeface="+mn-lt"/>
            </a:endParaRPr>
          </a:p>
          <a:p>
            <a:r>
              <a:rPr lang="en-US" sz="2800" dirty="0">
                <a:ea typeface="+mn-lt"/>
                <a:cs typeface="+mn-lt"/>
              </a:rPr>
              <a:t>Examples: </a:t>
            </a:r>
            <a:endParaRPr lang="en-US" dirty="0">
              <a:ea typeface="+mn-lt"/>
              <a:cs typeface="+mn-lt"/>
            </a:endParaRPr>
          </a:p>
          <a:p>
            <a:endParaRPr lang="en-US" sz="2800" dirty="0">
              <a:ea typeface="+mn-lt"/>
              <a:cs typeface="+mn-lt"/>
            </a:endParaRPr>
          </a:p>
          <a:p>
            <a:r>
              <a:rPr lang="en-US" sz="2800" dirty="0">
                <a:ea typeface="+mn-lt"/>
                <a:cs typeface="+mn-lt"/>
              </a:rPr>
              <a:t>Silver Nitrate Stain: Minimize light exposure may be written on the label in addition to the other information. </a:t>
            </a:r>
            <a:endParaRPr lang="en-US">
              <a:ea typeface="+mn-lt"/>
              <a:cs typeface="+mn-lt"/>
            </a:endParaRPr>
          </a:p>
          <a:p>
            <a:endParaRPr lang="en-US" sz="2800" dirty="0">
              <a:ea typeface="+mn-lt"/>
              <a:cs typeface="+mn-lt"/>
            </a:endParaRPr>
          </a:p>
          <a:p>
            <a:r>
              <a:rPr lang="en-US" sz="2800" dirty="0">
                <a:ea typeface="+mn-lt"/>
                <a:cs typeface="+mn-lt"/>
              </a:rPr>
              <a:t>Glucose Control: You must </a:t>
            </a:r>
            <a:r>
              <a:rPr lang="en-US" sz="2800" b="1" u="sng" dirty="0">
                <a:ea typeface="+mn-lt"/>
                <a:cs typeface="+mn-lt"/>
              </a:rPr>
              <a:t>change</a:t>
            </a:r>
            <a:r>
              <a:rPr lang="en-US" sz="2800" dirty="0">
                <a:ea typeface="+mn-lt"/>
                <a:cs typeface="+mn-lt"/>
              </a:rPr>
              <a:t> the expiration date once you open the bottle. The new expiration date should be written on the label.</a:t>
            </a:r>
            <a:endParaRPr lang="en-US">
              <a:cs typeface="Arial" panose="020B0604020202020204"/>
            </a:endParaRPr>
          </a:p>
        </p:txBody>
      </p:sp>
      <p:sp>
        <p:nvSpPr>
          <p:cNvPr id="3" name="TextBox 2">
            <a:extLst>
              <a:ext uri="{FF2B5EF4-FFF2-40B4-BE49-F238E27FC236}">
                <a16:creationId xmlns:a16="http://schemas.microsoft.com/office/drawing/2014/main" id="{4B6A7550-051D-31C7-3A15-44F271D5A2AD}"/>
              </a:ext>
            </a:extLst>
          </p:cNvPr>
          <p:cNvSpPr txBox="1"/>
          <p:nvPr/>
        </p:nvSpPr>
        <p:spPr>
          <a:xfrm>
            <a:off x="3043825" y="277660"/>
            <a:ext cx="565550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Reagent Labeling</a:t>
            </a:r>
            <a:endParaRPr lang="en-US"/>
          </a:p>
        </p:txBody>
      </p:sp>
    </p:spTree>
    <p:extLst>
      <p:ext uri="{BB962C8B-B14F-4D97-AF65-F5344CB8AC3E}">
        <p14:creationId xmlns:p14="http://schemas.microsoft.com/office/powerpoint/2010/main" val="84458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05" y="99654"/>
            <a:ext cx="10515600" cy="1325563"/>
          </a:xfrm>
        </p:spPr>
        <p:txBody>
          <a:bodyPr lIns="91440" tIns="45720" rIns="91440" bIns="45720" anchor="t"/>
          <a:lstStyle/>
          <a:p>
            <a:pPr algn="ctr"/>
            <a:br>
              <a:rPr lang="en-US" dirty="0">
                <a:latin typeface="Arial"/>
                <a:cs typeface="Arial"/>
              </a:rPr>
            </a:br>
            <a:r>
              <a:rPr lang="en-US" dirty="0">
                <a:latin typeface="Arial"/>
                <a:cs typeface="Arial"/>
              </a:rPr>
              <a:t>Reagent Labeling</a:t>
            </a:r>
          </a:p>
        </p:txBody>
      </p:sp>
      <p:sp>
        <p:nvSpPr>
          <p:cNvPr id="3" name="Rectangle 2"/>
          <p:cNvSpPr/>
          <p:nvPr/>
        </p:nvSpPr>
        <p:spPr>
          <a:xfrm>
            <a:off x="268528" y="1569479"/>
            <a:ext cx="9488130" cy="2547364"/>
          </a:xfrm>
          <a:prstGeom prst="rect">
            <a:avLst/>
          </a:prstGeom>
        </p:spPr>
        <p:txBody>
          <a:bodyPr wrap="square" lIns="91440" tIns="45720" rIns="91440" bIns="45720" anchor="t">
            <a:spAutoFit/>
          </a:bodyPr>
          <a:lstStyle/>
          <a:p>
            <a:pPr>
              <a:lnSpc>
                <a:spcPct val="90000"/>
              </a:lnSpc>
              <a:spcBef>
                <a:spcPts val="1000"/>
              </a:spcBef>
            </a:pPr>
            <a:r>
              <a:rPr lang="en-US" sz="2800" b="1" u="sng" dirty="0">
                <a:cs typeface="Arial"/>
              </a:rPr>
              <a:t>Step 3.</a:t>
            </a:r>
          </a:p>
          <a:p>
            <a:pPr>
              <a:lnSpc>
                <a:spcPct val="90000"/>
              </a:lnSpc>
              <a:spcBef>
                <a:spcPts val="1000"/>
              </a:spcBef>
            </a:pPr>
            <a:r>
              <a:rPr lang="en-US" sz="2800" dirty="0">
                <a:ea typeface="+mn-lt"/>
                <a:cs typeface="+mn-lt"/>
              </a:rPr>
              <a:t>All primary and secondary container labels are neat and legible at all times. Replace labels that are stained, faded or begin to peel. Labels that are not legible are safety issues that could lead to harm to employees and/or patients.</a:t>
            </a:r>
            <a:endParaRPr lang="en-US" dirty="0"/>
          </a:p>
        </p:txBody>
      </p:sp>
      <p:pic>
        <p:nvPicPr>
          <p:cNvPr id="4" name="Picture 3" descr="A screenshot of a warning form&#10;&#10;Description automatically generated">
            <a:extLst>
              <a:ext uri="{FF2B5EF4-FFF2-40B4-BE49-F238E27FC236}">
                <a16:creationId xmlns:a16="http://schemas.microsoft.com/office/drawing/2014/main" id="{A3E0F2D3-54A2-61AF-56AA-553353300834}"/>
              </a:ext>
            </a:extLst>
          </p:cNvPr>
          <p:cNvPicPr>
            <a:picLocks noChangeAspect="1"/>
          </p:cNvPicPr>
          <p:nvPr/>
        </p:nvPicPr>
        <p:blipFill>
          <a:blip r:embed="rId2"/>
          <a:stretch>
            <a:fillRect/>
          </a:stretch>
        </p:blipFill>
        <p:spPr>
          <a:xfrm>
            <a:off x="6241746" y="3942437"/>
            <a:ext cx="3894289" cy="2386469"/>
          </a:xfrm>
          <a:prstGeom prst="rect">
            <a:avLst/>
          </a:prstGeom>
        </p:spPr>
      </p:pic>
    </p:spTree>
    <p:extLst>
      <p:ext uri="{BB962C8B-B14F-4D97-AF65-F5344CB8AC3E}">
        <p14:creationId xmlns:p14="http://schemas.microsoft.com/office/powerpoint/2010/main" val="147921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388D-00E6-42C6-1136-B7D46FBE9556}"/>
              </a:ext>
            </a:extLst>
          </p:cNvPr>
          <p:cNvSpPr>
            <a:spLocks noGrp="1"/>
          </p:cNvSpPr>
          <p:nvPr>
            <p:ph type="title"/>
          </p:nvPr>
        </p:nvSpPr>
        <p:spPr/>
        <p:txBody>
          <a:bodyPr lIns="91440" tIns="45720" rIns="91440" bIns="45720" anchor="t"/>
          <a:lstStyle/>
          <a:p>
            <a:pPr algn="ctr"/>
            <a:r>
              <a:rPr lang="en-US" dirty="0">
                <a:latin typeface="Arial"/>
                <a:cs typeface="Arial"/>
              </a:rPr>
              <a:t>Reagent Labeling</a:t>
            </a:r>
            <a:endParaRPr lang="en-US" dirty="0">
              <a:cs typeface="Arial" panose="020B0604020202020204" pitchFamily="34" charset="0"/>
            </a:endParaRPr>
          </a:p>
        </p:txBody>
      </p:sp>
      <p:sp>
        <p:nvSpPr>
          <p:cNvPr id="3" name="Content Placeholder 2">
            <a:extLst>
              <a:ext uri="{FF2B5EF4-FFF2-40B4-BE49-F238E27FC236}">
                <a16:creationId xmlns:a16="http://schemas.microsoft.com/office/drawing/2014/main" id="{CCED2525-0A91-9E8B-4561-E22C79829DCE}"/>
              </a:ext>
            </a:extLst>
          </p:cNvPr>
          <p:cNvSpPr>
            <a:spLocks noGrp="1"/>
          </p:cNvSpPr>
          <p:nvPr>
            <p:ph idx="1"/>
          </p:nvPr>
        </p:nvSpPr>
        <p:spPr>
          <a:xfrm>
            <a:off x="838200" y="1209762"/>
            <a:ext cx="10515600" cy="3422162"/>
          </a:xfrm>
        </p:spPr>
        <p:txBody>
          <a:bodyPr lIns="91440" tIns="45720" rIns="91440" bIns="45720" anchor="t"/>
          <a:lstStyle/>
          <a:p>
            <a:pPr marL="0" indent="0">
              <a:buNone/>
            </a:pPr>
            <a:r>
              <a:rPr lang="en-US" b="1" u="sng" dirty="0">
                <a:latin typeface="Arial"/>
                <a:cs typeface="Arial"/>
              </a:rPr>
              <a:t>Step 4.</a:t>
            </a:r>
          </a:p>
          <a:p>
            <a:pPr marL="0" indent="0">
              <a:buNone/>
            </a:pPr>
            <a:r>
              <a:rPr lang="en-US" dirty="0">
                <a:latin typeface="Arial"/>
                <a:cs typeface="Arial"/>
              </a:rPr>
              <a:t>Each lab section will ensure that labels in incoming containers of hazardous chemicals are not removed or defaced. </a:t>
            </a:r>
            <a:endParaRPr lang="en-US" dirty="0">
              <a:cs typeface="Arial"/>
            </a:endParaRPr>
          </a:p>
          <a:p>
            <a:pPr marL="0" indent="0">
              <a:buNone/>
            </a:pPr>
            <a:r>
              <a:rPr lang="en-US" dirty="0">
                <a:latin typeface="Arial"/>
                <a:cs typeface="Arial"/>
              </a:rPr>
              <a:t>(OSHA CFR.1910.1200(b)(3)(</a:t>
            </a:r>
            <a:r>
              <a:rPr lang="en-US" dirty="0" err="1">
                <a:latin typeface="Arial"/>
                <a:cs typeface="Arial"/>
              </a:rPr>
              <a:t>i</a:t>
            </a:r>
            <a:r>
              <a:rPr lang="en-US" dirty="0">
                <a:latin typeface="Arial"/>
                <a:cs typeface="Arial"/>
              </a:rPr>
              <a:t>))</a:t>
            </a:r>
            <a:endParaRPr lang="en-US" dirty="0">
              <a:cs typeface="Arial"/>
            </a:endParaRPr>
          </a:p>
        </p:txBody>
      </p:sp>
      <p:pic>
        <p:nvPicPr>
          <p:cNvPr id="4" name="Picture 3" descr="Methanol: 100% Concentration, 67-56-1, 32.04, CH3OH, Clear Glass, Bottle, HPLC, Solvents, 4 PK">
            <a:extLst>
              <a:ext uri="{FF2B5EF4-FFF2-40B4-BE49-F238E27FC236}">
                <a16:creationId xmlns:a16="http://schemas.microsoft.com/office/drawing/2014/main" id="{68A89AD2-4541-0C30-43E0-F0070B1EB1CB}"/>
              </a:ext>
            </a:extLst>
          </p:cNvPr>
          <p:cNvPicPr>
            <a:picLocks noChangeAspect="1"/>
          </p:cNvPicPr>
          <p:nvPr/>
        </p:nvPicPr>
        <p:blipFill rotWithShape="1">
          <a:blip r:embed="rId2"/>
          <a:srcRect l="1379" t="-138" r="-1034" b="-208"/>
          <a:stretch/>
        </p:blipFill>
        <p:spPr>
          <a:xfrm>
            <a:off x="5110619" y="3111674"/>
            <a:ext cx="3014604" cy="3035504"/>
          </a:xfrm>
          <a:prstGeom prst="rect">
            <a:avLst/>
          </a:prstGeom>
        </p:spPr>
      </p:pic>
      <p:pic>
        <p:nvPicPr>
          <p:cNvPr id="5" name="Picture 4" descr="A label on a white bottle&#10;&#10;Description automatically generated">
            <a:extLst>
              <a:ext uri="{FF2B5EF4-FFF2-40B4-BE49-F238E27FC236}">
                <a16:creationId xmlns:a16="http://schemas.microsoft.com/office/drawing/2014/main" id="{4E760207-598A-9137-2C84-54CF8105ABA2}"/>
              </a:ext>
            </a:extLst>
          </p:cNvPr>
          <p:cNvPicPr>
            <a:picLocks noChangeAspect="1"/>
          </p:cNvPicPr>
          <p:nvPr/>
        </p:nvPicPr>
        <p:blipFill>
          <a:blip r:embed="rId3"/>
          <a:stretch>
            <a:fillRect/>
          </a:stretch>
        </p:blipFill>
        <p:spPr>
          <a:xfrm>
            <a:off x="7718707" y="2652583"/>
            <a:ext cx="4009242" cy="3494370"/>
          </a:xfrm>
          <a:prstGeom prst="rect">
            <a:avLst/>
          </a:prstGeom>
        </p:spPr>
      </p:pic>
    </p:spTree>
    <p:extLst>
      <p:ext uri="{BB962C8B-B14F-4D97-AF65-F5344CB8AC3E}">
        <p14:creationId xmlns:p14="http://schemas.microsoft.com/office/powerpoint/2010/main" val="235194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n Imperdible Stock de Foto gratis - Public Domain Pictures">
            <a:extLst>
              <a:ext uri="{FF2B5EF4-FFF2-40B4-BE49-F238E27FC236}">
                <a16:creationId xmlns:a16="http://schemas.microsoft.com/office/drawing/2014/main" id="{0A98D8C5-8236-91DF-F5B6-2E0A33B4107A}"/>
              </a:ext>
            </a:extLst>
          </p:cNvPr>
          <p:cNvPicPr>
            <a:picLocks noChangeAspect="1"/>
          </p:cNvPicPr>
          <p:nvPr/>
        </p:nvPicPr>
        <p:blipFill>
          <a:blip r:embed="rId2"/>
          <a:stretch>
            <a:fillRect/>
          </a:stretch>
        </p:blipFill>
        <p:spPr>
          <a:xfrm>
            <a:off x="4636634" y="2657475"/>
            <a:ext cx="2265589" cy="3393622"/>
          </a:xfrm>
          <a:prstGeom prst="rect">
            <a:avLst/>
          </a:prstGeom>
        </p:spPr>
      </p:pic>
      <p:sp>
        <p:nvSpPr>
          <p:cNvPr id="6" name="TextBox 5">
            <a:extLst>
              <a:ext uri="{FF2B5EF4-FFF2-40B4-BE49-F238E27FC236}">
                <a16:creationId xmlns:a16="http://schemas.microsoft.com/office/drawing/2014/main" id="{CC08D921-D570-5C30-4408-46DE494DD25E}"/>
              </a:ext>
            </a:extLst>
          </p:cNvPr>
          <p:cNvSpPr txBox="1"/>
          <p:nvPr/>
        </p:nvSpPr>
        <p:spPr>
          <a:xfrm>
            <a:off x="3534016" y="995218"/>
            <a:ext cx="456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3"/>
                </a:solidFill>
                <a:latin typeface="Gabriola"/>
                <a:ea typeface="MS Mincho"/>
                <a:cs typeface="Arial"/>
              </a:rPr>
              <a:t>Thank You!</a:t>
            </a:r>
            <a:endParaRPr lang="en-US" sz="4800" dirty="0">
              <a:solidFill>
                <a:schemeClr val="accent3"/>
              </a:solidFill>
              <a:latin typeface="Gabriola"/>
              <a:ea typeface="MS Mincho"/>
            </a:endParaRPr>
          </a:p>
        </p:txBody>
      </p:sp>
    </p:spTree>
    <p:extLst>
      <p:ext uri="{BB962C8B-B14F-4D97-AF65-F5344CB8AC3E}">
        <p14:creationId xmlns:p14="http://schemas.microsoft.com/office/powerpoint/2010/main" val="147118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a:lstStyle/>
          <a:p>
            <a:pPr algn="ctr"/>
            <a:r>
              <a:rPr lang="en-US"/>
              <a:t>Patient Safety</a:t>
            </a:r>
          </a:p>
        </p:txBody>
      </p:sp>
      <p:pic>
        <p:nvPicPr>
          <p:cNvPr id="7" name="Picture 6">
            <a:extLst>
              <a:ext uri="{FF2B5EF4-FFF2-40B4-BE49-F238E27FC236}">
                <a16:creationId xmlns:a16="http://schemas.microsoft.com/office/drawing/2014/main" id="{8A7885D3-B3C5-E8DA-3416-856C60709244}"/>
              </a:ext>
            </a:extLst>
          </p:cNvPr>
          <p:cNvPicPr>
            <a:picLocks noChangeAspect="1"/>
          </p:cNvPicPr>
          <p:nvPr/>
        </p:nvPicPr>
        <p:blipFill>
          <a:blip r:embed="rId2"/>
          <a:stretch>
            <a:fillRect/>
          </a:stretch>
        </p:blipFill>
        <p:spPr>
          <a:xfrm>
            <a:off x="2305753" y="1535967"/>
            <a:ext cx="7580494" cy="4803819"/>
          </a:xfrm>
          <a:prstGeom prst="rect">
            <a:avLst/>
          </a:prstGeom>
        </p:spPr>
      </p:pic>
    </p:spTree>
    <p:extLst>
      <p:ext uri="{BB962C8B-B14F-4D97-AF65-F5344CB8AC3E}">
        <p14:creationId xmlns:p14="http://schemas.microsoft.com/office/powerpoint/2010/main" val="30476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p:txBody>
          <a:bodyPr lIns="91440" tIns="45720" rIns="91440" bIns="45720" anchor="t"/>
          <a:lstStyle/>
          <a:p>
            <a:pPr algn="ctr"/>
            <a:r>
              <a:rPr lang="en-US" dirty="0">
                <a:latin typeface="Arial"/>
                <a:cs typeface="Arial"/>
              </a:rPr>
              <a:t>Great Catches</a:t>
            </a:r>
            <a:br>
              <a:rPr lang="en-US" dirty="0">
                <a:cs typeface="Arial"/>
              </a:rPr>
            </a:br>
            <a:r>
              <a:rPr lang="en-US" dirty="0">
                <a:latin typeface="Arial"/>
                <a:cs typeface="Arial"/>
              </a:rPr>
              <a:t>April 2024</a:t>
            </a:r>
            <a:endParaRPr lang="en-US" dirty="0">
              <a:latin typeface="Arial"/>
              <a:cs typeface="Arial" panose="020B0604020202020204" pitchFamily="34" charset="0"/>
            </a:endParaRPr>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dirty="0">
              <a:latin typeface="Arial"/>
              <a:cs typeface="Arial"/>
            </a:endParaRPr>
          </a:p>
          <a:p>
            <a:pPr marL="0" indent="0">
              <a:buNone/>
            </a:pPr>
            <a:r>
              <a:rPr lang="en-US" sz="3600" dirty="0">
                <a:latin typeface="Arial"/>
                <a:cs typeface="Arial"/>
              </a:rPr>
              <a:t>There were no Great Catches reported for Lab personnel during the month of April.</a:t>
            </a:r>
          </a:p>
          <a:p>
            <a:pPr marL="0" indent="0">
              <a:buNone/>
            </a:pPr>
            <a:endParaRPr lang="en-US" sz="3600" dirty="0">
              <a:cs typeface="Arial" panose="020B0604020202020204" pitchFamily="34" charset="0"/>
            </a:endParaRPr>
          </a:p>
          <a:p>
            <a:pPr marL="0" indent="0">
              <a:buNone/>
            </a:pPr>
            <a:r>
              <a:rPr lang="en-US" sz="3600" dirty="0">
                <a:latin typeface="Arial"/>
                <a:cs typeface="Arial"/>
              </a:rPr>
              <a:t>Enter all Great Catches into the RL reporting system under Good Catch as well as email Tiffanee James @ tijames@wakehealth.edu</a:t>
            </a:r>
            <a:endParaRPr lang="en-US" sz="3600" dirty="0">
              <a:cs typeface="Arial" panose="020B0604020202020204" pitchFamily="34" charset="0"/>
            </a:endParaRPr>
          </a:p>
        </p:txBody>
      </p:sp>
    </p:spTree>
    <p:extLst>
      <p:ext uri="{BB962C8B-B14F-4D97-AF65-F5344CB8AC3E}">
        <p14:creationId xmlns:p14="http://schemas.microsoft.com/office/powerpoint/2010/main" val="43855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DECA-3421-B683-A809-87D4F2AA6251}"/>
              </a:ext>
            </a:extLst>
          </p:cNvPr>
          <p:cNvSpPr>
            <a:spLocks noGrp="1"/>
          </p:cNvSpPr>
          <p:nvPr>
            <p:ph type="title"/>
          </p:nvPr>
        </p:nvSpPr>
        <p:spPr>
          <a:xfrm>
            <a:off x="838200" y="134520"/>
            <a:ext cx="10515600" cy="844300"/>
          </a:xfrm>
        </p:spPr>
        <p:txBody>
          <a:bodyPr lIns="91440" tIns="45720" rIns="91440" bIns="45720" anchor="t"/>
          <a:lstStyle/>
          <a:p>
            <a:pPr algn="ctr"/>
            <a:r>
              <a:rPr lang="en-US" dirty="0">
                <a:latin typeface="Arial"/>
                <a:cs typeface="Arial"/>
              </a:rPr>
              <a:t>WFBMC </a:t>
            </a:r>
            <a:endParaRPr lang="en-US" dirty="0">
              <a:cs typeface="Arial" panose="020B0604020202020204" pitchFamily="34" charset="0"/>
            </a:endParaRPr>
          </a:p>
        </p:txBody>
      </p:sp>
      <p:sp>
        <p:nvSpPr>
          <p:cNvPr id="6" name="TextBox 5">
            <a:extLst>
              <a:ext uri="{FF2B5EF4-FFF2-40B4-BE49-F238E27FC236}">
                <a16:creationId xmlns:a16="http://schemas.microsoft.com/office/drawing/2014/main" id="{151F04A8-0639-236F-3FC8-4ECD08D35ECA}"/>
              </a:ext>
            </a:extLst>
          </p:cNvPr>
          <p:cNvSpPr txBox="1"/>
          <p:nvPr/>
        </p:nvSpPr>
        <p:spPr>
          <a:xfrm>
            <a:off x="7559066" y="624892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WFBMC 83</a:t>
            </a:r>
            <a:endParaRPr lang="en-US" sz="2800" b="1" dirty="0">
              <a:cs typeface="Arial"/>
            </a:endParaRPr>
          </a:p>
        </p:txBody>
      </p:sp>
      <p:pic>
        <p:nvPicPr>
          <p:cNvPr id="4" name="Picture 3" descr="A graph with blue and orange lines&#10;&#10;Description automatically generated">
            <a:extLst>
              <a:ext uri="{FF2B5EF4-FFF2-40B4-BE49-F238E27FC236}">
                <a16:creationId xmlns:a16="http://schemas.microsoft.com/office/drawing/2014/main" id="{DF6C44D1-88F8-10DA-EE43-126AE641CEA3}"/>
              </a:ext>
            </a:extLst>
          </p:cNvPr>
          <p:cNvPicPr>
            <a:picLocks noChangeAspect="1"/>
          </p:cNvPicPr>
          <p:nvPr/>
        </p:nvPicPr>
        <p:blipFill>
          <a:blip r:embed="rId2"/>
          <a:stretch>
            <a:fillRect/>
          </a:stretch>
        </p:blipFill>
        <p:spPr>
          <a:xfrm>
            <a:off x="1123950" y="938213"/>
            <a:ext cx="9944100" cy="4981575"/>
          </a:xfrm>
          <a:prstGeom prst="rect">
            <a:avLst/>
          </a:prstGeom>
        </p:spPr>
      </p:pic>
    </p:spTree>
    <p:extLst>
      <p:ext uri="{BB962C8B-B14F-4D97-AF65-F5344CB8AC3E}">
        <p14:creationId xmlns:p14="http://schemas.microsoft.com/office/powerpoint/2010/main" val="26028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4D3B2-F3A3-3CE6-C6BD-F49CE3AB341A}"/>
              </a:ext>
            </a:extLst>
          </p:cNvPr>
          <p:cNvSpPr txBox="1"/>
          <p:nvPr/>
        </p:nvSpPr>
        <p:spPr>
          <a:xfrm>
            <a:off x="8773887" y="5561901"/>
            <a:ext cx="1374167" cy="400110"/>
          </a:xfrm>
          <a:prstGeom prst="rect">
            <a:avLst/>
          </a:prstGeom>
          <a:noFill/>
        </p:spPr>
        <p:txBody>
          <a:bodyPr wrap="square" lIns="91440" tIns="45720" rIns="91440" bIns="45720" rtlCol="0" anchor="t">
            <a:spAutoFit/>
          </a:bodyPr>
          <a:lstStyle/>
          <a:p>
            <a:r>
              <a:rPr lang="en-US" sz="2000" b="1" dirty="0"/>
              <a:t>April 29</a:t>
            </a:r>
          </a:p>
        </p:txBody>
      </p:sp>
      <p:pic>
        <p:nvPicPr>
          <p:cNvPr id="2" name="Picture 1">
            <a:extLst>
              <a:ext uri="{FF2B5EF4-FFF2-40B4-BE49-F238E27FC236}">
                <a16:creationId xmlns:a16="http://schemas.microsoft.com/office/drawing/2014/main" id="{2866E4FC-F142-101C-7D32-EF771DBDAC63}"/>
              </a:ext>
            </a:extLst>
          </p:cNvPr>
          <p:cNvPicPr>
            <a:picLocks noChangeAspect="1"/>
          </p:cNvPicPr>
          <p:nvPr/>
        </p:nvPicPr>
        <p:blipFill>
          <a:blip r:embed="rId2"/>
          <a:stretch>
            <a:fillRect/>
          </a:stretch>
        </p:blipFill>
        <p:spPr>
          <a:xfrm>
            <a:off x="1012519" y="587678"/>
            <a:ext cx="9832933" cy="4972836"/>
          </a:xfrm>
          <a:prstGeom prst="rect">
            <a:avLst/>
          </a:prstGeom>
        </p:spPr>
      </p:pic>
    </p:spTree>
    <p:extLst>
      <p:ext uri="{BB962C8B-B14F-4D97-AF65-F5344CB8AC3E}">
        <p14:creationId xmlns:p14="http://schemas.microsoft.com/office/powerpoint/2010/main" val="399834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with blue and orange lines&#10;&#10;Description automatically generated">
            <a:extLst>
              <a:ext uri="{FF2B5EF4-FFF2-40B4-BE49-F238E27FC236}">
                <a16:creationId xmlns:a16="http://schemas.microsoft.com/office/drawing/2014/main" id="{B6B2FF15-985F-722A-70BD-61937578C076}"/>
              </a:ext>
            </a:extLst>
          </p:cNvPr>
          <p:cNvPicPr>
            <a:picLocks noChangeAspect="1"/>
          </p:cNvPicPr>
          <p:nvPr/>
        </p:nvPicPr>
        <p:blipFill>
          <a:blip r:embed="rId2"/>
          <a:stretch>
            <a:fillRect/>
          </a:stretch>
        </p:blipFill>
        <p:spPr>
          <a:xfrm>
            <a:off x="1176338" y="492299"/>
            <a:ext cx="9839325" cy="4933950"/>
          </a:xfrm>
          <a:prstGeom prst="rect">
            <a:avLst/>
          </a:prstGeom>
        </p:spPr>
      </p:pic>
      <p:sp>
        <p:nvSpPr>
          <p:cNvPr id="3" name="TextBox 2">
            <a:extLst>
              <a:ext uri="{FF2B5EF4-FFF2-40B4-BE49-F238E27FC236}">
                <a16:creationId xmlns:a16="http://schemas.microsoft.com/office/drawing/2014/main" id="{9D931CF6-2823-6A38-F57A-FC3EEDBD4E62}"/>
              </a:ext>
            </a:extLst>
          </p:cNvPr>
          <p:cNvSpPr txBox="1"/>
          <p:nvPr/>
        </p:nvSpPr>
        <p:spPr>
          <a:xfrm>
            <a:off x="9400783" y="5559468"/>
            <a:ext cx="10939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April 9 </a:t>
            </a:r>
          </a:p>
        </p:txBody>
      </p:sp>
    </p:spTree>
    <p:extLst>
      <p:ext uri="{BB962C8B-B14F-4D97-AF65-F5344CB8AC3E}">
        <p14:creationId xmlns:p14="http://schemas.microsoft.com/office/powerpoint/2010/main" val="382616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grey text&#10;&#10;Description automatically generated">
            <a:extLst>
              <a:ext uri="{FF2B5EF4-FFF2-40B4-BE49-F238E27FC236}">
                <a16:creationId xmlns:a16="http://schemas.microsoft.com/office/drawing/2014/main" id="{6E0C6B32-0DEF-2F9B-A2BC-46B8D215AD1D}"/>
              </a:ext>
            </a:extLst>
          </p:cNvPr>
          <p:cNvPicPr>
            <a:picLocks noChangeAspect="1"/>
          </p:cNvPicPr>
          <p:nvPr/>
        </p:nvPicPr>
        <p:blipFill>
          <a:blip r:embed="rId2"/>
          <a:stretch>
            <a:fillRect/>
          </a:stretch>
        </p:blipFill>
        <p:spPr>
          <a:xfrm>
            <a:off x="-90237" y="475992"/>
            <a:ext cx="12192000" cy="1795228"/>
          </a:xfrm>
          <a:prstGeom prst="rect">
            <a:avLst/>
          </a:prstGeom>
        </p:spPr>
      </p:pic>
      <p:pic>
        <p:nvPicPr>
          <p:cNvPr id="3" name="Picture 2" descr="Safety Warning Free Stock Photo - Public Domain Pictures">
            <a:extLst>
              <a:ext uri="{FF2B5EF4-FFF2-40B4-BE49-F238E27FC236}">
                <a16:creationId xmlns:a16="http://schemas.microsoft.com/office/drawing/2014/main" id="{4F898B53-21E6-CDFB-1CA6-A7BE4B6CB73C}"/>
              </a:ext>
            </a:extLst>
          </p:cNvPr>
          <p:cNvPicPr>
            <a:picLocks noChangeAspect="1"/>
          </p:cNvPicPr>
          <p:nvPr/>
        </p:nvPicPr>
        <p:blipFill>
          <a:blip r:embed="rId3"/>
          <a:stretch>
            <a:fillRect/>
          </a:stretch>
        </p:blipFill>
        <p:spPr>
          <a:xfrm>
            <a:off x="3348789" y="2330240"/>
            <a:ext cx="5414211" cy="3531019"/>
          </a:xfrm>
          <a:prstGeom prst="rect">
            <a:avLst/>
          </a:prstGeom>
        </p:spPr>
      </p:pic>
    </p:spTree>
    <p:extLst>
      <p:ext uri="{BB962C8B-B14F-4D97-AF65-F5344CB8AC3E}">
        <p14:creationId xmlns:p14="http://schemas.microsoft.com/office/powerpoint/2010/main" val="163366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9687-28B5-0369-DB4A-103C0AC56A49}"/>
              </a:ext>
            </a:extLst>
          </p:cNvPr>
          <p:cNvSpPr>
            <a:spLocks noGrp="1"/>
          </p:cNvSpPr>
          <p:nvPr>
            <p:ph type="title"/>
          </p:nvPr>
        </p:nvSpPr>
        <p:spPr>
          <a:xfrm>
            <a:off x="609193" y="38218"/>
            <a:ext cx="10459803" cy="1325563"/>
          </a:xfrm>
        </p:spPr>
        <p:txBody>
          <a:bodyPr lIns="91440" tIns="45720" rIns="91440" bIns="45720" anchor="t"/>
          <a:lstStyle/>
          <a:p>
            <a:pPr algn="ctr"/>
            <a:r>
              <a:rPr lang="en-US">
                <a:latin typeface="Arial"/>
                <a:cs typeface="Arial"/>
              </a:rPr>
              <a:t>Patient Safety Tool of the Month</a:t>
            </a:r>
            <a:br>
              <a:rPr lang="en-US"/>
            </a:br>
            <a:br>
              <a:rPr lang="en-US"/>
            </a:br>
            <a:r>
              <a:rPr lang="en-US">
                <a:latin typeface="Arial"/>
                <a:cs typeface="Arial"/>
              </a:rPr>
              <a:t> </a:t>
            </a:r>
            <a:br>
              <a:rPr lang="en-US" sz="3400"/>
            </a:br>
            <a:endParaRPr lang="en-US" sz="3400">
              <a:cs typeface="Arial"/>
            </a:endParaRPr>
          </a:p>
        </p:txBody>
      </p:sp>
      <p:pic>
        <p:nvPicPr>
          <p:cNvPr id="7" name="Picture 6" descr="A screenshot of a report&#10;&#10;Description automatically generated">
            <a:extLst>
              <a:ext uri="{FF2B5EF4-FFF2-40B4-BE49-F238E27FC236}">
                <a16:creationId xmlns:a16="http://schemas.microsoft.com/office/drawing/2014/main" id="{74D2DA6D-2587-2931-1326-C819EE25F580}"/>
              </a:ext>
            </a:extLst>
          </p:cNvPr>
          <p:cNvPicPr>
            <a:picLocks noChangeAspect="1"/>
          </p:cNvPicPr>
          <p:nvPr/>
        </p:nvPicPr>
        <p:blipFill>
          <a:blip r:embed="rId3"/>
          <a:stretch>
            <a:fillRect/>
          </a:stretch>
        </p:blipFill>
        <p:spPr>
          <a:xfrm>
            <a:off x="170145" y="701524"/>
            <a:ext cx="6538587" cy="3659558"/>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15C9A32-D084-BA8C-9509-8A6739DB837F}"/>
              </a:ext>
            </a:extLst>
          </p:cNvPr>
          <p:cNvPicPr>
            <a:picLocks noChangeAspect="1"/>
          </p:cNvPicPr>
          <p:nvPr/>
        </p:nvPicPr>
        <p:blipFill>
          <a:blip r:embed="rId4"/>
          <a:stretch>
            <a:fillRect/>
          </a:stretch>
        </p:blipFill>
        <p:spPr>
          <a:xfrm>
            <a:off x="6584123" y="1224485"/>
            <a:ext cx="5443341" cy="3657469"/>
          </a:xfrm>
          <a:prstGeom prst="rect">
            <a:avLst/>
          </a:prstGeom>
        </p:spPr>
      </p:pic>
      <p:pic>
        <p:nvPicPr>
          <p:cNvPr id="9" name="Picture 8" descr="A purple square with black text&#10;&#10;Description automatically generated">
            <a:extLst>
              <a:ext uri="{FF2B5EF4-FFF2-40B4-BE49-F238E27FC236}">
                <a16:creationId xmlns:a16="http://schemas.microsoft.com/office/drawing/2014/main" id="{EBAF82E0-EE35-2A82-1506-B04CD3EAA170}"/>
              </a:ext>
            </a:extLst>
          </p:cNvPr>
          <p:cNvPicPr>
            <a:picLocks noChangeAspect="1"/>
          </p:cNvPicPr>
          <p:nvPr/>
        </p:nvPicPr>
        <p:blipFill>
          <a:blip r:embed="rId5"/>
          <a:stretch>
            <a:fillRect/>
          </a:stretch>
        </p:blipFill>
        <p:spPr>
          <a:xfrm>
            <a:off x="833111" y="4677818"/>
            <a:ext cx="2801393" cy="1124471"/>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8500AE30-D2C8-1238-78C3-5585EE72D3E9}"/>
              </a:ext>
            </a:extLst>
          </p:cNvPr>
          <p:cNvPicPr>
            <a:picLocks noChangeAspect="1"/>
          </p:cNvPicPr>
          <p:nvPr/>
        </p:nvPicPr>
        <p:blipFill>
          <a:blip r:embed="rId6"/>
          <a:stretch>
            <a:fillRect/>
          </a:stretch>
        </p:blipFill>
        <p:spPr>
          <a:xfrm>
            <a:off x="3979623" y="5079957"/>
            <a:ext cx="2917520" cy="1238771"/>
          </a:xfrm>
          <a:prstGeom prst="rect">
            <a:avLst/>
          </a:prstGeom>
        </p:spPr>
      </p:pic>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7CBC0461-073D-E12F-55BB-F493C6CB4C66}"/>
                  </a:ext>
                </a:extLst>
              </p14:cNvPr>
              <p14:cNvContentPartPr/>
              <p14:nvPr/>
            </p14:nvContentPartPr>
            <p14:xfrm>
              <a:off x="4039643" y="5438383"/>
              <a:ext cx="900209" cy="21314"/>
            </p14:xfrm>
          </p:contentPart>
        </mc:Choice>
        <mc:Fallback xmlns="">
          <p:pic>
            <p:nvPicPr>
              <p:cNvPr id="11" name="Ink 10">
                <a:extLst>
                  <a:ext uri="{FF2B5EF4-FFF2-40B4-BE49-F238E27FC236}">
                    <a16:creationId xmlns:a16="http://schemas.microsoft.com/office/drawing/2014/main" id="{7CBC0461-073D-E12F-55BB-F493C6CB4C66}"/>
                  </a:ext>
                </a:extLst>
              </p:cNvPr>
              <p:cNvPicPr/>
              <p:nvPr/>
            </p:nvPicPr>
            <p:blipFill>
              <a:blip r:embed="rId8"/>
              <a:stretch>
                <a:fillRect/>
              </a:stretch>
            </p:blipFill>
            <p:spPr>
              <a:xfrm>
                <a:off x="3985674" y="5333560"/>
                <a:ext cx="1007788" cy="230610"/>
              </a:xfrm>
              <a:prstGeom prst="rect">
                <a:avLst/>
              </a:prstGeom>
            </p:spPr>
          </p:pic>
        </mc:Fallback>
      </mc:AlternateContent>
    </p:spTree>
    <p:extLst>
      <p:ext uri="{BB962C8B-B14F-4D97-AF65-F5344CB8AC3E}">
        <p14:creationId xmlns:p14="http://schemas.microsoft.com/office/powerpoint/2010/main" val="51160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D5808A-B80E-8CA8-5110-1CD3710F76F9}"/>
              </a:ext>
            </a:extLst>
          </p:cNvPr>
          <p:cNvPicPr>
            <a:picLocks noChangeAspect="1"/>
          </p:cNvPicPr>
          <p:nvPr/>
        </p:nvPicPr>
        <p:blipFill>
          <a:blip r:embed="rId2"/>
          <a:stretch>
            <a:fillRect/>
          </a:stretch>
        </p:blipFill>
        <p:spPr>
          <a:xfrm>
            <a:off x="934755" y="260372"/>
            <a:ext cx="9936270" cy="6003229"/>
          </a:xfrm>
          <a:prstGeom prst="rect">
            <a:avLst/>
          </a:prstGeom>
        </p:spPr>
      </p:pic>
    </p:spTree>
    <p:extLst>
      <p:ext uri="{BB962C8B-B14F-4D97-AF65-F5344CB8AC3E}">
        <p14:creationId xmlns:p14="http://schemas.microsoft.com/office/powerpoint/2010/main" val="2365817227"/>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4" ma:contentTypeDescription="Create a new document." ma:contentTypeScope="" ma:versionID="242289d6094b60bb926f5562a08cd5ac">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bd7e9f0840a146e563cd2d3ba7473970"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F4885C-7609-4458-9BFE-1B0CB90D3740}">
  <ds:schemaRefs>
    <ds:schemaRef ds:uri="4fcaadbd-7980-4c2b-ad7d-cfc9d7b21928"/>
    <ds:schemaRef ds:uri="9f13e816-0b02-4e7c-8b57-4c1756e72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4D1E61-CCCC-48D4-85F7-4A96FE49691C}">
  <ds:schemaRefs>
    <ds:schemaRef ds:uri="4fcaadbd-7980-4c2b-ad7d-cfc9d7b21928"/>
    <ds:schemaRef ds:uri="9f13e816-0b02-4e7c-8b57-4c1756e72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3523AF-DDDA-4640-8FDD-706FD8583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Patient Safety</vt:lpstr>
      <vt:lpstr>Great Catches April 2024</vt:lpstr>
      <vt:lpstr>WFBMC </vt:lpstr>
      <vt:lpstr>PowerPoint Presentation</vt:lpstr>
      <vt:lpstr>PowerPoint Presentation</vt:lpstr>
      <vt:lpstr>PowerPoint Presentation</vt:lpstr>
      <vt:lpstr>Patient Safety Tool of the Month    </vt:lpstr>
      <vt:lpstr>PowerPoint Presentation</vt:lpstr>
      <vt:lpstr>PowerPoint Presentation</vt:lpstr>
      <vt:lpstr>PowerPoint Presentation</vt:lpstr>
      <vt:lpstr>PowerPoint Presentation</vt:lpstr>
      <vt:lpstr>SAFE-POL-0006 Reagent Labeling</vt:lpstr>
      <vt:lpstr>Reagent Labeling</vt:lpstr>
      <vt:lpstr>PowerPoint Presentation</vt:lpstr>
      <vt:lpstr> Reagent Labeling</vt:lpstr>
      <vt:lpstr>Reagent Labeling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revision>244</cp:revision>
  <cp:lastPrinted>2023-07-14T12:53:18Z</cp:lastPrinted>
  <dcterms:created xsi:type="dcterms:W3CDTF">2020-08-30T18:26:08Z</dcterms:created>
  <dcterms:modified xsi:type="dcterms:W3CDTF">2024-05-16T16:04:53Z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