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401" r:id="rId5"/>
    <p:sldId id="698" r:id="rId6"/>
    <p:sldId id="733" r:id="rId7"/>
    <p:sldId id="740" r:id="rId8"/>
    <p:sldId id="689" r:id="rId9"/>
    <p:sldId id="715" r:id="rId10"/>
    <p:sldId id="716" r:id="rId11"/>
    <p:sldId id="705" r:id="rId12"/>
    <p:sldId id="719" r:id="rId13"/>
    <p:sldId id="707" r:id="rId14"/>
    <p:sldId id="419" r:id="rId15"/>
    <p:sldId id="522" r:id="rId16"/>
    <p:sldId id="523" r:id="rId17"/>
    <p:sldId id="524" r:id="rId18"/>
    <p:sldId id="525" r:id="rId19"/>
    <p:sldId id="741" r:id="rId20"/>
    <p:sldId id="742" r:id="rId21"/>
    <p:sldId id="711" r:id="rId22"/>
    <p:sldId id="668"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401"/>
            <p14:sldId id="698"/>
            <p14:sldId id="733"/>
            <p14:sldId id="740"/>
            <p14:sldId id="689"/>
            <p14:sldId id="715"/>
            <p14:sldId id="716"/>
            <p14:sldId id="705"/>
            <p14:sldId id="719"/>
            <p14:sldId id="707"/>
            <p14:sldId id="419"/>
            <p14:sldId id="522"/>
            <p14:sldId id="523"/>
            <p14:sldId id="524"/>
            <p14:sldId id="525"/>
            <p14:sldId id="741"/>
            <p14:sldId id="742"/>
            <p14:sldId id="711"/>
            <p14:sldId id="6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na M. Walton" initials="JMW" lastIdx="1" clrIdx="0">
    <p:extLst>
      <p:ext uri="{19B8F6BF-5375-455C-9EA6-DF929625EA0E}">
        <p15:presenceInfo xmlns:p15="http://schemas.microsoft.com/office/powerpoint/2012/main" userId="S-1-5-21-1134720642-1542789574-19223665-645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88"/>
    <a:srgbClr val="008C95"/>
    <a:srgbClr val="75767F"/>
    <a:srgbClr val="942092"/>
    <a:srgbClr val="6C6D76"/>
    <a:srgbClr val="63646B"/>
    <a:srgbClr val="606167"/>
    <a:srgbClr val="5C5D62"/>
    <a:srgbClr val="E5B901"/>
    <a:srgbClr val="F0C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5154D8-38F9-C236-E63C-0CF3DAEC7913}" v="7" dt="2024-06-24T18:27:59.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ee James" userId="S::tijames@wakehealth.edu::3c444dee-3487-4f67-aa8e-7ee9076e4a47" providerId="AD" clId="Web-{1CF244D3-3183-791B-C770-B51E54E82879}"/>
    <pc:docChg chg="addSld delSld modSld sldOrd modSection">
      <pc:chgData name="Tiffanee James" userId="S::tijames@wakehealth.edu::3c444dee-3487-4f67-aa8e-7ee9076e4a47" providerId="AD" clId="Web-{1CF244D3-3183-791B-C770-B51E54E82879}" dt="2024-06-18T18:56:16.431" v="31"/>
      <pc:docMkLst>
        <pc:docMk/>
      </pc:docMkLst>
      <pc:sldChg chg="modSp">
        <pc:chgData name="Tiffanee James" userId="S::tijames@wakehealth.edu::3c444dee-3487-4f67-aa8e-7ee9076e4a47" providerId="AD" clId="Web-{1CF244D3-3183-791B-C770-B51E54E82879}" dt="2024-06-18T18:48:37.702" v="0" actId="20577"/>
        <pc:sldMkLst>
          <pc:docMk/>
          <pc:sldMk cId="1279741426" sldId="401"/>
        </pc:sldMkLst>
        <pc:spChg chg="mod">
          <ac:chgData name="Tiffanee James" userId="S::tijames@wakehealth.edu::3c444dee-3487-4f67-aa8e-7ee9076e4a47" providerId="AD" clId="Web-{1CF244D3-3183-791B-C770-B51E54E82879}" dt="2024-06-18T18:48:37.702" v="0" actId="20577"/>
          <ac:spMkLst>
            <pc:docMk/>
            <pc:sldMk cId="1279741426" sldId="401"/>
            <ac:spMk id="4" creationId="{A44723A9-9B96-3448-A176-30EA898954BA}"/>
          </ac:spMkLst>
        </pc:spChg>
      </pc:sldChg>
      <pc:sldChg chg="add">
        <pc:chgData name="Tiffanee James" userId="S::tijames@wakehealth.edu::3c444dee-3487-4f67-aa8e-7ee9076e4a47" providerId="AD" clId="Web-{1CF244D3-3183-791B-C770-B51E54E82879}" dt="2024-06-18T18:54:59.836" v="25"/>
        <pc:sldMkLst>
          <pc:docMk/>
          <pc:sldMk cId="2101887856" sldId="419"/>
        </pc:sldMkLst>
      </pc:sldChg>
      <pc:sldChg chg="add">
        <pc:chgData name="Tiffanee James" userId="S::tijames@wakehealth.edu::3c444dee-3487-4f67-aa8e-7ee9076e4a47" providerId="AD" clId="Web-{1CF244D3-3183-791B-C770-B51E54E82879}" dt="2024-06-18T18:55:16.289" v="26"/>
        <pc:sldMkLst>
          <pc:docMk/>
          <pc:sldMk cId="987332022" sldId="522"/>
        </pc:sldMkLst>
      </pc:sldChg>
      <pc:sldChg chg="add">
        <pc:chgData name="Tiffanee James" userId="S::tijames@wakehealth.edu::3c444dee-3487-4f67-aa8e-7ee9076e4a47" providerId="AD" clId="Web-{1CF244D3-3183-791B-C770-B51E54E82879}" dt="2024-06-18T18:55:31.664" v="27"/>
        <pc:sldMkLst>
          <pc:docMk/>
          <pc:sldMk cId="370749370" sldId="523"/>
        </pc:sldMkLst>
      </pc:sldChg>
      <pc:sldChg chg="add">
        <pc:chgData name="Tiffanee James" userId="S::tijames@wakehealth.edu::3c444dee-3487-4f67-aa8e-7ee9076e4a47" providerId="AD" clId="Web-{1CF244D3-3183-791B-C770-B51E54E82879}" dt="2024-06-18T18:55:43.821" v="28"/>
        <pc:sldMkLst>
          <pc:docMk/>
          <pc:sldMk cId="260268324" sldId="524"/>
        </pc:sldMkLst>
      </pc:sldChg>
      <pc:sldChg chg="add">
        <pc:chgData name="Tiffanee James" userId="S::tijames@wakehealth.edu::3c444dee-3487-4f67-aa8e-7ee9076e4a47" providerId="AD" clId="Web-{1CF244D3-3183-791B-C770-B51E54E82879}" dt="2024-06-18T18:55:55.884" v="29"/>
        <pc:sldMkLst>
          <pc:docMk/>
          <pc:sldMk cId="988251578" sldId="525"/>
        </pc:sldMkLst>
      </pc:sldChg>
      <pc:sldChg chg="add">
        <pc:chgData name="Tiffanee James" userId="S::tijames@wakehealth.edu::3c444dee-3487-4f67-aa8e-7ee9076e4a47" providerId="AD" clId="Web-{1CF244D3-3183-791B-C770-B51E54E82879}" dt="2024-06-18T18:51:13.971" v="7"/>
        <pc:sldMkLst>
          <pc:docMk/>
          <pc:sldMk cId="3569454051" sldId="689"/>
        </pc:sldMkLst>
      </pc:sldChg>
      <pc:sldChg chg="del">
        <pc:chgData name="Tiffanee James" userId="S::tijames@wakehealth.edu::3c444dee-3487-4f67-aa8e-7ee9076e4a47" providerId="AD" clId="Web-{1CF244D3-3183-791B-C770-B51E54E82879}" dt="2024-06-18T18:51:02.033" v="4"/>
        <pc:sldMkLst>
          <pc:docMk/>
          <pc:sldMk cId="260288646" sldId="702"/>
        </pc:sldMkLst>
      </pc:sldChg>
      <pc:sldChg chg="ord">
        <pc:chgData name="Tiffanee James" userId="S::tijames@wakehealth.edu::3c444dee-3487-4f67-aa8e-7ee9076e4a47" providerId="AD" clId="Web-{1CF244D3-3183-791B-C770-B51E54E82879}" dt="2024-06-18T18:54:04.772" v="18"/>
        <pc:sldMkLst>
          <pc:docMk/>
          <pc:sldMk cId="700251499" sldId="707"/>
        </pc:sldMkLst>
      </pc:sldChg>
      <pc:sldChg chg="add del">
        <pc:chgData name="Tiffanee James" userId="S::tijames@wakehealth.edu::3c444dee-3487-4f67-aa8e-7ee9076e4a47" providerId="AD" clId="Web-{1CF244D3-3183-791B-C770-B51E54E82879}" dt="2024-06-18T18:51:22.080" v="8"/>
        <pc:sldMkLst>
          <pc:docMk/>
          <pc:sldMk cId="3998341851" sldId="715"/>
        </pc:sldMkLst>
      </pc:sldChg>
      <pc:sldChg chg="modSp add">
        <pc:chgData name="Tiffanee James" userId="S::tijames@wakehealth.edu::3c444dee-3487-4f67-aa8e-7ee9076e4a47" providerId="AD" clId="Web-{1CF244D3-3183-791B-C770-B51E54E82879}" dt="2024-06-18T18:53:15.599" v="12" actId="20577"/>
        <pc:sldMkLst>
          <pc:docMk/>
          <pc:sldMk cId="2153363223" sldId="716"/>
        </pc:sldMkLst>
        <pc:spChg chg="mod">
          <ac:chgData name="Tiffanee James" userId="S::tijames@wakehealth.edu::3c444dee-3487-4f67-aa8e-7ee9076e4a47" providerId="AD" clId="Web-{1CF244D3-3183-791B-C770-B51E54E82879}" dt="2024-06-18T18:53:15.599" v="12" actId="20577"/>
          <ac:spMkLst>
            <pc:docMk/>
            <pc:sldMk cId="2153363223" sldId="716"/>
            <ac:spMk id="4" creationId="{A83AE64D-E506-D0D3-7C3E-3AF8F60BB36F}"/>
          </ac:spMkLst>
        </pc:spChg>
      </pc:sldChg>
      <pc:sldChg chg="add">
        <pc:chgData name="Tiffanee James" userId="S::tijames@wakehealth.edu::3c444dee-3487-4f67-aa8e-7ee9076e4a47" providerId="AD" clId="Web-{1CF244D3-3183-791B-C770-B51E54E82879}" dt="2024-06-18T18:53:46.115" v="17"/>
        <pc:sldMkLst>
          <pc:docMk/>
          <pc:sldMk cId="2285051300" sldId="719"/>
        </pc:sldMkLst>
      </pc:sldChg>
      <pc:sldChg chg="add">
        <pc:chgData name="Tiffanee James" userId="S::tijames@wakehealth.edu::3c444dee-3487-4f67-aa8e-7ee9076e4a47" providerId="AD" clId="Web-{1CF244D3-3183-791B-C770-B51E54E82879}" dt="2024-06-18T18:50:16.032" v="1"/>
        <pc:sldMkLst>
          <pc:docMk/>
          <pc:sldMk cId="1198375324" sldId="733"/>
        </pc:sldMkLst>
      </pc:sldChg>
      <pc:sldChg chg="del">
        <pc:chgData name="Tiffanee James" userId="S::tijames@wakehealth.edu::3c444dee-3487-4f67-aa8e-7ee9076e4a47" providerId="AD" clId="Web-{1CF244D3-3183-791B-C770-B51E54E82879}" dt="2024-06-18T18:54:38.882" v="19"/>
        <pc:sldMkLst>
          <pc:docMk/>
          <pc:sldMk cId="3751773336" sldId="735"/>
        </pc:sldMkLst>
      </pc:sldChg>
      <pc:sldChg chg="del">
        <pc:chgData name="Tiffanee James" userId="S::tijames@wakehealth.edu::3c444dee-3487-4f67-aa8e-7ee9076e4a47" providerId="AD" clId="Web-{1CF244D3-3183-791B-C770-B51E54E82879}" dt="2024-06-18T18:54:39.929" v="21"/>
        <pc:sldMkLst>
          <pc:docMk/>
          <pc:sldMk cId="844582582" sldId="738"/>
        </pc:sldMkLst>
      </pc:sldChg>
      <pc:sldChg chg="del">
        <pc:chgData name="Tiffanee James" userId="S::tijames@wakehealth.edu::3c444dee-3487-4f67-aa8e-7ee9076e4a47" providerId="AD" clId="Web-{1CF244D3-3183-791B-C770-B51E54E82879}" dt="2024-06-18T18:54:40.476" v="22"/>
        <pc:sldMkLst>
          <pc:docMk/>
          <pc:sldMk cId="1479212680" sldId="739"/>
        </pc:sldMkLst>
      </pc:sldChg>
      <pc:sldChg chg="add del">
        <pc:chgData name="Tiffanee James" userId="S::tijames@wakehealth.edu::3c444dee-3487-4f67-aa8e-7ee9076e4a47" providerId="AD" clId="Web-{1CF244D3-3183-791B-C770-B51E54E82879}" dt="2024-06-18T18:50:38.642" v="3"/>
        <pc:sldMkLst>
          <pc:docMk/>
          <pc:sldMk cId="438552711" sldId="740"/>
        </pc:sldMkLst>
      </pc:sldChg>
      <pc:sldChg chg="add">
        <pc:chgData name="Tiffanee James" userId="S::tijames@wakehealth.edu::3c444dee-3487-4f67-aa8e-7ee9076e4a47" providerId="AD" clId="Web-{1CF244D3-3183-791B-C770-B51E54E82879}" dt="2024-06-18T18:56:04.321" v="30"/>
        <pc:sldMkLst>
          <pc:docMk/>
          <pc:sldMk cId="12789942" sldId="741"/>
        </pc:sldMkLst>
      </pc:sldChg>
      <pc:sldChg chg="del">
        <pc:chgData name="Tiffanee James" userId="S::tijames@wakehealth.edu::3c444dee-3487-4f67-aa8e-7ee9076e4a47" providerId="AD" clId="Web-{1CF244D3-3183-791B-C770-B51E54E82879}" dt="2024-06-18T18:51:03.111" v="6"/>
        <pc:sldMkLst>
          <pc:docMk/>
          <pc:sldMk cId="3826160449" sldId="741"/>
        </pc:sldMkLst>
      </pc:sldChg>
      <pc:sldChg chg="del">
        <pc:chgData name="Tiffanee James" userId="S::tijames@wakehealth.edu::3c444dee-3487-4f67-aa8e-7ee9076e4a47" providerId="AD" clId="Web-{1CF244D3-3183-791B-C770-B51E54E82879}" dt="2024-06-18T18:53:33.365" v="16"/>
        <pc:sldMkLst>
          <pc:docMk/>
          <pc:sldMk cId="511608856" sldId="742"/>
        </pc:sldMkLst>
      </pc:sldChg>
      <pc:sldChg chg="add">
        <pc:chgData name="Tiffanee James" userId="S::tijames@wakehealth.edu::3c444dee-3487-4f67-aa8e-7ee9076e4a47" providerId="AD" clId="Web-{1CF244D3-3183-791B-C770-B51E54E82879}" dt="2024-06-18T18:56:16.431" v="31"/>
        <pc:sldMkLst>
          <pc:docMk/>
          <pc:sldMk cId="2729484590" sldId="742"/>
        </pc:sldMkLst>
      </pc:sldChg>
      <pc:sldChg chg="del">
        <pc:chgData name="Tiffanee James" userId="S::tijames@wakehealth.edu::3c444dee-3487-4f67-aa8e-7ee9076e4a47" providerId="AD" clId="Web-{1CF244D3-3183-791B-C770-B51E54E82879}" dt="2024-06-18T18:53:28.146" v="13"/>
        <pc:sldMkLst>
          <pc:docMk/>
          <pc:sldMk cId="2365817227" sldId="743"/>
        </pc:sldMkLst>
      </pc:sldChg>
      <pc:sldChg chg="del">
        <pc:chgData name="Tiffanee James" userId="S::tijames@wakehealth.edu::3c444dee-3487-4f67-aa8e-7ee9076e4a47" providerId="AD" clId="Web-{1CF244D3-3183-791B-C770-B51E54E82879}" dt="2024-06-18T18:53:29.224" v="15"/>
        <pc:sldMkLst>
          <pc:docMk/>
          <pc:sldMk cId="2309503988" sldId="744"/>
        </pc:sldMkLst>
      </pc:sldChg>
      <pc:sldChg chg="del">
        <pc:chgData name="Tiffanee James" userId="S::tijames@wakehealth.edu::3c444dee-3487-4f67-aa8e-7ee9076e4a47" providerId="AD" clId="Web-{1CF244D3-3183-791B-C770-B51E54E82879}" dt="2024-06-18T18:53:28.599" v="14"/>
        <pc:sldMkLst>
          <pc:docMk/>
          <pc:sldMk cId="366738798" sldId="745"/>
        </pc:sldMkLst>
      </pc:sldChg>
      <pc:sldChg chg="del">
        <pc:chgData name="Tiffanee James" userId="S::tijames@wakehealth.edu::3c444dee-3487-4f67-aa8e-7ee9076e4a47" providerId="AD" clId="Web-{1CF244D3-3183-791B-C770-B51E54E82879}" dt="2024-06-18T18:54:39.304" v="20"/>
        <pc:sldMkLst>
          <pc:docMk/>
          <pc:sldMk cId="3515278165" sldId="746"/>
        </pc:sldMkLst>
      </pc:sldChg>
      <pc:sldChg chg="del">
        <pc:chgData name="Tiffanee James" userId="S::tijames@wakehealth.edu::3c444dee-3487-4f67-aa8e-7ee9076e4a47" providerId="AD" clId="Web-{1CF244D3-3183-791B-C770-B51E54E82879}" dt="2024-06-18T18:54:48.585" v="24"/>
        <pc:sldMkLst>
          <pc:docMk/>
          <pc:sldMk cId="2351942305" sldId="747"/>
        </pc:sldMkLst>
      </pc:sldChg>
    </pc:docChg>
  </pc:docChgLst>
  <pc:docChgLst>
    <pc:chgData name="Tiffanee James" userId="S::tijames@wakehealth.edu::3c444dee-3487-4f67-aa8e-7ee9076e4a47" providerId="AD" clId="Web-{B75154D8-38F9-C236-E63C-0CF3DAEC7913}"/>
    <pc:docChg chg="addSld delSld sldOrd modSection">
      <pc:chgData name="Tiffanee James" userId="S::tijames@wakehealth.edu::3c444dee-3487-4f67-aa8e-7ee9076e4a47" providerId="AD" clId="Web-{B75154D8-38F9-C236-E63C-0CF3DAEC7913}" dt="2024-06-24T18:27:59.925" v="6"/>
      <pc:docMkLst>
        <pc:docMk/>
      </pc:docMkLst>
      <pc:sldChg chg="new del ord">
        <pc:chgData name="Tiffanee James" userId="S::tijames@wakehealth.edu::3c444dee-3487-4f67-aa8e-7ee9076e4a47" providerId="AD" clId="Web-{B75154D8-38F9-C236-E63C-0CF3DAEC7913}" dt="2024-06-24T18:27:44.222" v="2"/>
        <pc:sldMkLst>
          <pc:docMk/>
          <pc:sldMk cId="59593561" sldId="743"/>
        </pc:sldMkLst>
      </pc:sldChg>
      <pc:sldChg chg="new del">
        <pc:chgData name="Tiffanee James" userId="S::tijames@wakehealth.edu::3c444dee-3487-4f67-aa8e-7ee9076e4a47" providerId="AD" clId="Web-{B75154D8-38F9-C236-E63C-0CF3DAEC7913}" dt="2024-06-24T18:27:58.253" v="5"/>
        <pc:sldMkLst>
          <pc:docMk/>
          <pc:sldMk cId="1139519872" sldId="743"/>
        </pc:sldMkLst>
      </pc:sldChg>
      <pc:sldChg chg="new del">
        <pc:chgData name="Tiffanee James" userId="S::tijames@wakehealth.edu::3c444dee-3487-4f67-aa8e-7ee9076e4a47" providerId="AD" clId="Web-{B75154D8-38F9-C236-E63C-0CF3DAEC7913}" dt="2024-06-24T18:27:59.925" v="6"/>
        <pc:sldMkLst>
          <pc:docMk/>
          <pc:sldMk cId="1725530326" sldId="74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6/24/2024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6/24/2024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ED04C0-A354-4F9C-A1C7-5703200E1273}" type="slidenum">
              <a:rPr lang="en-US" smtClean="0"/>
              <a:t>9</a:t>
            </a:fld>
            <a:endParaRPr lang="en-US"/>
          </a:p>
        </p:txBody>
      </p:sp>
    </p:spTree>
    <p:extLst>
      <p:ext uri="{BB962C8B-B14F-4D97-AF65-F5344CB8AC3E}">
        <p14:creationId xmlns:p14="http://schemas.microsoft.com/office/powerpoint/2010/main" val="2640628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6/24/2024</a:t>
            </a:fld>
            <a:endParaRPr lang="en-US"/>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6/24/2024</a:t>
            </a:fld>
            <a:endParaRPr lang="en-US"/>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6/24/2024</a:t>
            </a:fld>
            <a:endParaRPr lang="en-US"/>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6/24/2024</a:t>
            </a:fld>
            <a:endParaRPr lang="en-US"/>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6/24/2024</a:t>
            </a:fld>
            <a:endParaRPr lang="en-US"/>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lawyersandsettlements.com/blog/tag/workers-compens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QS_A@wakehealth.edu" TargetMode="External"/><Relationship Id="rId1" Type="http://schemas.openxmlformats.org/officeDocument/2006/relationships/slideLayout" Target="../slideLayouts/slideLayout2.xml"/><Relationship Id="rId4" Type="http://schemas.openxmlformats.org/officeDocument/2006/relationships/hyperlink" Target="https://www.pngall.com/thank-you-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7375-7576-3645-AF3C-A1E5E6380F60}"/>
              </a:ext>
            </a:extLst>
          </p:cNvPr>
          <p:cNvSpPr txBox="1">
            <a:spLocks/>
          </p:cNvSpPr>
          <p:nvPr/>
        </p:nvSpPr>
        <p:spPr>
          <a:xfrm>
            <a:off x="1524000" y="3642536"/>
            <a:ext cx="9144000" cy="731838"/>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a:solidFill>
                  <a:schemeClr val="bg1"/>
                </a:solidFill>
                <a:latin typeface="Arial" panose="020B0604020202020204" pitchFamily="34" charset="0"/>
              </a:rPr>
              <a:t>Safety Presentation</a:t>
            </a:r>
          </a:p>
        </p:txBody>
      </p:sp>
      <p:sp>
        <p:nvSpPr>
          <p:cNvPr id="4" name="TextBox 3">
            <a:extLst>
              <a:ext uri="{FF2B5EF4-FFF2-40B4-BE49-F238E27FC236}">
                <a16:creationId xmlns:a16="http://schemas.microsoft.com/office/drawing/2014/main" id="{A44723A9-9B96-3448-A176-30EA898954BA}"/>
              </a:ext>
            </a:extLst>
          </p:cNvPr>
          <p:cNvSpPr txBox="1"/>
          <p:nvPr/>
        </p:nvSpPr>
        <p:spPr>
          <a:xfrm>
            <a:off x="523702" y="6258743"/>
            <a:ext cx="4671752" cy="369332"/>
          </a:xfrm>
          <a:prstGeom prst="rect">
            <a:avLst/>
          </a:prstGeom>
          <a:noFill/>
        </p:spPr>
        <p:txBody>
          <a:bodyPr wrap="square" lIns="91440" tIns="45720" rIns="91440" bIns="45720" rtlCol="0" anchor="t">
            <a:spAutoFit/>
          </a:bodyPr>
          <a:lstStyle/>
          <a:p>
            <a:r>
              <a:rPr lang="en-US" dirty="0">
                <a:latin typeface="Arial"/>
                <a:cs typeface="Arial"/>
              </a:rPr>
              <a:t>6.2024 | Department of Lab &amp; Pathology</a:t>
            </a:r>
          </a:p>
        </p:txBody>
      </p:sp>
    </p:spTree>
    <p:extLst>
      <p:ext uri="{BB962C8B-B14F-4D97-AF65-F5344CB8AC3E}">
        <p14:creationId xmlns:p14="http://schemas.microsoft.com/office/powerpoint/2010/main" val="127974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grey sign&#10;&#10;Description automatically generated">
            <a:extLst>
              <a:ext uri="{FF2B5EF4-FFF2-40B4-BE49-F238E27FC236}">
                <a16:creationId xmlns:a16="http://schemas.microsoft.com/office/drawing/2014/main" id="{0253F281-FAA4-6BD8-5B45-26E44468E5D9}"/>
              </a:ext>
            </a:extLst>
          </p:cNvPr>
          <p:cNvPicPr>
            <a:picLocks noChangeAspect="1"/>
          </p:cNvPicPr>
          <p:nvPr/>
        </p:nvPicPr>
        <p:blipFill>
          <a:blip r:embed="rId2"/>
          <a:stretch>
            <a:fillRect/>
          </a:stretch>
        </p:blipFill>
        <p:spPr>
          <a:xfrm>
            <a:off x="30079" y="551578"/>
            <a:ext cx="12192000" cy="1583895"/>
          </a:xfrm>
          <a:prstGeom prst="rect">
            <a:avLst/>
          </a:prstGeom>
        </p:spPr>
      </p:pic>
      <p:pic>
        <p:nvPicPr>
          <p:cNvPr id="3" name="Picture 2" descr="A group of warning signs&#10;&#10;Description automatically generated">
            <a:extLst>
              <a:ext uri="{FF2B5EF4-FFF2-40B4-BE49-F238E27FC236}">
                <a16:creationId xmlns:a16="http://schemas.microsoft.com/office/drawing/2014/main" id="{AA99A957-C2E4-B37D-6C02-6F7637B8DA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35329" y="2255420"/>
            <a:ext cx="4391526" cy="4071686"/>
          </a:xfrm>
          <a:prstGeom prst="rect">
            <a:avLst/>
          </a:prstGeom>
        </p:spPr>
      </p:pic>
      <p:sp>
        <p:nvSpPr>
          <p:cNvPr id="4" name="TextBox 3">
            <a:extLst>
              <a:ext uri="{FF2B5EF4-FFF2-40B4-BE49-F238E27FC236}">
                <a16:creationId xmlns:a16="http://schemas.microsoft.com/office/drawing/2014/main" id="{EDC2D6B4-979C-410A-F001-2F15AAC40FFA}"/>
              </a:ext>
            </a:extLst>
          </p:cNvPr>
          <p:cNvSpPr txBox="1"/>
          <p:nvPr/>
        </p:nvSpPr>
        <p:spPr>
          <a:xfrm>
            <a:off x="5890460" y="4903370"/>
            <a:ext cx="2436395" cy="487947"/>
          </a:xfrm>
          <a:prstGeom prst="rect">
            <a:avLst/>
          </a:prstGeom>
        </p:spPr>
        <p:txBody>
          <a:bodyPr>
            <a:normAutofit fontScale="62500" lnSpcReduction="20000"/>
          </a:bodyPr>
          <a:lstStyle/>
          <a:p>
            <a:r>
              <a:rPr lang="en-US">
                <a:hlinkClick r:id="rId4"/>
              </a:rPr>
              <a:t>This Photo</a:t>
            </a:r>
            <a:r>
              <a:rPr lang="en-US"/>
              <a:t> by Unknown author is licensed under </a:t>
            </a:r>
            <a:r>
              <a:rPr lang="en-US">
                <a:hlinkClick r:id="rId5"/>
              </a:rPr>
              <a:t>CC BY-ND</a:t>
            </a:r>
            <a:r>
              <a:rPr lang="en-US"/>
              <a:t>.</a:t>
            </a:r>
          </a:p>
        </p:txBody>
      </p:sp>
    </p:spTree>
    <p:extLst>
      <p:ext uri="{BB962C8B-B14F-4D97-AF65-F5344CB8AC3E}">
        <p14:creationId xmlns:p14="http://schemas.microsoft.com/office/powerpoint/2010/main" val="70025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t>
            </a:r>
            <a:r>
              <a:rPr lang="en-US" dirty="0">
                <a:solidFill>
                  <a:srgbClr val="FF0000"/>
                </a:solidFill>
              </a:rPr>
              <a:t>Employee</a:t>
            </a:r>
            <a:r>
              <a:rPr lang="en-US" dirty="0"/>
              <a:t> Hazard Awareness</a:t>
            </a:r>
          </a:p>
        </p:txBody>
      </p:sp>
      <p:sp>
        <p:nvSpPr>
          <p:cNvPr id="3" name="Content Placeholder 2"/>
          <p:cNvSpPr>
            <a:spLocks noGrp="1"/>
          </p:cNvSpPr>
          <p:nvPr>
            <p:ph idx="1"/>
          </p:nvPr>
        </p:nvSpPr>
        <p:spPr>
          <a:xfrm>
            <a:off x="594911" y="1825625"/>
            <a:ext cx="10758889" cy="3422162"/>
          </a:xfrm>
        </p:spPr>
        <p:txBody>
          <a:bodyPr/>
          <a:lstStyle/>
          <a:p>
            <a:pPr marL="0" indent="0">
              <a:buNone/>
            </a:pPr>
            <a:r>
              <a:rPr lang="en-US" sz="3600" dirty="0"/>
              <a:t>June’s Topic 	– Sharps Safety</a:t>
            </a:r>
          </a:p>
          <a:p>
            <a:pPr marL="0" indent="0">
              <a:buNone/>
            </a:pPr>
            <a:r>
              <a:rPr lang="en-US" sz="3600" dirty="0"/>
              <a:t>				</a:t>
            </a:r>
            <a:r>
              <a:rPr lang="en-US" sz="3200" dirty="0"/>
              <a:t>Needles and Scalpels</a:t>
            </a:r>
            <a:endParaRPr lang="en-US" sz="3600" dirty="0"/>
          </a:p>
        </p:txBody>
      </p:sp>
    </p:spTree>
    <p:extLst>
      <p:ext uri="{BB962C8B-B14F-4D97-AF65-F5344CB8AC3E}">
        <p14:creationId xmlns:p14="http://schemas.microsoft.com/office/powerpoint/2010/main" val="2101887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Needles</a:t>
            </a:r>
          </a:p>
        </p:txBody>
      </p:sp>
      <p:sp>
        <p:nvSpPr>
          <p:cNvPr id="3" name="Content Placeholder 2"/>
          <p:cNvSpPr>
            <a:spLocks noGrp="1"/>
          </p:cNvSpPr>
          <p:nvPr>
            <p:ph idx="1"/>
          </p:nvPr>
        </p:nvSpPr>
        <p:spPr/>
        <p:txBody>
          <a:bodyPr/>
          <a:lstStyle/>
          <a:p>
            <a:r>
              <a:rPr lang="en-US" dirty="0"/>
              <a:t>Do not recap</a:t>
            </a:r>
          </a:p>
          <a:p>
            <a:r>
              <a:rPr lang="en-US" dirty="0"/>
              <a:t>Do not bend</a:t>
            </a:r>
          </a:p>
          <a:p>
            <a:r>
              <a:rPr lang="en-US" dirty="0"/>
              <a:t>Do not remove needles from syringes with your hands</a:t>
            </a:r>
          </a:p>
          <a:p>
            <a:r>
              <a:rPr lang="en-US" dirty="0"/>
              <a:t>Dispose of immediately after use</a:t>
            </a:r>
          </a:p>
        </p:txBody>
      </p:sp>
    </p:spTree>
    <p:extLst>
      <p:ext uri="{BB962C8B-B14F-4D97-AF65-F5344CB8AC3E}">
        <p14:creationId xmlns:p14="http://schemas.microsoft.com/office/powerpoint/2010/main" val="98733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Scalpels</a:t>
            </a:r>
            <a:br>
              <a:rPr lang="en-US" dirty="0"/>
            </a:br>
            <a:br>
              <a:rPr lang="en-US" dirty="0"/>
            </a:br>
            <a:endParaRPr lang="en-US" dirty="0"/>
          </a:p>
        </p:txBody>
      </p:sp>
      <p:sp>
        <p:nvSpPr>
          <p:cNvPr id="3" name="Content Placeholder 2"/>
          <p:cNvSpPr>
            <a:spLocks noGrp="1"/>
          </p:cNvSpPr>
          <p:nvPr>
            <p:ph idx="1"/>
          </p:nvPr>
        </p:nvSpPr>
        <p:spPr>
          <a:xfrm>
            <a:off x="838200" y="1567931"/>
            <a:ext cx="10515600" cy="3422162"/>
          </a:xfrm>
        </p:spPr>
        <p:txBody>
          <a:bodyPr/>
          <a:lstStyle/>
          <a:p>
            <a:pPr marL="0" indent="0">
              <a:buNone/>
            </a:pPr>
            <a:r>
              <a:rPr lang="en-US" sz="3200" dirty="0"/>
              <a:t>When possible….</a:t>
            </a:r>
          </a:p>
          <a:p>
            <a:pPr marL="0" indent="0">
              <a:buNone/>
            </a:pPr>
            <a:endParaRPr lang="en-US" sz="3200" dirty="0"/>
          </a:p>
          <a:p>
            <a:r>
              <a:rPr lang="en-US" dirty="0"/>
              <a:t>Use disposable blades</a:t>
            </a:r>
          </a:p>
          <a:p>
            <a:r>
              <a:rPr lang="en-US" dirty="0"/>
              <a:t>Use a fixed blade with a handle</a:t>
            </a:r>
          </a:p>
          <a:p>
            <a:r>
              <a:rPr lang="en-US" dirty="0"/>
              <a:t>Do not use excessive force or sawing motions</a:t>
            </a:r>
          </a:p>
          <a:p>
            <a:pPr marL="0" indent="0">
              <a:buNone/>
            </a:pPr>
            <a:r>
              <a:rPr lang="en-US" dirty="0"/>
              <a:t>	</a:t>
            </a:r>
          </a:p>
        </p:txBody>
      </p:sp>
    </p:spTree>
    <p:extLst>
      <p:ext uri="{BB962C8B-B14F-4D97-AF65-F5344CB8AC3E}">
        <p14:creationId xmlns:p14="http://schemas.microsoft.com/office/powerpoint/2010/main" val="370749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think about</a:t>
            </a:r>
          </a:p>
        </p:txBody>
      </p:sp>
      <p:sp>
        <p:nvSpPr>
          <p:cNvPr id="3" name="Content Placeholder 2"/>
          <p:cNvSpPr>
            <a:spLocks noGrp="1"/>
          </p:cNvSpPr>
          <p:nvPr>
            <p:ph idx="1"/>
          </p:nvPr>
        </p:nvSpPr>
        <p:spPr>
          <a:xfrm>
            <a:off x="838200" y="1592869"/>
            <a:ext cx="10515600" cy="3422162"/>
          </a:xfrm>
        </p:spPr>
        <p:txBody>
          <a:bodyPr/>
          <a:lstStyle/>
          <a:p>
            <a:r>
              <a:rPr lang="en-US" dirty="0"/>
              <a:t>Check fullness of sharps disposal containers frequently</a:t>
            </a:r>
          </a:p>
          <a:p>
            <a:pPr lvl="1"/>
            <a:r>
              <a:rPr lang="en-US" dirty="0"/>
              <a:t>If container is too full, employees could be punctured or cut by protruding sharps</a:t>
            </a:r>
          </a:p>
          <a:p>
            <a:pPr lvl="1"/>
            <a:endParaRPr lang="en-US" dirty="0"/>
          </a:p>
          <a:p>
            <a:r>
              <a:rPr lang="en-US" dirty="0"/>
              <a:t>Keep sharps disposal containers close to areas where sharps are used</a:t>
            </a:r>
          </a:p>
          <a:p>
            <a:endParaRPr lang="en-US" dirty="0"/>
          </a:p>
        </p:txBody>
      </p:sp>
    </p:spTree>
    <p:extLst>
      <p:ext uri="{BB962C8B-B14F-4D97-AF65-F5344CB8AC3E}">
        <p14:creationId xmlns:p14="http://schemas.microsoft.com/office/powerpoint/2010/main" val="26026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if exposure occurs</a:t>
            </a:r>
          </a:p>
        </p:txBody>
      </p:sp>
      <p:sp>
        <p:nvSpPr>
          <p:cNvPr id="3" name="Content Placeholder 2"/>
          <p:cNvSpPr>
            <a:spLocks noGrp="1"/>
          </p:cNvSpPr>
          <p:nvPr>
            <p:ph idx="1"/>
          </p:nvPr>
        </p:nvSpPr>
        <p:spPr/>
        <p:txBody>
          <a:bodyPr/>
          <a:lstStyle/>
          <a:p>
            <a:r>
              <a:rPr lang="en-US" dirty="0"/>
              <a:t>Let it bleed</a:t>
            </a:r>
          </a:p>
          <a:p>
            <a:r>
              <a:rPr lang="en-US" dirty="0"/>
              <a:t>Wash it</a:t>
            </a:r>
          </a:p>
          <a:p>
            <a:r>
              <a:rPr lang="en-US" dirty="0"/>
              <a:t>Cover it</a:t>
            </a:r>
          </a:p>
          <a:p>
            <a:r>
              <a:rPr lang="en-US" dirty="0"/>
              <a:t>Report it by calling or visiting Employee Health</a:t>
            </a:r>
          </a:p>
          <a:p>
            <a:pPr lvl="1"/>
            <a:r>
              <a:rPr lang="en-US" dirty="0"/>
              <a:t>336-716-4801</a:t>
            </a:r>
          </a:p>
        </p:txBody>
      </p:sp>
    </p:spTree>
    <p:extLst>
      <p:ext uri="{BB962C8B-B14F-4D97-AF65-F5344CB8AC3E}">
        <p14:creationId xmlns:p14="http://schemas.microsoft.com/office/powerpoint/2010/main" val="98825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edical report&#10;&#10;Description automatically generated">
            <a:extLst>
              <a:ext uri="{FF2B5EF4-FFF2-40B4-BE49-F238E27FC236}">
                <a16:creationId xmlns:a16="http://schemas.microsoft.com/office/drawing/2014/main" id="{20383292-6AED-ACB0-5095-D2C7E75A5743}"/>
              </a:ext>
            </a:extLst>
          </p:cNvPr>
          <p:cNvPicPr>
            <a:picLocks noChangeAspect="1"/>
          </p:cNvPicPr>
          <p:nvPr/>
        </p:nvPicPr>
        <p:blipFill>
          <a:blip r:embed="rId2"/>
          <a:stretch>
            <a:fillRect/>
          </a:stretch>
        </p:blipFill>
        <p:spPr>
          <a:xfrm>
            <a:off x="1419806" y="135699"/>
            <a:ext cx="8663456" cy="6440466"/>
          </a:xfrm>
          <a:prstGeom prst="rect">
            <a:avLst/>
          </a:prstGeom>
        </p:spPr>
      </p:pic>
    </p:spTree>
    <p:extLst>
      <p:ext uri="{BB962C8B-B14F-4D97-AF65-F5344CB8AC3E}">
        <p14:creationId xmlns:p14="http://schemas.microsoft.com/office/powerpoint/2010/main" val="1278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edical form&#10;&#10;Description automatically generated">
            <a:extLst>
              <a:ext uri="{FF2B5EF4-FFF2-40B4-BE49-F238E27FC236}">
                <a16:creationId xmlns:a16="http://schemas.microsoft.com/office/drawing/2014/main" id="{222043D7-4ACD-3858-6AB7-36DACF0DA9F2}"/>
              </a:ext>
            </a:extLst>
          </p:cNvPr>
          <p:cNvPicPr>
            <a:picLocks noChangeAspect="1"/>
          </p:cNvPicPr>
          <p:nvPr/>
        </p:nvPicPr>
        <p:blipFill>
          <a:blip r:embed="rId2"/>
          <a:stretch>
            <a:fillRect/>
          </a:stretch>
        </p:blipFill>
        <p:spPr>
          <a:xfrm>
            <a:off x="2749769" y="83507"/>
            <a:ext cx="6410626" cy="6690987"/>
          </a:xfrm>
          <a:prstGeom prst="rect">
            <a:avLst/>
          </a:prstGeom>
        </p:spPr>
      </p:pic>
    </p:spTree>
    <p:extLst>
      <p:ext uri="{BB962C8B-B14F-4D97-AF65-F5344CB8AC3E}">
        <p14:creationId xmlns:p14="http://schemas.microsoft.com/office/powerpoint/2010/main" val="272948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n Imperdible Stock de Foto gratis - Public Domain Pictures">
            <a:extLst>
              <a:ext uri="{FF2B5EF4-FFF2-40B4-BE49-F238E27FC236}">
                <a16:creationId xmlns:a16="http://schemas.microsoft.com/office/drawing/2014/main" id="{0A98D8C5-8236-91DF-F5B6-2E0A33B4107A}"/>
              </a:ext>
            </a:extLst>
          </p:cNvPr>
          <p:cNvPicPr>
            <a:picLocks noChangeAspect="1"/>
          </p:cNvPicPr>
          <p:nvPr/>
        </p:nvPicPr>
        <p:blipFill>
          <a:blip r:embed="rId2"/>
          <a:stretch>
            <a:fillRect/>
          </a:stretch>
        </p:blipFill>
        <p:spPr>
          <a:xfrm>
            <a:off x="4636634" y="2657475"/>
            <a:ext cx="2265589" cy="3393622"/>
          </a:xfrm>
          <a:prstGeom prst="rect">
            <a:avLst/>
          </a:prstGeom>
        </p:spPr>
      </p:pic>
      <p:sp>
        <p:nvSpPr>
          <p:cNvPr id="6" name="TextBox 5">
            <a:extLst>
              <a:ext uri="{FF2B5EF4-FFF2-40B4-BE49-F238E27FC236}">
                <a16:creationId xmlns:a16="http://schemas.microsoft.com/office/drawing/2014/main" id="{CC08D921-D570-5C30-4408-46DE494DD25E}"/>
              </a:ext>
            </a:extLst>
          </p:cNvPr>
          <p:cNvSpPr txBox="1"/>
          <p:nvPr/>
        </p:nvSpPr>
        <p:spPr>
          <a:xfrm>
            <a:off x="3534016" y="995218"/>
            <a:ext cx="45639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chemeClr val="accent3"/>
                </a:solidFill>
                <a:latin typeface="Gabriola"/>
                <a:ea typeface="MS Mincho"/>
                <a:cs typeface="Arial"/>
              </a:rPr>
              <a:t>Thank You!</a:t>
            </a:r>
            <a:endParaRPr lang="en-US" sz="4800" dirty="0">
              <a:solidFill>
                <a:schemeClr val="accent3"/>
              </a:solidFill>
              <a:latin typeface="Gabriola"/>
              <a:ea typeface="MS Mincho"/>
            </a:endParaRPr>
          </a:p>
        </p:txBody>
      </p:sp>
    </p:spTree>
    <p:extLst>
      <p:ext uri="{BB962C8B-B14F-4D97-AF65-F5344CB8AC3E}">
        <p14:creationId xmlns:p14="http://schemas.microsoft.com/office/powerpoint/2010/main" val="1471184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4EC4A-7E5F-8931-2444-DF0390825832}"/>
              </a:ext>
            </a:extLst>
          </p:cNvPr>
          <p:cNvSpPr>
            <a:spLocks noGrp="1"/>
          </p:cNvSpPr>
          <p:nvPr>
            <p:ph idx="1"/>
          </p:nvPr>
        </p:nvSpPr>
        <p:spPr>
          <a:xfrm>
            <a:off x="643469" y="1782981"/>
            <a:ext cx="4008384" cy="4393982"/>
          </a:xfrm>
        </p:spPr>
        <p:txBody>
          <a:bodyPr>
            <a:normAutofit/>
          </a:bodyPr>
          <a:lstStyle/>
          <a:p>
            <a:pPr marL="0" indent="0">
              <a:buNone/>
            </a:pPr>
            <a:r>
              <a:rPr lang="en-US" sz="2000"/>
              <a:t>Please contact the Quality, Safety and Accreditation Team if you have any quality or safety concerns.</a:t>
            </a:r>
          </a:p>
          <a:p>
            <a:pPr marL="0" indent="0">
              <a:buNone/>
            </a:pPr>
            <a:r>
              <a:rPr lang="en-US" sz="2000">
                <a:hlinkClick r:id="rId2"/>
              </a:rPr>
              <a:t>QS_A@wakehealth.edu</a:t>
            </a:r>
            <a:endParaRPr lang="en-US" sz="2000"/>
          </a:p>
          <a:p>
            <a:pPr marL="0" indent="0">
              <a:buNone/>
            </a:pPr>
            <a:endParaRPr lang="en-US" sz="2000"/>
          </a:p>
        </p:txBody>
      </p:sp>
      <p:pic>
        <p:nvPicPr>
          <p:cNvPr id="5" name="Picture 4" descr="Text&#10;&#10;Description automatically generated with medium confidence">
            <a:extLst>
              <a:ext uri="{FF2B5EF4-FFF2-40B4-BE49-F238E27FC236}">
                <a16:creationId xmlns:a16="http://schemas.microsoft.com/office/drawing/2014/main" id="{67872A8A-D4B4-A691-49D7-D49A608275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5320" y="2322459"/>
            <a:ext cx="6253212" cy="3282936"/>
          </a:xfrm>
          <a:prstGeom prst="rect">
            <a:avLst/>
          </a:prstGeom>
        </p:spPr>
      </p:pic>
    </p:spTree>
    <p:extLst>
      <p:ext uri="{BB962C8B-B14F-4D97-AF65-F5344CB8AC3E}">
        <p14:creationId xmlns:p14="http://schemas.microsoft.com/office/powerpoint/2010/main" val="389808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DD46-5FF5-A039-9D5C-C8C14B10477B}"/>
              </a:ext>
            </a:extLst>
          </p:cNvPr>
          <p:cNvSpPr>
            <a:spLocks noGrp="1"/>
          </p:cNvSpPr>
          <p:nvPr>
            <p:ph type="title"/>
          </p:nvPr>
        </p:nvSpPr>
        <p:spPr>
          <a:xfrm>
            <a:off x="838200" y="104897"/>
            <a:ext cx="10515600" cy="1325563"/>
          </a:xfrm>
        </p:spPr>
        <p:txBody>
          <a:bodyPr/>
          <a:lstStyle/>
          <a:p>
            <a:pPr algn="ctr"/>
            <a:r>
              <a:rPr lang="en-US"/>
              <a:t>Patient Safety</a:t>
            </a:r>
          </a:p>
        </p:txBody>
      </p:sp>
      <p:pic>
        <p:nvPicPr>
          <p:cNvPr id="7" name="Picture 6">
            <a:extLst>
              <a:ext uri="{FF2B5EF4-FFF2-40B4-BE49-F238E27FC236}">
                <a16:creationId xmlns:a16="http://schemas.microsoft.com/office/drawing/2014/main" id="{8A7885D3-B3C5-E8DA-3416-856C60709244}"/>
              </a:ext>
            </a:extLst>
          </p:cNvPr>
          <p:cNvPicPr>
            <a:picLocks noChangeAspect="1"/>
          </p:cNvPicPr>
          <p:nvPr/>
        </p:nvPicPr>
        <p:blipFill>
          <a:blip r:embed="rId2"/>
          <a:stretch>
            <a:fillRect/>
          </a:stretch>
        </p:blipFill>
        <p:spPr>
          <a:xfrm>
            <a:off x="2305753" y="1535967"/>
            <a:ext cx="7580494" cy="4803819"/>
          </a:xfrm>
          <a:prstGeom prst="rect">
            <a:avLst/>
          </a:prstGeom>
        </p:spPr>
      </p:pic>
    </p:spTree>
    <p:extLst>
      <p:ext uri="{BB962C8B-B14F-4D97-AF65-F5344CB8AC3E}">
        <p14:creationId xmlns:p14="http://schemas.microsoft.com/office/powerpoint/2010/main" val="304761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A9C2-03D6-7188-124F-3AD8EEA03A76}"/>
              </a:ext>
            </a:extLst>
          </p:cNvPr>
          <p:cNvSpPr>
            <a:spLocks noGrp="1"/>
          </p:cNvSpPr>
          <p:nvPr>
            <p:ph type="title"/>
          </p:nvPr>
        </p:nvSpPr>
        <p:spPr/>
        <p:txBody>
          <a:bodyPr lIns="91440" tIns="45720" rIns="91440" bIns="45720" anchor="t"/>
          <a:lstStyle/>
          <a:p>
            <a:pPr algn="ctr"/>
            <a:r>
              <a:rPr lang="en-US" dirty="0">
                <a:latin typeface="Arial"/>
                <a:cs typeface="Arial"/>
              </a:rPr>
              <a:t>Great Catches</a:t>
            </a:r>
            <a:br>
              <a:rPr lang="en-US" dirty="0"/>
            </a:br>
            <a:r>
              <a:rPr lang="en-US" dirty="0">
                <a:latin typeface="Arial"/>
                <a:cs typeface="Arial"/>
              </a:rPr>
              <a:t>May 2024</a:t>
            </a:r>
          </a:p>
        </p:txBody>
      </p:sp>
      <p:graphicFrame>
        <p:nvGraphicFramePr>
          <p:cNvPr id="7" name="Table 6">
            <a:extLst>
              <a:ext uri="{FF2B5EF4-FFF2-40B4-BE49-F238E27FC236}">
                <a16:creationId xmlns:a16="http://schemas.microsoft.com/office/drawing/2014/main" id="{21DF1089-BF81-C8C2-ED2B-07E6B5CE04A3}"/>
              </a:ext>
            </a:extLst>
          </p:cNvPr>
          <p:cNvGraphicFramePr>
            <a:graphicFrameLocks noGrp="1"/>
          </p:cNvGraphicFramePr>
          <p:nvPr/>
        </p:nvGraphicFramePr>
        <p:xfrm>
          <a:off x="695325" y="1735377"/>
          <a:ext cx="10805648" cy="2426472"/>
        </p:xfrm>
        <a:graphic>
          <a:graphicData uri="http://schemas.openxmlformats.org/drawingml/2006/table">
            <a:tbl>
              <a:tblPr/>
              <a:tblGrid>
                <a:gridCol w="1012520">
                  <a:extLst>
                    <a:ext uri="{9D8B030D-6E8A-4147-A177-3AD203B41FA5}">
                      <a16:colId xmlns:a16="http://schemas.microsoft.com/office/drawing/2014/main" val="427625762"/>
                    </a:ext>
                  </a:extLst>
                </a:gridCol>
                <a:gridCol w="904684">
                  <a:extLst>
                    <a:ext uri="{9D8B030D-6E8A-4147-A177-3AD203B41FA5}">
                      <a16:colId xmlns:a16="http://schemas.microsoft.com/office/drawing/2014/main" val="2233821866"/>
                    </a:ext>
                  </a:extLst>
                </a:gridCol>
                <a:gridCol w="1124001">
                  <a:extLst>
                    <a:ext uri="{9D8B030D-6E8A-4147-A177-3AD203B41FA5}">
                      <a16:colId xmlns:a16="http://schemas.microsoft.com/office/drawing/2014/main" val="3858082408"/>
                    </a:ext>
                  </a:extLst>
                </a:gridCol>
                <a:gridCol w="6606935">
                  <a:extLst>
                    <a:ext uri="{9D8B030D-6E8A-4147-A177-3AD203B41FA5}">
                      <a16:colId xmlns:a16="http://schemas.microsoft.com/office/drawing/2014/main" val="811701315"/>
                    </a:ext>
                  </a:extLst>
                </a:gridCol>
                <a:gridCol w="1157508">
                  <a:extLst>
                    <a:ext uri="{9D8B030D-6E8A-4147-A177-3AD203B41FA5}">
                      <a16:colId xmlns:a16="http://schemas.microsoft.com/office/drawing/2014/main" val="2677871147"/>
                    </a:ext>
                  </a:extLst>
                </a:gridCol>
              </a:tblGrid>
              <a:tr h="485294">
                <a:tc>
                  <a:txBody>
                    <a:bodyPr/>
                    <a:lstStyle/>
                    <a:p>
                      <a:pPr algn="ctr" fontAlgn="ctr"/>
                      <a:r>
                        <a:rPr lang="en-US" sz="1000" b="1" i="0" u="none" strike="noStrike" dirty="0">
                          <a:solidFill>
                            <a:srgbClr val="000000"/>
                          </a:solidFill>
                          <a:effectLst/>
                          <a:latin typeface="Calibri"/>
                        </a:rPr>
                        <a:t>Date Reported</a:t>
                      </a: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a:rPr>
                        <a:t>RL#</a:t>
                      </a: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a:rPr>
                        <a:t>Good Catch Employee</a:t>
                      </a: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Description of Event</a:t>
                      </a:r>
                    </a:p>
                  </a:txBody>
                  <a:tcPr marL="8932" marR="8932" marT="8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Site</a:t>
                      </a:r>
                    </a:p>
                  </a:txBody>
                  <a:tcPr marL="8932" marR="8932" marT="8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198054"/>
                  </a:ext>
                </a:extLst>
              </a:tr>
              <a:tr h="970589">
                <a:tc>
                  <a:txBody>
                    <a:bodyPr/>
                    <a:lstStyle/>
                    <a:p>
                      <a:pPr algn="ctr" fontAlgn="ctr"/>
                      <a:r>
                        <a:rPr lang="en-US" sz="1000" b="0" i="0" u="none" strike="noStrike" dirty="0">
                          <a:solidFill>
                            <a:srgbClr val="000000"/>
                          </a:solidFill>
                          <a:effectLst/>
                          <a:latin typeface="Calibri"/>
                        </a:rPr>
                        <a:t>5/1/2024</a:t>
                      </a: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363088</a:t>
                      </a:r>
                      <a:endParaRPr lang="en-US" sz="1000" b="0" i="0" u="none" strike="noStrike" dirty="0">
                        <a:solidFill>
                          <a:srgbClr val="000000"/>
                        </a:solidFill>
                        <a:effectLst/>
                        <a:latin typeface="Calibri" panose="020F0502020204030204" pitchFamily="34" charset="0"/>
                      </a:endParaRP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Paul Shamel</a:t>
                      </a:r>
                      <a:endParaRPr lang="en-US" sz="1000" b="0" i="0" u="none" strike="noStrike" dirty="0">
                        <a:solidFill>
                          <a:srgbClr val="000000"/>
                        </a:solidFill>
                        <a:effectLst/>
                        <a:latin typeface="Calibri" panose="020F0502020204030204" pitchFamily="34" charset="0"/>
                      </a:endParaRP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noProof="0" dirty="0">
                          <a:solidFill>
                            <a:srgbClr val="444444"/>
                          </a:solidFill>
                          <a:effectLst/>
                        </a:rPr>
                        <a:t>Paul Shamel was performing a routine lymphocyte subset analysis by flow cytometry when he noticed some odd results from the cytometer. He alerted the specialist technologist to the oddity and through further, more refined testing it was determined that the patient had an undiagnosed lymphocyte neoplasm.</a:t>
                      </a:r>
                      <a:endParaRPr lang="en-US" dirty="0"/>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WFBMC</a:t>
                      </a:r>
                      <a:endParaRPr lang="en-US" sz="1000" b="0" i="0" u="none" strike="noStrike" dirty="0">
                        <a:solidFill>
                          <a:srgbClr val="000000"/>
                        </a:solidFill>
                        <a:effectLst/>
                        <a:latin typeface="Calibri" panose="020F0502020204030204" pitchFamily="34" charset="0"/>
                      </a:endParaRP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04106"/>
                  </a:ext>
                </a:extLst>
              </a:tr>
              <a:tr h="970589">
                <a:tc>
                  <a:txBody>
                    <a:bodyPr/>
                    <a:lstStyle/>
                    <a:p>
                      <a:pPr algn="ctr" fontAlgn="ctr"/>
                      <a:r>
                        <a:rPr lang="en-US" sz="1000" b="0" i="0" u="none" strike="noStrike" dirty="0">
                          <a:solidFill>
                            <a:srgbClr val="000000"/>
                          </a:solidFill>
                          <a:effectLst/>
                          <a:latin typeface="Calibri"/>
                        </a:rPr>
                        <a:t>5/2/2024</a:t>
                      </a:r>
                      <a:endParaRPr lang="en-US" sz="1000" b="0" i="0" u="none" strike="noStrike" dirty="0">
                        <a:solidFill>
                          <a:srgbClr val="000000"/>
                        </a:solidFill>
                        <a:effectLst/>
                        <a:latin typeface="Calibri" panose="020F0502020204030204" pitchFamily="34" charset="0"/>
                      </a:endParaRP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363240</a:t>
                      </a:r>
                      <a:endParaRPr lang="en-US" sz="1000" b="0" i="0" u="none" strike="noStrike" dirty="0">
                        <a:solidFill>
                          <a:srgbClr val="000000"/>
                        </a:solidFill>
                        <a:effectLst/>
                        <a:latin typeface="Calibri" panose="020F0502020204030204" pitchFamily="34" charset="0"/>
                      </a:endParaRP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Lydia </a:t>
                      </a:r>
                      <a:r>
                        <a:rPr lang="en-US" sz="1000" b="0" i="0" u="none" strike="noStrike" dirty="0" err="1">
                          <a:solidFill>
                            <a:srgbClr val="000000"/>
                          </a:solidFill>
                          <a:effectLst/>
                          <a:latin typeface="Calibri"/>
                        </a:rPr>
                        <a:t>DiCandia</a:t>
                      </a: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noProof="0" dirty="0">
                          <a:solidFill>
                            <a:srgbClr val="444444"/>
                          </a:solidFill>
                          <a:effectLst/>
                        </a:rPr>
                        <a:t>Lydia saw that the microbiology sample was collected incorrectly and poured off the Hematology sample before it was run, so that the Micro test could still be run without needing to re-collect.</a:t>
                      </a:r>
                      <a:endParaRPr lang="en-US" dirty="0"/>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WFBMC</a:t>
                      </a:r>
                      <a:endParaRPr lang="en-US" sz="1000" b="0" i="0" u="none" strike="noStrike" dirty="0">
                        <a:solidFill>
                          <a:srgbClr val="000000"/>
                        </a:solidFill>
                        <a:effectLst/>
                        <a:latin typeface="Calibri" panose="020F0502020204030204" pitchFamily="34" charset="0"/>
                      </a:endParaRPr>
                    </a:p>
                  </a:txBody>
                  <a:tcPr marL="8932" marR="8932" marT="8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277572"/>
                  </a:ext>
                </a:extLst>
              </a:tr>
            </a:tbl>
          </a:graphicData>
        </a:graphic>
      </p:graphicFrame>
      <p:graphicFrame>
        <p:nvGraphicFramePr>
          <p:cNvPr id="4" name="Table 3">
            <a:extLst>
              <a:ext uri="{FF2B5EF4-FFF2-40B4-BE49-F238E27FC236}">
                <a16:creationId xmlns:a16="http://schemas.microsoft.com/office/drawing/2014/main" id="{95503220-CF6C-32DA-CF42-E878D6520913}"/>
              </a:ext>
            </a:extLst>
          </p:cNvPr>
          <p:cNvGraphicFramePr>
            <a:graphicFrameLocks noGrp="1"/>
          </p:cNvGraphicFramePr>
          <p:nvPr/>
        </p:nvGraphicFramePr>
        <p:xfrm>
          <a:off x="695325" y="4152900"/>
          <a:ext cx="10805614" cy="1534438"/>
        </p:xfrm>
        <a:graphic>
          <a:graphicData uri="http://schemas.openxmlformats.org/drawingml/2006/table">
            <a:tbl>
              <a:tblPr bandRow="1">
                <a:tableStyleId>{5C22544A-7EE6-4342-B048-85BDC9FD1C3A}</a:tableStyleId>
              </a:tblPr>
              <a:tblGrid>
                <a:gridCol w="1012514">
                  <a:extLst>
                    <a:ext uri="{9D8B030D-6E8A-4147-A177-3AD203B41FA5}">
                      <a16:colId xmlns:a16="http://schemas.microsoft.com/office/drawing/2014/main" val="3620446759"/>
                    </a:ext>
                  </a:extLst>
                </a:gridCol>
                <a:gridCol w="904673">
                  <a:extLst>
                    <a:ext uri="{9D8B030D-6E8A-4147-A177-3AD203B41FA5}">
                      <a16:colId xmlns:a16="http://schemas.microsoft.com/office/drawing/2014/main" val="28002909"/>
                    </a:ext>
                  </a:extLst>
                </a:gridCol>
                <a:gridCol w="1123995">
                  <a:extLst>
                    <a:ext uri="{9D8B030D-6E8A-4147-A177-3AD203B41FA5}">
                      <a16:colId xmlns:a16="http://schemas.microsoft.com/office/drawing/2014/main" val="162433629"/>
                    </a:ext>
                  </a:extLst>
                </a:gridCol>
                <a:gridCol w="6606927">
                  <a:extLst>
                    <a:ext uri="{9D8B030D-6E8A-4147-A177-3AD203B41FA5}">
                      <a16:colId xmlns:a16="http://schemas.microsoft.com/office/drawing/2014/main" val="3440419177"/>
                    </a:ext>
                  </a:extLst>
                </a:gridCol>
                <a:gridCol w="1157505">
                  <a:extLst>
                    <a:ext uri="{9D8B030D-6E8A-4147-A177-3AD203B41FA5}">
                      <a16:colId xmlns:a16="http://schemas.microsoft.com/office/drawing/2014/main" val="3971864731"/>
                    </a:ext>
                  </a:extLst>
                </a:gridCol>
              </a:tblGrid>
              <a:tr h="1534438">
                <a:tc>
                  <a:txBody>
                    <a:bodyPr/>
                    <a:lstStyle/>
                    <a:p>
                      <a:pPr algn="ctr" rtl="0" fontAlgn="base"/>
                      <a:r>
                        <a:rPr lang="en-US" sz="1000" dirty="0">
                          <a:solidFill>
                            <a:srgbClr val="000000"/>
                          </a:solidFill>
                          <a:effectLst/>
                          <a:latin typeface="Calibri"/>
                        </a:rPr>
                        <a:t>5/17/2024</a:t>
                      </a:r>
                      <a:endParaRPr lang="en-US" dirty="0">
                        <a:effectLst/>
                        <a:latin typeface="Calibri"/>
                      </a:endParaRPr>
                    </a:p>
                  </a:txBody>
                  <a:tcPr marL="8144" marR="8144" marT="81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000" dirty="0">
                          <a:solidFill>
                            <a:srgbClr val="000000"/>
                          </a:solidFill>
                          <a:effectLst/>
                          <a:latin typeface="Calibri"/>
                        </a:rPr>
                        <a:t>364736</a:t>
                      </a:r>
                      <a:endParaRPr lang="en-US" dirty="0">
                        <a:effectLst/>
                        <a:latin typeface="Calibri"/>
                      </a:endParaRPr>
                    </a:p>
                  </a:txBody>
                  <a:tcPr marL="8144" marR="8144" marT="81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000" dirty="0">
                          <a:solidFill>
                            <a:srgbClr val="000000"/>
                          </a:solidFill>
                          <a:effectLst/>
                          <a:latin typeface="Calibri"/>
                        </a:rPr>
                        <a:t>Adam Morgan</a:t>
                      </a:r>
                    </a:p>
                  </a:txBody>
                  <a:tcPr marL="8144" marR="8144" marT="81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100" b="0" i="0" u="none" strike="noStrike" noProof="0" dirty="0">
                          <a:solidFill>
                            <a:srgbClr val="444444"/>
                          </a:solidFill>
                          <a:effectLst/>
                        </a:rPr>
                        <a:t>Exposure labs on the above patient were ordered incorrectly under the patient's account. These labs were reordered to be run under the employee health submitter. However, the labs were incorrectly re-ordered under a completely different patient with very similar demographics :</a:t>
                      </a:r>
                      <a:endParaRPr lang="en-US" dirty="0"/>
                    </a:p>
                    <a:p>
                      <a:pPr lvl="0" algn="l">
                        <a:lnSpc>
                          <a:spcPct val="100000"/>
                        </a:lnSpc>
                        <a:spcBef>
                          <a:spcPts val="0"/>
                        </a:spcBef>
                        <a:spcAft>
                          <a:spcPts val="0"/>
                        </a:spcAft>
                        <a:buNone/>
                      </a:pPr>
                      <a:r>
                        <a:rPr lang="en-US" sz="1100" b="0" i="0" u="none" strike="noStrike" noProof="0" dirty="0">
                          <a:solidFill>
                            <a:srgbClr val="444444"/>
                          </a:solidFill>
                          <a:effectLst/>
                        </a:rPr>
                        <a:t>Portillo, Keyla Samantha (MRN 21526323) DOB: 6-22-1999</a:t>
                      </a:r>
                      <a:endParaRPr lang="en-US" dirty="0"/>
                    </a:p>
                    <a:p>
                      <a:pPr lvl="0" algn="l">
                        <a:lnSpc>
                          <a:spcPct val="100000"/>
                        </a:lnSpc>
                        <a:spcBef>
                          <a:spcPts val="0"/>
                        </a:spcBef>
                        <a:spcAft>
                          <a:spcPts val="0"/>
                        </a:spcAft>
                        <a:buNone/>
                      </a:pPr>
                      <a:r>
                        <a:rPr lang="en-US" sz="1100" b="0" i="0" u="none" strike="noStrike" noProof="0" dirty="0">
                          <a:solidFill>
                            <a:srgbClr val="444444"/>
                          </a:solidFill>
                          <a:effectLst/>
                        </a:rPr>
                        <a:t>Compare with actual patient:</a:t>
                      </a:r>
                      <a:endParaRPr lang="en-US" dirty="0"/>
                    </a:p>
                    <a:p>
                      <a:pPr lvl="0" algn="l">
                        <a:lnSpc>
                          <a:spcPct val="100000"/>
                        </a:lnSpc>
                        <a:spcBef>
                          <a:spcPts val="0"/>
                        </a:spcBef>
                        <a:spcAft>
                          <a:spcPts val="0"/>
                        </a:spcAft>
                        <a:buNone/>
                      </a:pPr>
                      <a:r>
                        <a:rPr lang="en-US" sz="1100" b="0" i="0" u="none" strike="noStrike" noProof="0" dirty="0">
                          <a:solidFill>
                            <a:srgbClr val="444444"/>
                          </a:solidFill>
                          <a:effectLst/>
                        </a:rPr>
                        <a:t>Portillo, Keylin Mata (MRN 21680668) DOB 6-22-1994</a:t>
                      </a:r>
                      <a:endParaRPr lang="en-US" dirty="0"/>
                    </a:p>
                    <a:p>
                      <a:pPr lvl="0" algn="l">
                        <a:lnSpc>
                          <a:spcPct val="100000"/>
                        </a:lnSpc>
                        <a:spcBef>
                          <a:spcPts val="0"/>
                        </a:spcBef>
                        <a:spcAft>
                          <a:spcPts val="0"/>
                        </a:spcAft>
                        <a:buNone/>
                      </a:pPr>
                      <a:r>
                        <a:rPr lang="en-US" sz="1100" b="0" i="0" u="none" strike="noStrike" noProof="0" dirty="0">
                          <a:solidFill>
                            <a:srgbClr val="444444"/>
                          </a:solidFill>
                          <a:effectLst/>
                        </a:rPr>
                        <a:t>This was caught by myself before samples were run, and the patient was not forced to be re-drawn.</a:t>
                      </a:r>
                      <a:endParaRPr lang="en-US" dirty="0"/>
                    </a:p>
                    <a:p>
                      <a:pPr lvl="0">
                        <a:buNone/>
                      </a:pPr>
                      <a:endParaRPr lang="en-US" sz="1000" dirty="0">
                        <a:solidFill>
                          <a:srgbClr val="000000"/>
                        </a:solidFill>
                        <a:effectLst/>
                        <a:latin typeface="Garamond"/>
                      </a:endParaRPr>
                    </a:p>
                  </a:txBody>
                  <a:tcPr marL="8144" marR="8144" marT="8144"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000" dirty="0">
                          <a:solidFill>
                            <a:srgbClr val="000000"/>
                          </a:solidFill>
                          <a:effectLst/>
                          <a:latin typeface="Calibri"/>
                        </a:rPr>
                        <a:t>WFBMC</a:t>
                      </a:r>
                      <a:endParaRPr lang="en-US" dirty="0">
                        <a:effectLst/>
                        <a:latin typeface="Calibri"/>
                      </a:endParaRPr>
                    </a:p>
                  </a:txBody>
                  <a:tcPr marL="8144" marR="8144" marT="814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4767982"/>
                  </a:ext>
                </a:extLst>
              </a:tr>
            </a:tbl>
          </a:graphicData>
        </a:graphic>
      </p:graphicFrame>
    </p:spTree>
    <p:extLst>
      <p:ext uri="{BB962C8B-B14F-4D97-AF65-F5344CB8AC3E}">
        <p14:creationId xmlns:p14="http://schemas.microsoft.com/office/powerpoint/2010/main" val="119837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BF3-8E58-720F-D9B8-3A2EFB9E574E}"/>
              </a:ext>
            </a:extLst>
          </p:cNvPr>
          <p:cNvSpPr>
            <a:spLocks noGrp="1"/>
          </p:cNvSpPr>
          <p:nvPr>
            <p:ph type="title"/>
          </p:nvPr>
        </p:nvSpPr>
        <p:spPr/>
        <p:txBody>
          <a:bodyPr lIns="91440" tIns="45720" rIns="91440" bIns="45720" anchor="t"/>
          <a:lstStyle/>
          <a:p>
            <a:pPr algn="ctr"/>
            <a:r>
              <a:rPr lang="en-US" sz="3200" dirty="0">
                <a:latin typeface="Arial"/>
                <a:cs typeface="Arial"/>
              </a:rPr>
              <a:t>Great Catch Recipient</a:t>
            </a:r>
            <a:br>
              <a:rPr lang="en-US" sz="3200" dirty="0">
                <a:latin typeface="Arial"/>
                <a:cs typeface="Arial"/>
              </a:rPr>
            </a:br>
            <a:r>
              <a:rPr lang="en-US" sz="3200" dirty="0">
                <a:latin typeface="Arial"/>
                <a:cs typeface="Arial"/>
              </a:rPr>
              <a:t>May 2024</a:t>
            </a:r>
            <a:endParaRPr lang="en-US" dirty="0"/>
          </a:p>
        </p:txBody>
      </p:sp>
      <p:sp>
        <p:nvSpPr>
          <p:cNvPr id="3" name="Content Placeholder 2">
            <a:extLst>
              <a:ext uri="{FF2B5EF4-FFF2-40B4-BE49-F238E27FC236}">
                <a16:creationId xmlns:a16="http://schemas.microsoft.com/office/drawing/2014/main" id="{117A3066-746E-678C-55EA-E57835BCDFEC}"/>
              </a:ext>
            </a:extLst>
          </p:cNvPr>
          <p:cNvSpPr>
            <a:spLocks noGrp="1"/>
          </p:cNvSpPr>
          <p:nvPr>
            <p:ph idx="1"/>
          </p:nvPr>
        </p:nvSpPr>
        <p:spPr>
          <a:xfrm>
            <a:off x="525051" y="1825625"/>
            <a:ext cx="10828749" cy="3954518"/>
          </a:xfrm>
        </p:spPr>
        <p:txBody>
          <a:bodyPr lIns="91440" tIns="45720" rIns="91440" bIns="45720" anchor="t"/>
          <a:lstStyle/>
          <a:p>
            <a:pPr marL="0" indent="0">
              <a:buNone/>
            </a:pPr>
            <a:endParaRPr lang="en-US" sz="3600" dirty="0">
              <a:latin typeface="Arial"/>
              <a:cs typeface="Arial"/>
            </a:endParaRPr>
          </a:p>
          <a:p>
            <a:pPr marL="0" indent="0">
              <a:buNone/>
            </a:pPr>
            <a:endParaRPr lang="en-US" sz="3600" dirty="0">
              <a:cs typeface="Arial" panose="020B0604020202020204" pitchFamily="34" charset="0"/>
            </a:endParaRPr>
          </a:p>
        </p:txBody>
      </p:sp>
      <p:pic>
        <p:nvPicPr>
          <p:cNvPr id="4" name="Picture 3" descr="A person in a blue scrubs standing in a room&#10;&#10;Description automatically generated">
            <a:extLst>
              <a:ext uri="{FF2B5EF4-FFF2-40B4-BE49-F238E27FC236}">
                <a16:creationId xmlns:a16="http://schemas.microsoft.com/office/drawing/2014/main" id="{0D6C770E-DD8F-FD52-B5B1-E7B513A124C3}"/>
              </a:ext>
            </a:extLst>
          </p:cNvPr>
          <p:cNvPicPr>
            <a:picLocks noChangeAspect="1"/>
          </p:cNvPicPr>
          <p:nvPr/>
        </p:nvPicPr>
        <p:blipFill>
          <a:blip r:embed="rId2"/>
          <a:stretch>
            <a:fillRect/>
          </a:stretch>
        </p:blipFill>
        <p:spPr>
          <a:xfrm>
            <a:off x="2150301" y="1685795"/>
            <a:ext cx="3110630" cy="3110630"/>
          </a:xfrm>
          <a:prstGeom prst="rect">
            <a:avLst/>
          </a:prstGeom>
        </p:spPr>
      </p:pic>
      <p:sp>
        <p:nvSpPr>
          <p:cNvPr id="5" name="TextBox 4">
            <a:extLst>
              <a:ext uri="{FF2B5EF4-FFF2-40B4-BE49-F238E27FC236}">
                <a16:creationId xmlns:a16="http://schemas.microsoft.com/office/drawing/2014/main" id="{D6E12851-2D51-B8FB-476F-654DCC5C3358}"/>
              </a:ext>
            </a:extLst>
          </p:cNvPr>
          <p:cNvSpPr txBox="1"/>
          <p:nvPr/>
        </p:nvSpPr>
        <p:spPr>
          <a:xfrm>
            <a:off x="6440466" y="2891424"/>
            <a:ext cx="23674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Paul Shamel</a:t>
            </a:r>
          </a:p>
          <a:p>
            <a:endParaRPr lang="en-US" sz="2000" dirty="0">
              <a:cs typeface="Arial"/>
            </a:endParaRPr>
          </a:p>
          <a:p>
            <a:r>
              <a:rPr lang="en-US" sz="2000" dirty="0">
                <a:cs typeface="Arial"/>
              </a:rPr>
              <a:t>WFBMC Flow Lab</a:t>
            </a:r>
          </a:p>
        </p:txBody>
      </p:sp>
    </p:spTree>
    <p:extLst>
      <p:ext uri="{BB962C8B-B14F-4D97-AF65-F5344CB8AC3E}">
        <p14:creationId xmlns:p14="http://schemas.microsoft.com/office/powerpoint/2010/main" val="43855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225F39-CB73-7C96-8C0D-28B911FFB7A0}"/>
              </a:ext>
            </a:extLst>
          </p:cNvPr>
          <p:cNvSpPr txBox="1"/>
          <p:nvPr/>
        </p:nvSpPr>
        <p:spPr>
          <a:xfrm>
            <a:off x="8882957" y="5551954"/>
            <a:ext cx="1722038" cy="369332"/>
          </a:xfrm>
          <a:prstGeom prst="rect">
            <a:avLst/>
          </a:prstGeom>
          <a:noFill/>
        </p:spPr>
        <p:txBody>
          <a:bodyPr wrap="square" lIns="91440" tIns="45720" rIns="91440" bIns="45720" rtlCol="0" anchor="t">
            <a:spAutoFit/>
          </a:bodyPr>
          <a:lstStyle/>
          <a:p>
            <a:r>
              <a:rPr lang="en-US" dirty="0"/>
              <a:t>WFBMC 173</a:t>
            </a:r>
          </a:p>
        </p:txBody>
      </p:sp>
      <p:pic>
        <p:nvPicPr>
          <p:cNvPr id="3" name="Picture 2" descr="A graph with blue and orange lines&#10;&#10;Description automatically generated">
            <a:extLst>
              <a:ext uri="{FF2B5EF4-FFF2-40B4-BE49-F238E27FC236}">
                <a16:creationId xmlns:a16="http://schemas.microsoft.com/office/drawing/2014/main" id="{9B12446E-794A-4944-FAA1-6056EB08561C}"/>
              </a:ext>
            </a:extLst>
          </p:cNvPr>
          <p:cNvPicPr>
            <a:picLocks noChangeAspect="1"/>
          </p:cNvPicPr>
          <p:nvPr/>
        </p:nvPicPr>
        <p:blipFill>
          <a:blip r:embed="rId2"/>
          <a:stretch>
            <a:fillRect/>
          </a:stretch>
        </p:blipFill>
        <p:spPr>
          <a:xfrm>
            <a:off x="1076325" y="378911"/>
            <a:ext cx="10029825" cy="5081003"/>
          </a:xfrm>
          <a:prstGeom prst="rect">
            <a:avLst/>
          </a:prstGeom>
        </p:spPr>
      </p:pic>
    </p:spTree>
    <p:extLst>
      <p:ext uri="{BB962C8B-B14F-4D97-AF65-F5344CB8AC3E}">
        <p14:creationId xmlns:p14="http://schemas.microsoft.com/office/powerpoint/2010/main" val="356945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74D3B2-F3A3-3CE6-C6BD-F49CE3AB341A}"/>
              </a:ext>
            </a:extLst>
          </p:cNvPr>
          <p:cNvSpPr txBox="1"/>
          <p:nvPr/>
        </p:nvSpPr>
        <p:spPr>
          <a:xfrm>
            <a:off x="9431112" y="5533326"/>
            <a:ext cx="1259346" cy="369332"/>
          </a:xfrm>
          <a:prstGeom prst="rect">
            <a:avLst/>
          </a:prstGeom>
          <a:noFill/>
        </p:spPr>
        <p:txBody>
          <a:bodyPr wrap="square" lIns="91440" tIns="45720" rIns="91440" bIns="45720" rtlCol="0" anchor="t">
            <a:spAutoFit/>
          </a:bodyPr>
          <a:lstStyle/>
          <a:p>
            <a:r>
              <a:rPr lang="en-US" dirty="0"/>
              <a:t>May 78</a:t>
            </a:r>
          </a:p>
        </p:txBody>
      </p:sp>
      <p:pic>
        <p:nvPicPr>
          <p:cNvPr id="3" name="Picture 2">
            <a:extLst>
              <a:ext uri="{FF2B5EF4-FFF2-40B4-BE49-F238E27FC236}">
                <a16:creationId xmlns:a16="http://schemas.microsoft.com/office/drawing/2014/main" id="{F542DFEC-29CB-9737-1381-487B1353A3DB}"/>
              </a:ext>
            </a:extLst>
          </p:cNvPr>
          <p:cNvPicPr>
            <a:picLocks noChangeAspect="1"/>
          </p:cNvPicPr>
          <p:nvPr/>
        </p:nvPicPr>
        <p:blipFill>
          <a:blip r:embed="rId2"/>
          <a:stretch>
            <a:fillRect/>
          </a:stretch>
        </p:blipFill>
        <p:spPr>
          <a:xfrm>
            <a:off x="1619250" y="474161"/>
            <a:ext cx="9410700" cy="4738103"/>
          </a:xfrm>
          <a:prstGeom prst="rect">
            <a:avLst/>
          </a:prstGeom>
        </p:spPr>
      </p:pic>
    </p:spTree>
    <p:extLst>
      <p:ext uri="{BB962C8B-B14F-4D97-AF65-F5344CB8AC3E}">
        <p14:creationId xmlns:p14="http://schemas.microsoft.com/office/powerpoint/2010/main" val="399834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3AE64D-E506-D0D3-7C3E-3AF8F60BB36F}"/>
              </a:ext>
            </a:extLst>
          </p:cNvPr>
          <p:cNvSpPr txBox="1"/>
          <p:nvPr/>
        </p:nvSpPr>
        <p:spPr>
          <a:xfrm>
            <a:off x="9568544" y="5552929"/>
            <a:ext cx="1197832" cy="369332"/>
          </a:xfrm>
          <a:prstGeom prst="rect">
            <a:avLst/>
          </a:prstGeom>
          <a:noFill/>
        </p:spPr>
        <p:txBody>
          <a:bodyPr wrap="square" lIns="91440" tIns="45720" rIns="91440" bIns="45720" rtlCol="0" anchor="t">
            <a:spAutoFit/>
          </a:bodyPr>
          <a:lstStyle/>
          <a:p>
            <a:r>
              <a:rPr lang="en-US" dirty="0"/>
              <a:t>May 42</a:t>
            </a:r>
          </a:p>
        </p:txBody>
      </p:sp>
      <p:pic>
        <p:nvPicPr>
          <p:cNvPr id="6" name="Picture 5" descr="A graph with numbers and lines&#10;&#10;Description automatically generated">
            <a:extLst>
              <a:ext uri="{FF2B5EF4-FFF2-40B4-BE49-F238E27FC236}">
                <a16:creationId xmlns:a16="http://schemas.microsoft.com/office/drawing/2014/main" id="{7276AC58-F9C9-7E78-B44C-E35BAFC492B7}"/>
              </a:ext>
            </a:extLst>
          </p:cNvPr>
          <p:cNvPicPr>
            <a:picLocks noChangeAspect="1"/>
          </p:cNvPicPr>
          <p:nvPr/>
        </p:nvPicPr>
        <p:blipFill>
          <a:blip r:embed="rId2"/>
          <a:stretch>
            <a:fillRect/>
          </a:stretch>
        </p:blipFill>
        <p:spPr>
          <a:xfrm>
            <a:off x="1333500" y="464636"/>
            <a:ext cx="9886950" cy="4947653"/>
          </a:xfrm>
          <a:prstGeom prst="rect">
            <a:avLst/>
          </a:prstGeom>
        </p:spPr>
      </p:pic>
    </p:spTree>
    <p:extLst>
      <p:ext uri="{BB962C8B-B14F-4D97-AF65-F5344CB8AC3E}">
        <p14:creationId xmlns:p14="http://schemas.microsoft.com/office/powerpoint/2010/main" val="215336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grey text&#10;&#10;Description automatically generated">
            <a:extLst>
              <a:ext uri="{FF2B5EF4-FFF2-40B4-BE49-F238E27FC236}">
                <a16:creationId xmlns:a16="http://schemas.microsoft.com/office/drawing/2014/main" id="{6E0C6B32-0DEF-2F9B-A2BC-46B8D215AD1D}"/>
              </a:ext>
            </a:extLst>
          </p:cNvPr>
          <p:cNvPicPr>
            <a:picLocks noChangeAspect="1"/>
          </p:cNvPicPr>
          <p:nvPr/>
        </p:nvPicPr>
        <p:blipFill>
          <a:blip r:embed="rId2"/>
          <a:stretch>
            <a:fillRect/>
          </a:stretch>
        </p:blipFill>
        <p:spPr>
          <a:xfrm>
            <a:off x="-90237" y="475992"/>
            <a:ext cx="12192000" cy="1795228"/>
          </a:xfrm>
          <a:prstGeom prst="rect">
            <a:avLst/>
          </a:prstGeom>
        </p:spPr>
      </p:pic>
      <p:pic>
        <p:nvPicPr>
          <p:cNvPr id="3" name="Picture 2" descr="Safety Warning Free Stock Photo - Public Domain Pictures">
            <a:extLst>
              <a:ext uri="{FF2B5EF4-FFF2-40B4-BE49-F238E27FC236}">
                <a16:creationId xmlns:a16="http://schemas.microsoft.com/office/drawing/2014/main" id="{4F898B53-21E6-CDFB-1CA6-A7BE4B6CB73C}"/>
              </a:ext>
            </a:extLst>
          </p:cNvPr>
          <p:cNvPicPr>
            <a:picLocks noChangeAspect="1"/>
          </p:cNvPicPr>
          <p:nvPr/>
        </p:nvPicPr>
        <p:blipFill>
          <a:blip r:embed="rId3"/>
          <a:stretch>
            <a:fillRect/>
          </a:stretch>
        </p:blipFill>
        <p:spPr>
          <a:xfrm>
            <a:off x="3348789" y="2330240"/>
            <a:ext cx="5414211" cy="3531019"/>
          </a:xfrm>
          <a:prstGeom prst="rect">
            <a:avLst/>
          </a:prstGeom>
        </p:spPr>
      </p:pic>
    </p:spTree>
    <p:extLst>
      <p:ext uri="{BB962C8B-B14F-4D97-AF65-F5344CB8AC3E}">
        <p14:creationId xmlns:p14="http://schemas.microsoft.com/office/powerpoint/2010/main" val="163366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9687-28B5-0369-DB4A-103C0AC56A49}"/>
              </a:ext>
            </a:extLst>
          </p:cNvPr>
          <p:cNvSpPr>
            <a:spLocks noGrp="1"/>
          </p:cNvSpPr>
          <p:nvPr>
            <p:ph type="title"/>
          </p:nvPr>
        </p:nvSpPr>
        <p:spPr>
          <a:xfrm>
            <a:off x="609193" y="38218"/>
            <a:ext cx="10459803" cy="1325563"/>
          </a:xfrm>
        </p:spPr>
        <p:txBody>
          <a:bodyPr lIns="91440" tIns="45720" rIns="91440" bIns="45720" anchor="t"/>
          <a:lstStyle/>
          <a:p>
            <a:pPr algn="ctr"/>
            <a:r>
              <a:rPr lang="en-US">
                <a:latin typeface="Arial"/>
                <a:cs typeface="Arial"/>
              </a:rPr>
              <a:t>Patient Safety Tool of the Month</a:t>
            </a:r>
            <a:br>
              <a:rPr lang="en-US"/>
            </a:br>
            <a:br>
              <a:rPr lang="en-US"/>
            </a:br>
            <a:r>
              <a:rPr lang="en-US">
                <a:latin typeface="Arial"/>
                <a:cs typeface="Arial"/>
              </a:rPr>
              <a:t> </a:t>
            </a:r>
            <a:br>
              <a:rPr lang="en-US" sz="3400"/>
            </a:br>
            <a:endParaRPr lang="en-US" sz="3400">
              <a:cs typeface="Arial"/>
            </a:endParaRPr>
          </a:p>
        </p:txBody>
      </p:sp>
      <p:pic>
        <p:nvPicPr>
          <p:cNvPr id="3" name="Picture 2" descr="A screenshot of a blue and white page&#10;&#10;Description automatically generated">
            <a:extLst>
              <a:ext uri="{FF2B5EF4-FFF2-40B4-BE49-F238E27FC236}">
                <a16:creationId xmlns:a16="http://schemas.microsoft.com/office/drawing/2014/main" id="{924A217C-904B-EEFE-DC79-D0635F1AE0F1}"/>
              </a:ext>
            </a:extLst>
          </p:cNvPr>
          <p:cNvPicPr>
            <a:picLocks noChangeAspect="1"/>
          </p:cNvPicPr>
          <p:nvPr/>
        </p:nvPicPr>
        <p:blipFill>
          <a:blip r:embed="rId3"/>
          <a:stretch>
            <a:fillRect/>
          </a:stretch>
        </p:blipFill>
        <p:spPr>
          <a:xfrm>
            <a:off x="3894214" y="699369"/>
            <a:ext cx="4716723" cy="6043808"/>
          </a:xfrm>
          <a:prstGeom prst="rect">
            <a:avLst/>
          </a:prstGeom>
        </p:spPr>
      </p:pic>
    </p:spTree>
    <p:extLst>
      <p:ext uri="{BB962C8B-B14F-4D97-AF65-F5344CB8AC3E}">
        <p14:creationId xmlns:p14="http://schemas.microsoft.com/office/powerpoint/2010/main" val="2285051300"/>
      </p:ext>
    </p:extLst>
  </p:cSld>
  <p:clrMapOvr>
    <a:masterClrMapping/>
  </p:clrMapOvr>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caadbd-7980-4c2b-ad7d-cfc9d7b21928" xsi:nil="true"/>
    <lcf76f155ced4ddcb4097134ff3c332f xmlns="9f13e816-0b02-4e7c-8b57-4c1756e72b5d">
      <Terms xmlns="http://schemas.microsoft.com/office/infopath/2007/PartnerControls"/>
    </lcf76f155ced4ddcb4097134ff3c332f>
    <SharedWithUsers xmlns="4fcaadbd-7980-4c2b-ad7d-cfc9d7b21928">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43999B416B1D40A13774800C8A092E" ma:contentTypeVersion="14" ma:contentTypeDescription="Create a new document." ma:contentTypeScope="" ma:versionID="242289d6094b60bb926f5562a08cd5ac">
  <xsd:schema xmlns:xsd="http://www.w3.org/2001/XMLSchema" xmlns:xs="http://www.w3.org/2001/XMLSchema" xmlns:p="http://schemas.microsoft.com/office/2006/metadata/properties" xmlns:ns2="9f13e816-0b02-4e7c-8b57-4c1756e72b5d" xmlns:ns3="4fcaadbd-7980-4c2b-ad7d-cfc9d7b21928" targetNamespace="http://schemas.microsoft.com/office/2006/metadata/properties" ma:root="true" ma:fieldsID="bd7e9f0840a146e563cd2d3ba7473970" ns2:_="" ns3:_="">
    <xsd:import namespace="9f13e816-0b02-4e7c-8b57-4c1756e72b5d"/>
    <xsd:import namespace="4fcaadbd-7980-4c2b-ad7d-cfc9d7b219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3e816-0b02-4e7c-8b57-4c1756e72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ff0a844-5d80-49b0-a46a-0a8d4957c35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aadbd-7980-4c2b-ad7d-cfc9d7b219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0a6f18f-7f5f-4491-a9ea-d867ecc810e1}" ma:internalName="TaxCatchAll" ma:showField="CatchAllData" ma:web="4fcaadbd-7980-4c2b-ad7d-cfc9d7b2192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F4885C-7609-4458-9BFE-1B0CB90D3740}">
  <ds:schemaRefs>
    <ds:schemaRef ds:uri="4fcaadbd-7980-4c2b-ad7d-cfc9d7b21928"/>
    <ds:schemaRef ds:uri="9f13e816-0b02-4e7c-8b57-4c1756e72b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4D1E61-CCCC-48D4-85F7-4A96FE49691C}">
  <ds:schemaRefs>
    <ds:schemaRef ds:uri="4fcaadbd-7980-4c2b-ad7d-cfc9d7b21928"/>
    <ds:schemaRef ds:uri="9f13e816-0b02-4e7c-8b57-4c1756e72b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3523AF-DDDA-4640-8FDD-706FD8583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Patient Safety</vt:lpstr>
      <vt:lpstr>Great Catches May 2024</vt:lpstr>
      <vt:lpstr>Great Catch Recipient May 2024</vt:lpstr>
      <vt:lpstr>PowerPoint Presentation</vt:lpstr>
      <vt:lpstr>PowerPoint Presentation</vt:lpstr>
      <vt:lpstr>PowerPoint Presentation</vt:lpstr>
      <vt:lpstr>PowerPoint Presentation</vt:lpstr>
      <vt:lpstr>Patient Safety Tool of the Month    </vt:lpstr>
      <vt:lpstr>PowerPoint Presentation</vt:lpstr>
      <vt:lpstr>Lab Employee Hazard Awareness</vt:lpstr>
      <vt:lpstr>Needles</vt:lpstr>
      <vt:lpstr>Scalpels  </vt:lpstr>
      <vt:lpstr>Things to think about</vt:lpstr>
      <vt:lpstr>What to do if exposure occurs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revision>278</cp:revision>
  <cp:lastPrinted>2023-07-14T12:53:18Z</cp:lastPrinted>
  <dcterms:created xsi:type="dcterms:W3CDTF">2020-08-30T18:26:08Z</dcterms:created>
  <dcterms:modified xsi:type="dcterms:W3CDTF">2024-06-24T18:28:00Z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0x010100AB43999B416B1D40A13774800C8A092E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