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401" r:id="rId5"/>
    <p:sldId id="698" r:id="rId6"/>
    <p:sldId id="740" r:id="rId7"/>
    <p:sldId id="689" r:id="rId8"/>
    <p:sldId id="715" r:id="rId9"/>
    <p:sldId id="716" r:id="rId10"/>
    <p:sldId id="705" r:id="rId11"/>
    <p:sldId id="743" r:id="rId12"/>
    <p:sldId id="707" r:id="rId13"/>
    <p:sldId id="600" r:id="rId14"/>
    <p:sldId id="594" r:id="rId15"/>
    <p:sldId id="595" r:id="rId16"/>
    <p:sldId id="596" r:id="rId17"/>
    <p:sldId id="603" r:id="rId18"/>
    <p:sldId id="598" r:id="rId19"/>
    <p:sldId id="599" r:id="rId20"/>
    <p:sldId id="711" r:id="rId21"/>
    <p:sldId id="668" r:id="rId22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41C0C1-2EB2-4F42-ABE1-64966904870F}">
          <p14:sldIdLst>
            <p14:sldId id="401"/>
            <p14:sldId id="698"/>
            <p14:sldId id="740"/>
            <p14:sldId id="689"/>
            <p14:sldId id="715"/>
            <p14:sldId id="716"/>
            <p14:sldId id="705"/>
            <p14:sldId id="743"/>
            <p14:sldId id="707"/>
            <p14:sldId id="600"/>
            <p14:sldId id="594"/>
            <p14:sldId id="595"/>
            <p14:sldId id="596"/>
            <p14:sldId id="603"/>
            <p14:sldId id="598"/>
            <p14:sldId id="599"/>
            <p14:sldId id="711"/>
            <p14:sldId id="6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na M. Walton" initials="JMW" lastIdx="1" clrIdx="0">
    <p:extLst>
      <p:ext uri="{19B8F6BF-5375-455C-9EA6-DF929625EA0E}">
        <p15:presenceInfo xmlns:p15="http://schemas.microsoft.com/office/powerpoint/2012/main" userId="S-1-5-21-1134720642-1542789574-19223665-6458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88"/>
    <a:srgbClr val="008C95"/>
    <a:srgbClr val="75767F"/>
    <a:srgbClr val="942092"/>
    <a:srgbClr val="6C6D76"/>
    <a:srgbClr val="63646B"/>
    <a:srgbClr val="606167"/>
    <a:srgbClr val="5C5D62"/>
    <a:srgbClr val="E5B901"/>
    <a:srgbClr val="F0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E8567B-B3C2-BCD6-3B39-4170A939556E}" v="34" dt="2024-07-23T17:16:19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ee James" userId="S::tijames@wakehealth.edu::3c444dee-3487-4f67-aa8e-7ee9076e4a47" providerId="AD" clId="Web-{B0E8567B-B3C2-BCD6-3B39-4170A939556E}"/>
    <pc:docChg chg="addSld delSld modSld modSection">
      <pc:chgData name="Tiffanee James" userId="S::tijames@wakehealth.edu::3c444dee-3487-4f67-aa8e-7ee9076e4a47" providerId="AD" clId="Web-{B0E8567B-B3C2-BCD6-3B39-4170A939556E}" dt="2024-07-23T17:16:19.112" v="27"/>
      <pc:docMkLst>
        <pc:docMk/>
      </pc:docMkLst>
      <pc:sldChg chg="modSp">
        <pc:chgData name="Tiffanee James" userId="S::tijames@wakehealth.edu::3c444dee-3487-4f67-aa8e-7ee9076e4a47" providerId="AD" clId="Web-{B0E8567B-B3C2-BCD6-3B39-4170A939556E}" dt="2024-07-23T17:12:37.651" v="1" actId="20577"/>
        <pc:sldMkLst>
          <pc:docMk/>
          <pc:sldMk cId="1279741426" sldId="401"/>
        </pc:sldMkLst>
        <pc:spChg chg="mod">
          <ac:chgData name="Tiffanee James" userId="S::tijames@wakehealth.edu::3c444dee-3487-4f67-aa8e-7ee9076e4a47" providerId="AD" clId="Web-{B0E8567B-B3C2-BCD6-3B39-4170A939556E}" dt="2024-07-23T17:12:37.651" v="1" actId="20577"/>
          <ac:spMkLst>
            <pc:docMk/>
            <pc:sldMk cId="1279741426" sldId="401"/>
            <ac:spMk id="4" creationId="{A44723A9-9B96-3448-A176-30EA898954BA}"/>
          </ac:spMkLst>
        </pc:spChg>
      </pc:sldChg>
      <pc:sldChg chg="del">
        <pc:chgData name="Tiffanee James" userId="S::tijames@wakehealth.edu::3c444dee-3487-4f67-aa8e-7ee9076e4a47" providerId="AD" clId="Web-{B0E8567B-B3C2-BCD6-3B39-4170A939556E}" dt="2024-07-23T17:15:30.782" v="22"/>
        <pc:sldMkLst>
          <pc:docMk/>
          <pc:sldMk cId="2101887856" sldId="419"/>
        </pc:sldMkLst>
      </pc:sldChg>
      <pc:sldChg chg="del">
        <pc:chgData name="Tiffanee James" userId="S::tijames@wakehealth.edu::3c444dee-3487-4f67-aa8e-7ee9076e4a47" providerId="AD" clId="Web-{B0E8567B-B3C2-BCD6-3B39-4170A939556E}" dt="2024-07-23T17:14:56.343" v="14"/>
        <pc:sldMkLst>
          <pc:docMk/>
          <pc:sldMk cId="987332022" sldId="522"/>
        </pc:sldMkLst>
      </pc:sldChg>
      <pc:sldChg chg="del">
        <pc:chgData name="Tiffanee James" userId="S::tijames@wakehealth.edu::3c444dee-3487-4f67-aa8e-7ee9076e4a47" providerId="AD" clId="Web-{B0E8567B-B3C2-BCD6-3B39-4170A939556E}" dt="2024-07-23T17:14:57.515" v="15"/>
        <pc:sldMkLst>
          <pc:docMk/>
          <pc:sldMk cId="370749370" sldId="523"/>
        </pc:sldMkLst>
      </pc:sldChg>
      <pc:sldChg chg="del">
        <pc:chgData name="Tiffanee James" userId="S::tijames@wakehealth.edu::3c444dee-3487-4f67-aa8e-7ee9076e4a47" providerId="AD" clId="Web-{B0E8567B-B3C2-BCD6-3B39-4170A939556E}" dt="2024-07-23T17:15:00" v="16"/>
        <pc:sldMkLst>
          <pc:docMk/>
          <pc:sldMk cId="260268324" sldId="524"/>
        </pc:sldMkLst>
      </pc:sldChg>
      <pc:sldChg chg="del">
        <pc:chgData name="Tiffanee James" userId="S::tijames@wakehealth.edu::3c444dee-3487-4f67-aa8e-7ee9076e4a47" providerId="AD" clId="Web-{B0E8567B-B3C2-BCD6-3B39-4170A939556E}" dt="2024-07-23T17:15:02.734" v="17"/>
        <pc:sldMkLst>
          <pc:docMk/>
          <pc:sldMk cId="988251578" sldId="525"/>
        </pc:sldMkLst>
      </pc:sldChg>
      <pc:sldChg chg="add">
        <pc:chgData name="Tiffanee James" userId="S::tijames@wakehealth.edu::3c444dee-3487-4f67-aa8e-7ee9076e4a47" providerId="AD" clId="Web-{B0E8567B-B3C2-BCD6-3B39-4170A939556E}" dt="2024-07-23T17:15:23.407" v="21"/>
        <pc:sldMkLst>
          <pc:docMk/>
          <pc:sldMk cId="1826221525" sldId="594"/>
        </pc:sldMkLst>
      </pc:sldChg>
      <pc:sldChg chg="add">
        <pc:chgData name="Tiffanee James" userId="S::tijames@wakehealth.edu::3c444dee-3487-4f67-aa8e-7ee9076e4a47" providerId="AD" clId="Web-{B0E8567B-B3C2-BCD6-3B39-4170A939556E}" dt="2024-07-23T17:15:40.892" v="23"/>
        <pc:sldMkLst>
          <pc:docMk/>
          <pc:sldMk cId="1180456511" sldId="595"/>
        </pc:sldMkLst>
      </pc:sldChg>
      <pc:sldChg chg="add">
        <pc:chgData name="Tiffanee James" userId="S::tijames@wakehealth.edu::3c444dee-3487-4f67-aa8e-7ee9076e4a47" providerId="AD" clId="Web-{B0E8567B-B3C2-BCD6-3B39-4170A939556E}" dt="2024-07-23T17:15:49.689" v="24"/>
        <pc:sldMkLst>
          <pc:docMk/>
          <pc:sldMk cId="385127844" sldId="596"/>
        </pc:sldMkLst>
      </pc:sldChg>
      <pc:sldChg chg="add">
        <pc:chgData name="Tiffanee James" userId="S::tijames@wakehealth.edu::3c444dee-3487-4f67-aa8e-7ee9076e4a47" providerId="AD" clId="Web-{B0E8567B-B3C2-BCD6-3B39-4170A939556E}" dt="2024-07-23T17:16:10.361" v="26"/>
        <pc:sldMkLst>
          <pc:docMk/>
          <pc:sldMk cId="1961945440" sldId="598"/>
        </pc:sldMkLst>
      </pc:sldChg>
      <pc:sldChg chg="add">
        <pc:chgData name="Tiffanee James" userId="S::tijames@wakehealth.edu::3c444dee-3487-4f67-aa8e-7ee9076e4a47" providerId="AD" clId="Web-{B0E8567B-B3C2-BCD6-3B39-4170A939556E}" dt="2024-07-23T17:16:19.112" v="27"/>
        <pc:sldMkLst>
          <pc:docMk/>
          <pc:sldMk cId="1992622427" sldId="599"/>
        </pc:sldMkLst>
      </pc:sldChg>
      <pc:sldChg chg="add">
        <pc:chgData name="Tiffanee James" userId="S::tijames@wakehealth.edu::3c444dee-3487-4f67-aa8e-7ee9076e4a47" providerId="AD" clId="Web-{B0E8567B-B3C2-BCD6-3B39-4170A939556E}" dt="2024-07-23T17:15:16.375" v="20"/>
        <pc:sldMkLst>
          <pc:docMk/>
          <pc:sldMk cId="2535865834" sldId="600"/>
        </pc:sldMkLst>
      </pc:sldChg>
      <pc:sldChg chg="add">
        <pc:chgData name="Tiffanee James" userId="S::tijames@wakehealth.edu::3c444dee-3487-4f67-aa8e-7ee9076e4a47" providerId="AD" clId="Web-{B0E8567B-B3C2-BCD6-3B39-4170A939556E}" dt="2024-07-23T17:15:58.174" v="25"/>
        <pc:sldMkLst>
          <pc:docMk/>
          <pc:sldMk cId="2172636392" sldId="603"/>
        </pc:sldMkLst>
      </pc:sldChg>
      <pc:sldChg chg="add del">
        <pc:chgData name="Tiffanee James" userId="S::tijames@wakehealth.edu::3c444dee-3487-4f67-aa8e-7ee9076e4a47" providerId="AD" clId="Web-{B0E8567B-B3C2-BCD6-3B39-4170A939556E}" dt="2024-07-23T17:13:50.622" v="9"/>
        <pc:sldMkLst>
          <pc:docMk/>
          <pc:sldMk cId="3569454051" sldId="689"/>
        </pc:sldMkLst>
      </pc:sldChg>
      <pc:sldChg chg="add del">
        <pc:chgData name="Tiffanee James" userId="S::tijames@wakehealth.edu::3c444dee-3487-4f67-aa8e-7ee9076e4a47" providerId="AD" clId="Web-{B0E8567B-B3C2-BCD6-3B39-4170A939556E}" dt="2024-07-23T17:13:58.747" v="10"/>
        <pc:sldMkLst>
          <pc:docMk/>
          <pc:sldMk cId="3998341851" sldId="715"/>
        </pc:sldMkLst>
      </pc:sldChg>
      <pc:sldChg chg="add del">
        <pc:chgData name="Tiffanee James" userId="S::tijames@wakehealth.edu::3c444dee-3487-4f67-aa8e-7ee9076e4a47" providerId="AD" clId="Web-{B0E8567B-B3C2-BCD6-3B39-4170A939556E}" dt="2024-07-23T17:14:11.373" v="11"/>
        <pc:sldMkLst>
          <pc:docMk/>
          <pc:sldMk cId="2153363223" sldId="716"/>
        </pc:sldMkLst>
      </pc:sldChg>
      <pc:sldChg chg="del">
        <pc:chgData name="Tiffanee James" userId="S::tijames@wakehealth.edu::3c444dee-3487-4f67-aa8e-7ee9076e4a47" providerId="AD" clId="Web-{B0E8567B-B3C2-BCD6-3B39-4170A939556E}" dt="2024-07-23T17:14:30.936" v="12"/>
        <pc:sldMkLst>
          <pc:docMk/>
          <pc:sldMk cId="2285051300" sldId="719"/>
        </pc:sldMkLst>
      </pc:sldChg>
      <pc:sldChg chg="del">
        <pc:chgData name="Tiffanee James" userId="S::tijames@wakehealth.edu::3c444dee-3487-4f67-aa8e-7ee9076e4a47" providerId="AD" clId="Web-{B0E8567B-B3C2-BCD6-3B39-4170A939556E}" dt="2024-07-23T17:12:48.979" v="2"/>
        <pc:sldMkLst>
          <pc:docMk/>
          <pc:sldMk cId="1198375324" sldId="733"/>
        </pc:sldMkLst>
      </pc:sldChg>
      <pc:sldChg chg="add del">
        <pc:chgData name="Tiffanee James" userId="S::tijames@wakehealth.edu::3c444dee-3487-4f67-aa8e-7ee9076e4a47" providerId="AD" clId="Web-{B0E8567B-B3C2-BCD6-3B39-4170A939556E}" dt="2024-07-23T17:13:26.778" v="5"/>
        <pc:sldMkLst>
          <pc:docMk/>
          <pc:sldMk cId="438552711" sldId="740"/>
        </pc:sldMkLst>
      </pc:sldChg>
      <pc:sldChg chg="del">
        <pc:chgData name="Tiffanee James" userId="S::tijames@wakehealth.edu::3c444dee-3487-4f67-aa8e-7ee9076e4a47" providerId="AD" clId="Web-{B0E8567B-B3C2-BCD6-3B39-4170A939556E}" dt="2024-07-23T17:15:03.578" v="18"/>
        <pc:sldMkLst>
          <pc:docMk/>
          <pc:sldMk cId="12789942" sldId="741"/>
        </pc:sldMkLst>
      </pc:sldChg>
      <pc:sldChg chg="del">
        <pc:chgData name="Tiffanee James" userId="S::tijames@wakehealth.edu::3c444dee-3487-4f67-aa8e-7ee9076e4a47" providerId="AD" clId="Web-{B0E8567B-B3C2-BCD6-3B39-4170A939556E}" dt="2024-07-23T17:15:04.547" v="19"/>
        <pc:sldMkLst>
          <pc:docMk/>
          <pc:sldMk cId="2729484590" sldId="742"/>
        </pc:sldMkLst>
      </pc:sldChg>
      <pc:sldChg chg="add">
        <pc:chgData name="Tiffanee James" userId="S::tijames@wakehealth.edu::3c444dee-3487-4f67-aa8e-7ee9076e4a47" providerId="AD" clId="Web-{B0E8567B-B3C2-BCD6-3B39-4170A939556E}" dt="2024-07-23T17:14:41.593" v="13"/>
        <pc:sldMkLst>
          <pc:docMk/>
          <pc:sldMk cId="3627246475" sldId="74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3E5FF7-B4BC-4A24-BF42-7F6EB3CC778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EB0F3A7-C570-4C45-8AD8-1E654D309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16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EC38D21-D0B8-4CD7-839D-3680E18E1D25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AED04C0-A354-4F9C-A1C7-5703200E1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2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0E2215C-96C6-8D43-AA77-F5ABF5E57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57CB469-7135-4240-A8AB-EEF1493C2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769" y="5705922"/>
            <a:ext cx="2356403" cy="453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1EDDEF-2B7F-3540-9C73-692A6B588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A43A9FE-B5DC-8C44-B8CC-6108C5AC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42931A4-ADCD-2E4A-BB68-96666B651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613A13B-71E1-A444-AB28-18D6AC09F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C9C0F30-A5DB-7947-B02F-09E57194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QS_A@wakehealt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thank-you-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lawyersandsettlements.com/blog/tag/workers-compens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7375-7576-3645-AF3C-A1E5E6380F60}"/>
              </a:ext>
            </a:extLst>
          </p:cNvPr>
          <p:cNvSpPr txBox="1">
            <a:spLocks/>
          </p:cNvSpPr>
          <p:nvPr/>
        </p:nvSpPr>
        <p:spPr>
          <a:xfrm>
            <a:off x="1524000" y="3642536"/>
            <a:ext cx="9144000" cy="7318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50">
                <a:solidFill>
                  <a:schemeClr val="bg1"/>
                </a:solidFill>
                <a:latin typeface="Arial" panose="020B0604020202020204" pitchFamily="34" charset="0"/>
              </a:rPr>
              <a:t>Safety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723A9-9B96-3448-A176-30EA898954BA}"/>
              </a:ext>
            </a:extLst>
          </p:cNvPr>
          <p:cNvSpPr txBox="1"/>
          <p:nvPr/>
        </p:nvSpPr>
        <p:spPr>
          <a:xfrm>
            <a:off x="523702" y="6258743"/>
            <a:ext cx="467175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7.2024 | Department of Lab &amp; Pathology</a:t>
            </a:r>
          </a:p>
        </p:txBody>
      </p:sp>
    </p:spTree>
    <p:extLst>
      <p:ext uri="{BB962C8B-B14F-4D97-AF65-F5344CB8AC3E}">
        <p14:creationId xmlns:p14="http://schemas.microsoft.com/office/powerpoint/2010/main" val="127974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</a:t>
            </a:r>
            <a:r>
              <a:rPr lang="en-US" dirty="0">
                <a:solidFill>
                  <a:srgbClr val="FF0000"/>
                </a:solidFill>
              </a:rPr>
              <a:t>Employee</a:t>
            </a:r>
            <a:r>
              <a:rPr lang="en-US" dirty="0"/>
              <a:t> Hazard Awareness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57" y="1607561"/>
            <a:ext cx="3962743" cy="39627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1"/>
            <a:ext cx="10363200" cy="3154710"/>
          </a:xfrm>
        </p:spPr>
        <p:txBody>
          <a:bodyPr lIns="91440" tIns="45720" rIns="91440" bIns="45720" anchor="t"/>
          <a:lstStyle/>
          <a:p>
            <a:pPr marL="457200" lvl="2" indent="0">
              <a:buNone/>
            </a:pPr>
            <a:r>
              <a:rPr lang="en-US" sz="3200" dirty="0">
                <a:latin typeface="Arial"/>
                <a:cs typeface="Arial"/>
              </a:rPr>
              <a:t>July's Topic – Chemical Fumes</a:t>
            </a:r>
          </a:p>
          <a:p>
            <a:pPr marL="457200" lvl="2" indent="0">
              <a:buNone/>
            </a:pPr>
            <a:endParaRPr lang="en-US" sz="1100" dirty="0"/>
          </a:p>
          <a:p>
            <a:pPr lvl="3"/>
            <a:r>
              <a:rPr lang="en-US" sz="2400" dirty="0"/>
              <a:t>PEL and STEL</a:t>
            </a:r>
          </a:p>
          <a:p>
            <a:pPr lvl="3"/>
            <a:r>
              <a:rPr lang="en-US" sz="2400" dirty="0"/>
              <a:t>Xylene and Formaldehyde</a:t>
            </a:r>
          </a:p>
          <a:p>
            <a:pPr lvl="3"/>
            <a:r>
              <a:rPr lang="en-US" sz="2400" dirty="0"/>
              <a:t>Exposure Monitoring</a:t>
            </a:r>
          </a:p>
          <a:p>
            <a:pPr lvl="3"/>
            <a:r>
              <a:rPr lang="en-US" sz="2400" dirty="0"/>
              <a:t>Liquid Nitrogen</a:t>
            </a:r>
          </a:p>
        </p:txBody>
      </p:sp>
    </p:spTree>
    <p:extLst>
      <p:ext uri="{BB962C8B-B14F-4D97-AF65-F5344CB8AC3E}">
        <p14:creationId xmlns:p14="http://schemas.microsoft.com/office/powerpoint/2010/main" val="253586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 and STEL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1"/>
            <a:ext cx="10363200" cy="4801314"/>
          </a:xfrm>
        </p:spPr>
        <p:txBody>
          <a:bodyPr/>
          <a:lstStyle/>
          <a:p>
            <a:r>
              <a:rPr lang="en-US" dirty="0"/>
              <a:t>PEL </a:t>
            </a:r>
          </a:p>
          <a:p>
            <a:pPr marL="457200" lvl="2" indent="0">
              <a:buNone/>
            </a:pPr>
            <a:r>
              <a:rPr lang="en-US" dirty="0"/>
              <a:t>	– Permissible Exposure Limit</a:t>
            </a:r>
          </a:p>
          <a:p>
            <a:pPr lvl="2"/>
            <a:r>
              <a:rPr lang="en-US" dirty="0"/>
              <a:t>Maximum chemical concentration in the air that an employee can be exposed to continuously for…</a:t>
            </a:r>
          </a:p>
          <a:p>
            <a:pPr marL="1371600" lvl="3" indent="0">
              <a:buNone/>
            </a:pPr>
            <a:r>
              <a:rPr lang="en-US" dirty="0"/>
              <a:t>      </a:t>
            </a:r>
            <a:r>
              <a:rPr lang="en-US" sz="2000" dirty="0"/>
              <a:t>8 hours</a:t>
            </a:r>
          </a:p>
          <a:p>
            <a:r>
              <a:rPr lang="en-US" dirty="0"/>
              <a:t>STEL </a:t>
            </a:r>
          </a:p>
          <a:p>
            <a:pPr marL="0" indent="0">
              <a:buNone/>
            </a:pPr>
            <a:r>
              <a:rPr lang="en-US" dirty="0"/>
              <a:t>	– Short Term Exposure Limit</a:t>
            </a:r>
          </a:p>
          <a:p>
            <a:pPr lvl="2"/>
            <a:r>
              <a:rPr lang="en-US" dirty="0"/>
              <a:t>Maximum chemical concentration in the air that an employee can be exposed to for…</a:t>
            </a:r>
          </a:p>
          <a:p>
            <a:pPr marL="1371600" lvl="3" indent="0">
              <a:buNone/>
            </a:pPr>
            <a:r>
              <a:rPr lang="en-US" dirty="0"/>
              <a:t>     </a:t>
            </a:r>
            <a:r>
              <a:rPr lang="en-US" sz="2000" dirty="0"/>
              <a:t>15 minutes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2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Xylene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1"/>
            <a:ext cx="10363200" cy="4801314"/>
          </a:xfrm>
        </p:spPr>
        <p:txBody>
          <a:bodyPr/>
          <a:lstStyle/>
          <a:p>
            <a:r>
              <a:rPr lang="en-US" dirty="0"/>
              <a:t>PEL - 100 ppm (parts per million of air) </a:t>
            </a:r>
          </a:p>
          <a:p>
            <a:r>
              <a:rPr lang="en-US" dirty="0"/>
              <a:t>STEL -  150 ppm</a:t>
            </a:r>
          </a:p>
          <a:p>
            <a:r>
              <a:rPr lang="en-US" dirty="0"/>
              <a:t>Symptoms of exposure</a:t>
            </a:r>
          </a:p>
          <a:p>
            <a:pPr lvl="2"/>
            <a:r>
              <a:rPr lang="en-US" dirty="0"/>
              <a:t>Breathing in </a:t>
            </a:r>
            <a:r>
              <a:rPr lang="en-US" dirty="0">
                <a:solidFill>
                  <a:srgbClr val="008C95"/>
                </a:solidFill>
              </a:rPr>
              <a:t>small amounts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can cause headache, dizziness, drowsiness, and nausea</a:t>
            </a:r>
          </a:p>
          <a:p>
            <a:pPr lvl="2"/>
            <a:r>
              <a:rPr lang="en-US" dirty="0"/>
              <a:t>Breathing in </a:t>
            </a:r>
            <a:r>
              <a:rPr lang="en-US" dirty="0">
                <a:solidFill>
                  <a:srgbClr val="008C95"/>
                </a:solidFill>
              </a:rPr>
              <a:t>large amounts </a:t>
            </a:r>
            <a:r>
              <a:rPr lang="en-US" dirty="0"/>
              <a:t>can cause sleepiness, stumbling, irregular heartbeat, fainting, or even death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56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Formaldehyde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88722"/>
            <a:ext cx="10363200" cy="4370427"/>
          </a:xfrm>
        </p:spPr>
        <p:txBody>
          <a:bodyPr/>
          <a:lstStyle/>
          <a:p>
            <a:r>
              <a:rPr lang="en-US" dirty="0"/>
              <a:t>Formaldehyde is a carcinogen</a:t>
            </a:r>
          </a:p>
          <a:p>
            <a:r>
              <a:rPr lang="en-US" dirty="0"/>
              <a:t>PEL - 0.75 ppm</a:t>
            </a:r>
          </a:p>
          <a:p>
            <a:r>
              <a:rPr lang="en-US" dirty="0"/>
              <a:t>STEL - 2 ppm</a:t>
            </a:r>
          </a:p>
          <a:p>
            <a:r>
              <a:rPr lang="en-US" dirty="0"/>
              <a:t>Symptoms of exposure</a:t>
            </a:r>
          </a:p>
          <a:p>
            <a:pPr lvl="2"/>
            <a:r>
              <a:rPr lang="en-US" dirty="0">
                <a:solidFill>
                  <a:srgbClr val="008C95"/>
                </a:solidFill>
              </a:rPr>
              <a:t>Long term </a:t>
            </a:r>
            <a:r>
              <a:rPr lang="en-US" dirty="0"/>
              <a:t>overexposure to </a:t>
            </a:r>
            <a:r>
              <a:rPr lang="en-US" dirty="0">
                <a:solidFill>
                  <a:srgbClr val="008C95"/>
                </a:solidFill>
              </a:rPr>
              <a:t>low levels </a:t>
            </a:r>
            <a:r>
              <a:rPr lang="en-US" dirty="0"/>
              <a:t>can cause respiratory difficulty and eczema</a:t>
            </a:r>
          </a:p>
          <a:p>
            <a:pPr lvl="2"/>
            <a:r>
              <a:rPr lang="en-US" dirty="0">
                <a:solidFill>
                  <a:srgbClr val="008C95"/>
                </a:solidFill>
              </a:rPr>
              <a:t>Short term </a:t>
            </a:r>
            <a:r>
              <a:rPr lang="en-US" dirty="0"/>
              <a:t>overexposure can be fatal</a:t>
            </a:r>
          </a:p>
          <a:p>
            <a:r>
              <a:rPr lang="en-US" dirty="0"/>
              <a:t>Formaldehyde in the labs</a:t>
            </a:r>
          </a:p>
          <a:p>
            <a:r>
              <a:rPr lang="en-US" dirty="0"/>
              <a:t>Difference between Formaldehyde and Formalin…</a:t>
            </a:r>
          </a:p>
          <a:p>
            <a:pPr lvl="1"/>
            <a:r>
              <a:rPr lang="en-US" dirty="0"/>
              <a:t>Gas vs. Aqueous</a:t>
            </a:r>
          </a:p>
          <a:p>
            <a:pPr lvl="1"/>
            <a:r>
              <a:rPr lang="en-US" dirty="0"/>
              <a:t>100% Formalin is equivalent to 37-40% Formaldehyde</a:t>
            </a:r>
          </a:p>
        </p:txBody>
      </p:sp>
    </p:spTree>
    <p:extLst>
      <p:ext uri="{BB962C8B-B14F-4D97-AF65-F5344CB8AC3E}">
        <p14:creationId xmlns:p14="http://schemas.microsoft.com/office/powerpoint/2010/main" val="38512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1"/>
            <a:ext cx="10363200" cy="5386090"/>
          </a:xfrm>
        </p:spPr>
        <p:txBody>
          <a:bodyPr/>
          <a:lstStyle/>
          <a:p>
            <a:r>
              <a:rPr lang="en-US" dirty="0"/>
              <a:t>EH&amp;S perform exposure monitoring </a:t>
            </a:r>
          </a:p>
          <a:p>
            <a:r>
              <a:rPr lang="en-US" dirty="0"/>
              <a:t>Ensuring that the PEL or STEL are not being </a:t>
            </a:r>
            <a:r>
              <a:rPr lang="en-US" dirty="0">
                <a:solidFill>
                  <a:srgbClr val="008C95"/>
                </a:solidFill>
              </a:rPr>
              <a:t>exceeded</a:t>
            </a:r>
          </a:p>
          <a:p>
            <a:r>
              <a:rPr lang="en-US" dirty="0"/>
              <a:t>If it is discovered that the PEL or STEL is exceeded, or the individual is symptomatic, actions must be taken to </a:t>
            </a:r>
            <a:r>
              <a:rPr lang="en-US" dirty="0">
                <a:solidFill>
                  <a:srgbClr val="008C95"/>
                </a:solidFill>
              </a:rPr>
              <a:t>decrease exposure</a:t>
            </a:r>
          </a:p>
          <a:p>
            <a:pPr lvl="3"/>
            <a:r>
              <a:rPr lang="en-US" dirty="0"/>
              <a:t>Process changes</a:t>
            </a:r>
          </a:p>
          <a:p>
            <a:pPr lvl="3"/>
            <a:r>
              <a:rPr lang="en-US" dirty="0"/>
              <a:t>Engineering controls</a:t>
            </a:r>
          </a:p>
          <a:p>
            <a:pPr lvl="3"/>
            <a:r>
              <a:rPr lang="en-US" dirty="0"/>
              <a:t>Additional PPE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Nitrogen (LN2)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1"/>
            <a:ext cx="10363200" cy="2616101"/>
          </a:xfrm>
        </p:spPr>
        <p:txBody>
          <a:bodyPr/>
          <a:lstStyle/>
          <a:p>
            <a:r>
              <a:rPr lang="en-US" dirty="0"/>
              <a:t>When vaporized, LN2 can expand to 695 times in volume</a:t>
            </a:r>
          </a:p>
          <a:p>
            <a:r>
              <a:rPr lang="en-US" dirty="0"/>
              <a:t>The expansion of the gas can </a:t>
            </a:r>
            <a:r>
              <a:rPr lang="en-US" dirty="0">
                <a:solidFill>
                  <a:srgbClr val="FF0000"/>
                </a:solidFill>
              </a:rPr>
              <a:t>replace the Oxygen </a:t>
            </a:r>
            <a:r>
              <a:rPr lang="en-US" dirty="0"/>
              <a:t>in the room, causing </a:t>
            </a:r>
            <a:r>
              <a:rPr lang="en-US" dirty="0">
                <a:solidFill>
                  <a:srgbClr val="FF0000"/>
                </a:solidFill>
              </a:rPr>
              <a:t>Asphyxiation</a:t>
            </a:r>
          </a:p>
          <a:p>
            <a:r>
              <a:rPr lang="en-US" dirty="0"/>
              <a:t>LN2 gas has no color or odor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4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Nitrogen (LN2)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1"/>
            <a:ext cx="10363200" cy="4216539"/>
          </a:xfrm>
        </p:spPr>
        <p:txBody>
          <a:bodyPr/>
          <a:lstStyle/>
          <a:p>
            <a:r>
              <a:rPr lang="en-US" dirty="0"/>
              <a:t>Oxygen Monitoring</a:t>
            </a:r>
          </a:p>
          <a:p>
            <a:pPr lvl="2"/>
            <a:r>
              <a:rPr lang="en-US" dirty="0">
                <a:solidFill>
                  <a:srgbClr val="007F88"/>
                </a:solidFill>
              </a:rPr>
              <a:t>Safe </a:t>
            </a:r>
            <a:r>
              <a:rPr lang="en-US" dirty="0"/>
              <a:t>Oxygen level in the air</a:t>
            </a:r>
          </a:p>
          <a:p>
            <a:pPr marL="1371600" lvl="3" indent="0">
              <a:buNone/>
            </a:pPr>
            <a:r>
              <a:rPr lang="en-US" sz="2000" dirty="0">
                <a:solidFill>
                  <a:srgbClr val="007F88"/>
                </a:solidFill>
              </a:rPr>
              <a:t>	19-25%</a:t>
            </a:r>
          </a:p>
          <a:p>
            <a:pPr lvl="2"/>
            <a:r>
              <a:rPr lang="en-US" dirty="0"/>
              <a:t>An Oxygen monitoring system must be installed in areas where LN2 is stored</a:t>
            </a:r>
          </a:p>
          <a:p>
            <a:pPr lvl="4"/>
            <a:r>
              <a:rPr lang="en-US" dirty="0"/>
              <a:t>The system is to alert you when Oxygen levels in the room are less than the acceptable percentage </a:t>
            </a:r>
          </a:p>
          <a:p>
            <a:pPr lvl="4"/>
            <a:r>
              <a:rPr lang="en-US" dirty="0"/>
              <a:t>If alarm is activated you should…</a:t>
            </a:r>
          </a:p>
          <a:p>
            <a:pPr marL="3657600" lvl="8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Evacuate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IMEDIATELY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2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n Imperdible Stock de Foto gratis - Public Domain Pictures">
            <a:extLst>
              <a:ext uri="{FF2B5EF4-FFF2-40B4-BE49-F238E27FC236}">
                <a16:creationId xmlns:a16="http://schemas.microsoft.com/office/drawing/2014/main" id="{0A98D8C5-8236-91DF-F5B6-2E0A33B41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634" y="2657475"/>
            <a:ext cx="2265589" cy="3393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8D921-D570-5C30-4408-46DE494DD25E}"/>
              </a:ext>
            </a:extLst>
          </p:cNvPr>
          <p:cNvSpPr txBox="1"/>
          <p:nvPr/>
        </p:nvSpPr>
        <p:spPr>
          <a:xfrm>
            <a:off x="3534016" y="995218"/>
            <a:ext cx="456398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chemeClr val="accent3"/>
                </a:solidFill>
                <a:latin typeface="Gabriola"/>
                <a:ea typeface="MS Mincho"/>
                <a:cs typeface="Arial"/>
              </a:rPr>
              <a:t>Thank You!</a:t>
            </a:r>
            <a:endParaRPr lang="en-US" sz="4800" dirty="0">
              <a:solidFill>
                <a:schemeClr val="accent3"/>
              </a:solidFill>
              <a:latin typeface="Gabriola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471184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4EC4A-7E5F-8931-2444-DF0390825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Please contact the Quality, Safety and Accreditation Team if you have any quality or safety concerns.</a:t>
            </a:r>
          </a:p>
          <a:p>
            <a:pPr marL="0" indent="0">
              <a:buNone/>
            </a:pPr>
            <a:r>
              <a:rPr lang="en-US" sz="2000">
                <a:hlinkClick r:id="rId2"/>
              </a:rPr>
              <a:t>QS_A@wakehealth.edu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7872A8A-D4B4-A691-49D7-D49A60827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95320" y="2322459"/>
            <a:ext cx="6253212" cy="32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8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DD46-5FF5-A039-9D5C-C8C14B104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897"/>
            <a:ext cx="10515600" cy="1325563"/>
          </a:xfrm>
        </p:spPr>
        <p:txBody>
          <a:bodyPr/>
          <a:lstStyle/>
          <a:p>
            <a:pPr algn="ctr"/>
            <a:r>
              <a:rPr lang="en-US"/>
              <a:t>Patient Safety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885D3-B3C5-E8DA-3416-856C60709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753" y="1535967"/>
            <a:ext cx="7580494" cy="48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1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0BF3-8E58-720F-D9B8-3A2EFB9E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en-US" dirty="0">
                <a:latin typeface="Arial"/>
                <a:cs typeface="Arial"/>
              </a:rPr>
              <a:t>Good Catches</a:t>
            </a:r>
            <a:br>
              <a:rPr lang="en-US">
                <a:cs typeface="Arial"/>
              </a:rPr>
            </a:br>
            <a:r>
              <a:rPr lang="en-US" dirty="0">
                <a:latin typeface="Arial"/>
                <a:cs typeface="Arial"/>
              </a:rPr>
              <a:t>June 2024</a:t>
            </a:r>
            <a:endParaRPr lang="en-US" dirty="0">
              <a:latin typeface="Arial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A3066-746E-678C-55EA-E57835BCD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51" y="1825625"/>
            <a:ext cx="10828749" cy="395451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sz="36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dirty="0">
                <a:latin typeface="Arial"/>
                <a:cs typeface="Arial"/>
              </a:rPr>
              <a:t>There were no Good Catches reported for Lab personnel during the month of June.</a:t>
            </a:r>
          </a:p>
          <a:p>
            <a:pPr marL="0" indent="0">
              <a:buNone/>
            </a:pPr>
            <a:endParaRPr lang="en-US" sz="360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/>
                <a:cs typeface="Arial"/>
              </a:rPr>
              <a:t>Enter all Good Catches into the RL reporting system under Good Catch as well as email Tiffanee James @ tijames@wakehealth.edu</a:t>
            </a:r>
            <a:endParaRPr lang="en-US" sz="3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5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225F39-CB73-7C96-8C0D-28B911FFB7A0}"/>
              </a:ext>
            </a:extLst>
          </p:cNvPr>
          <p:cNvSpPr txBox="1"/>
          <p:nvPr/>
        </p:nvSpPr>
        <p:spPr>
          <a:xfrm>
            <a:off x="8227197" y="5562212"/>
            <a:ext cx="17220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WFBMC 66</a:t>
            </a:r>
          </a:p>
        </p:txBody>
      </p:sp>
      <p:pic>
        <p:nvPicPr>
          <p:cNvPr id="3" name="Picture 2" descr="A graph of a graph with blue and orange lines&#10;&#10;Description automatically generated">
            <a:extLst>
              <a:ext uri="{FF2B5EF4-FFF2-40B4-BE49-F238E27FC236}">
                <a16:creationId xmlns:a16="http://schemas.microsoft.com/office/drawing/2014/main" id="{4DAF8863-6854-386D-273F-705D1829B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92" y="378911"/>
            <a:ext cx="10128739" cy="50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5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74D3B2-F3A3-3CE6-C6BD-F49CE3AB341A}"/>
              </a:ext>
            </a:extLst>
          </p:cNvPr>
          <p:cNvSpPr txBox="1"/>
          <p:nvPr/>
        </p:nvSpPr>
        <p:spPr>
          <a:xfrm>
            <a:off x="8773887" y="5561901"/>
            <a:ext cx="125934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June 16</a:t>
            </a:r>
          </a:p>
        </p:txBody>
      </p:sp>
      <p:pic>
        <p:nvPicPr>
          <p:cNvPr id="3" name="Picture 2" descr="A graph with blue and green lines and orange dots&#10;&#10;Description automatically generated">
            <a:extLst>
              <a:ext uri="{FF2B5EF4-FFF2-40B4-BE49-F238E27FC236}">
                <a16:creationId xmlns:a16="http://schemas.microsoft.com/office/drawing/2014/main" id="{BBEC00E9-5229-3542-F933-8899C1FD5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86" y="422454"/>
            <a:ext cx="9873343" cy="494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4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3AE64D-E506-D0D3-7C3E-3AF8F60BB36F}"/>
              </a:ext>
            </a:extLst>
          </p:cNvPr>
          <p:cNvSpPr txBox="1"/>
          <p:nvPr/>
        </p:nvSpPr>
        <p:spPr>
          <a:xfrm>
            <a:off x="8539844" y="5543404"/>
            <a:ext cx="119783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cs typeface="Arial"/>
              </a:rPr>
              <a:t>June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26AE3-E8A4-F273-1EC6-88DDDF99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538" y="484419"/>
            <a:ext cx="9612924" cy="48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6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6E0C6B32-0DEF-2F9B-A2BC-46B8D215A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237" y="475992"/>
            <a:ext cx="12192000" cy="1795228"/>
          </a:xfrm>
          <a:prstGeom prst="rect">
            <a:avLst/>
          </a:prstGeom>
        </p:spPr>
      </p:pic>
      <p:pic>
        <p:nvPicPr>
          <p:cNvPr id="3" name="Picture 2" descr="Safety Warning Free Stock Photo - Public Domain Pictures">
            <a:extLst>
              <a:ext uri="{FF2B5EF4-FFF2-40B4-BE49-F238E27FC236}">
                <a16:creationId xmlns:a16="http://schemas.microsoft.com/office/drawing/2014/main" id="{4F898B53-21E6-CDFB-1CA6-A7BE4B6CB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789" y="2330240"/>
            <a:ext cx="5414211" cy="35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6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2DBE1-23A4-A3F0-36B5-B8F622C43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59" y="0"/>
            <a:ext cx="4946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4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grey sign&#10;&#10;Description automatically generated">
            <a:extLst>
              <a:ext uri="{FF2B5EF4-FFF2-40B4-BE49-F238E27FC236}">
                <a16:creationId xmlns:a16="http://schemas.microsoft.com/office/drawing/2014/main" id="{0253F281-FAA4-6BD8-5B45-26E44468E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9" y="551578"/>
            <a:ext cx="12192000" cy="1583895"/>
          </a:xfrm>
          <a:prstGeom prst="rect">
            <a:avLst/>
          </a:prstGeom>
        </p:spPr>
      </p:pic>
      <p:pic>
        <p:nvPicPr>
          <p:cNvPr id="3" name="Picture 2" descr="A group of warning signs&#10;&#10;Description automatically generated">
            <a:extLst>
              <a:ext uri="{FF2B5EF4-FFF2-40B4-BE49-F238E27FC236}">
                <a16:creationId xmlns:a16="http://schemas.microsoft.com/office/drawing/2014/main" id="{AA99A957-C2E4-B37D-6C02-6F7637B8D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35329" y="2255420"/>
            <a:ext cx="4391526" cy="4071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C2D6B4-979C-410A-F001-2F15AAC40FFA}"/>
              </a:ext>
            </a:extLst>
          </p:cNvPr>
          <p:cNvSpPr txBox="1"/>
          <p:nvPr/>
        </p:nvSpPr>
        <p:spPr>
          <a:xfrm>
            <a:off x="5890460" y="4903370"/>
            <a:ext cx="2436395" cy="48794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BY-ND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025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43999B416B1D40A13774800C8A092E" ma:contentTypeVersion="14" ma:contentTypeDescription="Create a new document." ma:contentTypeScope="" ma:versionID="242289d6094b60bb926f5562a08cd5ac">
  <xsd:schema xmlns:xsd="http://www.w3.org/2001/XMLSchema" xmlns:xs="http://www.w3.org/2001/XMLSchema" xmlns:p="http://schemas.microsoft.com/office/2006/metadata/properties" xmlns:ns2="9f13e816-0b02-4e7c-8b57-4c1756e72b5d" xmlns:ns3="4fcaadbd-7980-4c2b-ad7d-cfc9d7b21928" targetNamespace="http://schemas.microsoft.com/office/2006/metadata/properties" ma:root="true" ma:fieldsID="bd7e9f0840a146e563cd2d3ba7473970" ns2:_="" ns3:_="">
    <xsd:import namespace="9f13e816-0b02-4e7c-8b57-4c1756e72b5d"/>
    <xsd:import namespace="4fcaadbd-7980-4c2b-ad7d-cfc9d7b219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3e816-0b02-4e7c-8b57-4c1756e72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ff0a844-5d80-49b0-a46a-0a8d4957c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aadbd-7980-4c2b-ad7d-cfc9d7b2192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0a6f18f-7f5f-4491-a9ea-d867ecc810e1}" ma:internalName="TaxCatchAll" ma:showField="CatchAllData" ma:web="4fcaadbd-7980-4c2b-ad7d-cfc9d7b219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caadbd-7980-4c2b-ad7d-cfc9d7b21928" xsi:nil="true"/>
    <lcf76f155ced4ddcb4097134ff3c332f xmlns="9f13e816-0b02-4e7c-8b57-4c1756e72b5d">
      <Terms xmlns="http://schemas.microsoft.com/office/infopath/2007/PartnerControls"/>
    </lcf76f155ced4ddcb4097134ff3c332f>
    <SharedWithUsers xmlns="4fcaadbd-7980-4c2b-ad7d-cfc9d7b21928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63523AF-DDDA-4640-8FDD-706FD8583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4D1E61-CCCC-48D4-85F7-4A96FE49691C}">
  <ds:schemaRefs>
    <ds:schemaRef ds:uri="4fcaadbd-7980-4c2b-ad7d-cfc9d7b21928"/>
    <ds:schemaRef ds:uri="9f13e816-0b02-4e7c-8b57-4c1756e72b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CF4885C-7609-4458-9BFE-1B0CB90D3740}">
  <ds:schemaRefs>
    <ds:schemaRef ds:uri="4fcaadbd-7980-4c2b-ad7d-cfc9d7b21928"/>
    <ds:schemaRef ds:uri="9f13e816-0b02-4e7c-8b57-4c1756e72b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Patient Safety</vt:lpstr>
      <vt:lpstr>Good Catches June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 Employee Hazard Awareness</vt:lpstr>
      <vt:lpstr>PEL and STEL</vt:lpstr>
      <vt:lpstr>Xylene</vt:lpstr>
      <vt:lpstr>Formaldehyde</vt:lpstr>
      <vt:lpstr>Exposure Monitoring</vt:lpstr>
      <vt:lpstr>Liquid Nitrogen (LN2)</vt:lpstr>
      <vt:lpstr>Liquid Nitrogen (LN2)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Stone</dc:creator>
  <cp:revision>305</cp:revision>
  <cp:lastPrinted>2023-07-14T12:53:18Z</cp:lastPrinted>
  <dcterms:created xsi:type="dcterms:W3CDTF">2020-08-30T18:26:08Z</dcterms:created>
  <dcterms:modified xsi:type="dcterms:W3CDTF">2024-07-23T17:16:28Z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0x010100AB43999B416B1D40A13774800C8A092E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