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401" r:id="rId5"/>
    <p:sldId id="698" r:id="rId6"/>
    <p:sldId id="744" r:id="rId7"/>
    <p:sldId id="742" r:id="rId8"/>
    <p:sldId id="689" r:id="rId9"/>
    <p:sldId id="715" r:id="rId10"/>
    <p:sldId id="716" r:id="rId11"/>
    <p:sldId id="705" r:id="rId12"/>
    <p:sldId id="741" r:id="rId13"/>
    <p:sldId id="707" r:id="rId14"/>
    <p:sldId id="402" r:id="rId15"/>
    <p:sldId id="404" r:id="rId16"/>
    <p:sldId id="407" r:id="rId17"/>
    <p:sldId id="405" r:id="rId18"/>
    <p:sldId id="406" r:id="rId19"/>
    <p:sldId id="412" r:id="rId20"/>
    <p:sldId id="408" r:id="rId21"/>
    <p:sldId id="409" r:id="rId22"/>
    <p:sldId id="711" r:id="rId23"/>
    <p:sldId id="668"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44"/>
            <p14:sldId id="742"/>
            <p14:sldId id="689"/>
            <p14:sldId id="715"/>
            <p14:sldId id="716"/>
            <p14:sldId id="705"/>
            <p14:sldId id="741"/>
            <p14:sldId id="707"/>
            <p14:sldId id="402"/>
            <p14:sldId id="404"/>
            <p14:sldId id="407"/>
            <p14:sldId id="405"/>
            <p14:sldId id="406"/>
            <p14:sldId id="412"/>
            <p14:sldId id="408"/>
            <p14:sldId id="409"/>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B5EBD-7F9F-5F34-5302-A954BC7BBC7E}" v="32" dt="2024-08-16T16:36:21.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8/16/2024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8/16/2024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8/16/2024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8/16/2024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8/16/2024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8/16/2024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8/16/2024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8.2024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US" dirty="0">
                <a:solidFill>
                  <a:srgbClr val="FF0000"/>
                </a:solidFill>
              </a:rPr>
              <a:t>Employee</a:t>
            </a:r>
            <a:r>
              <a:rPr lang="en-US" dirty="0"/>
              <a:t> Hazard Awareness</a:t>
            </a:r>
          </a:p>
        </p:txBody>
      </p:sp>
      <p:sp>
        <p:nvSpPr>
          <p:cNvPr id="3" name="Content Placeholder 2"/>
          <p:cNvSpPr>
            <a:spLocks noGrp="1"/>
          </p:cNvSpPr>
          <p:nvPr>
            <p:ph idx="1"/>
          </p:nvPr>
        </p:nvSpPr>
        <p:spPr>
          <a:xfrm>
            <a:off x="838200" y="1825625"/>
            <a:ext cx="10604653" cy="3422162"/>
          </a:xfrm>
        </p:spPr>
        <p:txBody>
          <a:bodyPr lIns="91440" tIns="45720" rIns="91440" bIns="45720" anchor="t"/>
          <a:lstStyle/>
          <a:p>
            <a:pPr marL="0" indent="0" algn="ctr">
              <a:buNone/>
            </a:pPr>
            <a:r>
              <a:rPr lang="en-US" sz="3600" dirty="0">
                <a:latin typeface="Arial"/>
                <a:cs typeface="Arial"/>
              </a:rPr>
              <a:t>August's Topic – Personal Protective Equipment</a:t>
            </a:r>
          </a:p>
          <a:p>
            <a:pPr marL="457200" lvl="1" indent="0">
              <a:buNone/>
            </a:pPr>
            <a:endParaRPr lang="en-US" sz="3200" dirty="0"/>
          </a:p>
        </p:txBody>
      </p:sp>
      <p:pic>
        <p:nvPicPr>
          <p:cNvPr id="4" name="Picture 3"/>
          <p:cNvPicPr>
            <a:picLocks noChangeAspect="1"/>
          </p:cNvPicPr>
          <p:nvPr/>
        </p:nvPicPr>
        <p:blipFill>
          <a:blip r:embed="rId2"/>
          <a:stretch>
            <a:fillRect/>
          </a:stretch>
        </p:blipFill>
        <p:spPr>
          <a:xfrm>
            <a:off x="3582557" y="2783261"/>
            <a:ext cx="5115937" cy="2874885"/>
          </a:xfrm>
          <a:prstGeom prst="rect">
            <a:avLst/>
          </a:prstGeom>
        </p:spPr>
      </p:pic>
    </p:spTree>
    <p:extLst>
      <p:ext uri="{BB962C8B-B14F-4D97-AF65-F5344CB8AC3E}">
        <p14:creationId xmlns:p14="http://schemas.microsoft.com/office/powerpoint/2010/main" val="31313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38407" y="0"/>
            <a:ext cx="9016600" cy="5891462"/>
          </a:xfrm>
          <a:prstGeom prst="rect">
            <a:avLst/>
          </a:prstGeom>
        </p:spPr>
      </p:pic>
    </p:spTree>
    <p:extLst>
      <p:ext uri="{BB962C8B-B14F-4D97-AF65-F5344CB8AC3E}">
        <p14:creationId xmlns:p14="http://schemas.microsoft.com/office/powerpoint/2010/main" val="106630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PPE?</a:t>
            </a:r>
            <a:br>
              <a:rPr lang="en-US" dirty="0"/>
            </a:br>
            <a:endParaRPr lang="en-US" dirty="0"/>
          </a:p>
        </p:txBody>
      </p:sp>
      <p:sp>
        <p:nvSpPr>
          <p:cNvPr id="3" name="Content Placeholder 2"/>
          <p:cNvSpPr>
            <a:spLocks noGrp="1"/>
          </p:cNvSpPr>
          <p:nvPr>
            <p:ph idx="1"/>
          </p:nvPr>
        </p:nvSpPr>
        <p:spPr/>
        <p:txBody>
          <a:bodyPr lIns="91440" tIns="45720" rIns="91440" bIns="45720" anchor="t"/>
          <a:lstStyle/>
          <a:p>
            <a:r>
              <a:rPr lang="en-US" dirty="0">
                <a:latin typeface="Arial"/>
                <a:cs typeface="Arial"/>
              </a:rPr>
              <a:t>Now that we have decided that PPE is going to be our protective method, we need to choose what PPE should be worn for the task</a:t>
            </a:r>
          </a:p>
          <a:p>
            <a:endParaRPr lang="en-US" dirty="0"/>
          </a:p>
          <a:p>
            <a:pPr lvl="1"/>
            <a:r>
              <a:rPr lang="en-US" dirty="0"/>
              <a:t>PPE Hazard Risk Assessment</a:t>
            </a:r>
          </a:p>
          <a:p>
            <a:pPr lvl="1"/>
            <a:endParaRPr lang="en-US" dirty="0"/>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53861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PPE Hazard Risk Assessment</a:t>
            </a:r>
          </a:p>
        </p:txBody>
      </p:sp>
      <p:pic>
        <p:nvPicPr>
          <p:cNvPr id="4" name="Content Placeholder 3"/>
          <p:cNvPicPr>
            <a:picLocks noGrp="1" noChangeAspect="1"/>
          </p:cNvPicPr>
          <p:nvPr>
            <p:ph idx="1"/>
          </p:nvPr>
        </p:nvPicPr>
        <p:blipFill>
          <a:blip r:embed="rId2"/>
          <a:stretch>
            <a:fillRect/>
          </a:stretch>
        </p:blipFill>
        <p:spPr>
          <a:xfrm>
            <a:off x="1913550" y="1027906"/>
            <a:ext cx="8364899" cy="4932219"/>
          </a:xfrm>
          <a:prstGeom prst="rect">
            <a:avLst/>
          </a:prstGeom>
        </p:spPr>
      </p:pic>
    </p:spTree>
    <p:extLst>
      <p:ext uri="{BB962C8B-B14F-4D97-AF65-F5344CB8AC3E}">
        <p14:creationId xmlns:p14="http://schemas.microsoft.com/office/powerpoint/2010/main" val="399590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Hazard Risk Assessment</a:t>
            </a:r>
          </a:p>
        </p:txBody>
      </p:sp>
      <p:sp>
        <p:nvSpPr>
          <p:cNvPr id="3" name="Content Placeholder 2"/>
          <p:cNvSpPr>
            <a:spLocks noGrp="1"/>
          </p:cNvSpPr>
          <p:nvPr>
            <p:ph idx="1"/>
          </p:nvPr>
        </p:nvSpPr>
        <p:spPr/>
        <p:txBody>
          <a:bodyPr/>
          <a:lstStyle/>
          <a:p>
            <a:r>
              <a:rPr lang="en-US" dirty="0"/>
              <a:t>Review annually </a:t>
            </a:r>
          </a:p>
          <a:p>
            <a:r>
              <a:rPr lang="en-US" dirty="0"/>
              <a:t>Update when a new process is put into place</a:t>
            </a:r>
          </a:p>
          <a:p>
            <a:endParaRPr lang="en-US" dirty="0">
              <a:solidFill>
                <a:srgbClr val="FF0000"/>
              </a:solidFill>
            </a:endParaRPr>
          </a:p>
          <a:p>
            <a:pPr marL="0" indent="0">
              <a:buNone/>
            </a:pPr>
            <a:r>
              <a:rPr lang="en-US" dirty="0">
                <a:solidFill>
                  <a:srgbClr val="FF0000"/>
                </a:solidFill>
              </a:rPr>
              <a:t>	</a:t>
            </a:r>
            <a:r>
              <a:rPr lang="en-US" sz="3600" dirty="0">
                <a:solidFill>
                  <a:srgbClr val="FF0000"/>
                </a:solidFill>
              </a:rPr>
              <a:t>Help!</a:t>
            </a:r>
          </a:p>
        </p:txBody>
      </p:sp>
    </p:spTree>
    <p:extLst>
      <p:ext uri="{BB962C8B-B14F-4D97-AF65-F5344CB8AC3E}">
        <p14:creationId xmlns:p14="http://schemas.microsoft.com/office/powerpoint/2010/main" val="41076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p:txBody>
          <a:bodyPr/>
          <a:lstStyle/>
          <a:p>
            <a:r>
              <a:rPr lang="en-US" dirty="0"/>
              <a:t>All employees should be trained on the PPE required for each task/bench and how to use it</a:t>
            </a:r>
          </a:p>
          <a:p>
            <a:pPr marL="0" indent="0">
              <a:buNone/>
            </a:pPr>
            <a:endParaRPr lang="en-US" dirty="0"/>
          </a:p>
        </p:txBody>
      </p:sp>
    </p:spTree>
    <p:extLst>
      <p:ext uri="{BB962C8B-B14F-4D97-AF65-F5344CB8AC3E}">
        <p14:creationId xmlns:p14="http://schemas.microsoft.com/office/powerpoint/2010/main" val="273326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16727" y="81040"/>
            <a:ext cx="6094224" cy="6694334"/>
          </a:xfrm>
          <a:prstGeom prst="rect">
            <a:avLst/>
          </a:prstGeom>
        </p:spPr>
      </p:pic>
    </p:spTree>
    <p:extLst>
      <p:ext uri="{BB962C8B-B14F-4D97-AF65-F5344CB8AC3E}">
        <p14:creationId xmlns:p14="http://schemas.microsoft.com/office/powerpoint/2010/main" val="379002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Now that you know </a:t>
            </a:r>
            <a:br>
              <a:rPr lang="en-US" dirty="0"/>
            </a:br>
            <a:r>
              <a:rPr lang="en-US" dirty="0"/>
              <a:t>why, what and how…..</a:t>
            </a:r>
          </a:p>
        </p:txBody>
      </p:sp>
      <p:sp>
        <p:nvSpPr>
          <p:cNvPr id="3" name="Content Placeholder 2"/>
          <p:cNvSpPr>
            <a:spLocks noGrp="1"/>
          </p:cNvSpPr>
          <p:nvPr>
            <p:ph idx="1"/>
          </p:nvPr>
        </p:nvSpPr>
        <p:spPr/>
        <p:txBody>
          <a:bodyPr/>
          <a:lstStyle/>
          <a:p>
            <a:pPr marL="0" indent="0">
              <a:buNone/>
            </a:pPr>
            <a:endParaRPr lang="en-US" sz="4400" dirty="0"/>
          </a:p>
          <a:p>
            <a:pPr marL="0" indent="0" algn="ctr">
              <a:buNone/>
            </a:pPr>
            <a:r>
              <a:rPr lang="en-US" sz="4400" dirty="0">
                <a:solidFill>
                  <a:srgbClr val="00B050"/>
                </a:solidFill>
              </a:rPr>
              <a:t>Make sure to use your PPE</a:t>
            </a:r>
          </a:p>
        </p:txBody>
      </p:sp>
    </p:spTree>
    <p:extLst>
      <p:ext uri="{BB962C8B-B14F-4D97-AF65-F5344CB8AC3E}">
        <p14:creationId xmlns:p14="http://schemas.microsoft.com/office/powerpoint/2010/main" val="3436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a:xfrm>
            <a:off x="847845" y="75758"/>
            <a:ext cx="10139424" cy="804704"/>
          </a:xfrm>
        </p:spPr>
        <p:txBody>
          <a:bodyPr lIns="91440" tIns="45720" rIns="91440" bIns="45720" anchor="t"/>
          <a:lstStyle/>
          <a:p>
            <a:pPr algn="ctr"/>
            <a:r>
              <a:rPr lang="en-US" sz="3200" dirty="0">
                <a:latin typeface="Arial"/>
                <a:cs typeface="Arial"/>
              </a:rPr>
              <a:t>Good Catches</a:t>
            </a:r>
            <a:br>
              <a:rPr lang="en-US" sz="3200" dirty="0">
                <a:cs typeface="Arial"/>
              </a:rPr>
            </a:br>
            <a:r>
              <a:rPr lang="en-US" sz="3200" dirty="0">
                <a:latin typeface="Arial"/>
                <a:cs typeface="Arial"/>
              </a:rPr>
              <a:t>July 2024</a:t>
            </a:r>
            <a:endParaRPr lang="en-US" sz="3200" dirty="0">
              <a:latin typeface="Arial"/>
              <a:cs typeface="Arial" panose="020B0604020202020204" pitchFamily="34" charset="0"/>
            </a:endParaRPr>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a:latin typeface="Arial"/>
              <a:cs typeface="Arial"/>
            </a:endParaRPr>
          </a:p>
          <a:p>
            <a:pPr marL="0" indent="0">
              <a:buNone/>
            </a:pPr>
            <a:endParaRPr lang="en-US" sz="3600" dirty="0">
              <a:cs typeface="Arial" panose="020B0604020202020204" pitchFamily="34" charset="0"/>
            </a:endParaRPr>
          </a:p>
        </p:txBody>
      </p:sp>
      <p:graphicFrame>
        <p:nvGraphicFramePr>
          <p:cNvPr id="11" name="Table 10">
            <a:extLst>
              <a:ext uri="{FF2B5EF4-FFF2-40B4-BE49-F238E27FC236}">
                <a16:creationId xmlns:a16="http://schemas.microsoft.com/office/drawing/2014/main" id="{02FC41A6-3B7B-A871-606D-0542D919CDD2}"/>
              </a:ext>
            </a:extLst>
          </p:cNvPr>
          <p:cNvGraphicFramePr>
            <a:graphicFrameLocks noGrp="1"/>
          </p:cNvGraphicFramePr>
          <p:nvPr/>
        </p:nvGraphicFramePr>
        <p:xfrm>
          <a:off x="530506" y="983848"/>
          <a:ext cx="11255786" cy="5056273"/>
        </p:xfrm>
        <a:graphic>
          <a:graphicData uri="http://schemas.openxmlformats.org/drawingml/2006/table">
            <a:tbl>
              <a:tblPr bandRow="1">
                <a:tableStyleId>{5C22544A-7EE6-4342-B048-85BDC9FD1C3A}</a:tableStyleId>
              </a:tblPr>
              <a:tblGrid>
                <a:gridCol w="1210849">
                  <a:extLst>
                    <a:ext uri="{9D8B030D-6E8A-4147-A177-3AD203B41FA5}">
                      <a16:colId xmlns:a16="http://schemas.microsoft.com/office/drawing/2014/main" val="713868650"/>
                    </a:ext>
                  </a:extLst>
                </a:gridCol>
                <a:gridCol w="771098">
                  <a:extLst>
                    <a:ext uri="{9D8B030D-6E8A-4147-A177-3AD203B41FA5}">
                      <a16:colId xmlns:a16="http://schemas.microsoft.com/office/drawing/2014/main" val="1064477618"/>
                    </a:ext>
                  </a:extLst>
                </a:gridCol>
                <a:gridCol w="1170360">
                  <a:extLst>
                    <a:ext uri="{9D8B030D-6E8A-4147-A177-3AD203B41FA5}">
                      <a16:colId xmlns:a16="http://schemas.microsoft.com/office/drawing/2014/main" val="705491987"/>
                    </a:ext>
                  </a:extLst>
                </a:gridCol>
                <a:gridCol w="6894957">
                  <a:extLst>
                    <a:ext uri="{9D8B030D-6E8A-4147-A177-3AD203B41FA5}">
                      <a16:colId xmlns:a16="http://schemas.microsoft.com/office/drawing/2014/main" val="4203637460"/>
                    </a:ext>
                  </a:extLst>
                </a:gridCol>
                <a:gridCol w="1208522">
                  <a:extLst>
                    <a:ext uri="{9D8B030D-6E8A-4147-A177-3AD203B41FA5}">
                      <a16:colId xmlns:a16="http://schemas.microsoft.com/office/drawing/2014/main" val="2577124910"/>
                    </a:ext>
                  </a:extLst>
                </a:gridCol>
              </a:tblGrid>
              <a:tr h="421408">
                <a:tc>
                  <a:txBody>
                    <a:bodyPr/>
                    <a:lstStyle/>
                    <a:p>
                      <a:pPr algn="ctr" fontAlgn="ctr"/>
                      <a:r>
                        <a:rPr lang="en-US" sz="1200" b="1" dirty="0">
                          <a:solidFill>
                            <a:schemeClr val="tx2"/>
                          </a:solidFill>
                          <a:effectLst/>
                          <a:latin typeface="Calibri"/>
                        </a:rPr>
                        <a:t>Date Reported</a:t>
                      </a:r>
                      <a:endParaRPr lang="en-US" sz="1200">
                        <a:solidFill>
                          <a:schemeClr val="tx2"/>
                        </a:solidFill>
                        <a:effectLst/>
                        <a:latin typeface="Calibri"/>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RL#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Good Catch</a:t>
                      </a:r>
                    </a:p>
                    <a:p>
                      <a:pPr lvl="0" algn="ctr">
                        <a:buNone/>
                      </a:pPr>
                      <a:r>
                        <a:rPr lang="en-US" sz="1200" b="1" dirty="0">
                          <a:solidFill>
                            <a:schemeClr val="tx2"/>
                          </a:solidFill>
                          <a:effectLst/>
                          <a:latin typeface="Calibri"/>
                        </a:rPr>
                        <a:t>Employee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fontAlgn="b"/>
                      <a:r>
                        <a:rPr lang="en-US" sz="1200" b="1" dirty="0">
                          <a:solidFill>
                            <a:schemeClr val="tx2"/>
                          </a:solidFill>
                          <a:effectLst/>
                          <a:latin typeface="Calibri"/>
                        </a:rPr>
                        <a:t>Description of Event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Site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37235505"/>
                  </a:ext>
                </a:extLst>
              </a:tr>
              <a:tr h="862884">
                <a:tc>
                  <a:txBody>
                    <a:bodyPr/>
                    <a:lstStyle/>
                    <a:p>
                      <a:pPr algn="ctr" fontAlgn="ctr"/>
                      <a:r>
                        <a:rPr lang="en-US" sz="1100" b="0" dirty="0">
                          <a:solidFill>
                            <a:schemeClr val="tx2"/>
                          </a:solidFill>
                          <a:effectLst/>
                          <a:latin typeface="Calibri"/>
                        </a:rPr>
                        <a:t>6/24/2024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369836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Monica Rivet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Monica Rivet, clinical lab, applied a Questioning Attitude when she noticed a significant clinical change in test results on a CBC sample when compared to previous results, as these lab results did not correlate with historical data. Monica promptly notified the nurse that collected the sample and requested that all samples associated with this sample in question be recollected. This was to ensure that the patient would not be treated incorrectly if invalid lab results were released to the chart.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127694"/>
                  </a:ext>
                </a:extLst>
              </a:tr>
              <a:tr h="541811">
                <a:tc>
                  <a:txBody>
                    <a:bodyPr/>
                    <a:lstStyle/>
                    <a:p>
                      <a:pPr algn="ctr" fontAlgn="ctr"/>
                      <a:r>
                        <a:rPr lang="en-US" sz="1100" dirty="0">
                          <a:solidFill>
                            <a:schemeClr val="tx2"/>
                          </a:solidFill>
                          <a:effectLst/>
                          <a:latin typeface="Calibri"/>
                        </a:rPr>
                        <a:t>7/2/2024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369483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Amanda 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Amanda K noticed on delayed type and screen paperwork for day of surgery that the patient had been transfused with in the last 3 months. We were able to complete a day of type and screen on the patient before surgery thanks to Amanda for acting quickly.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DMC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39216"/>
                  </a:ext>
                </a:extLst>
              </a:tr>
              <a:tr h="1193991">
                <a:tc>
                  <a:txBody>
                    <a:bodyPr/>
                    <a:lstStyle/>
                    <a:p>
                      <a:pPr algn="ctr" fontAlgn="ctr"/>
                      <a:r>
                        <a:rPr lang="en-US" sz="1100" dirty="0">
                          <a:solidFill>
                            <a:schemeClr val="tx2"/>
                          </a:solidFill>
                          <a:effectLst/>
                          <a:latin typeface="Calibri"/>
                        </a:rPr>
                        <a:t>7/14/2024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372798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Terry Meyers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A possible contaminated CBC sample was sent to the lab for testing.  Hemoglobin result from this sample was 1.96. Terry Meyers, clinical lab, recognized this as being a clinically absurd value, and immediately requested that another sample be recollected. Chemistry samples were also recollected to ensure that the patient was not treated based on inaccurate lab results. </a:t>
                      </a:r>
                      <a:br>
                        <a:rPr lang="en-US" sz="1100" dirty="0">
                          <a:solidFill>
                            <a:srgbClr val="000000"/>
                          </a:solidFill>
                          <a:effectLst/>
                          <a:latin typeface="Calibri"/>
                        </a:rPr>
                      </a:br>
                      <a:r>
                        <a:rPr lang="en-US" sz="1100" dirty="0">
                          <a:solidFill>
                            <a:schemeClr val="tx2"/>
                          </a:solidFill>
                          <a:effectLst/>
                          <a:latin typeface="Calibri"/>
                        </a:rPr>
                        <a:t>Terry consulted with the patient's nurse regarding the results, and the nurse noted that this sample was not contaminated by fluids.  The recollected  CBC sample had a hemoglobin of 6.72, which was an extreme difference than the initial sample.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189357"/>
                  </a:ext>
                </a:extLst>
              </a:tr>
              <a:tr h="702347">
                <a:tc>
                  <a:txBody>
                    <a:bodyPr/>
                    <a:lstStyle/>
                    <a:p>
                      <a:pPr algn="ctr" fontAlgn="ctr"/>
                      <a:r>
                        <a:rPr lang="en-US" sz="1100" dirty="0">
                          <a:solidFill>
                            <a:schemeClr val="tx2"/>
                          </a:solidFill>
                          <a:effectLst/>
                          <a:latin typeface="Calibri"/>
                        </a:rPr>
                        <a:t>7/19/2024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372529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Delana Spillman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Attention to detail! Delana Spillman, clinical lab, was reviewing results that had been manually resulted on a body fluid.  This is a process that the clinical lab has in place any time that results are entered manually rather than direct interface resulting.  Delana noticed that red blood cells had been reported, rather than total nucleated cells.  There was a clinical significance in the results! This was a great catch that involved attention to detail!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885871"/>
                  </a:ext>
                </a:extLst>
              </a:tr>
              <a:tr h="1193991">
                <a:tc>
                  <a:txBody>
                    <a:bodyPr/>
                    <a:lstStyle/>
                    <a:p>
                      <a:pPr algn="ctr" fontAlgn="ctr"/>
                      <a:r>
                        <a:rPr lang="en-US" sz="1100" dirty="0">
                          <a:solidFill>
                            <a:schemeClr val="tx2"/>
                          </a:solidFill>
                          <a:effectLst/>
                          <a:latin typeface="Calibri"/>
                        </a:rPr>
                        <a:t>7/30/2024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373366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James Moreland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PA placed ordered for patient to receive unit of blood and ordered it as irradiated blood. Tech noticed that in the past patient has always received non-irradiated blood, tech called nurse and nurse said she would call PA. The patient is an Oncology patient, in the meantime lab called Oncology to ask if because patient is on chemo if they needed to administer irradiated blood. (this is the reason the PA gave for ordering irradiated blood) Oncology said that the PA needed to call and speak with Dr. Atkins before any blood product was given to patient. The nurse called back and said that the PA did indeed want the patient to receive irradiated blood. The tech asked the nurse to call PA back and have him talk with Dr. Atkins. Lab then received an order to transfuse NON-irradiated blood to patient.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1875768"/>
                  </a:ext>
                </a:extLst>
              </a:tr>
            </a:tbl>
          </a:graphicData>
        </a:graphic>
      </p:graphicFrame>
    </p:spTree>
    <p:extLst>
      <p:ext uri="{BB962C8B-B14F-4D97-AF65-F5344CB8AC3E}">
        <p14:creationId xmlns:p14="http://schemas.microsoft.com/office/powerpoint/2010/main" val="235109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p:txBody>
          <a:bodyPr lIns="91440" tIns="45720" rIns="91440" bIns="45720" anchor="t"/>
          <a:lstStyle/>
          <a:p>
            <a:pPr algn="ctr"/>
            <a:r>
              <a:rPr lang="en-US" sz="3200" dirty="0">
                <a:latin typeface="Arial"/>
                <a:cs typeface="Arial"/>
              </a:rPr>
              <a:t>Good Catch Recipient</a:t>
            </a:r>
            <a:br>
              <a:rPr lang="en-US" sz="3200" dirty="0">
                <a:latin typeface="Arial"/>
                <a:cs typeface="Arial"/>
              </a:rPr>
            </a:br>
            <a:r>
              <a:rPr lang="en-US" sz="3200" dirty="0">
                <a:latin typeface="Arial"/>
                <a:cs typeface="Arial"/>
              </a:rPr>
              <a:t>July 2024</a:t>
            </a:r>
            <a:endParaRPr lang="en-US" dirty="0"/>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dirty="0">
              <a:latin typeface="Arial"/>
              <a:cs typeface="Arial"/>
            </a:endParaRPr>
          </a:p>
          <a:p>
            <a:pPr marL="0" indent="0">
              <a:buNone/>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D6E12851-2D51-B8FB-476F-654DCC5C3358}"/>
              </a:ext>
            </a:extLst>
          </p:cNvPr>
          <p:cNvSpPr txBox="1"/>
          <p:nvPr/>
        </p:nvSpPr>
        <p:spPr>
          <a:xfrm>
            <a:off x="6440466" y="2891424"/>
            <a:ext cx="23674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James Moreland</a:t>
            </a:r>
          </a:p>
          <a:p>
            <a:endParaRPr lang="en-US" sz="2000" dirty="0">
              <a:cs typeface="Arial"/>
            </a:endParaRPr>
          </a:p>
          <a:p>
            <a:pPr algn="ctr"/>
            <a:r>
              <a:rPr lang="en-US" sz="2000" dirty="0">
                <a:cs typeface="Arial"/>
              </a:rPr>
              <a:t>WMC </a:t>
            </a:r>
          </a:p>
        </p:txBody>
      </p:sp>
      <p:pic>
        <p:nvPicPr>
          <p:cNvPr id="6" name="Picture 5" descr="Free Confetti With Transparent Background, Download Free Confetti With ...">
            <a:extLst>
              <a:ext uri="{FF2B5EF4-FFF2-40B4-BE49-F238E27FC236}">
                <a16:creationId xmlns:a16="http://schemas.microsoft.com/office/drawing/2014/main" id="{3FAABC87-9BC8-C805-C70D-414A88DF73F2}"/>
              </a:ext>
            </a:extLst>
          </p:cNvPr>
          <p:cNvPicPr>
            <a:picLocks noChangeAspect="1"/>
          </p:cNvPicPr>
          <p:nvPr/>
        </p:nvPicPr>
        <p:blipFill>
          <a:blip r:embed="rId2"/>
          <a:stretch>
            <a:fillRect/>
          </a:stretch>
        </p:blipFill>
        <p:spPr>
          <a:xfrm>
            <a:off x="663617" y="1933922"/>
            <a:ext cx="4778413" cy="3520660"/>
          </a:xfrm>
          <a:prstGeom prst="rect">
            <a:avLst/>
          </a:prstGeom>
        </p:spPr>
      </p:pic>
    </p:spTree>
    <p:extLst>
      <p:ext uri="{BB962C8B-B14F-4D97-AF65-F5344CB8AC3E}">
        <p14:creationId xmlns:p14="http://schemas.microsoft.com/office/powerpoint/2010/main" val="19500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8227197" y="5562212"/>
            <a:ext cx="1722038" cy="369332"/>
          </a:xfrm>
          <a:prstGeom prst="rect">
            <a:avLst/>
          </a:prstGeom>
          <a:noFill/>
        </p:spPr>
        <p:txBody>
          <a:bodyPr wrap="square" lIns="91440" tIns="45720" rIns="91440" bIns="45720" rtlCol="0" anchor="t">
            <a:spAutoFit/>
          </a:bodyPr>
          <a:lstStyle/>
          <a:p>
            <a:r>
              <a:rPr lang="en-US" dirty="0"/>
              <a:t>WFBMC 83</a:t>
            </a:r>
          </a:p>
        </p:txBody>
      </p:sp>
      <p:pic>
        <p:nvPicPr>
          <p:cNvPr id="2" name="Picture 1" descr="A graph with blue and orange lines&#10;&#10;Description automatically generated">
            <a:extLst>
              <a:ext uri="{FF2B5EF4-FFF2-40B4-BE49-F238E27FC236}">
                <a16:creationId xmlns:a16="http://schemas.microsoft.com/office/drawing/2014/main" id="{86DF07D8-0404-33CD-5127-3E7782E5D0E6}"/>
              </a:ext>
            </a:extLst>
          </p:cNvPr>
          <p:cNvPicPr>
            <a:picLocks noChangeAspect="1"/>
          </p:cNvPicPr>
          <p:nvPr/>
        </p:nvPicPr>
        <p:blipFill>
          <a:blip r:embed="rId2"/>
          <a:stretch>
            <a:fillRect/>
          </a:stretch>
        </p:blipFill>
        <p:spPr>
          <a:xfrm>
            <a:off x="1197429" y="487768"/>
            <a:ext cx="9809239" cy="4902750"/>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8773887" y="5561901"/>
            <a:ext cx="1259346" cy="369332"/>
          </a:xfrm>
          <a:prstGeom prst="rect">
            <a:avLst/>
          </a:prstGeom>
          <a:noFill/>
        </p:spPr>
        <p:txBody>
          <a:bodyPr wrap="square" lIns="91440" tIns="45720" rIns="91440" bIns="45720" rtlCol="0" anchor="t">
            <a:spAutoFit/>
          </a:bodyPr>
          <a:lstStyle/>
          <a:p>
            <a:r>
              <a:rPr lang="en-US" dirty="0"/>
              <a:t>July 24</a:t>
            </a:r>
          </a:p>
        </p:txBody>
      </p:sp>
      <p:pic>
        <p:nvPicPr>
          <p:cNvPr id="6" name="Picture 5">
            <a:extLst>
              <a:ext uri="{FF2B5EF4-FFF2-40B4-BE49-F238E27FC236}">
                <a16:creationId xmlns:a16="http://schemas.microsoft.com/office/drawing/2014/main" id="{49FE3904-C792-125A-6BFB-4B7900B2CDA9}"/>
              </a:ext>
            </a:extLst>
          </p:cNvPr>
          <p:cNvPicPr>
            <a:picLocks noChangeAspect="1"/>
          </p:cNvPicPr>
          <p:nvPr/>
        </p:nvPicPr>
        <p:blipFill>
          <a:blip r:embed="rId2"/>
          <a:stretch>
            <a:fillRect/>
          </a:stretch>
        </p:blipFill>
        <p:spPr>
          <a:xfrm>
            <a:off x="1124857" y="270054"/>
            <a:ext cx="10305143" cy="5168845"/>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539844" y="5543404"/>
            <a:ext cx="1197832" cy="369332"/>
          </a:xfrm>
          <a:prstGeom prst="rect">
            <a:avLst/>
          </a:prstGeom>
          <a:noFill/>
        </p:spPr>
        <p:txBody>
          <a:bodyPr wrap="square" lIns="91440" tIns="45720" rIns="91440" bIns="45720" rtlCol="0" anchor="t">
            <a:spAutoFit/>
          </a:bodyPr>
          <a:lstStyle/>
          <a:p>
            <a:r>
              <a:rPr lang="en-US" dirty="0">
                <a:cs typeface="Arial"/>
              </a:rPr>
              <a:t>July 17</a:t>
            </a:r>
          </a:p>
        </p:txBody>
      </p:sp>
      <p:pic>
        <p:nvPicPr>
          <p:cNvPr id="6" name="Picture 5" descr="A graph with blue and orange lines and dots&#10;&#10;Description automatically generated">
            <a:extLst>
              <a:ext uri="{FF2B5EF4-FFF2-40B4-BE49-F238E27FC236}">
                <a16:creationId xmlns:a16="http://schemas.microsoft.com/office/drawing/2014/main" id="{D094CBEB-A24A-2F7B-D23E-404BB679A07E}"/>
              </a:ext>
            </a:extLst>
          </p:cNvPr>
          <p:cNvPicPr>
            <a:picLocks noChangeAspect="1"/>
          </p:cNvPicPr>
          <p:nvPr/>
        </p:nvPicPr>
        <p:blipFill>
          <a:blip r:embed="rId2"/>
          <a:stretch>
            <a:fillRect/>
          </a:stretch>
        </p:blipFill>
        <p:spPr>
          <a:xfrm>
            <a:off x="931333" y="257959"/>
            <a:ext cx="10329334" cy="5156750"/>
          </a:xfrm>
          <a:prstGeom prst="rect">
            <a:avLst/>
          </a:prstGeom>
        </p:spPr>
      </p:pic>
    </p:spTree>
    <p:extLst>
      <p:ext uri="{BB962C8B-B14F-4D97-AF65-F5344CB8AC3E}">
        <p14:creationId xmlns:p14="http://schemas.microsoft.com/office/powerpoint/2010/main" val="21533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E6368E5C-91C7-FAFA-852C-FACE4950266A}"/>
              </a:ext>
            </a:extLst>
          </p:cNvPr>
          <p:cNvPicPr>
            <a:picLocks noChangeAspect="1"/>
          </p:cNvPicPr>
          <p:nvPr/>
        </p:nvPicPr>
        <p:blipFill>
          <a:blip r:embed="rId2"/>
          <a:stretch>
            <a:fillRect/>
          </a:stretch>
        </p:blipFill>
        <p:spPr>
          <a:xfrm>
            <a:off x="3433530" y="0"/>
            <a:ext cx="5324939" cy="6858000"/>
          </a:xfrm>
          <a:prstGeom prst="rect">
            <a:avLst/>
          </a:prstGeom>
        </p:spPr>
      </p:pic>
    </p:spTree>
    <p:extLst>
      <p:ext uri="{BB962C8B-B14F-4D97-AF65-F5344CB8AC3E}">
        <p14:creationId xmlns:p14="http://schemas.microsoft.com/office/powerpoint/2010/main" val="3627246475"/>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3523AF-DDDA-4640-8FDD-706FD858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Patient Safety</vt:lpstr>
      <vt:lpstr>Good Catches July 2024</vt:lpstr>
      <vt:lpstr>Good Catch Recipient July 2024</vt:lpstr>
      <vt:lpstr>PowerPoint Presentation</vt:lpstr>
      <vt:lpstr>PowerPoint Presentation</vt:lpstr>
      <vt:lpstr>PowerPoint Presentation</vt:lpstr>
      <vt:lpstr>PowerPoint Presentation</vt:lpstr>
      <vt:lpstr>PowerPoint Presentation</vt:lpstr>
      <vt:lpstr>PowerPoint Presentation</vt:lpstr>
      <vt:lpstr>Lab Employee Hazard Awareness</vt:lpstr>
      <vt:lpstr>PowerPoint Presentation</vt:lpstr>
      <vt:lpstr>What PPE? </vt:lpstr>
      <vt:lpstr>PPE Hazard Risk Assessment</vt:lpstr>
      <vt:lpstr>PPE Hazard Risk Assessment</vt:lpstr>
      <vt:lpstr>Training</vt:lpstr>
      <vt:lpstr>PowerPoint Presentation</vt:lpstr>
      <vt:lpstr>Now that you know  why, what and how…..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326</cp:revision>
  <cp:lastPrinted>2023-07-14T12:53:18Z</cp:lastPrinted>
  <dcterms:created xsi:type="dcterms:W3CDTF">2020-08-30T18:26:08Z</dcterms:created>
  <dcterms:modified xsi:type="dcterms:W3CDTF">2024-08-16T16:58:49Z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