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9"/>
  </p:notesMasterIdLst>
  <p:handoutMasterIdLst>
    <p:handoutMasterId r:id="rId20"/>
  </p:handoutMasterIdLst>
  <p:sldIdLst>
    <p:sldId id="401" r:id="rId5"/>
    <p:sldId id="698" r:id="rId6"/>
    <p:sldId id="740" r:id="rId7"/>
    <p:sldId id="742" r:id="rId8"/>
    <p:sldId id="689" r:id="rId9"/>
    <p:sldId id="715" r:id="rId10"/>
    <p:sldId id="716" r:id="rId11"/>
    <p:sldId id="743" r:id="rId12"/>
    <p:sldId id="705" r:id="rId13"/>
    <p:sldId id="741" r:id="rId14"/>
    <p:sldId id="707" r:id="rId15"/>
    <p:sldId id="712" r:id="rId16"/>
    <p:sldId id="711" r:id="rId17"/>
    <p:sldId id="668" r:id="rId18"/>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841C0C1-2EB2-4F42-ABE1-64966904870F}">
          <p14:sldIdLst>
            <p14:sldId id="401"/>
            <p14:sldId id="698"/>
            <p14:sldId id="740"/>
            <p14:sldId id="742"/>
            <p14:sldId id="689"/>
            <p14:sldId id="715"/>
            <p14:sldId id="716"/>
            <p14:sldId id="743"/>
            <p14:sldId id="705"/>
            <p14:sldId id="741"/>
            <p14:sldId id="707"/>
            <p14:sldId id="712"/>
            <p14:sldId id="711"/>
            <p14:sldId id="66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sna M. Walton" initials="JMW" lastIdx="1" clrIdx="0">
    <p:extLst>
      <p:ext uri="{19B8F6BF-5375-455C-9EA6-DF929625EA0E}">
        <p15:presenceInfo xmlns:p15="http://schemas.microsoft.com/office/powerpoint/2012/main" userId="S-1-5-21-1134720642-1542789574-19223665-6458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88"/>
    <a:srgbClr val="008C95"/>
    <a:srgbClr val="75767F"/>
    <a:srgbClr val="942092"/>
    <a:srgbClr val="6C6D76"/>
    <a:srgbClr val="63646B"/>
    <a:srgbClr val="606167"/>
    <a:srgbClr val="5C5D62"/>
    <a:srgbClr val="E5B901"/>
    <a:srgbClr val="F0C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82CB2F-834C-1809-D9E4-70984744BEF3}" v="29" dt="2024-09-18T16:49:51.1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ffanee James" userId="S::tijames@wakehealth.edu::3c444dee-3487-4f67-aa8e-7ee9076e4a47" providerId="AD" clId="Web-{B382CB2F-834C-1809-D9E4-70984744BEF3}"/>
    <pc:docChg chg="addSld delSld modSld modSection">
      <pc:chgData name="Tiffanee James" userId="S::tijames@wakehealth.edu::3c444dee-3487-4f67-aa8e-7ee9076e4a47" providerId="AD" clId="Web-{B382CB2F-834C-1809-D9E4-70984744BEF3}" dt="2024-09-18T16:49:51.176" v="25"/>
      <pc:docMkLst>
        <pc:docMk/>
      </pc:docMkLst>
      <pc:sldChg chg="modSp">
        <pc:chgData name="Tiffanee James" userId="S::tijames@wakehealth.edu::3c444dee-3487-4f67-aa8e-7ee9076e4a47" providerId="AD" clId="Web-{B382CB2F-834C-1809-D9E4-70984744BEF3}" dt="2024-09-18T16:44:25.872" v="1" actId="20577"/>
        <pc:sldMkLst>
          <pc:docMk/>
          <pc:sldMk cId="1279741426" sldId="401"/>
        </pc:sldMkLst>
        <pc:spChg chg="mod">
          <ac:chgData name="Tiffanee James" userId="S::tijames@wakehealth.edu::3c444dee-3487-4f67-aa8e-7ee9076e4a47" providerId="AD" clId="Web-{B382CB2F-834C-1809-D9E4-70984744BEF3}" dt="2024-09-18T16:44:25.872" v="1" actId="20577"/>
          <ac:spMkLst>
            <pc:docMk/>
            <pc:sldMk cId="1279741426" sldId="401"/>
            <ac:spMk id="4" creationId="{A44723A9-9B96-3448-A176-30EA898954BA}"/>
          </ac:spMkLst>
        </pc:spChg>
      </pc:sldChg>
      <pc:sldChg chg="del">
        <pc:chgData name="Tiffanee James" userId="S::tijames@wakehealth.edu::3c444dee-3487-4f67-aa8e-7ee9076e4a47" providerId="AD" clId="Web-{B382CB2F-834C-1809-D9E4-70984744BEF3}" dt="2024-09-18T16:48:27.310" v="15"/>
        <pc:sldMkLst>
          <pc:docMk/>
          <pc:sldMk cId="313137872" sldId="402"/>
        </pc:sldMkLst>
      </pc:sldChg>
      <pc:sldChg chg="del">
        <pc:chgData name="Tiffanee James" userId="S::tijames@wakehealth.edu::3c444dee-3487-4f67-aa8e-7ee9076e4a47" providerId="AD" clId="Web-{B382CB2F-834C-1809-D9E4-70984744BEF3}" dt="2024-09-18T16:48:28.607" v="16"/>
        <pc:sldMkLst>
          <pc:docMk/>
          <pc:sldMk cId="1066307293" sldId="404"/>
        </pc:sldMkLst>
      </pc:sldChg>
      <pc:sldChg chg="del">
        <pc:chgData name="Tiffanee James" userId="S::tijames@wakehealth.edu::3c444dee-3487-4f67-aa8e-7ee9076e4a47" providerId="AD" clId="Web-{B382CB2F-834C-1809-D9E4-70984744BEF3}" dt="2024-09-18T16:49:49.816" v="24"/>
        <pc:sldMkLst>
          <pc:docMk/>
          <pc:sldMk cId="3995904368" sldId="405"/>
        </pc:sldMkLst>
      </pc:sldChg>
      <pc:sldChg chg="del">
        <pc:chgData name="Tiffanee James" userId="S::tijames@wakehealth.edu::3c444dee-3487-4f67-aa8e-7ee9076e4a47" providerId="AD" clId="Web-{B382CB2F-834C-1809-D9E4-70984744BEF3}" dt="2024-09-18T16:48:45.906" v="18"/>
        <pc:sldMkLst>
          <pc:docMk/>
          <pc:sldMk cId="4107638347" sldId="406"/>
        </pc:sldMkLst>
      </pc:sldChg>
      <pc:sldChg chg="del">
        <pc:chgData name="Tiffanee James" userId="S::tijames@wakehealth.edu::3c444dee-3487-4f67-aa8e-7ee9076e4a47" providerId="AD" clId="Web-{B382CB2F-834C-1809-D9E4-70984744BEF3}" dt="2024-09-18T16:48:40.139" v="17"/>
        <pc:sldMkLst>
          <pc:docMk/>
          <pc:sldMk cId="3538618626" sldId="407"/>
        </pc:sldMkLst>
      </pc:sldChg>
      <pc:sldChg chg="del">
        <pc:chgData name="Tiffanee James" userId="S::tijames@wakehealth.edu::3c444dee-3487-4f67-aa8e-7ee9076e4a47" providerId="AD" clId="Web-{B382CB2F-834C-1809-D9E4-70984744BEF3}" dt="2024-09-18T16:49:51.176" v="25"/>
        <pc:sldMkLst>
          <pc:docMk/>
          <pc:sldMk cId="3790025761" sldId="408"/>
        </pc:sldMkLst>
      </pc:sldChg>
      <pc:sldChg chg="del">
        <pc:chgData name="Tiffanee James" userId="S::tijames@wakehealth.edu::3c444dee-3487-4f67-aa8e-7ee9076e4a47" providerId="AD" clId="Web-{B382CB2F-834C-1809-D9E4-70984744BEF3}" dt="2024-09-18T16:48:52.484" v="20"/>
        <pc:sldMkLst>
          <pc:docMk/>
          <pc:sldMk cId="343603579" sldId="409"/>
        </pc:sldMkLst>
      </pc:sldChg>
      <pc:sldChg chg="del">
        <pc:chgData name="Tiffanee James" userId="S::tijames@wakehealth.edu::3c444dee-3487-4f67-aa8e-7ee9076e4a47" providerId="AD" clId="Web-{B382CB2F-834C-1809-D9E4-70984744BEF3}" dt="2024-09-18T16:48:50.515" v="19"/>
        <pc:sldMkLst>
          <pc:docMk/>
          <pc:sldMk cId="2733268793" sldId="412"/>
        </pc:sldMkLst>
      </pc:sldChg>
      <pc:sldChg chg="add del">
        <pc:chgData name="Tiffanee James" userId="S::tijames@wakehealth.edu::3c444dee-3487-4f67-aa8e-7ee9076e4a47" providerId="AD" clId="Web-{B382CB2F-834C-1809-D9E4-70984744BEF3}" dt="2024-09-18T16:46:47.569" v="9"/>
        <pc:sldMkLst>
          <pc:docMk/>
          <pc:sldMk cId="3569454051" sldId="689"/>
        </pc:sldMkLst>
      </pc:sldChg>
      <pc:sldChg chg="add">
        <pc:chgData name="Tiffanee James" userId="S::tijames@wakehealth.edu::3c444dee-3487-4f67-aa8e-7ee9076e4a47" providerId="AD" clId="Web-{B382CB2F-834C-1809-D9E4-70984744BEF3}" dt="2024-09-18T16:49:05.673" v="21"/>
        <pc:sldMkLst>
          <pc:docMk/>
          <pc:sldMk cId="1482675478" sldId="712"/>
        </pc:sldMkLst>
      </pc:sldChg>
      <pc:sldChg chg="add del">
        <pc:chgData name="Tiffanee James" userId="S::tijames@wakehealth.edu::3c444dee-3487-4f67-aa8e-7ee9076e4a47" providerId="AD" clId="Web-{B382CB2F-834C-1809-D9E4-70984744BEF3}" dt="2024-09-18T16:46:56.023" v="10"/>
        <pc:sldMkLst>
          <pc:docMk/>
          <pc:sldMk cId="3998341851" sldId="715"/>
        </pc:sldMkLst>
      </pc:sldChg>
      <pc:sldChg chg="add del">
        <pc:chgData name="Tiffanee James" userId="S::tijames@wakehealth.edu::3c444dee-3487-4f67-aa8e-7ee9076e4a47" providerId="AD" clId="Web-{B382CB2F-834C-1809-D9E4-70984744BEF3}" dt="2024-09-18T16:47:05.586" v="11"/>
        <pc:sldMkLst>
          <pc:docMk/>
          <pc:sldMk cId="2153363223" sldId="716"/>
        </pc:sldMkLst>
      </pc:sldChg>
      <pc:sldChg chg="add">
        <pc:chgData name="Tiffanee James" userId="S::tijames@wakehealth.edu::3c444dee-3487-4f67-aa8e-7ee9076e4a47" providerId="AD" clId="Web-{B382CB2F-834C-1809-D9E4-70984744BEF3}" dt="2024-09-18T16:46:16.036" v="3"/>
        <pc:sldMkLst>
          <pc:docMk/>
          <pc:sldMk cId="438552711" sldId="740"/>
        </pc:sldMkLst>
      </pc:sldChg>
      <pc:sldChg chg="add del">
        <pc:chgData name="Tiffanee James" userId="S::tijames@wakehealth.edu::3c444dee-3487-4f67-aa8e-7ee9076e4a47" providerId="AD" clId="Web-{B382CB2F-834C-1809-D9E4-70984744BEF3}" dt="2024-09-18T16:48:17.216" v="14"/>
        <pc:sldMkLst>
          <pc:docMk/>
          <pc:sldMk cId="3627246475" sldId="741"/>
        </pc:sldMkLst>
      </pc:sldChg>
      <pc:sldChg chg="add del">
        <pc:chgData name="Tiffanee James" userId="S::tijames@wakehealth.edu::3c444dee-3487-4f67-aa8e-7ee9076e4a47" providerId="AD" clId="Web-{B382CB2F-834C-1809-D9E4-70984744BEF3}" dt="2024-09-18T16:46:26.208" v="5"/>
        <pc:sldMkLst>
          <pc:docMk/>
          <pc:sldMk cId="195006523" sldId="742"/>
        </pc:sldMkLst>
      </pc:sldChg>
      <pc:sldChg chg="add">
        <pc:chgData name="Tiffanee James" userId="S::tijames@wakehealth.edu::3c444dee-3487-4f67-aa8e-7ee9076e4a47" providerId="AD" clId="Web-{B382CB2F-834C-1809-D9E4-70984744BEF3}" dt="2024-09-18T16:47:16.196" v="12"/>
        <pc:sldMkLst>
          <pc:docMk/>
          <pc:sldMk cId="2200845091" sldId="743"/>
        </pc:sldMkLst>
      </pc:sldChg>
      <pc:sldChg chg="add del">
        <pc:chgData name="Tiffanee James" userId="S::tijames@wakehealth.edu::3c444dee-3487-4f67-aa8e-7ee9076e4a47" providerId="AD" clId="Web-{B382CB2F-834C-1809-D9E4-70984744BEF3}" dt="2024-09-18T16:49:47.988" v="23"/>
        <pc:sldMkLst>
          <pc:docMk/>
          <pc:sldMk cId="1276182490" sldId="744"/>
        </pc:sldMkLst>
      </pc:sldChg>
      <pc:sldChg chg="del">
        <pc:chgData name="Tiffanee James" userId="S::tijames@wakehealth.edu::3c444dee-3487-4f67-aa8e-7ee9076e4a47" providerId="AD" clId="Web-{B382CB2F-834C-1809-D9E4-70984744BEF3}" dt="2024-09-18T16:45:59.956" v="2"/>
        <pc:sldMkLst>
          <pc:docMk/>
          <pc:sldMk cId="2351094717" sldId="744"/>
        </pc:sldMkLst>
      </pc:sldChg>
      <pc:sldMasterChg chg="addSldLayout">
        <pc:chgData name="Tiffanee James" userId="S::tijames@wakehealth.edu::3c444dee-3487-4f67-aa8e-7ee9076e4a47" providerId="AD" clId="Web-{B382CB2F-834C-1809-D9E4-70984744BEF3}" dt="2024-09-18T16:49:05.673" v="21"/>
        <pc:sldMasterMkLst>
          <pc:docMk/>
          <pc:sldMasterMk cId="2088609225" sldId="2147483660"/>
        </pc:sldMasterMkLst>
        <pc:sldLayoutChg chg="add">
          <pc:chgData name="Tiffanee James" userId="S::tijames@wakehealth.edu::3c444dee-3487-4f67-aa8e-7ee9076e4a47" providerId="AD" clId="Web-{B382CB2F-834C-1809-D9E4-70984744BEF3}" dt="2024-09-18T16:49:05.673" v="21"/>
          <pc:sldLayoutMkLst>
            <pc:docMk/>
            <pc:sldMasterMk cId="2088609225" sldId="2147483660"/>
            <pc:sldLayoutMk cId="3201333870" sldId="2147483670"/>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FD3E5FF7-B4BC-4A24-BF42-7F6EB3CC778F}" type="datetimeFigureOut">
              <a:rPr lang="en-US" smtClean="0"/>
              <a:t>9/18/2024</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9EB0F3A7-C570-4C45-8AD8-1E654D3092AE}" type="slidenum">
              <a:rPr lang="en-US" smtClean="0"/>
              <a:t>‹#›</a:t>
            </a:fld>
            <a:endParaRPr lang="en-US"/>
          </a:p>
        </p:txBody>
      </p:sp>
    </p:spTree>
    <p:extLst>
      <p:ext uri="{BB962C8B-B14F-4D97-AF65-F5344CB8AC3E}">
        <p14:creationId xmlns:p14="http://schemas.microsoft.com/office/powerpoint/2010/main" val="34734166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8EC38D21-D0B8-4CD7-839D-3680E18E1D25}" type="datetimeFigureOut">
              <a:rPr lang="en-US" smtClean="0"/>
              <a:t>9/18/2024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7AED04C0-A354-4F9C-A1C7-5703200E1273}" type="slidenum">
              <a:rPr lang="en-US" smtClean="0"/>
              <a:t>‹#›</a:t>
            </a:fld>
            <a:endParaRPr lang="en-US"/>
          </a:p>
        </p:txBody>
      </p:sp>
    </p:spTree>
    <p:extLst>
      <p:ext uri="{BB962C8B-B14F-4D97-AF65-F5344CB8AC3E}">
        <p14:creationId xmlns:p14="http://schemas.microsoft.com/office/powerpoint/2010/main" val="4131226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55E185B-3BDF-D14D-B085-A580EE226EAB}"/>
              </a:ext>
            </a:extLst>
          </p:cNvPr>
          <p:cNvSpPr/>
          <p:nvPr userDrawn="1"/>
        </p:nvSpPr>
        <p:spPr>
          <a:xfrm>
            <a:off x="-1" y="0"/>
            <a:ext cx="12192000" cy="6858000"/>
          </a:xfrm>
          <a:prstGeom prst="rect">
            <a:avLst/>
          </a:prstGeom>
          <a:gradFill flip="none" rotWithShape="1">
            <a:gsLst>
              <a:gs pos="100000">
                <a:srgbClr val="E6E7E8"/>
              </a:gs>
              <a:gs pos="0">
                <a:schemeClr val="bg1"/>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pic>
        <p:nvPicPr>
          <p:cNvPr id="3" name="Picture 2" descr="Icon&#10;&#10;Description automatically generated with medium confidence">
            <a:extLst>
              <a:ext uri="{FF2B5EF4-FFF2-40B4-BE49-F238E27FC236}">
                <a16:creationId xmlns:a16="http://schemas.microsoft.com/office/drawing/2014/main" id="{7C429685-219A-AF45-85AA-89BCC71FABB5}"/>
              </a:ext>
            </a:extLst>
          </p:cNvPr>
          <p:cNvPicPr>
            <a:picLocks noChangeAspect="1"/>
          </p:cNvPicPr>
          <p:nvPr userDrawn="1"/>
        </p:nvPicPr>
        <p:blipFill>
          <a:blip r:embed="rId2"/>
          <a:stretch>
            <a:fillRect/>
          </a:stretch>
        </p:blipFill>
        <p:spPr>
          <a:xfrm>
            <a:off x="3413288" y="1410764"/>
            <a:ext cx="5365422" cy="1033598"/>
          </a:xfrm>
          <a:prstGeom prst="rect">
            <a:avLst/>
          </a:prstGeom>
        </p:spPr>
      </p:pic>
      <p:sp>
        <p:nvSpPr>
          <p:cNvPr id="13" name="Rectangle 12">
            <a:extLst>
              <a:ext uri="{FF2B5EF4-FFF2-40B4-BE49-F238E27FC236}">
                <a16:creationId xmlns:a16="http://schemas.microsoft.com/office/drawing/2014/main" id="{F4D5828F-73AB-4E46-BF9F-BC0A8EBF0BF2}"/>
              </a:ext>
            </a:extLst>
          </p:cNvPr>
          <p:cNvSpPr/>
          <p:nvPr userDrawn="1"/>
        </p:nvSpPr>
        <p:spPr>
          <a:xfrm>
            <a:off x="0" y="3041354"/>
            <a:ext cx="12192000" cy="2336758"/>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6985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34221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D34690B5-94E9-834D-A68A-03D61DA740EC}"/>
              </a:ext>
            </a:extLst>
          </p:cNvPr>
          <p:cNvSpPr/>
          <p:nvPr userDrawn="1"/>
        </p:nvSpPr>
        <p:spPr>
          <a:xfrm>
            <a:off x="0" y="5997328"/>
            <a:ext cx="12192000" cy="286795"/>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Icon&#10;&#10;Description automatically generated with medium confidence">
            <a:extLst>
              <a:ext uri="{FF2B5EF4-FFF2-40B4-BE49-F238E27FC236}">
                <a16:creationId xmlns:a16="http://schemas.microsoft.com/office/drawing/2014/main" id="{20E2215C-96C6-8D43-AA77-F5ABF5E574D0}"/>
              </a:ext>
            </a:extLst>
          </p:cNvPr>
          <p:cNvPicPr>
            <a:picLocks noChangeAspect="1"/>
          </p:cNvPicPr>
          <p:nvPr userDrawn="1"/>
        </p:nvPicPr>
        <p:blipFill>
          <a:blip r:embed="rId2"/>
          <a:stretch>
            <a:fillRect/>
          </a:stretch>
        </p:blipFill>
        <p:spPr>
          <a:xfrm>
            <a:off x="10332720" y="6428395"/>
            <a:ext cx="1631598" cy="314312"/>
          </a:xfrm>
          <a:prstGeom prst="rect">
            <a:avLst/>
          </a:prstGeom>
        </p:spPr>
      </p:pic>
    </p:spTree>
    <p:extLst>
      <p:ext uri="{BB962C8B-B14F-4D97-AF65-F5344CB8AC3E}">
        <p14:creationId xmlns:p14="http://schemas.microsoft.com/office/powerpoint/2010/main" val="1736666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675B820-07C2-A949-BE2B-4A88861E9728}"/>
              </a:ext>
            </a:extLst>
          </p:cNvPr>
          <p:cNvSpPr/>
          <p:nvPr userDrawn="1"/>
        </p:nvSpPr>
        <p:spPr>
          <a:xfrm>
            <a:off x="0" y="0"/>
            <a:ext cx="12192000" cy="6858000"/>
          </a:xfrm>
          <a:prstGeom prst="rect">
            <a:avLst/>
          </a:prstGeom>
          <a:gradFill flip="none" rotWithShape="1">
            <a:gsLst>
              <a:gs pos="100000">
                <a:srgbClr val="E6E7E8"/>
              </a:gs>
              <a:gs pos="0">
                <a:schemeClr val="bg1"/>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pic>
        <p:nvPicPr>
          <p:cNvPr id="8" name="Picture 7" descr="Icon&#10;&#10;Description automatically generated with medium confidence">
            <a:extLst>
              <a:ext uri="{FF2B5EF4-FFF2-40B4-BE49-F238E27FC236}">
                <a16:creationId xmlns:a16="http://schemas.microsoft.com/office/drawing/2014/main" id="{757CB469-7135-4240-A8AB-EEF1493C23E3}"/>
              </a:ext>
            </a:extLst>
          </p:cNvPr>
          <p:cNvPicPr>
            <a:picLocks noChangeAspect="1"/>
          </p:cNvPicPr>
          <p:nvPr userDrawn="1"/>
        </p:nvPicPr>
        <p:blipFill>
          <a:blip r:embed="rId2"/>
          <a:stretch>
            <a:fillRect/>
          </a:stretch>
        </p:blipFill>
        <p:spPr>
          <a:xfrm>
            <a:off x="8954769" y="5705922"/>
            <a:ext cx="2356403" cy="453939"/>
          </a:xfrm>
          <a:prstGeom prst="rect">
            <a:avLst/>
          </a:prstGeom>
        </p:spPr>
      </p:pic>
      <p:sp>
        <p:nvSpPr>
          <p:cNvPr id="15" name="Rectangle 14">
            <a:extLst>
              <a:ext uri="{FF2B5EF4-FFF2-40B4-BE49-F238E27FC236}">
                <a16:creationId xmlns:a16="http://schemas.microsoft.com/office/drawing/2014/main" id="{704B28AB-B922-D645-A3B2-3B6FC8273531}"/>
              </a:ext>
            </a:extLst>
          </p:cNvPr>
          <p:cNvSpPr/>
          <p:nvPr userDrawn="1"/>
        </p:nvSpPr>
        <p:spPr>
          <a:xfrm>
            <a:off x="0" y="2531400"/>
            <a:ext cx="12192000" cy="2336758"/>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3803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786546"/>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3666271"/>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5433158"/>
            <a:ext cx="2743200" cy="365125"/>
          </a:xfrm>
          <a:prstGeom prst="rect">
            <a:avLst/>
          </a:prstGeom>
        </p:spPr>
        <p:txBody>
          <a:bodyPr/>
          <a:lstStyle/>
          <a:p>
            <a:fld id="{3955BA4C-A53A-AA4D-A3AA-4109DB938F72}" type="datetimeFigureOut">
              <a:rPr lang="en-US" smtClean="0"/>
              <a:t>9/18/2024</a:t>
            </a:fld>
            <a:endParaRPr lang="en-US"/>
          </a:p>
        </p:txBody>
      </p:sp>
      <p:sp>
        <p:nvSpPr>
          <p:cNvPr id="5" name="Footer Placeholder 4"/>
          <p:cNvSpPr>
            <a:spLocks noGrp="1"/>
          </p:cNvSpPr>
          <p:nvPr>
            <p:ph type="ftr" sz="quarter" idx="11"/>
          </p:nvPr>
        </p:nvSpPr>
        <p:spPr>
          <a:xfrm>
            <a:off x="4038600" y="5433158"/>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5414995"/>
            <a:ext cx="2743200" cy="365125"/>
          </a:xfrm>
          <a:prstGeom prst="rect">
            <a:avLst/>
          </a:prstGeom>
        </p:spPr>
        <p:txBody>
          <a:bodyPr/>
          <a:lstStyle/>
          <a:p>
            <a:fld id="{7A4E9FC1-05CE-2144-85E4-8B7AC2E2F0B2}" type="slidenum">
              <a:rPr lang="en-US" smtClean="0"/>
              <a:t>‹#›</a:t>
            </a:fld>
            <a:endParaRPr lang="en-US"/>
          </a:p>
        </p:txBody>
      </p:sp>
      <p:sp>
        <p:nvSpPr>
          <p:cNvPr id="10" name="Rectangle 9">
            <a:extLst>
              <a:ext uri="{FF2B5EF4-FFF2-40B4-BE49-F238E27FC236}">
                <a16:creationId xmlns:a16="http://schemas.microsoft.com/office/drawing/2014/main" id="{3D62FB26-8DBC-4E4E-9215-B6E21C4A450E}"/>
              </a:ext>
            </a:extLst>
          </p:cNvPr>
          <p:cNvSpPr/>
          <p:nvPr userDrawn="1"/>
        </p:nvSpPr>
        <p:spPr>
          <a:xfrm>
            <a:off x="0" y="5997328"/>
            <a:ext cx="12192000" cy="286795"/>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Icon&#10;&#10;Description automatically generated with medium confidence">
            <a:extLst>
              <a:ext uri="{FF2B5EF4-FFF2-40B4-BE49-F238E27FC236}">
                <a16:creationId xmlns:a16="http://schemas.microsoft.com/office/drawing/2014/main" id="{8F1EDDEF-2B7F-3540-9C73-692A6B5886C5}"/>
              </a:ext>
            </a:extLst>
          </p:cNvPr>
          <p:cNvPicPr>
            <a:picLocks noChangeAspect="1"/>
          </p:cNvPicPr>
          <p:nvPr userDrawn="1"/>
        </p:nvPicPr>
        <p:blipFill>
          <a:blip r:embed="rId2"/>
          <a:stretch>
            <a:fillRect/>
          </a:stretch>
        </p:blipFill>
        <p:spPr>
          <a:xfrm>
            <a:off x="10332720" y="6428395"/>
            <a:ext cx="1631598" cy="314312"/>
          </a:xfrm>
          <a:prstGeom prst="rect">
            <a:avLst/>
          </a:prstGeom>
        </p:spPr>
      </p:pic>
    </p:spTree>
    <p:extLst>
      <p:ext uri="{BB962C8B-B14F-4D97-AF65-F5344CB8AC3E}">
        <p14:creationId xmlns:p14="http://schemas.microsoft.com/office/powerpoint/2010/main" val="2095409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6"/>
            <a:ext cx="5181600" cy="350879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6"/>
            <a:ext cx="5181600" cy="350879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5469279"/>
            <a:ext cx="2743200" cy="365125"/>
          </a:xfrm>
          <a:prstGeom prst="rect">
            <a:avLst/>
          </a:prstGeom>
        </p:spPr>
        <p:txBody>
          <a:bodyPr/>
          <a:lstStyle/>
          <a:p>
            <a:fld id="{3955BA4C-A53A-AA4D-A3AA-4109DB938F72}" type="datetimeFigureOut">
              <a:rPr lang="en-US" smtClean="0"/>
              <a:t>9/18/2024</a:t>
            </a:fld>
            <a:endParaRPr lang="en-US"/>
          </a:p>
        </p:txBody>
      </p:sp>
      <p:sp>
        <p:nvSpPr>
          <p:cNvPr id="6" name="Footer Placeholder 5"/>
          <p:cNvSpPr>
            <a:spLocks noGrp="1"/>
          </p:cNvSpPr>
          <p:nvPr>
            <p:ph type="ftr" sz="quarter" idx="11"/>
          </p:nvPr>
        </p:nvSpPr>
        <p:spPr>
          <a:xfrm>
            <a:off x="4038600" y="5469279"/>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5451116"/>
            <a:ext cx="2743200" cy="365125"/>
          </a:xfrm>
          <a:prstGeom prst="rect">
            <a:avLst/>
          </a:prstGeom>
        </p:spPr>
        <p:txBody>
          <a:bodyPr/>
          <a:lstStyle/>
          <a:p>
            <a:fld id="{7A4E9FC1-05CE-2144-85E4-8B7AC2E2F0B2}" type="slidenum">
              <a:rPr lang="en-US" smtClean="0"/>
              <a:t>‹#›</a:t>
            </a:fld>
            <a:endParaRPr lang="en-US"/>
          </a:p>
        </p:txBody>
      </p:sp>
      <p:sp>
        <p:nvSpPr>
          <p:cNvPr id="9" name="Rectangle 8">
            <a:extLst>
              <a:ext uri="{FF2B5EF4-FFF2-40B4-BE49-F238E27FC236}">
                <a16:creationId xmlns:a16="http://schemas.microsoft.com/office/drawing/2014/main" id="{63AD3E57-6927-AB4B-A396-BE9535E4BB41}"/>
              </a:ext>
            </a:extLst>
          </p:cNvPr>
          <p:cNvSpPr/>
          <p:nvPr userDrawn="1"/>
        </p:nvSpPr>
        <p:spPr>
          <a:xfrm>
            <a:off x="0" y="5997328"/>
            <a:ext cx="12192000" cy="286795"/>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descr="Icon&#10;&#10;Description automatically generated with medium confidence">
            <a:extLst>
              <a:ext uri="{FF2B5EF4-FFF2-40B4-BE49-F238E27FC236}">
                <a16:creationId xmlns:a16="http://schemas.microsoft.com/office/drawing/2014/main" id="{5A43A9FE-B5DC-8C44-B8CC-6108C5ACD728}"/>
              </a:ext>
            </a:extLst>
          </p:cNvPr>
          <p:cNvPicPr>
            <a:picLocks noChangeAspect="1"/>
          </p:cNvPicPr>
          <p:nvPr userDrawn="1"/>
        </p:nvPicPr>
        <p:blipFill>
          <a:blip r:embed="rId2"/>
          <a:stretch>
            <a:fillRect/>
          </a:stretch>
        </p:blipFill>
        <p:spPr>
          <a:xfrm>
            <a:off x="10332720" y="6428395"/>
            <a:ext cx="1631598" cy="314312"/>
          </a:xfrm>
          <a:prstGeom prst="rect">
            <a:avLst/>
          </a:prstGeom>
        </p:spPr>
      </p:pic>
    </p:spTree>
    <p:extLst>
      <p:ext uri="{BB962C8B-B14F-4D97-AF65-F5344CB8AC3E}">
        <p14:creationId xmlns:p14="http://schemas.microsoft.com/office/powerpoint/2010/main" val="1009302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5469279"/>
            <a:ext cx="2743200" cy="365125"/>
          </a:xfrm>
          <a:prstGeom prst="rect">
            <a:avLst/>
          </a:prstGeom>
        </p:spPr>
        <p:txBody>
          <a:bodyPr/>
          <a:lstStyle/>
          <a:p>
            <a:fld id="{3955BA4C-A53A-AA4D-A3AA-4109DB938F72}" type="datetimeFigureOut">
              <a:rPr lang="en-US" smtClean="0"/>
              <a:t>9/18/2024</a:t>
            </a:fld>
            <a:endParaRPr lang="en-US"/>
          </a:p>
        </p:txBody>
      </p:sp>
      <p:sp>
        <p:nvSpPr>
          <p:cNvPr id="4" name="Footer Placeholder 3"/>
          <p:cNvSpPr>
            <a:spLocks noGrp="1"/>
          </p:cNvSpPr>
          <p:nvPr>
            <p:ph type="ftr" sz="quarter" idx="11"/>
          </p:nvPr>
        </p:nvSpPr>
        <p:spPr>
          <a:xfrm>
            <a:off x="4038600" y="5469279"/>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5451116"/>
            <a:ext cx="2743200" cy="365125"/>
          </a:xfrm>
          <a:prstGeom prst="rect">
            <a:avLst/>
          </a:prstGeom>
        </p:spPr>
        <p:txBody>
          <a:bodyPr/>
          <a:lstStyle/>
          <a:p>
            <a:fld id="{7A4E9FC1-05CE-2144-85E4-8B7AC2E2F0B2}" type="slidenum">
              <a:rPr lang="en-US" smtClean="0"/>
              <a:t>‹#›</a:t>
            </a:fld>
            <a:endParaRPr lang="en-US"/>
          </a:p>
        </p:txBody>
      </p:sp>
      <p:sp>
        <p:nvSpPr>
          <p:cNvPr id="7" name="Rectangle 6">
            <a:extLst>
              <a:ext uri="{FF2B5EF4-FFF2-40B4-BE49-F238E27FC236}">
                <a16:creationId xmlns:a16="http://schemas.microsoft.com/office/drawing/2014/main" id="{896ACF14-7538-944A-B8D3-1F68ACCF22EF}"/>
              </a:ext>
            </a:extLst>
          </p:cNvPr>
          <p:cNvSpPr/>
          <p:nvPr userDrawn="1"/>
        </p:nvSpPr>
        <p:spPr>
          <a:xfrm>
            <a:off x="0" y="5997328"/>
            <a:ext cx="12192000" cy="286795"/>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Icon&#10;&#10;Description automatically generated with medium confidence">
            <a:extLst>
              <a:ext uri="{FF2B5EF4-FFF2-40B4-BE49-F238E27FC236}">
                <a16:creationId xmlns:a16="http://schemas.microsoft.com/office/drawing/2014/main" id="{542931A4-ADCD-2E4A-BB68-96666B651C97}"/>
              </a:ext>
            </a:extLst>
          </p:cNvPr>
          <p:cNvPicPr>
            <a:picLocks noChangeAspect="1"/>
          </p:cNvPicPr>
          <p:nvPr userDrawn="1"/>
        </p:nvPicPr>
        <p:blipFill>
          <a:blip r:embed="rId2"/>
          <a:stretch>
            <a:fillRect/>
          </a:stretch>
        </p:blipFill>
        <p:spPr>
          <a:xfrm>
            <a:off x="10332720" y="6428395"/>
            <a:ext cx="1631598" cy="314312"/>
          </a:xfrm>
          <a:prstGeom prst="rect">
            <a:avLst/>
          </a:prstGeom>
        </p:spPr>
      </p:pic>
    </p:spTree>
    <p:extLst>
      <p:ext uri="{BB962C8B-B14F-4D97-AF65-F5344CB8AC3E}">
        <p14:creationId xmlns:p14="http://schemas.microsoft.com/office/powerpoint/2010/main" val="1806465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Icon&#10;&#10;Description automatically generated with medium confidence">
            <a:extLst>
              <a:ext uri="{FF2B5EF4-FFF2-40B4-BE49-F238E27FC236}">
                <a16:creationId xmlns:a16="http://schemas.microsoft.com/office/drawing/2014/main" id="{B613A13B-71E1-A444-AB28-18D6AC09F70C}"/>
              </a:ext>
            </a:extLst>
          </p:cNvPr>
          <p:cNvPicPr>
            <a:picLocks noChangeAspect="1"/>
          </p:cNvPicPr>
          <p:nvPr userDrawn="1"/>
        </p:nvPicPr>
        <p:blipFill>
          <a:blip r:embed="rId2"/>
          <a:stretch>
            <a:fillRect/>
          </a:stretch>
        </p:blipFill>
        <p:spPr>
          <a:xfrm>
            <a:off x="10332720" y="6428395"/>
            <a:ext cx="1631598" cy="314312"/>
          </a:xfrm>
          <a:prstGeom prst="rect">
            <a:avLst/>
          </a:prstGeom>
        </p:spPr>
      </p:pic>
      <p:sp>
        <p:nvSpPr>
          <p:cNvPr id="5" name="Date Placeholder 2">
            <a:extLst>
              <a:ext uri="{FF2B5EF4-FFF2-40B4-BE49-F238E27FC236}">
                <a16:creationId xmlns:a16="http://schemas.microsoft.com/office/drawing/2014/main" id="{AFDF682A-EA69-D145-AC8E-FC5B234D3FB5}"/>
              </a:ext>
            </a:extLst>
          </p:cNvPr>
          <p:cNvSpPr>
            <a:spLocks noGrp="1"/>
          </p:cNvSpPr>
          <p:nvPr>
            <p:ph type="dt" sz="half" idx="10"/>
          </p:nvPr>
        </p:nvSpPr>
        <p:spPr>
          <a:xfrm>
            <a:off x="838200" y="5469279"/>
            <a:ext cx="2743200" cy="365125"/>
          </a:xfrm>
          <a:prstGeom prst="rect">
            <a:avLst/>
          </a:prstGeom>
        </p:spPr>
        <p:txBody>
          <a:bodyPr/>
          <a:lstStyle/>
          <a:p>
            <a:fld id="{3955BA4C-A53A-AA4D-A3AA-4109DB938F72}" type="datetimeFigureOut">
              <a:rPr lang="en-US" smtClean="0"/>
              <a:t>9/18/2024</a:t>
            </a:fld>
            <a:endParaRPr lang="en-US"/>
          </a:p>
        </p:txBody>
      </p:sp>
      <p:sp>
        <p:nvSpPr>
          <p:cNvPr id="6" name="Footer Placeholder 3">
            <a:extLst>
              <a:ext uri="{FF2B5EF4-FFF2-40B4-BE49-F238E27FC236}">
                <a16:creationId xmlns:a16="http://schemas.microsoft.com/office/drawing/2014/main" id="{EBE4F81D-D791-B54B-B817-2D5B28414021}"/>
              </a:ext>
            </a:extLst>
          </p:cNvPr>
          <p:cNvSpPr>
            <a:spLocks noGrp="1"/>
          </p:cNvSpPr>
          <p:nvPr>
            <p:ph type="ftr" sz="quarter" idx="11"/>
          </p:nvPr>
        </p:nvSpPr>
        <p:spPr>
          <a:xfrm>
            <a:off x="4038600" y="5469279"/>
            <a:ext cx="4114800" cy="365125"/>
          </a:xfrm>
          <a:prstGeom prst="rect">
            <a:avLst/>
          </a:prstGeom>
        </p:spPr>
        <p:txBody>
          <a:bodyPr/>
          <a:lstStyle/>
          <a:p>
            <a:endParaRPr lang="en-US"/>
          </a:p>
        </p:txBody>
      </p:sp>
      <p:sp>
        <p:nvSpPr>
          <p:cNvPr id="7" name="Slide Number Placeholder 4">
            <a:extLst>
              <a:ext uri="{FF2B5EF4-FFF2-40B4-BE49-F238E27FC236}">
                <a16:creationId xmlns:a16="http://schemas.microsoft.com/office/drawing/2014/main" id="{64E3B238-6DB3-B24D-A9A1-1914CFF854B6}"/>
              </a:ext>
            </a:extLst>
          </p:cNvPr>
          <p:cNvSpPr>
            <a:spLocks noGrp="1"/>
          </p:cNvSpPr>
          <p:nvPr>
            <p:ph type="sldNum" sz="quarter" idx="12"/>
          </p:nvPr>
        </p:nvSpPr>
        <p:spPr>
          <a:xfrm>
            <a:off x="8610600" y="5451116"/>
            <a:ext cx="2743200" cy="365125"/>
          </a:xfrm>
          <a:prstGeom prst="rect">
            <a:avLst/>
          </a:prstGeom>
        </p:spPr>
        <p:txBody>
          <a:bodyPr/>
          <a:lstStyle/>
          <a:p>
            <a:fld id="{7A4E9FC1-05CE-2144-85E4-8B7AC2E2F0B2}" type="slidenum">
              <a:rPr lang="en-US" smtClean="0"/>
              <a:t>‹#›</a:t>
            </a:fld>
            <a:endParaRPr lang="en-US"/>
          </a:p>
        </p:txBody>
      </p:sp>
      <p:sp>
        <p:nvSpPr>
          <p:cNvPr id="9" name="Rectangle 8">
            <a:extLst>
              <a:ext uri="{FF2B5EF4-FFF2-40B4-BE49-F238E27FC236}">
                <a16:creationId xmlns:a16="http://schemas.microsoft.com/office/drawing/2014/main" id="{1B9F6225-3A98-874A-B114-B830B68FF40C}"/>
              </a:ext>
            </a:extLst>
          </p:cNvPr>
          <p:cNvSpPr/>
          <p:nvPr userDrawn="1"/>
        </p:nvSpPr>
        <p:spPr>
          <a:xfrm>
            <a:off x="0" y="5997328"/>
            <a:ext cx="12192000" cy="286795"/>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1762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39904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32906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2">
            <a:extLst>
              <a:ext uri="{FF2B5EF4-FFF2-40B4-BE49-F238E27FC236}">
                <a16:creationId xmlns:a16="http://schemas.microsoft.com/office/drawing/2014/main" id="{D954FD87-E782-B646-9AC7-30BE88FD3B27}"/>
              </a:ext>
            </a:extLst>
          </p:cNvPr>
          <p:cNvSpPr>
            <a:spLocks noGrp="1"/>
          </p:cNvSpPr>
          <p:nvPr>
            <p:ph type="dt" sz="half" idx="10"/>
          </p:nvPr>
        </p:nvSpPr>
        <p:spPr>
          <a:xfrm>
            <a:off x="838200" y="5469279"/>
            <a:ext cx="2743200" cy="365125"/>
          </a:xfrm>
          <a:prstGeom prst="rect">
            <a:avLst/>
          </a:prstGeom>
        </p:spPr>
        <p:txBody>
          <a:bodyPr/>
          <a:lstStyle/>
          <a:p>
            <a:fld id="{3955BA4C-A53A-AA4D-A3AA-4109DB938F72}" type="datetimeFigureOut">
              <a:rPr lang="en-US" smtClean="0"/>
              <a:t>9/18/2024</a:t>
            </a:fld>
            <a:endParaRPr lang="en-US"/>
          </a:p>
        </p:txBody>
      </p:sp>
      <p:sp>
        <p:nvSpPr>
          <p:cNvPr id="9" name="Footer Placeholder 3">
            <a:extLst>
              <a:ext uri="{FF2B5EF4-FFF2-40B4-BE49-F238E27FC236}">
                <a16:creationId xmlns:a16="http://schemas.microsoft.com/office/drawing/2014/main" id="{4091F6FA-435C-3441-AC05-CCB47A34EE7E}"/>
              </a:ext>
            </a:extLst>
          </p:cNvPr>
          <p:cNvSpPr>
            <a:spLocks noGrp="1"/>
          </p:cNvSpPr>
          <p:nvPr>
            <p:ph type="ftr" sz="quarter" idx="11"/>
          </p:nvPr>
        </p:nvSpPr>
        <p:spPr>
          <a:xfrm>
            <a:off x="4038600" y="5469279"/>
            <a:ext cx="4114800" cy="365125"/>
          </a:xfrm>
          <a:prstGeom prst="rect">
            <a:avLst/>
          </a:prstGeom>
        </p:spPr>
        <p:txBody>
          <a:bodyPr/>
          <a:lstStyle/>
          <a:p>
            <a:endParaRPr lang="en-US"/>
          </a:p>
        </p:txBody>
      </p:sp>
      <p:sp>
        <p:nvSpPr>
          <p:cNvPr id="10" name="Slide Number Placeholder 4">
            <a:extLst>
              <a:ext uri="{FF2B5EF4-FFF2-40B4-BE49-F238E27FC236}">
                <a16:creationId xmlns:a16="http://schemas.microsoft.com/office/drawing/2014/main" id="{C6AA0B62-C44F-7241-B4E4-B1A0DF648981}"/>
              </a:ext>
            </a:extLst>
          </p:cNvPr>
          <p:cNvSpPr>
            <a:spLocks noGrp="1"/>
          </p:cNvSpPr>
          <p:nvPr>
            <p:ph type="sldNum" sz="quarter" idx="12"/>
          </p:nvPr>
        </p:nvSpPr>
        <p:spPr>
          <a:xfrm>
            <a:off x="8610600" y="5451116"/>
            <a:ext cx="2743200" cy="365125"/>
          </a:xfrm>
          <a:prstGeom prst="rect">
            <a:avLst/>
          </a:prstGeom>
        </p:spPr>
        <p:txBody>
          <a:bodyPr/>
          <a:lstStyle/>
          <a:p>
            <a:fld id="{7A4E9FC1-05CE-2144-85E4-8B7AC2E2F0B2}" type="slidenum">
              <a:rPr lang="en-US" smtClean="0"/>
              <a:t>‹#›</a:t>
            </a:fld>
            <a:endParaRPr lang="en-US"/>
          </a:p>
        </p:txBody>
      </p:sp>
      <p:sp>
        <p:nvSpPr>
          <p:cNvPr id="12" name="Rectangle 11">
            <a:extLst>
              <a:ext uri="{FF2B5EF4-FFF2-40B4-BE49-F238E27FC236}">
                <a16:creationId xmlns:a16="http://schemas.microsoft.com/office/drawing/2014/main" id="{C178D541-3A9C-7F44-A648-CEE1110587DE}"/>
              </a:ext>
            </a:extLst>
          </p:cNvPr>
          <p:cNvSpPr/>
          <p:nvPr userDrawn="1"/>
        </p:nvSpPr>
        <p:spPr>
          <a:xfrm>
            <a:off x="0" y="5997328"/>
            <a:ext cx="12192000" cy="286795"/>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descr="Icon&#10;&#10;Description automatically generated with medium confidence">
            <a:extLst>
              <a:ext uri="{FF2B5EF4-FFF2-40B4-BE49-F238E27FC236}">
                <a16:creationId xmlns:a16="http://schemas.microsoft.com/office/drawing/2014/main" id="{2C9C0F30-A5DB-7947-B02F-09E571940DFD}"/>
              </a:ext>
            </a:extLst>
          </p:cNvPr>
          <p:cNvPicPr>
            <a:picLocks noChangeAspect="1"/>
          </p:cNvPicPr>
          <p:nvPr userDrawn="1"/>
        </p:nvPicPr>
        <p:blipFill>
          <a:blip r:embed="rId2"/>
          <a:stretch>
            <a:fillRect/>
          </a:stretch>
        </p:blipFill>
        <p:spPr>
          <a:xfrm>
            <a:off x="10332720" y="6428395"/>
            <a:ext cx="1631598" cy="314312"/>
          </a:xfrm>
          <a:prstGeom prst="rect">
            <a:avLst/>
          </a:prstGeom>
        </p:spPr>
      </p:pic>
    </p:spTree>
    <p:extLst>
      <p:ext uri="{BB962C8B-B14F-4D97-AF65-F5344CB8AC3E}">
        <p14:creationId xmlns:p14="http://schemas.microsoft.com/office/powerpoint/2010/main" val="1390806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C91DA2A-E869-483E-93FF-9984EFACEB77}" type="datetimeFigureOut">
              <a:rPr lang="en-US" smtClean="0"/>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D265F5-98D4-4BF0-88B1-75D9B9EDD9EF}" type="slidenum">
              <a:rPr lang="en-US" smtClean="0"/>
              <a:t>‹#›</a:t>
            </a:fld>
            <a:endParaRPr lang="en-US"/>
          </a:p>
        </p:txBody>
      </p:sp>
    </p:spTree>
    <p:extLst>
      <p:ext uri="{BB962C8B-B14F-4D97-AF65-F5344CB8AC3E}">
        <p14:creationId xmlns:p14="http://schemas.microsoft.com/office/powerpoint/2010/main" val="3201333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86092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9" r:id="rId3"/>
    <p:sldLayoutId id="2147483663" r:id="rId4"/>
    <p:sldLayoutId id="2147483664" r:id="rId5"/>
    <p:sldLayoutId id="2147483666" r:id="rId6"/>
    <p:sldLayoutId id="2147483667" r:id="rId7"/>
    <p:sldLayoutId id="2147483668" r:id="rId8"/>
    <p:sldLayoutId id="2147483670" r:id="rId9"/>
  </p:sldLayoutIdLst>
  <p:txStyles>
    <p:title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hyperlink" Target="https://creativecommons.org/licenses/by-nd/3.0/" TargetMode="External"/><Relationship Id="rId4" Type="http://schemas.openxmlformats.org/officeDocument/2006/relationships/hyperlink" Target="http://lawyersandsettlements.com/blog/tag/workers-compensation"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intranet.wakehealth.edu/departments/employee-health/portal" TargetMode="Externa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mailto:QS_A@wakehealth.edu" TargetMode="External"/><Relationship Id="rId1" Type="http://schemas.openxmlformats.org/officeDocument/2006/relationships/slideLayout" Target="../slideLayouts/slideLayout2.xml"/><Relationship Id="rId4" Type="http://schemas.openxmlformats.org/officeDocument/2006/relationships/hyperlink" Target="https://www.pngall.com/thank-you-pn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47375-7576-3645-AF3C-A1E5E6380F60}"/>
              </a:ext>
            </a:extLst>
          </p:cNvPr>
          <p:cNvSpPr txBox="1">
            <a:spLocks/>
          </p:cNvSpPr>
          <p:nvPr/>
        </p:nvSpPr>
        <p:spPr>
          <a:xfrm>
            <a:off x="1524000" y="3642536"/>
            <a:ext cx="9144000" cy="731838"/>
          </a:xfrm>
          <a:prstGeom prst="rect">
            <a:avLst/>
          </a:prstGeom>
        </p:spPr>
        <p:txBody>
          <a:bodyPr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spc="-150">
                <a:solidFill>
                  <a:schemeClr val="bg1"/>
                </a:solidFill>
                <a:latin typeface="Arial" panose="020B0604020202020204" pitchFamily="34" charset="0"/>
              </a:rPr>
              <a:t>Safety Presentation</a:t>
            </a:r>
          </a:p>
        </p:txBody>
      </p:sp>
      <p:sp>
        <p:nvSpPr>
          <p:cNvPr id="4" name="TextBox 3">
            <a:extLst>
              <a:ext uri="{FF2B5EF4-FFF2-40B4-BE49-F238E27FC236}">
                <a16:creationId xmlns:a16="http://schemas.microsoft.com/office/drawing/2014/main" id="{A44723A9-9B96-3448-A176-30EA898954BA}"/>
              </a:ext>
            </a:extLst>
          </p:cNvPr>
          <p:cNvSpPr txBox="1"/>
          <p:nvPr/>
        </p:nvSpPr>
        <p:spPr>
          <a:xfrm>
            <a:off x="523702" y="6258743"/>
            <a:ext cx="4671752" cy="369332"/>
          </a:xfrm>
          <a:prstGeom prst="rect">
            <a:avLst/>
          </a:prstGeom>
          <a:noFill/>
        </p:spPr>
        <p:txBody>
          <a:bodyPr wrap="square" lIns="91440" tIns="45720" rIns="91440" bIns="45720" rtlCol="0" anchor="t">
            <a:spAutoFit/>
          </a:bodyPr>
          <a:lstStyle/>
          <a:p>
            <a:r>
              <a:rPr lang="en-US" dirty="0">
                <a:latin typeface="Arial"/>
                <a:cs typeface="Arial"/>
              </a:rPr>
              <a:t>9.2024 | Department of Lab &amp; Pathology</a:t>
            </a:r>
          </a:p>
        </p:txBody>
      </p:sp>
    </p:spTree>
    <p:extLst>
      <p:ext uri="{BB962C8B-B14F-4D97-AF65-F5344CB8AC3E}">
        <p14:creationId xmlns:p14="http://schemas.microsoft.com/office/powerpoint/2010/main" val="1279741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standing next to a sign&#10;&#10;Description automatically generated">
            <a:extLst>
              <a:ext uri="{FF2B5EF4-FFF2-40B4-BE49-F238E27FC236}">
                <a16:creationId xmlns:a16="http://schemas.microsoft.com/office/drawing/2014/main" id="{20DB1FAB-E67D-1C24-472E-19DB59422E64}"/>
              </a:ext>
            </a:extLst>
          </p:cNvPr>
          <p:cNvPicPr>
            <a:picLocks noChangeAspect="1"/>
          </p:cNvPicPr>
          <p:nvPr/>
        </p:nvPicPr>
        <p:blipFill>
          <a:blip r:embed="rId2"/>
          <a:stretch>
            <a:fillRect/>
          </a:stretch>
        </p:blipFill>
        <p:spPr>
          <a:xfrm>
            <a:off x="3446689" y="0"/>
            <a:ext cx="5298621" cy="6858000"/>
          </a:xfrm>
          <a:prstGeom prst="rect">
            <a:avLst/>
          </a:prstGeom>
        </p:spPr>
      </p:pic>
    </p:spTree>
    <p:extLst>
      <p:ext uri="{BB962C8B-B14F-4D97-AF65-F5344CB8AC3E}">
        <p14:creationId xmlns:p14="http://schemas.microsoft.com/office/powerpoint/2010/main" val="3627246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ack and grey sign&#10;&#10;Description automatically generated">
            <a:extLst>
              <a:ext uri="{FF2B5EF4-FFF2-40B4-BE49-F238E27FC236}">
                <a16:creationId xmlns:a16="http://schemas.microsoft.com/office/drawing/2014/main" id="{0253F281-FAA4-6BD8-5B45-26E44468E5D9}"/>
              </a:ext>
            </a:extLst>
          </p:cNvPr>
          <p:cNvPicPr>
            <a:picLocks noChangeAspect="1"/>
          </p:cNvPicPr>
          <p:nvPr/>
        </p:nvPicPr>
        <p:blipFill>
          <a:blip r:embed="rId2"/>
          <a:stretch>
            <a:fillRect/>
          </a:stretch>
        </p:blipFill>
        <p:spPr>
          <a:xfrm>
            <a:off x="30079" y="551578"/>
            <a:ext cx="12192000" cy="1583895"/>
          </a:xfrm>
          <a:prstGeom prst="rect">
            <a:avLst/>
          </a:prstGeom>
        </p:spPr>
      </p:pic>
      <p:pic>
        <p:nvPicPr>
          <p:cNvPr id="3" name="Picture 2" descr="A group of warning signs&#10;&#10;Description automatically generated">
            <a:extLst>
              <a:ext uri="{FF2B5EF4-FFF2-40B4-BE49-F238E27FC236}">
                <a16:creationId xmlns:a16="http://schemas.microsoft.com/office/drawing/2014/main" id="{AA99A957-C2E4-B37D-6C02-6F7637B8DAE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935329" y="2255420"/>
            <a:ext cx="4391526" cy="4071686"/>
          </a:xfrm>
          <a:prstGeom prst="rect">
            <a:avLst/>
          </a:prstGeom>
        </p:spPr>
      </p:pic>
      <p:sp>
        <p:nvSpPr>
          <p:cNvPr id="4" name="TextBox 3">
            <a:extLst>
              <a:ext uri="{FF2B5EF4-FFF2-40B4-BE49-F238E27FC236}">
                <a16:creationId xmlns:a16="http://schemas.microsoft.com/office/drawing/2014/main" id="{EDC2D6B4-979C-410A-F001-2F15AAC40FFA}"/>
              </a:ext>
            </a:extLst>
          </p:cNvPr>
          <p:cNvSpPr txBox="1"/>
          <p:nvPr/>
        </p:nvSpPr>
        <p:spPr>
          <a:xfrm>
            <a:off x="5890460" y="4903370"/>
            <a:ext cx="2436395" cy="487947"/>
          </a:xfrm>
          <a:prstGeom prst="rect">
            <a:avLst/>
          </a:prstGeom>
        </p:spPr>
        <p:txBody>
          <a:bodyPr>
            <a:normAutofit fontScale="62500" lnSpcReduction="20000"/>
          </a:bodyPr>
          <a:lstStyle/>
          <a:p>
            <a:r>
              <a:rPr lang="en-US">
                <a:hlinkClick r:id="rId4"/>
              </a:rPr>
              <a:t>This Photo</a:t>
            </a:r>
            <a:r>
              <a:rPr lang="en-US"/>
              <a:t> by Unknown author is licensed under </a:t>
            </a:r>
            <a:r>
              <a:rPr lang="en-US">
                <a:hlinkClick r:id="rId5"/>
              </a:rPr>
              <a:t>CC BY-ND</a:t>
            </a:r>
            <a:r>
              <a:rPr lang="en-US"/>
              <a:t>.</a:t>
            </a:r>
          </a:p>
        </p:txBody>
      </p:sp>
    </p:spTree>
    <p:extLst>
      <p:ext uri="{BB962C8B-B14F-4D97-AF65-F5344CB8AC3E}">
        <p14:creationId xmlns:p14="http://schemas.microsoft.com/office/powerpoint/2010/main" val="700251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875" y="1388227"/>
            <a:ext cx="6824749" cy="631766"/>
          </a:xfrm>
        </p:spPr>
        <p:txBody>
          <a:bodyPr lIns="91440" tIns="45720" rIns="91440" bIns="45720" anchor="b">
            <a:noAutofit/>
          </a:bodyPr>
          <a:lstStyle/>
          <a:p>
            <a:r>
              <a:rPr lang="en-US" sz="4000" b="1" dirty="0">
                <a:latin typeface="Arial"/>
                <a:cs typeface="Arial"/>
              </a:rPr>
              <a:t>September Safety Focus: Respiratory Season Tips</a:t>
            </a:r>
          </a:p>
        </p:txBody>
      </p:sp>
      <p:sp>
        <p:nvSpPr>
          <p:cNvPr id="3" name="Subtitle 2"/>
          <p:cNvSpPr>
            <a:spLocks noGrp="1"/>
          </p:cNvSpPr>
          <p:nvPr>
            <p:ph type="subTitle" idx="1"/>
          </p:nvPr>
        </p:nvSpPr>
        <p:spPr>
          <a:xfrm>
            <a:off x="465512" y="2801387"/>
            <a:ext cx="5993476" cy="3491345"/>
          </a:xfrm>
        </p:spPr>
        <p:txBody>
          <a:bodyPr vert="horz" lIns="91440" tIns="45720" rIns="91440" bIns="45720" rtlCol="0" anchor="t">
            <a:normAutofit/>
          </a:bodyPr>
          <a:lstStyle/>
          <a:p>
            <a:pPr algn="l"/>
            <a:r>
              <a:rPr lang="en-US" sz="3000" b="1" dirty="0"/>
              <a:t>Prevention Tips:</a:t>
            </a:r>
          </a:p>
          <a:p>
            <a:pPr marL="457200" indent="-457200" algn="l">
              <a:buAutoNum type="arabicPeriod"/>
            </a:pPr>
            <a:r>
              <a:rPr lang="en-US" sz="1800" dirty="0"/>
              <a:t>Practice Physical Distancing</a:t>
            </a:r>
          </a:p>
          <a:p>
            <a:pPr marL="457200" indent="-457200" algn="l">
              <a:buAutoNum type="arabicPeriod"/>
            </a:pPr>
            <a:r>
              <a:rPr lang="en-US" sz="1800" dirty="0">
                <a:latin typeface="Arial"/>
                <a:cs typeface="Arial"/>
              </a:rPr>
              <a:t>Stay at home when you are sick and report through Teammate Health Portal:</a:t>
            </a:r>
            <a:br>
              <a:rPr lang="en-US" sz="1800" dirty="0"/>
            </a:br>
            <a:r>
              <a:rPr lang="en-US" sz="1800" dirty="0">
                <a:solidFill>
                  <a:srgbClr val="008C99"/>
                </a:solidFill>
                <a:latin typeface="Arial"/>
                <a:cs typeface="Arial"/>
                <a:hlinkClick r:id="rId2"/>
              </a:rPr>
              <a:t>https://intranet.wakehealth.edu/departments/employee-health/portal</a:t>
            </a:r>
            <a:endParaRPr lang="en-US" sz="1800">
              <a:latin typeface="Arial"/>
              <a:cs typeface="Arial"/>
            </a:endParaRPr>
          </a:p>
          <a:p>
            <a:pPr marL="457200" indent="-457200" algn="l">
              <a:buFont typeface="Arial" panose="020B0604020202020204" pitchFamily="34" charset="0"/>
              <a:buAutoNum type="arabicPeriod"/>
            </a:pPr>
            <a:r>
              <a:rPr lang="en-US" sz="1800" dirty="0"/>
              <a:t>Clean and Disinfect your environment regularly</a:t>
            </a:r>
          </a:p>
          <a:p>
            <a:pPr marL="457200" indent="-457200" algn="l">
              <a:buFont typeface="Arial" panose="020B0604020202020204" pitchFamily="34" charset="0"/>
              <a:buAutoNum type="arabicPeriod"/>
            </a:pPr>
            <a:r>
              <a:rPr lang="en-US" sz="1800" dirty="0"/>
              <a:t>Clean your hands often even when not visibly soiled</a:t>
            </a:r>
          </a:p>
          <a:p>
            <a:pPr marL="457200" indent="-457200" algn="l">
              <a:buFont typeface="Arial" panose="020B0604020202020204" pitchFamily="34" charset="0"/>
              <a:buAutoNum type="arabicPeriod"/>
            </a:pPr>
            <a:r>
              <a:rPr lang="en-US" sz="1800" dirty="0"/>
              <a:t>Avoid touching your eyes, nose or mouth</a:t>
            </a:r>
          </a:p>
          <a:p>
            <a:pPr marL="457200" indent="-457200" algn="l">
              <a:buFont typeface="Arial" panose="020B0604020202020204" pitchFamily="34" charset="0"/>
              <a:buAutoNum type="arabicPeriod"/>
            </a:pPr>
            <a:endParaRPr lang="en-US" dirty="0"/>
          </a:p>
          <a:p>
            <a:pPr algn="l"/>
            <a:endParaRPr lang="en-US" dirty="0">
              <a:solidFill>
                <a:srgbClr val="FF0000"/>
              </a:solidFill>
              <a:cs typeface="Calibri" panose="020F0502020204030204"/>
            </a:endParaRPr>
          </a:p>
        </p:txBody>
      </p:sp>
      <p:pic>
        <p:nvPicPr>
          <p:cNvPr id="5" name="Picture 4"/>
          <p:cNvPicPr>
            <a:picLocks noChangeAspect="1"/>
          </p:cNvPicPr>
          <p:nvPr/>
        </p:nvPicPr>
        <p:blipFill>
          <a:blip r:embed="rId3"/>
          <a:stretch>
            <a:fillRect/>
          </a:stretch>
        </p:blipFill>
        <p:spPr>
          <a:xfrm>
            <a:off x="7004674" y="74758"/>
            <a:ext cx="5170700" cy="6733364"/>
          </a:xfrm>
          <a:prstGeom prst="rect">
            <a:avLst/>
          </a:prstGeom>
        </p:spPr>
      </p:pic>
    </p:spTree>
    <p:extLst>
      <p:ext uri="{BB962C8B-B14F-4D97-AF65-F5344CB8AC3E}">
        <p14:creationId xmlns:p14="http://schemas.microsoft.com/office/powerpoint/2010/main" val="1482675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n Imperdible Stock de Foto gratis - Public Domain Pictures">
            <a:extLst>
              <a:ext uri="{FF2B5EF4-FFF2-40B4-BE49-F238E27FC236}">
                <a16:creationId xmlns:a16="http://schemas.microsoft.com/office/drawing/2014/main" id="{0A98D8C5-8236-91DF-F5B6-2E0A33B4107A}"/>
              </a:ext>
            </a:extLst>
          </p:cNvPr>
          <p:cNvPicPr>
            <a:picLocks noChangeAspect="1"/>
          </p:cNvPicPr>
          <p:nvPr/>
        </p:nvPicPr>
        <p:blipFill>
          <a:blip r:embed="rId2"/>
          <a:stretch>
            <a:fillRect/>
          </a:stretch>
        </p:blipFill>
        <p:spPr>
          <a:xfrm>
            <a:off x="4636634" y="2657475"/>
            <a:ext cx="2265589" cy="3393622"/>
          </a:xfrm>
          <a:prstGeom prst="rect">
            <a:avLst/>
          </a:prstGeom>
        </p:spPr>
      </p:pic>
      <p:sp>
        <p:nvSpPr>
          <p:cNvPr id="6" name="TextBox 5">
            <a:extLst>
              <a:ext uri="{FF2B5EF4-FFF2-40B4-BE49-F238E27FC236}">
                <a16:creationId xmlns:a16="http://schemas.microsoft.com/office/drawing/2014/main" id="{CC08D921-D570-5C30-4408-46DE494DD25E}"/>
              </a:ext>
            </a:extLst>
          </p:cNvPr>
          <p:cNvSpPr txBox="1"/>
          <p:nvPr/>
        </p:nvSpPr>
        <p:spPr>
          <a:xfrm>
            <a:off x="3534016" y="995218"/>
            <a:ext cx="456398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dirty="0">
                <a:solidFill>
                  <a:schemeClr val="accent3"/>
                </a:solidFill>
                <a:latin typeface="Gabriola"/>
                <a:ea typeface="MS Mincho"/>
                <a:cs typeface="Arial"/>
              </a:rPr>
              <a:t>Thank You!</a:t>
            </a:r>
            <a:endParaRPr lang="en-US" sz="4800" dirty="0">
              <a:solidFill>
                <a:schemeClr val="accent3"/>
              </a:solidFill>
              <a:latin typeface="Gabriola"/>
              <a:ea typeface="MS Mincho"/>
            </a:endParaRPr>
          </a:p>
        </p:txBody>
      </p:sp>
    </p:spTree>
    <p:extLst>
      <p:ext uri="{BB962C8B-B14F-4D97-AF65-F5344CB8AC3E}">
        <p14:creationId xmlns:p14="http://schemas.microsoft.com/office/powerpoint/2010/main" val="1471184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64EC4A-7E5F-8931-2444-DF0390825832}"/>
              </a:ext>
            </a:extLst>
          </p:cNvPr>
          <p:cNvSpPr>
            <a:spLocks noGrp="1"/>
          </p:cNvSpPr>
          <p:nvPr>
            <p:ph idx="1"/>
          </p:nvPr>
        </p:nvSpPr>
        <p:spPr>
          <a:xfrm>
            <a:off x="643469" y="1782981"/>
            <a:ext cx="4008384" cy="4393982"/>
          </a:xfrm>
        </p:spPr>
        <p:txBody>
          <a:bodyPr>
            <a:normAutofit/>
          </a:bodyPr>
          <a:lstStyle/>
          <a:p>
            <a:pPr marL="0" indent="0">
              <a:buNone/>
            </a:pPr>
            <a:r>
              <a:rPr lang="en-US" sz="2000"/>
              <a:t>Please contact the Quality, Safety and Accreditation Team if you have any quality or safety concerns.</a:t>
            </a:r>
          </a:p>
          <a:p>
            <a:pPr marL="0" indent="0">
              <a:buNone/>
            </a:pPr>
            <a:r>
              <a:rPr lang="en-US" sz="2000">
                <a:hlinkClick r:id="rId2"/>
              </a:rPr>
              <a:t>QS_A@wakehealth.edu</a:t>
            </a:r>
            <a:endParaRPr lang="en-US" sz="2000"/>
          </a:p>
          <a:p>
            <a:pPr marL="0" indent="0">
              <a:buNone/>
            </a:pPr>
            <a:endParaRPr lang="en-US" sz="2000"/>
          </a:p>
        </p:txBody>
      </p:sp>
      <p:pic>
        <p:nvPicPr>
          <p:cNvPr id="5" name="Picture 4" descr="Text&#10;&#10;Description automatically generated with medium confidence">
            <a:extLst>
              <a:ext uri="{FF2B5EF4-FFF2-40B4-BE49-F238E27FC236}">
                <a16:creationId xmlns:a16="http://schemas.microsoft.com/office/drawing/2014/main" id="{67872A8A-D4B4-A691-49D7-D49A6082757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295320" y="2322459"/>
            <a:ext cx="6253212" cy="3282936"/>
          </a:xfrm>
          <a:prstGeom prst="rect">
            <a:avLst/>
          </a:prstGeom>
        </p:spPr>
      </p:pic>
    </p:spTree>
    <p:extLst>
      <p:ext uri="{BB962C8B-B14F-4D97-AF65-F5344CB8AC3E}">
        <p14:creationId xmlns:p14="http://schemas.microsoft.com/office/powerpoint/2010/main" val="3898089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BDD46-5FF5-A039-9D5C-C8C14B10477B}"/>
              </a:ext>
            </a:extLst>
          </p:cNvPr>
          <p:cNvSpPr>
            <a:spLocks noGrp="1"/>
          </p:cNvSpPr>
          <p:nvPr>
            <p:ph type="title"/>
          </p:nvPr>
        </p:nvSpPr>
        <p:spPr>
          <a:xfrm>
            <a:off x="838200" y="104897"/>
            <a:ext cx="10515600" cy="1325563"/>
          </a:xfrm>
        </p:spPr>
        <p:txBody>
          <a:bodyPr/>
          <a:lstStyle/>
          <a:p>
            <a:pPr algn="ctr"/>
            <a:r>
              <a:rPr lang="en-US"/>
              <a:t>Patient Safety</a:t>
            </a:r>
          </a:p>
        </p:txBody>
      </p:sp>
      <p:pic>
        <p:nvPicPr>
          <p:cNvPr id="7" name="Picture 6">
            <a:extLst>
              <a:ext uri="{FF2B5EF4-FFF2-40B4-BE49-F238E27FC236}">
                <a16:creationId xmlns:a16="http://schemas.microsoft.com/office/drawing/2014/main" id="{8A7885D3-B3C5-E8DA-3416-856C60709244}"/>
              </a:ext>
            </a:extLst>
          </p:cNvPr>
          <p:cNvPicPr>
            <a:picLocks noChangeAspect="1"/>
          </p:cNvPicPr>
          <p:nvPr/>
        </p:nvPicPr>
        <p:blipFill>
          <a:blip r:embed="rId2"/>
          <a:stretch>
            <a:fillRect/>
          </a:stretch>
        </p:blipFill>
        <p:spPr>
          <a:xfrm>
            <a:off x="2305753" y="1535967"/>
            <a:ext cx="7580494" cy="4803819"/>
          </a:xfrm>
          <a:prstGeom prst="rect">
            <a:avLst/>
          </a:prstGeom>
        </p:spPr>
      </p:pic>
    </p:spTree>
    <p:extLst>
      <p:ext uri="{BB962C8B-B14F-4D97-AF65-F5344CB8AC3E}">
        <p14:creationId xmlns:p14="http://schemas.microsoft.com/office/powerpoint/2010/main" val="3047610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20BF3-8E58-720F-D9B8-3A2EFB9E574E}"/>
              </a:ext>
            </a:extLst>
          </p:cNvPr>
          <p:cNvSpPr>
            <a:spLocks noGrp="1"/>
          </p:cNvSpPr>
          <p:nvPr>
            <p:ph type="title"/>
          </p:nvPr>
        </p:nvSpPr>
        <p:spPr>
          <a:xfrm>
            <a:off x="847845" y="75758"/>
            <a:ext cx="10139424" cy="804704"/>
          </a:xfrm>
        </p:spPr>
        <p:txBody>
          <a:bodyPr lIns="91440" tIns="45720" rIns="91440" bIns="45720" anchor="t"/>
          <a:lstStyle/>
          <a:p>
            <a:pPr algn="ctr"/>
            <a:r>
              <a:rPr lang="en-US" sz="3200" dirty="0">
                <a:latin typeface="Arial"/>
                <a:cs typeface="Arial"/>
              </a:rPr>
              <a:t>Good Catches August 2024</a:t>
            </a:r>
            <a:endParaRPr lang="en-US" sz="3200" dirty="0">
              <a:latin typeface="Arial"/>
              <a:cs typeface="Arial" panose="020B0604020202020204" pitchFamily="34" charset="0"/>
            </a:endParaRPr>
          </a:p>
        </p:txBody>
      </p:sp>
      <p:sp>
        <p:nvSpPr>
          <p:cNvPr id="3" name="Content Placeholder 2">
            <a:extLst>
              <a:ext uri="{FF2B5EF4-FFF2-40B4-BE49-F238E27FC236}">
                <a16:creationId xmlns:a16="http://schemas.microsoft.com/office/drawing/2014/main" id="{117A3066-746E-678C-55EA-E57835BCDFEC}"/>
              </a:ext>
            </a:extLst>
          </p:cNvPr>
          <p:cNvSpPr>
            <a:spLocks noGrp="1"/>
          </p:cNvSpPr>
          <p:nvPr>
            <p:ph idx="1"/>
          </p:nvPr>
        </p:nvSpPr>
        <p:spPr>
          <a:xfrm>
            <a:off x="525051" y="1825625"/>
            <a:ext cx="10828749" cy="3954518"/>
          </a:xfrm>
        </p:spPr>
        <p:txBody>
          <a:bodyPr lIns="91440" tIns="45720" rIns="91440" bIns="45720" anchor="t"/>
          <a:lstStyle/>
          <a:p>
            <a:pPr marL="0" indent="0">
              <a:buNone/>
            </a:pPr>
            <a:endParaRPr lang="en-US" sz="3600">
              <a:latin typeface="Arial"/>
              <a:cs typeface="Arial"/>
            </a:endParaRPr>
          </a:p>
          <a:p>
            <a:pPr marL="0" indent="0">
              <a:buNone/>
            </a:pPr>
            <a:endParaRPr lang="en-US" sz="3600" dirty="0">
              <a:cs typeface="Arial" panose="020B0604020202020204" pitchFamily="34" charset="0"/>
            </a:endParaRPr>
          </a:p>
        </p:txBody>
      </p:sp>
      <p:graphicFrame>
        <p:nvGraphicFramePr>
          <p:cNvPr id="11" name="Table 10">
            <a:extLst>
              <a:ext uri="{FF2B5EF4-FFF2-40B4-BE49-F238E27FC236}">
                <a16:creationId xmlns:a16="http://schemas.microsoft.com/office/drawing/2014/main" id="{02FC41A6-3B7B-A871-606D-0542D919CDD2}"/>
              </a:ext>
            </a:extLst>
          </p:cNvPr>
          <p:cNvGraphicFramePr>
            <a:graphicFrameLocks noGrp="1"/>
          </p:cNvGraphicFramePr>
          <p:nvPr/>
        </p:nvGraphicFramePr>
        <p:xfrm>
          <a:off x="405114" y="876293"/>
          <a:ext cx="11381044" cy="4861727"/>
        </p:xfrm>
        <a:graphic>
          <a:graphicData uri="http://schemas.openxmlformats.org/drawingml/2006/table">
            <a:tbl>
              <a:tblPr bandRow="1">
                <a:tableStyleId>{5C22544A-7EE6-4342-B048-85BDC9FD1C3A}</a:tableStyleId>
              </a:tblPr>
              <a:tblGrid>
                <a:gridCol w="1336109">
                  <a:extLst>
                    <a:ext uri="{9D8B030D-6E8A-4147-A177-3AD203B41FA5}">
                      <a16:colId xmlns:a16="http://schemas.microsoft.com/office/drawing/2014/main" val="713868650"/>
                    </a:ext>
                  </a:extLst>
                </a:gridCol>
                <a:gridCol w="771096">
                  <a:extLst>
                    <a:ext uri="{9D8B030D-6E8A-4147-A177-3AD203B41FA5}">
                      <a16:colId xmlns:a16="http://schemas.microsoft.com/office/drawing/2014/main" val="1064477618"/>
                    </a:ext>
                  </a:extLst>
                </a:gridCol>
                <a:gridCol w="1170360">
                  <a:extLst>
                    <a:ext uri="{9D8B030D-6E8A-4147-A177-3AD203B41FA5}">
                      <a16:colId xmlns:a16="http://schemas.microsoft.com/office/drawing/2014/main" val="705491987"/>
                    </a:ext>
                  </a:extLst>
                </a:gridCol>
                <a:gridCol w="6894957">
                  <a:extLst>
                    <a:ext uri="{9D8B030D-6E8A-4147-A177-3AD203B41FA5}">
                      <a16:colId xmlns:a16="http://schemas.microsoft.com/office/drawing/2014/main" val="4203637460"/>
                    </a:ext>
                  </a:extLst>
                </a:gridCol>
                <a:gridCol w="1208522">
                  <a:extLst>
                    <a:ext uri="{9D8B030D-6E8A-4147-A177-3AD203B41FA5}">
                      <a16:colId xmlns:a16="http://schemas.microsoft.com/office/drawing/2014/main" val="2577124910"/>
                    </a:ext>
                  </a:extLst>
                </a:gridCol>
              </a:tblGrid>
              <a:tr h="421408">
                <a:tc>
                  <a:txBody>
                    <a:bodyPr/>
                    <a:lstStyle/>
                    <a:p>
                      <a:pPr algn="ctr" fontAlgn="ctr"/>
                      <a:r>
                        <a:rPr lang="en-US" sz="1200" b="1" dirty="0">
                          <a:solidFill>
                            <a:schemeClr val="tx2"/>
                          </a:solidFill>
                          <a:effectLst/>
                          <a:latin typeface="Calibri"/>
                        </a:rPr>
                        <a:t>Date Reported</a:t>
                      </a:r>
                      <a:endParaRPr lang="en-US" sz="1200">
                        <a:solidFill>
                          <a:schemeClr val="tx2"/>
                        </a:solidFill>
                        <a:effectLst/>
                        <a:latin typeface="Calibri"/>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1" dirty="0">
                          <a:solidFill>
                            <a:schemeClr val="tx2"/>
                          </a:solidFill>
                          <a:effectLst/>
                          <a:latin typeface="Calibri"/>
                        </a:rPr>
                        <a:t>RL#</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1" dirty="0">
                          <a:solidFill>
                            <a:schemeClr val="tx2"/>
                          </a:solidFill>
                          <a:effectLst/>
                          <a:latin typeface="Calibri"/>
                        </a:rPr>
                        <a:t>Good Catch</a:t>
                      </a:r>
                    </a:p>
                    <a:p>
                      <a:pPr lvl="0" algn="ctr">
                        <a:buNone/>
                      </a:pPr>
                      <a:r>
                        <a:rPr lang="en-US" sz="1200" b="1" dirty="0">
                          <a:solidFill>
                            <a:schemeClr val="tx2"/>
                          </a:solidFill>
                          <a:effectLst/>
                          <a:latin typeface="Calibri"/>
                        </a:rPr>
                        <a:t>Employee</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fontAlgn="b"/>
                      <a:r>
                        <a:rPr lang="en-US" sz="1200" b="1" dirty="0">
                          <a:solidFill>
                            <a:schemeClr val="tx2"/>
                          </a:solidFill>
                          <a:effectLst/>
                          <a:latin typeface="Calibri"/>
                        </a:rPr>
                        <a:t>Description of Event</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1" dirty="0">
                          <a:solidFill>
                            <a:schemeClr val="tx2"/>
                          </a:solidFill>
                          <a:effectLst/>
                          <a:latin typeface="Calibri"/>
                        </a:rPr>
                        <a:t>Site</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237235505"/>
                  </a:ext>
                </a:extLst>
              </a:tr>
              <a:tr h="1116904">
                <a:tc>
                  <a:txBody>
                    <a:bodyPr/>
                    <a:lstStyle/>
                    <a:p>
                      <a:pPr algn="ctr" fontAlgn="ctr"/>
                      <a:r>
                        <a:rPr lang="en-US" sz="1100" b="0" dirty="0">
                          <a:solidFill>
                            <a:schemeClr val="tx2"/>
                          </a:solidFill>
                          <a:effectLst/>
                          <a:latin typeface="Calibri"/>
                        </a:rPr>
                        <a:t>7/30/2024</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dirty="0">
                          <a:solidFill>
                            <a:schemeClr val="tx2"/>
                          </a:solidFill>
                          <a:effectLst/>
                          <a:latin typeface="Calibri"/>
                        </a:rPr>
                        <a:t>373588</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dirty="0">
                          <a:solidFill>
                            <a:schemeClr val="tx2"/>
                          </a:solidFill>
                          <a:effectLst/>
                          <a:latin typeface="Calibri"/>
                        </a:rPr>
                        <a:t>Maddie Quattlebaum</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lvl="0">
                        <a:buNone/>
                      </a:pPr>
                      <a:r>
                        <a:rPr lang="en-US" sz="1100" b="0" i="0" u="none" strike="noStrike" noProof="0" dirty="0">
                          <a:solidFill>
                            <a:srgbClr val="000000"/>
                          </a:solidFill>
                          <a:effectLst/>
                          <a:latin typeface="Calibri"/>
                        </a:rPr>
                        <a:t>Maddie Quattlebaum, clinical lab, received synovial body fluid in the lab that had no orders. When Maddie reached out to the Charge Nurse for this patient, and it was learned that this patient had not had any procedures done at the bedside. The Charge Nurse happened to look in the paper chart and noticed that a different patient's chart was below it. The Charge Nurse knew that a  patient in a different room had a knee aspiration. She spoke with patient's nurse who informed the Charge Nurse that she was the one to hand deliver the tube specimen, but did not notice that the patient's name was incorrect. This then resulted in a mislabeled sample.  Good Catch for both the lab and 7N Charge Nurse! </a:t>
                      </a:r>
                      <a:endParaRPr lang="en-US" dirty="0"/>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dirty="0">
                          <a:solidFill>
                            <a:schemeClr val="tx2"/>
                          </a:solidFill>
                          <a:effectLst/>
                          <a:latin typeface="Calibri"/>
                        </a:rPr>
                        <a:t>HPMC</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33127694"/>
                  </a:ext>
                </a:extLst>
              </a:tr>
              <a:tr h="615863">
                <a:tc>
                  <a:txBody>
                    <a:bodyPr/>
                    <a:lstStyle/>
                    <a:p>
                      <a:pPr algn="ctr" fontAlgn="ctr"/>
                      <a:r>
                        <a:rPr lang="en-US" sz="1100" dirty="0">
                          <a:solidFill>
                            <a:schemeClr val="tx2"/>
                          </a:solidFill>
                          <a:effectLst/>
                          <a:latin typeface="Calibri"/>
                        </a:rPr>
                        <a:t>8/1/2024</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dirty="0">
                          <a:solidFill>
                            <a:schemeClr val="tx2"/>
                          </a:solidFill>
                          <a:effectLst/>
                          <a:latin typeface="Calibri"/>
                        </a:rPr>
                        <a:t>373626</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dirty="0">
                          <a:solidFill>
                            <a:schemeClr val="tx2"/>
                          </a:solidFill>
                          <a:effectLst/>
                          <a:latin typeface="Calibri"/>
                        </a:rPr>
                        <a:t>Leigh Ann Perkins</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lvl="0">
                        <a:buNone/>
                      </a:pPr>
                      <a:r>
                        <a:rPr lang="en-US" sz="1100" b="0" i="0" u="none" strike="noStrike" noProof="0" dirty="0">
                          <a:solidFill>
                            <a:srgbClr val="000000"/>
                          </a:solidFill>
                          <a:effectLst/>
                          <a:latin typeface="Calibri"/>
                        </a:rPr>
                        <a:t>We received 24hr. urine for testing.  Leigh Ann had received call about how to order tests day before. We discussed the urine and realized one of the test they had called about was missing.  I called Westgate PSC and the order was missed. The order was placed. </a:t>
                      </a:r>
                      <a:endParaRPr lang="en-US" dirty="0"/>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dirty="0">
                          <a:solidFill>
                            <a:schemeClr val="tx2"/>
                          </a:solidFill>
                          <a:effectLst/>
                          <a:latin typeface="Calibri"/>
                        </a:rPr>
                        <a:t>WFBMC</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0139216"/>
                  </a:ext>
                </a:extLst>
              </a:tr>
              <a:tr h="1193991">
                <a:tc>
                  <a:txBody>
                    <a:bodyPr/>
                    <a:lstStyle/>
                    <a:p>
                      <a:pPr algn="ctr" fontAlgn="ctr"/>
                      <a:r>
                        <a:rPr lang="en-US" sz="1100" dirty="0">
                          <a:solidFill>
                            <a:schemeClr val="tx2"/>
                          </a:solidFill>
                          <a:effectLst/>
                          <a:latin typeface="Calibri"/>
                        </a:rPr>
                        <a:t>8/5/2024</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dirty="0">
                          <a:solidFill>
                            <a:schemeClr val="tx2"/>
                          </a:solidFill>
                          <a:effectLst/>
                          <a:latin typeface="Calibri"/>
                        </a:rPr>
                        <a:t>374411</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dirty="0">
                          <a:solidFill>
                            <a:schemeClr val="tx2"/>
                          </a:solidFill>
                          <a:effectLst/>
                          <a:latin typeface="Calibri"/>
                        </a:rPr>
                        <a:t>Gina Anderson</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lvl="0">
                        <a:buNone/>
                      </a:pPr>
                      <a:r>
                        <a:rPr lang="en-US" sz="1100" b="0" i="0" u="none" strike="noStrike" noProof="0" dirty="0">
                          <a:solidFill>
                            <a:srgbClr val="000000"/>
                          </a:solidFill>
                          <a:effectLst/>
                          <a:latin typeface="Calibri"/>
                        </a:rPr>
                        <a:t>On 8/5/24 our phlebotomist, Gina Anderson notified the coordinator and manager that the Coban wrap that we had ordered came in as having latex in it.  When we researched this through our new Henry Schein / Medline crosswalk ordering information we found that the number that we were provided was not the same as our latex free Coban.  Gina Immediately pulled them from the shelf and we will return for credit.  We now have the correct order number for latex free Coban wrap to utilize with our phlebotomy collections.  Her attention to detail may have prevented this being place on any patient that may have latex allergies.</a:t>
                      </a:r>
                      <a:endParaRPr lang="en-US" dirty="0"/>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dirty="0">
                          <a:solidFill>
                            <a:schemeClr val="tx2"/>
                          </a:solidFill>
                          <a:effectLst/>
                          <a:latin typeface="Calibri"/>
                        </a:rPr>
                        <a:t>WFBMC</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14189357"/>
                  </a:ext>
                </a:extLst>
              </a:tr>
              <a:tr h="1513561">
                <a:tc>
                  <a:txBody>
                    <a:bodyPr/>
                    <a:lstStyle/>
                    <a:p>
                      <a:pPr algn="ctr" fontAlgn="ctr"/>
                      <a:r>
                        <a:rPr lang="en-US" sz="1100" dirty="0">
                          <a:solidFill>
                            <a:schemeClr val="tx2"/>
                          </a:solidFill>
                          <a:effectLst/>
                          <a:latin typeface="Calibri"/>
                        </a:rPr>
                        <a:t>8/28/2024</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dirty="0">
                          <a:solidFill>
                            <a:schemeClr val="tx2"/>
                          </a:solidFill>
                          <a:effectLst/>
                          <a:latin typeface="Calibri"/>
                        </a:rPr>
                        <a:t>376394</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dirty="0">
                          <a:solidFill>
                            <a:schemeClr val="tx2"/>
                          </a:solidFill>
                          <a:effectLst/>
                          <a:latin typeface="Calibri"/>
                        </a:rPr>
                        <a:t>Alexandra (Alex) Friel</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lvl="0">
                        <a:buNone/>
                      </a:pPr>
                      <a:r>
                        <a:rPr lang="en-US" sz="1100" b="0" i="0" u="none" strike="noStrike" noProof="0" dirty="0">
                          <a:solidFill>
                            <a:srgbClr val="000000"/>
                          </a:solidFill>
                          <a:effectLst/>
                          <a:latin typeface="Calibri"/>
                        </a:rPr>
                        <a:t>Alexandra (Alex) Friel, clinical lab blood bank, was on her employee break, and had walked outside briefly when she heard a lady's voice crying for help from the Visitor Parking garage.  Alex immediately went to find the source of the cry for help and found a female in her car that needed medical attention.  The female was trying to get out of her car with the intent of walking to the hospital entrance. She spoke little English, but Alex was able to translate what she was saying in Spanish. Alex helped her back into her car and explained what she was going to do next to help her.  Alex then ran and got a wheelchair from the visitor entrance and went back and helped the female into the wheelchair, and then wheeled her to the emergency room.  Once inside, she found a provider and shared what she knew about the patient and let them know that she would need an interpreter!! Alex definitely went above and beyond! </a:t>
                      </a:r>
                      <a:endParaRPr lang="en-US" dirty="0"/>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dirty="0">
                          <a:solidFill>
                            <a:schemeClr val="tx2"/>
                          </a:solidFill>
                          <a:effectLst/>
                          <a:latin typeface="Calibri"/>
                        </a:rPr>
                        <a:t>HPMC</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47885871"/>
                  </a:ext>
                </a:extLst>
              </a:tr>
            </a:tbl>
          </a:graphicData>
        </a:graphic>
      </p:graphicFrame>
    </p:spTree>
    <p:extLst>
      <p:ext uri="{BB962C8B-B14F-4D97-AF65-F5344CB8AC3E}">
        <p14:creationId xmlns:p14="http://schemas.microsoft.com/office/powerpoint/2010/main" val="438552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20BF3-8E58-720F-D9B8-3A2EFB9E574E}"/>
              </a:ext>
            </a:extLst>
          </p:cNvPr>
          <p:cNvSpPr>
            <a:spLocks noGrp="1"/>
          </p:cNvSpPr>
          <p:nvPr>
            <p:ph type="title"/>
          </p:nvPr>
        </p:nvSpPr>
        <p:spPr/>
        <p:txBody>
          <a:bodyPr lIns="91440" tIns="45720" rIns="91440" bIns="45720" anchor="t"/>
          <a:lstStyle/>
          <a:p>
            <a:pPr algn="ctr"/>
            <a:r>
              <a:rPr lang="en-US" sz="3200" dirty="0">
                <a:latin typeface="Arial"/>
                <a:cs typeface="Arial"/>
              </a:rPr>
              <a:t>Good Catch Recipient</a:t>
            </a:r>
            <a:br>
              <a:rPr lang="en-US" sz="3200" dirty="0">
                <a:latin typeface="Arial"/>
                <a:cs typeface="Arial"/>
              </a:rPr>
            </a:br>
            <a:r>
              <a:rPr lang="en-US" sz="3200" dirty="0">
                <a:latin typeface="Arial"/>
                <a:cs typeface="Arial"/>
              </a:rPr>
              <a:t>August 2024</a:t>
            </a:r>
            <a:endParaRPr lang="en-US" dirty="0"/>
          </a:p>
        </p:txBody>
      </p:sp>
      <p:sp>
        <p:nvSpPr>
          <p:cNvPr id="3" name="Content Placeholder 2">
            <a:extLst>
              <a:ext uri="{FF2B5EF4-FFF2-40B4-BE49-F238E27FC236}">
                <a16:creationId xmlns:a16="http://schemas.microsoft.com/office/drawing/2014/main" id="{117A3066-746E-678C-55EA-E57835BCDFEC}"/>
              </a:ext>
            </a:extLst>
          </p:cNvPr>
          <p:cNvSpPr>
            <a:spLocks noGrp="1"/>
          </p:cNvSpPr>
          <p:nvPr>
            <p:ph idx="1"/>
          </p:nvPr>
        </p:nvSpPr>
        <p:spPr>
          <a:xfrm>
            <a:off x="525051" y="1825625"/>
            <a:ext cx="10828749" cy="3954518"/>
          </a:xfrm>
        </p:spPr>
        <p:txBody>
          <a:bodyPr lIns="91440" tIns="45720" rIns="91440" bIns="45720" anchor="t"/>
          <a:lstStyle/>
          <a:p>
            <a:pPr marL="0" indent="0">
              <a:buNone/>
            </a:pPr>
            <a:endParaRPr lang="en-US" sz="3600" dirty="0">
              <a:latin typeface="Arial"/>
              <a:cs typeface="Arial"/>
            </a:endParaRPr>
          </a:p>
          <a:p>
            <a:pPr marL="0" indent="0">
              <a:buNone/>
            </a:pPr>
            <a:endParaRPr lang="en-US" sz="3600" dirty="0">
              <a:cs typeface="Arial" panose="020B0604020202020204" pitchFamily="34" charset="0"/>
            </a:endParaRPr>
          </a:p>
        </p:txBody>
      </p:sp>
      <p:sp>
        <p:nvSpPr>
          <p:cNvPr id="5" name="TextBox 4">
            <a:extLst>
              <a:ext uri="{FF2B5EF4-FFF2-40B4-BE49-F238E27FC236}">
                <a16:creationId xmlns:a16="http://schemas.microsoft.com/office/drawing/2014/main" id="{D6E12851-2D51-B8FB-476F-654DCC5C3358}"/>
              </a:ext>
            </a:extLst>
          </p:cNvPr>
          <p:cNvSpPr txBox="1"/>
          <p:nvPr/>
        </p:nvSpPr>
        <p:spPr>
          <a:xfrm>
            <a:off x="6440466" y="2891424"/>
            <a:ext cx="2714658"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cs typeface="Arial"/>
              </a:rPr>
              <a:t>Maddie Quattlebaum</a:t>
            </a:r>
          </a:p>
          <a:p>
            <a:endParaRPr lang="en-US" sz="2000" dirty="0">
              <a:cs typeface="Arial"/>
            </a:endParaRPr>
          </a:p>
          <a:p>
            <a:pPr algn="ctr"/>
            <a:r>
              <a:rPr lang="en-US" sz="2000" dirty="0">
                <a:cs typeface="Arial"/>
              </a:rPr>
              <a:t>HPMC </a:t>
            </a:r>
          </a:p>
        </p:txBody>
      </p:sp>
      <p:pic>
        <p:nvPicPr>
          <p:cNvPr id="4" name="Picture 3" descr="A person smiling at camera&#10;&#10;Description automatically generated">
            <a:extLst>
              <a:ext uri="{FF2B5EF4-FFF2-40B4-BE49-F238E27FC236}">
                <a16:creationId xmlns:a16="http://schemas.microsoft.com/office/drawing/2014/main" id="{AD461F2F-3FFC-F4E0-D2F3-6ADC6C8B107E}"/>
              </a:ext>
            </a:extLst>
          </p:cNvPr>
          <p:cNvPicPr>
            <a:picLocks noChangeAspect="1"/>
          </p:cNvPicPr>
          <p:nvPr/>
        </p:nvPicPr>
        <p:blipFill>
          <a:blip r:embed="rId2"/>
          <a:stretch>
            <a:fillRect/>
          </a:stretch>
        </p:blipFill>
        <p:spPr>
          <a:xfrm>
            <a:off x="2003305" y="1747777"/>
            <a:ext cx="3092529" cy="4114800"/>
          </a:xfrm>
          <a:prstGeom prst="rect">
            <a:avLst/>
          </a:prstGeom>
        </p:spPr>
      </p:pic>
    </p:spTree>
    <p:extLst>
      <p:ext uri="{BB962C8B-B14F-4D97-AF65-F5344CB8AC3E}">
        <p14:creationId xmlns:p14="http://schemas.microsoft.com/office/powerpoint/2010/main" val="195006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7225F39-CB73-7C96-8C0D-28B911FFB7A0}"/>
              </a:ext>
            </a:extLst>
          </p:cNvPr>
          <p:cNvSpPr txBox="1"/>
          <p:nvPr/>
        </p:nvSpPr>
        <p:spPr>
          <a:xfrm>
            <a:off x="8227197" y="5562212"/>
            <a:ext cx="1722038" cy="369332"/>
          </a:xfrm>
          <a:prstGeom prst="rect">
            <a:avLst/>
          </a:prstGeom>
          <a:noFill/>
        </p:spPr>
        <p:txBody>
          <a:bodyPr wrap="square" lIns="91440" tIns="45720" rIns="91440" bIns="45720" rtlCol="0" anchor="t">
            <a:spAutoFit/>
          </a:bodyPr>
          <a:lstStyle/>
          <a:p>
            <a:r>
              <a:rPr lang="en-US" dirty="0"/>
              <a:t>WFBMC 59</a:t>
            </a:r>
          </a:p>
        </p:txBody>
      </p:sp>
      <p:pic>
        <p:nvPicPr>
          <p:cNvPr id="2" name="Picture 1" descr="A graph with blue and orange lines&#10;&#10;Description automatically generated">
            <a:extLst>
              <a:ext uri="{FF2B5EF4-FFF2-40B4-BE49-F238E27FC236}">
                <a16:creationId xmlns:a16="http://schemas.microsoft.com/office/drawing/2014/main" id="{5D7FE0C9-905F-21DC-50BD-D2759480011B}"/>
              </a:ext>
            </a:extLst>
          </p:cNvPr>
          <p:cNvPicPr>
            <a:picLocks noChangeAspect="1"/>
          </p:cNvPicPr>
          <p:nvPr/>
        </p:nvPicPr>
        <p:blipFill>
          <a:blip r:embed="rId2"/>
          <a:stretch>
            <a:fillRect/>
          </a:stretch>
        </p:blipFill>
        <p:spPr>
          <a:xfrm>
            <a:off x="1552937" y="562177"/>
            <a:ext cx="9086127" cy="4537596"/>
          </a:xfrm>
          <a:prstGeom prst="rect">
            <a:avLst/>
          </a:prstGeom>
        </p:spPr>
      </p:pic>
    </p:spTree>
    <p:extLst>
      <p:ext uri="{BB962C8B-B14F-4D97-AF65-F5344CB8AC3E}">
        <p14:creationId xmlns:p14="http://schemas.microsoft.com/office/powerpoint/2010/main" val="3569454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74D3B2-F3A3-3CE6-C6BD-F49CE3AB341A}"/>
              </a:ext>
            </a:extLst>
          </p:cNvPr>
          <p:cNvSpPr txBox="1"/>
          <p:nvPr/>
        </p:nvSpPr>
        <p:spPr>
          <a:xfrm>
            <a:off x="8773887" y="5561901"/>
            <a:ext cx="1259346" cy="369332"/>
          </a:xfrm>
          <a:prstGeom prst="rect">
            <a:avLst/>
          </a:prstGeom>
          <a:noFill/>
        </p:spPr>
        <p:txBody>
          <a:bodyPr wrap="square" lIns="91440" tIns="45720" rIns="91440" bIns="45720" rtlCol="0" anchor="t">
            <a:spAutoFit/>
          </a:bodyPr>
          <a:lstStyle/>
          <a:p>
            <a:r>
              <a:rPr lang="en-US" dirty="0"/>
              <a:t>August 14</a:t>
            </a:r>
          </a:p>
        </p:txBody>
      </p:sp>
      <p:pic>
        <p:nvPicPr>
          <p:cNvPr id="2" name="Picture 1" descr="A graph with lines and dots&#10;&#10;Description automatically generated">
            <a:extLst>
              <a:ext uri="{FF2B5EF4-FFF2-40B4-BE49-F238E27FC236}">
                <a16:creationId xmlns:a16="http://schemas.microsoft.com/office/drawing/2014/main" id="{86621DA2-1479-3EBC-F129-8F98F52CFAB7}"/>
              </a:ext>
            </a:extLst>
          </p:cNvPr>
          <p:cNvPicPr>
            <a:picLocks noChangeAspect="1"/>
          </p:cNvPicPr>
          <p:nvPr/>
        </p:nvPicPr>
        <p:blipFill>
          <a:blip r:embed="rId2"/>
          <a:stretch>
            <a:fillRect/>
          </a:stretch>
        </p:blipFill>
        <p:spPr>
          <a:xfrm>
            <a:off x="1273215" y="417493"/>
            <a:ext cx="9645570" cy="4826963"/>
          </a:xfrm>
          <a:prstGeom prst="rect">
            <a:avLst/>
          </a:prstGeom>
        </p:spPr>
      </p:pic>
    </p:spTree>
    <p:extLst>
      <p:ext uri="{BB962C8B-B14F-4D97-AF65-F5344CB8AC3E}">
        <p14:creationId xmlns:p14="http://schemas.microsoft.com/office/powerpoint/2010/main" val="3998341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83AE64D-E506-D0D3-7C3E-3AF8F60BB36F}"/>
              </a:ext>
            </a:extLst>
          </p:cNvPr>
          <p:cNvSpPr txBox="1"/>
          <p:nvPr/>
        </p:nvSpPr>
        <p:spPr>
          <a:xfrm>
            <a:off x="8231186" y="5543404"/>
            <a:ext cx="1506490" cy="369332"/>
          </a:xfrm>
          <a:prstGeom prst="rect">
            <a:avLst/>
          </a:prstGeom>
          <a:noFill/>
        </p:spPr>
        <p:txBody>
          <a:bodyPr wrap="square" lIns="91440" tIns="45720" rIns="91440" bIns="45720" rtlCol="0" anchor="t">
            <a:spAutoFit/>
          </a:bodyPr>
          <a:lstStyle/>
          <a:p>
            <a:r>
              <a:rPr lang="en-US" dirty="0">
                <a:cs typeface="Arial"/>
              </a:rPr>
              <a:t>August 10</a:t>
            </a:r>
          </a:p>
        </p:txBody>
      </p:sp>
      <p:pic>
        <p:nvPicPr>
          <p:cNvPr id="2" name="Picture 1">
            <a:extLst>
              <a:ext uri="{FF2B5EF4-FFF2-40B4-BE49-F238E27FC236}">
                <a16:creationId xmlns:a16="http://schemas.microsoft.com/office/drawing/2014/main" id="{35B62A68-5B5C-5DAB-1921-AEC86170C613}"/>
              </a:ext>
            </a:extLst>
          </p:cNvPr>
          <p:cNvPicPr>
            <a:picLocks noChangeAspect="1"/>
          </p:cNvPicPr>
          <p:nvPr/>
        </p:nvPicPr>
        <p:blipFill>
          <a:blip r:embed="rId2"/>
          <a:stretch>
            <a:fillRect/>
          </a:stretch>
        </p:blipFill>
        <p:spPr>
          <a:xfrm>
            <a:off x="1659038" y="542886"/>
            <a:ext cx="8873925" cy="4441141"/>
          </a:xfrm>
          <a:prstGeom prst="rect">
            <a:avLst/>
          </a:prstGeom>
        </p:spPr>
      </p:pic>
    </p:spTree>
    <p:extLst>
      <p:ext uri="{BB962C8B-B14F-4D97-AF65-F5344CB8AC3E}">
        <p14:creationId xmlns:p14="http://schemas.microsoft.com/office/powerpoint/2010/main" val="2153363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83AE64D-E506-D0D3-7C3E-3AF8F60BB36F}"/>
              </a:ext>
            </a:extLst>
          </p:cNvPr>
          <p:cNvSpPr txBox="1"/>
          <p:nvPr/>
        </p:nvSpPr>
        <p:spPr>
          <a:xfrm>
            <a:off x="8231186" y="5543404"/>
            <a:ext cx="1506490" cy="369332"/>
          </a:xfrm>
          <a:prstGeom prst="rect">
            <a:avLst/>
          </a:prstGeom>
          <a:noFill/>
        </p:spPr>
        <p:txBody>
          <a:bodyPr wrap="square" lIns="91440" tIns="45720" rIns="91440" bIns="45720" rtlCol="0" anchor="t">
            <a:spAutoFit/>
          </a:bodyPr>
          <a:lstStyle/>
          <a:p>
            <a:r>
              <a:rPr lang="en-US" dirty="0">
                <a:cs typeface="Arial"/>
              </a:rPr>
              <a:t>August 7</a:t>
            </a:r>
          </a:p>
        </p:txBody>
      </p:sp>
      <p:pic>
        <p:nvPicPr>
          <p:cNvPr id="3" name="Picture 2" descr="A graph with blue and orange lines&#10;&#10;Description automatically generated">
            <a:extLst>
              <a:ext uri="{FF2B5EF4-FFF2-40B4-BE49-F238E27FC236}">
                <a16:creationId xmlns:a16="http://schemas.microsoft.com/office/drawing/2014/main" id="{DEE6DD5A-7D38-F01E-4AD0-CB685AB1D53E}"/>
              </a:ext>
            </a:extLst>
          </p:cNvPr>
          <p:cNvPicPr>
            <a:picLocks noChangeAspect="1"/>
          </p:cNvPicPr>
          <p:nvPr/>
        </p:nvPicPr>
        <p:blipFill>
          <a:blip r:embed="rId2"/>
          <a:stretch>
            <a:fillRect/>
          </a:stretch>
        </p:blipFill>
        <p:spPr>
          <a:xfrm>
            <a:off x="1466127" y="581468"/>
            <a:ext cx="9115064" cy="4556887"/>
          </a:xfrm>
          <a:prstGeom prst="rect">
            <a:avLst/>
          </a:prstGeom>
        </p:spPr>
      </p:pic>
    </p:spTree>
    <p:extLst>
      <p:ext uri="{BB962C8B-B14F-4D97-AF65-F5344CB8AC3E}">
        <p14:creationId xmlns:p14="http://schemas.microsoft.com/office/powerpoint/2010/main" val="2200845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ack background with grey text&#10;&#10;Description automatically generated">
            <a:extLst>
              <a:ext uri="{FF2B5EF4-FFF2-40B4-BE49-F238E27FC236}">
                <a16:creationId xmlns:a16="http://schemas.microsoft.com/office/drawing/2014/main" id="{6E0C6B32-0DEF-2F9B-A2BC-46B8D215AD1D}"/>
              </a:ext>
            </a:extLst>
          </p:cNvPr>
          <p:cNvPicPr>
            <a:picLocks noChangeAspect="1"/>
          </p:cNvPicPr>
          <p:nvPr/>
        </p:nvPicPr>
        <p:blipFill>
          <a:blip r:embed="rId2"/>
          <a:stretch>
            <a:fillRect/>
          </a:stretch>
        </p:blipFill>
        <p:spPr>
          <a:xfrm>
            <a:off x="-90237" y="475992"/>
            <a:ext cx="12192000" cy="1795228"/>
          </a:xfrm>
          <a:prstGeom prst="rect">
            <a:avLst/>
          </a:prstGeom>
        </p:spPr>
      </p:pic>
      <p:pic>
        <p:nvPicPr>
          <p:cNvPr id="3" name="Picture 2" descr="Safety Warning Free Stock Photo - Public Domain Pictures">
            <a:extLst>
              <a:ext uri="{FF2B5EF4-FFF2-40B4-BE49-F238E27FC236}">
                <a16:creationId xmlns:a16="http://schemas.microsoft.com/office/drawing/2014/main" id="{4F898B53-21E6-CDFB-1CA6-A7BE4B6CB73C}"/>
              </a:ext>
            </a:extLst>
          </p:cNvPr>
          <p:cNvPicPr>
            <a:picLocks noChangeAspect="1"/>
          </p:cNvPicPr>
          <p:nvPr/>
        </p:nvPicPr>
        <p:blipFill>
          <a:blip r:embed="rId3"/>
          <a:stretch>
            <a:fillRect/>
          </a:stretch>
        </p:blipFill>
        <p:spPr>
          <a:xfrm>
            <a:off x="3348789" y="2330240"/>
            <a:ext cx="5414211" cy="3531019"/>
          </a:xfrm>
          <a:prstGeom prst="rect">
            <a:avLst/>
          </a:prstGeom>
        </p:spPr>
      </p:pic>
    </p:spTree>
    <p:extLst>
      <p:ext uri="{BB962C8B-B14F-4D97-AF65-F5344CB8AC3E}">
        <p14:creationId xmlns:p14="http://schemas.microsoft.com/office/powerpoint/2010/main" val="1633663151"/>
      </p:ext>
    </p:extLst>
  </p:cSld>
  <p:clrMapOvr>
    <a:masterClrMapping/>
  </p:clrMapOvr>
</p:sld>
</file>

<file path=ppt/theme/theme1.xml><?xml version="1.0" encoding="utf-8"?>
<a:theme xmlns:a="http://schemas.openxmlformats.org/drawingml/2006/main" name="Office Theme">
  <a:themeElements>
    <a:clrScheme name="Atrium Presentation 1">
      <a:dk1>
        <a:srgbClr val="767882"/>
      </a:dk1>
      <a:lt1>
        <a:srgbClr val="FFFFFF"/>
      </a:lt1>
      <a:dk2>
        <a:srgbClr val="000000"/>
      </a:dk2>
      <a:lt2>
        <a:srgbClr val="008C94"/>
      </a:lt2>
      <a:accent1>
        <a:srgbClr val="006C74"/>
      </a:accent1>
      <a:accent2>
        <a:srgbClr val="E5B801"/>
      </a:accent2>
      <a:accent3>
        <a:srgbClr val="004797"/>
      </a:accent3>
      <a:accent4>
        <a:srgbClr val="04BB6E"/>
      </a:accent4>
      <a:accent5>
        <a:srgbClr val="FF7D2E"/>
      </a:accent5>
      <a:accent6>
        <a:srgbClr val="E4333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fcaadbd-7980-4c2b-ad7d-cfc9d7b21928" xsi:nil="true"/>
    <lcf76f155ced4ddcb4097134ff3c332f xmlns="9f13e816-0b02-4e7c-8b57-4c1756e72b5d">
      <Terms xmlns="http://schemas.microsoft.com/office/infopath/2007/PartnerControls"/>
    </lcf76f155ced4ddcb4097134ff3c332f>
    <SharedWithUsers xmlns="4fcaadbd-7980-4c2b-ad7d-cfc9d7b21928">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B43999B416B1D40A13774800C8A092E" ma:contentTypeVersion="14" ma:contentTypeDescription="Create a new document." ma:contentTypeScope="" ma:versionID="242289d6094b60bb926f5562a08cd5ac">
  <xsd:schema xmlns:xsd="http://www.w3.org/2001/XMLSchema" xmlns:xs="http://www.w3.org/2001/XMLSchema" xmlns:p="http://schemas.microsoft.com/office/2006/metadata/properties" xmlns:ns2="9f13e816-0b02-4e7c-8b57-4c1756e72b5d" xmlns:ns3="4fcaadbd-7980-4c2b-ad7d-cfc9d7b21928" targetNamespace="http://schemas.microsoft.com/office/2006/metadata/properties" ma:root="true" ma:fieldsID="bd7e9f0840a146e563cd2d3ba7473970" ns2:_="" ns3:_="">
    <xsd:import namespace="9f13e816-0b02-4e7c-8b57-4c1756e72b5d"/>
    <xsd:import namespace="4fcaadbd-7980-4c2b-ad7d-cfc9d7b2192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13e816-0b02-4e7c-8b57-4c1756e72b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1ff0a844-5d80-49b0-a46a-0a8d4957c355"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fcaadbd-7980-4c2b-ad7d-cfc9d7b21928"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d0a6f18f-7f5f-4491-a9ea-d867ecc810e1}" ma:internalName="TaxCatchAll" ma:showField="CatchAllData" ma:web="4fcaadbd-7980-4c2b-ad7d-cfc9d7b21928">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63523AF-DDDA-4640-8FDD-706FD8583505}">
  <ds:schemaRefs>
    <ds:schemaRef ds:uri="http://schemas.microsoft.com/sharepoint/v3/contenttype/forms"/>
  </ds:schemaRefs>
</ds:datastoreItem>
</file>

<file path=customXml/itemProps2.xml><?xml version="1.0" encoding="utf-8"?>
<ds:datastoreItem xmlns:ds="http://schemas.openxmlformats.org/officeDocument/2006/customXml" ds:itemID="{6CF4885C-7609-4458-9BFE-1B0CB90D3740}">
  <ds:schemaRefs>
    <ds:schemaRef ds:uri="4fcaadbd-7980-4c2b-ad7d-cfc9d7b21928"/>
    <ds:schemaRef ds:uri="9f13e816-0b02-4e7c-8b57-4c1756e72b5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E4D1E61-CCCC-48D4-85F7-4A96FE49691C}">
  <ds:schemaRefs>
    <ds:schemaRef ds:uri="4fcaadbd-7980-4c2b-ad7d-cfc9d7b21928"/>
    <ds:schemaRef ds:uri="9f13e816-0b02-4e7c-8b57-4c1756e72b5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14</Slides>
  <Notes>0</Notes>
  <HiddenSlides>0</HiddenSlide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Patient Safety</vt:lpstr>
      <vt:lpstr>Good Catches August 2024</vt:lpstr>
      <vt:lpstr>Good Catch Recipient August 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September Safety Focus: Respiratory Season Tips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Kym Stone</dc:creator>
  <cp:revision>351</cp:revision>
  <cp:lastPrinted>2023-07-14T12:53:18Z</cp:lastPrinted>
  <dcterms:created xsi:type="dcterms:W3CDTF">2020-08-30T18:26:08Z</dcterms:created>
  <dcterms:modified xsi:type="dcterms:W3CDTF">2024-09-18T16:49:58Z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0x010100AB43999B416B1D40A13774800C8A092E</vt:lpwstr>
  </property>
  <property fmtid="{D5CDD505-2E9C-101B-9397-08002B2CF9AE}" pid="3" name="ComplianceAssetId">
    <vt:lpwstr/>
  </property>
  <property fmtid="{D5CDD505-2E9C-101B-9397-08002B2CF9AE}" pid="4" name="_ExtendedDescription">
    <vt:lpwstr/>
  </property>
  <property fmtid="{D5CDD505-2E9C-101B-9397-08002B2CF9AE}" pid="5" name="TriggerFlowInfo">
    <vt:lpwstr/>
  </property>
  <property fmtid="{D5CDD505-2E9C-101B-9397-08002B2CF9AE}" pid="6" name="MediaServiceImageTags">
    <vt:lpwstr/>
  </property>
</Properties>
</file>