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4" r:id="rId6"/>
    <p:sldId id="259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939599"/>
        <c:axId val="224596095"/>
        <c:axId val="0"/>
      </c:bar3DChart>
      <c:catAx>
        <c:axId val="211593959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4596095"/>
        <c:crosses val="autoZero"/>
        <c:auto val="1"/>
        <c:lblAlgn val="ctr"/>
        <c:lblOffset val="100"/>
        <c:noMultiLvlLbl val="1"/>
      </c:catAx>
      <c:valAx>
        <c:axId val="224596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93959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svg"/><Relationship Id="rId1" Type="http://schemas.openxmlformats.org/officeDocument/2006/relationships/image" Target="../media/image6.png"/><Relationship Id="rId6" Type="http://schemas.openxmlformats.org/officeDocument/2006/relationships/image" Target="../media/image12.svg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iconchunking_colorful2">
  <dgm:title val="iconchunking_colorful2"/>
  <dgm:desc val="iconchunking_colorful2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2_2" csCatId="accent2" phldr="1"/>
      <dgm:spPr/>
    </dgm:pt>
    <dgm:pt modelId="{4AF52931-E4CA-4429-AACB-B8747CDB2409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600" u="sng" dirty="0" smtClean="0">
              <a:solidFill>
                <a:schemeClr val="tx1"/>
              </a:solidFill>
            </a:rPr>
            <a:t>Unscheduled Absence</a:t>
          </a:r>
          <a:r>
            <a:rPr lang="en-US" sz="1600" dirty="0" smtClean="0">
              <a:solidFill>
                <a:schemeClr val="tx1"/>
              </a:solidFill>
            </a:rPr>
            <a:t>: When a teammate does not work their scheduled day/shift and time off was not approved in advance. One absence = one occurrence</a:t>
          </a:r>
          <a:endParaRPr lang="en-US" sz="1600" dirty="0">
            <a:solidFill>
              <a:schemeClr val="tx1"/>
            </a:solidFill>
          </a:endParaRPr>
        </a:p>
      </dgm:t>
    </dgm:pt>
    <dgm:pt modelId="{67B2FC97-2FAE-4EFE-9DEE-E4216C657F35}" type="parTrans" cxnId="{F82329C8-C3B2-4E9B-9033-528488D72705}">
      <dgm:prSet/>
      <dgm:spPr/>
      <dgm:t>
        <a:bodyPr/>
        <a:lstStyle/>
        <a:p>
          <a:endParaRPr lang="en-US"/>
        </a:p>
      </dgm:t>
    </dgm:pt>
    <dgm:pt modelId="{D86AF01C-9CBC-41F8-9354-48CD82BDFDC9}" type="sibTrans" cxnId="{F82329C8-C3B2-4E9B-9033-528488D72705}">
      <dgm:prSet/>
      <dgm:spPr/>
      <dgm:t>
        <a:bodyPr/>
        <a:lstStyle/>
        <a:p>
          <a:endParaRPr lang="en-US"/>
        </a:p>
      </dgm:t>
    </dgm:pt>
    <dgm:pt modelId="{81BEB84D-9A77-49C6-9301-B3359FCAC75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u="sng" dirty="0" smtClean="0">
              <a:solidFill>
                <a:schemeClr val="tx1"/>
              </a:solidFill>
            </a:rPr>
            <a:t>Tardy</a:t>
          </a:r>
          <a:r>
            <a:rPr lang="en-US" sz="1600" u="none" dirty="0" smtClean="0">
              <a:solidFill>
                <a:schemeClr val="tx1"/>
              </a:solidFill>
            </a:rPr>
            <a:t>: When a teammate fails to report to work at the scheduled start time, without advance approval by the leader. For CP, there is a 15-min grace period. After 15 min is a tardy.</a:t>
          </a:r>
        </a:p>
        <a:p>
          <a:pPr>
            <a:lnSpc>
              <a:spcPct val="100000"/>
            </a:lnSpc>
          </a:pPr>
          <a:r>
            <a:rPr lang="en-US" sz="1600" u="none" dirty="0" smtClean="0">
              <a:solidFill>
                <a:schemeClr val="tx1"/>
              </a:solidFill>
            </a:rPr>
            <a:t>Three </a:t>
          </a:r>
          <a:r>
            <a:rPr lang="en-US" sz="1600" u="none" dirty="0" err="1" smtClean="0">
              <a:solidFill>
                <a:schemeClr val="tx1"/>
              </a:solidFill>
            </a:rPr>
            <a:t>tardies</a:t>
          </a:r>
          <a:r>
            <a:rPr lang="en-US" sz="1600" u="none" dirty="0" smtClean="0">
              <a:solidFill>
                <a:schemeClr val="tx1"/>
              </a:solidFill>
            </a:rPr>
            <a:t> = one occurrence</a:t>
          </a:r>
          <a:endParaRPr lang="en-US" sz="1600" u="sng" dirty="0">
            <a:solidFill>
              <a:schemeClr val="tx1"/>
            </a:solidFill>
          </a:endParaRPr>
        </a:p>
      </dgm:t>
    </dgm:pt>
    <dgm:pt modelId="{AE4D0D43-0332-4F79-8D35-BCD8C10758AE}" type="parTrans" cxnId="{420EF6C4-7321-43BE-A2FC-253606B1E06A}">
      <dgm:prSet/>
      <dgm:spPr/>
      <dgm:t>
        <a:bodyPr/>
        <a:lstStyle/>
        <a:p>
          <a:endParaRPr lang="en-US"/>
        </a:p>
      </dgm:t>
    </dgm:pt>
    <dgm:pt modelId="{5D260F18-25D2-4074-87F1-7E78DDA61C58}" type="sibTrans" cxnId="{420EF6C4-7321-43BE-A2FC-253606B1E06A}">
      <dgm:prSet/>
      <dgm:spPr/>
      <dgm:t>
        <a:bodyPr/>
        <a:lstStyle/>
        <a:p>
          <a:endParaRPr lang="en-US"/>
        </a:p>
      </dgm:t>
    </dgm:pt>
    <dgm:pt modelId="{BFF9359E-E9B1-4B73-BACC-2C7988765B1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u="sng" dirty="0" smtClean="0">
              <a:solidFill>
                <a:schemeClr val="tx1"/>
              </a:solidFill>
            </a:rPr>
            <a:t>No Call/No Show</a:t>
          </a:r>
          <a:r>
            <a:rPr lang="en-US" sz="1600" u="none" dirty="0" smtClean="0">
              <a:solidFill>
                <a:schemeClr val="tx1"/>
              </a:solidFill>
            </a:rPr>
            <a:t>: When a teammate does not report to work as scheduled and fails to notify the department of their absence, as required by the department notification procedure. </a:t>
          </a:r>
        </a:p>
        <a:p>
          <a:pPr>
            <a:lnSpc>
              <a:spcPct val="100000"/>
            </a:lnSpc>
          </a:pPr>
          <a:r>
            <a:rPr lang="en-US" sz="1600" b="1" u="none" dirty="0" smtClean="0">
              <a:solidFill>
                <a:schemeClr val="tx1"/>
              </a:solidFill>
            </a:rPr>
            <a:t>CP: Notify a leader by text/call </a:t>
          </a:r>
          <a:r>
            <a:rPr lang="en-US" sz="1600" b="1" u="sng" dirty="0" smtClean="0">
              <a:solidFill>
                <a:schemeClr val="tx1"/>
              </a:solidFill>
            </a:rPr>
            <a:t>and</a:t>
          </a:r>
          <a:r>
            <a:rPr lang="en-US" sz="1600" b="1" i="1" u="none" dirty="0" smtClean="0">
              <a:solidFill>
                <a:schemeClr val="tx1"/>
              </a:solidFill>
            </a:rPr>
            <a:t> </a:t>
          </a:r>
          <a:r>
            <a:rPr lang="en-US" sz="1600" b="1" i="0" u="none" dirty="0" smtClean="0">
              <a:solidFill>
                <a:schemeClr val="tx1"/>
              </a:solidFill>
            </a:rPr>
            <a:t>call the lab at 336-716-1810 for any unscheduled absence</a:t>
          </a:r>
          <a:endParaRPr lang="en-US" sz="1600" b="1" u="sng" dirty="0">
            <a:solidFill>
              <a:schemeClr val="tx1"/>
            </a:solidFill>
          </a:endParaRPr>
        </a:p>
      </dgm:t>
    </dgm:pt>
    <dgm:pt modelId="{6E0A40FA-1B79-4089-8B9A-3BA22865FE4E}" type="parTrans" cxnId="{516EC545-1971-48B3-978C-4756FCDCCFD9}">
      <dgm:prSet/>
      <dgm:spPr/>
      <dgm:t>
        <a:bodyPr/>
        <a:lstStyle/>
        <a:p>
          <a:endParaRPr lang="en-US"/>
        </a:p>
      </dgm:t>
    </dgm:pt>
    <dgm:pt modelId="{1CEF1965-C516-4C44-BAE3-2FA3F5116930}" type="sibTrans" cxnId="{516EC545-1971-48B3-978C-4756FCDCCFD9}">
      <dgm:prSet/>
      <dgm:spPr/>
      <dgm:t>
        <a:bodyPr/>
        <a:lstStyle/>
        <a:p>
          <a:endParaRPr lang="en-US"/>
        </a:p>
      </dgm:t>
    </dgm:pt>
    <dgm:pt modelId="{6F4DA4D9-01DC-439B-8F27-AAA47846B277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7BD98E3C-315B-4C9C-8D58-D6DB162B58F8}" type="pres">
      <dgm:prSet presAssocID="{4AF52931-E4CA-4429-AACB-B8747CDB2409}" presName="compNode" presStyleCnt="0"/>
      <dgm:spPr/>
    </dgm:pt>
    <dgm:pt modelId="{DD5F79B1-3C2C-4604-AC16-19B868C74020}" type="pres">
      <dgm:prSet presAssocID="{4AF52931-E4CA-4429-AACB-B8747CDB2409}" presName="bgRect" presStyleLbl="bgShp" presStyleIdx="0" presStyleCnt="3" custScaleY="100098" custLinFactNeighborX="1474" custLinFactNeighborY="51862"/>
      <dgm:spPr/>
    </dgm:pt>
    <dgm:pt modelId="{B949D2F1-162D-4D02-A732-D01345E22AA4}" type="pres">
      <dgm:prSet presAssocID="{4AF52931-E4CA-4429-AACB-B8747CDB2409}" presName="iconRect" presStyleLbl="node1" presStyleIdx="0" presStyleCnt="3" custScaleX="117162" custScaleY="102251" custLinFactNeighborX="-31496" custLinFactNeighborY="657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B131C359-49F1-4CB8-8E9B-1B1386A2778B}" type="pres">
      <dgm:prSet presAssocID="{4AF52931-E4CA-4429-AACB-B8747CDB2409}" presName="spaceRect" presStyleCnt="0"/>
      <dgm:spPr/>
    </dgm:pt>
    <dgm:pt modelId="{F8F5240A-0D85-485B-9D93-407D1FFAF913}" type="pres">
      <dgm:prSet presAssocID="{4AF52931-E4CA-4429-AACB-B8747CDB2409}" presName="parTx" presStyleLbl="revTx" presStyleIdx="0" presStyleCnt="3" custScaleX="113632" custScaleY="92828" custLinFactNeighborX="2642" custLinFactNeighborY="2129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8ABCEC2-390B-429B-9081-E082DA5D0427}" type="pres">
      <dgm:prSet presAssocID="{D86AF01C-9CBC-41F8-9354-48CD82BDFDC9}" presName="sibTrans" presStyleCnt="0"/>
      <dgm:spPr/>
    </dgm:pt>
    <dgm:pt modelId="{F2D54F12-8080-4E0C-BD80-92EA1630D084}" type="pres">
      <dgm:prSet presAssocID="{81BEB84D-9A77-49C6-9301-B3359FCAC75F}" presName="compNode" presStyleCnt="0"/>
      <dgm:spPr/>
    </dgm:pt>
    <dgm:pt modelId="{CBA0401E-7684-42C8-839E-D801768D883C}" type="pres">
      <dgm:prSet presAssocID="{81BEB84D-9A77-49C6-9301-B3359FCAC75F}" presName="bgRect" presStyleLbl="bgShp" presStyleIdx="1" presStyleCnt="3" custScaleY="171280" custLinFactNeighborX="4126" custLinFactNeighborY="22602"/>
      <dgm:spPr/>
    </dgm:pt>
    <dgm:pt modelId="{EF3B2503-2995-401B-AD2A-8687192014FC}" type="pres">
      <dgm:prSet presAssocID="{81BEB84D-9A77-49C6-9301-B3359FCAC75F}" presName="iconRect" presStyleLbl="node1" presStyleIdx="1" presStyleCnt="3" custScaleX="52852" custScaleY="53032" custLinFactNeighborX="-41946" custLinFactNeighborY="34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69262E9A-AC8B-4E45-B562-DDB0B7EF679B}" type="pres">
      <dgm:prSet presAssocID="{81BEB84D-9A77-49C6-9301-B3359FCAC75F}" presName="spaceRect" presStyleCnt="0"/>
      <dgm:spPr/>
    </dgm:pt>
    <dgm:pt modelId="{686301C7-6BD3-4366-8AD9-2496B2EDF77C}" type="pres">
      <dgm:prSet presAssocID="{81BEB84D-9A77-49C6-9301-B3359FCAC75F}" presName="parTx" presStyleLbl="revTx" presStyleIdx="1" presStyleCnt="3" custScaleX="101903" custScaleY="106996" custLinFactNeighborX="11565" custLinFactNeighborY="66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ED4671C-AA9A-4E39-8821-8479FB442A42}" type="pres">
      <dgm:prSet presAssocID="{5D260F18-25D2-4074-87F1-7E78DDA61C58}" presName="sibTrans" presStyleCnt="0"/>
      <dgm:spPr/>
    </dgm:pt>
    <dgm:pt modelId="{73B0EF57-FE6C-4349-B546-40C4671BE0AF}" type="pres">
      <dgm:prSet presAssocID="{BFF9359E-E9B1-4B73-BACC-2C7988765B16}" presName="compNode" presStyleCnt="0"/>
      <dgm:spPr/>
    </dgm:pt>
    <dgm:pt modelId="{5865A6BD-F99C-4927-AA71-14438D8BD5FD}" type="pres">
      <dgm:prSet presAssocID="{BFF9359E-E9B1-4B73-BACC-2C7988765B16}" presName="bgRect" presStyleLbl="bgShp" presStyleIdx="2" presStyleCnt="3" custScaleY="192417" custLinFactNeighborX="4379" custLinFactNeighborY="-3950"/>
      <dgm:spPr/>
      <dgm:t>
        <a:bodyPr/>
        <a:lstStyle/>
        <a:p>
          <a:endParaRPr lang="en-US"/>
        </a:p>
      </dgm:t>
    </dgm:pt>
    <dgm:pt modelId="{F7573F21-6CA6-4D82-A5B8-20E46E8BAE44}" type="pres">
      <dgm:prSet presAssocID="{BFF9359E-E9B1-4B73-BACC-2C7988765B16}" presName="iconRect" presStyleLbl="node1" presStyleIdx="2" presStyleCnt="3" custLinFactNeighborX="-3674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CFA2DEF1-3E86-45A4-93DF-3F3524CE8FA1}" type="pres">
      <dgm:prSet presAssocID="{BFF9359E-E9B1-4B73-BACC-2C7988765B16}" presName="spaceRect" presStyleCnt="0"/>
      <dgm:spPr/>
    </dgm:pt>
    <dgm:pt modelId="{3A277CF8-63F3-4E73-9A0E-6D37315945D9}" type="pres">
      <dgm:prSet presAssocID="{BFF9359E-E9B1-4B73-BACC-2C7988765B16}" presName="parTx" presStyleLbl="revTx" presStyleIdx="2" presStyleCnt="3" custScaleX="101585" custScaleY="113375" custLinFactNeighborX="4267" custLinFactNeighborY="-1399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0FB2B426-F0E1-46AC-8877-C6BC9AFEAA79}" type="presOf" srcId="{81BEB84D-9A77-49C6-9301-B3359FCAC75F}" destId="{686301C7-6BD3-4366-8AD9-2496B2EDF77C}" srcOrd="0" destOrd="0" presId="urn:microsoft.com/office/officeart/2018/2/layout/IconVerticalSolidList"/>
    <dgm:cxn modelId="{E35E8428-56F2-46AB-9E50-4261F022E415}" type="presOf" srcId="{4AF52931-E4CA-4429-AACB-B8747CDB2409}" destId="{F8F5240A-0D85-485B-9D93-407D1FFAF913}" srcOrd="0" destOrd="0" presId="urn:microsoft.com/office/officeart/2018/2/layout/IconVerticalSolidList"/>
    <dgm:cxn modelId="{9AA0145A-3FA6-4E40-B6CD-6DB3507FF368}" type="presOf" srcId="{C7720856-93F0-4CC7-B7FD-2466914A11D4}" destId="{6F4DA4D9-01DC-439B-8F27-AAA47846B277}" srcOrd="0" destOrd="0" presId="urn:microsoft.com/office/officeart/2018/2/layout/IconVerticalSolidList"/>
    <dgm:cxn modelId="{157D760D-D278-416A-8A95-E1E5E1AC50DD}" type="presOf" srcId="{BFF9359E-E9B1-4B73-BACC-2C7988765B16}" destId="{3A277CF8-63F3-4E73-9A0E-6D37315945D9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AFECB7CA-4E50-4F60-A6FB-C3816E8CAB87}" type="presParOf" srcId="{6F4DA4D9-01DC-439B-8F27-AAA47846B277}" destId="{7BD98E3C-315B-4C9C-8D58-D6DB162B58F8}" srcOrd="0" destOrd="0" presId="urn:microsoft.com/office/officeart/2018/2/layout/IconVerticalSolidList"/>
    <dgm:cxn modelId="{A2217810-9D1C-4BC7-BE87-D83BE419F7B1}" type="presParOf" srcId="{7BD98E3C-315B-4C9C-8D58-D6DB162B58F8}" destId="{DD5F79B1-3C2C-4604-AC16-19B868C74020}" srcOrd="0" destOrd="0" presId="urn:microsoft.com/office/officeart/2018/2/layout/IconVerticalSolidList"/>
    <dgm:cxn modelId="{30B94466-A785-41BF-BAD4-03A089615086}" type="presParOf" srcId="{7BD98E3C-315B-4C9C-8D58-D6DB162B58F8}" destId="{B949D2F1-162D-4D02-A732-D01345E22AA4}" srcOrd="1" destOrd="0" presId="urn:microsoft.com/office/officeart/2018/2/layout/IconVerticalSolidList"/>
    <dgm:cxn modelId="{FFB8D8B5-5828-46DD-BA77-13638195E4D6}" type="presParOf" srcId="{7BD98E3C-315B-4C9C-8D58-D6DB162B58F8}" destId="{B131C359-49F1-4CB8-8E9B-1B1386A2778B}" srcOrd="2" destOrd="0" presId="urn:microsoft.com/office/officeart/2018/2/layout/IconVerticalSolidList"/>
    <dgm:cxn modelId="{11227E96-FF77-4F39-8B07-07E8611C740D}" type="presParOf" srcId="{7BD98E3C-315B-4C9C-8D58-D6DB162B58F8}" destId="{F8F5240A-0D85-485B-9D93-407D1FFAF913}" srcOrd="3" destOrd="0" presId="urn:microsoft.com/office/officeart/2018/2/layout/IconVerticalSolidList"/>
    <dgm:cxn modelId="{FFC4B6D5-9F56-4405-843A-09B40CA888A3}" type="presParOf" srcId="{6F4DA4D9-01DC-439B-8F27-AAA47846B277}" destId="{D8ABCEC2-390B-429B-9081-E082DA5D0427}" srcOrd="1" destOrd="0" presId="urn:microsoft.com/office/officeart/2018/2/layout/IconVerticalSolidList"/>
    <dgm:cxn modelId="{16ACC83C-7034-4747-BC5D-1E635B3C6CE7}" type="presParOf" srcId="{6F4DA4D9-01DC-439B-8F27-AAA47846B277}" destId="{F2D54F12-8080-4E0C-BD80-92EA1630D084}" srcOrd="2" destOrd="0" presId="urn:microsoft.com/office/officeart/2018/2/layout/IconVerticalSolidList"/>
    <dgm:cxn modelId="{8B276A48-7CBD-4E21-9430-CF0A09D6C0BD}" type="presParOf" srcId="{F2D54F12-8080-4E0C-BD80-92EA1630D084}" destId="{CBA0401E-7684-42C8-839E-D801768D883C}" srcOrd="0" destOrd="0" presId="urn:microsoft.com/office/officeart/2018/2/layout/IconVerticalSolidList"/>
    <dgm:cxn modelId="{F08383BF-FD60-4A49-AD77-65D910EFB252}" type="presParOf" srcId="{F2D54F12-8080-4E0C-BD80-92EA1630D084}" destId="{EF3B2503-2995-401B-AD2A-8687192014FC}" srcOrd="1" destOrd="0" presId="urn:microsoft.com/office/officeart/2018/2/layout/IconVerticalSolidList"/>
    <dgm:cxn modelId="{9D8D1D89-E527-4484-AD56-92A94FED0B6C}" type="presParOf" srcId="{F2D54F12-8080-4E0C-BD80-92EA1630D084}" destId="{69262E9A-AC8B-4E45-B562-DDB0B7EF679B}" srcOrd="2" destOrd="0" presId="urn:microsoft.com/office/officeart/2018/2/layout/IconVerticalSolidList"/>
    <dgm:cxn modelId="{6BE50CC8-CADE-45A7-BC96-23D75538F39A}" type="presParOf" srcId="{F2D54F12-8080-4E0C-BD80-92EA1630D084}" destId="{686301C7-6BD3-4366-8AD9-2496B2EDF77C}" srcOrd="3" destOrd="0" presId="urn:microsoft.com/office/officeart/2018/2/layout/IconVerticalSolidList"/>
    <dgm:cxn modelId="{159D78D4-1170-4693-834B-E3B0A1E5AA76}" type="presParOf" srcId="{6F4DA4D9-01DC-439B-8F27-AAA47846B277}" destId="{6ED4671C-AA9A-4E39-8821-8479FB442A42}" srcOrd="3" destOrd="0" presId="urn:microsoft.com/office/officeart/2018/2/layout/IconVerticalSolidList"/>
    <dgm:cxn modelId="{0E014224-8D52-4573-89D1-F50AF2BE6748}" type="presParOf" srcId="{6F4DA4D9-01DC-439B-8F27-AAA47846B277}" destId="{73B0EF57-FE6C-4349-B546-40C4671BE0AF}" srcOrd="4" destOrd="0" presId="urn:microsoft.com/office/officeart/2018/2/layout/IconVerticalSolidList"/>
    <dgm:cxn modelId="{ACBC9EF5-3D90-4A12-AA98-CAAF2742426F}" type="presParOf" srcId="{73B0EF57-FE6C-4349-B546-40C4671BE0AF}" destId="{5865A6BD-F99C-4927-AA71-14438D8BD5FD}" srcOrd="0" destOrd="0" presId="urn:microsoft.com/office/officeart/2018/2/layout/IconVerticalSolidList"/>
    <dgm:cxn modelId="{528DEE1A-B9B3-44B7-9915-05F053EAB214}" type="presParOf" srcId="{73B0EF57-FE6C-4349-B546-40C4671BE0AF}" destId="{F7573F21-6CA6-4D82-A5B8-20E46E8BAE44}" srcOrd="1" destOrd="0" presId="urn:microsoft.com/office/officeart/2018/2/layout/IconVerticalSolidList"/>
    <dgm:cxn modelId="{BBB56E6E-28C7-4B11-9E9C-87BF204F01B2}" type="presParOf" srcId="{73B0EF57-FE6C-4349-B546-40C4671BE0AF}" destId="{CFA2DEF1-3E86-45A4-93DF-3F3524CE8FA1}" srcOrd="2" destOrd="0" presId="urn:microsoft.com/office/officeart/2018/2/layout/IconVerticalSolidList"/>
    <dgm:cxn modelId="{109CAEC4-7E84-44CD-AC12-5A4173227651}" type="presParOf" srcId="{73B0EF57-FE6C-4349-B546-40C4671BE0AF}" destId="{3A277CF8-63F3-4E73-9A0E-6D37315945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05/8/layout/cycle2" loCatId="cycle" qsTypeId="urn:microsoft.com/office/officeart/2005/8/quickstyle/simple4" qsCatId="simple" csTypeId="urn:microsoft.com/office/officeart/2005/8/colors/iconchunking_colorful2" csCatId="other" phldr="1"/>
      <dgm:spPr/>
    </dgm:pt>
    <dgm:pt modelId="{CFF0578C-D7F7-460F-9A5B-2648300DC722}" type="pres">
      <dgm:prSet presAssocID="{C7720856-93F0-4CC7-B7FD-2466914A11D4}" presName="cycle" presStyleCnt="0">
        <dgm:presLayoutVars>
          <dgm:dir/>
          <dgm:resizeHandles val="exact"/>
        </dgm:presLayoutVars>
      </dgm:prSet>
      <dgm:spPr/>
    </dgm:pt>
  </dgm:ptLst>
  <dgm:cxnLst>
    <dgm:cxn modelId="{FF3D82D2-C4A7-4774-8B1C-248DC3678276}" type="presOf" srcId="{C7720856-93F0-4CC7-B7FD-2466914A11D4}" destId="{CFF0578C-D7F7-460F-9A5B-2648300DC72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F79B1-3C2C-4604-AC16-19B868C74020}">
      <dsp:nvSpPr>
        <dsp:cNvPr id="0" name=""/>
        <dsp:cNvSpPr/>
      </dsp:nvSpPr>
      <dsp:spPr>
        <a:xfrm>
          <a:off x="0" y="405713"/>
          <a:ext cx="5253134" cy="762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9D2F1-162D-4D02-A732-D01345E22AA4}">
      <dsp:nvSpPr>
        <dsp:cNvPr id="0" name=""/>
        <dsp:cNvSpPr/>
      </dsp:nvSpPr>
      <dsp:spPr>
        <a:xfrm>
          <a:off x="-19064" y="335898"/>
          <a:ext cx="147271" cy="1285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5240A-0D85-485B-9D93-407D1FFAF913}">
      <dsp:nvSpPr>
        <dsp:cNvPr id="0" name=""/>
        <dsp:cNvSpPr/>
      </dsp:nvSpPr>
      <dsp:spPr>
        <a:xfrm>
          <a:off x="-146066" y="262402"/>
          <a:ext cx="5545267" cy="937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15" tIns="106915" rIns="106915" bIns="106915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Unscheduled Absence</a:t>
          </a:r>
          <a:r>
            <a:rPr lang="en-US" sz="1600" kern="1200" dirty="0" smtClean="0">
              <a:solidFill>
                <a:schemeClr val="tx1"/>
              </a:solidFill>
            </a:rPr>
            <a:t>: When a teammate does not work their scheduled day/shift and time off was not approved in advance. One absence = one occurrence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-146066" y="262402"/>
        <a:ext cx="5545267" cy="937767"/>
      </dsp:txXfrm>
    </dsp:sp>
    <dsp:sp modelId="{CBA0401E-7684-42C8-839E-D801768D883C}">
      <dsp:nvSpPr>
        <dsp:cNvPr id="0" name=""/>
        <dsp:cNvSpPr/>
      </dsp:nvSpPr>
      <dsp:spPr>
        <a:xfrm>
          <a:off x="0" y="1938526"/>
          <a:ext cx="5253134" cy="13046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B2503-2995-401B-AD2A-8687192014FC}">
      <dsp:nvSpPr>
        <dsp:cNvPr id="0" name=""/>
        <dsp:cNvSpPr/>
      </dsp:nvSpPr>
      <dsp:spPr>
        <a:xfrm>
          <a:off x="-80143" y="2401234"/>
          <a:ext cx="65599" cy="353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301C7-6BD3-4366-8AD9-2496B2EDF77C}">
      <dsp:nvSpPr>
        <dsp:cNvPr id="0" name=""/>
        <dsp:cNvSpPr/>
      </dsp:nvSpPr>
      <dsp:spPr>
        <a:xfrm>
          <a:off x="280244" y="2070061"/>
          <a:ext cx="4972889" cy="1080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15" tIns="106915" rIns="106915" bIns="10691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Tardy</a:t>
          </a:r>
          <a:r>
            <a:rPr lang="en-US" sz="1600" u="none" kern="1200" dirty="0" smtClean="0">
              <a:solidFill>
                <a:schemeClr val="tx1"/>
              </a:solidFill>
            </a:rPr>
            <a:t>: When a teammate fails to report to work at the scheduled start time, without advance approval by the leader. For CP, there is a 15-min grace period. After 15 min is a tardy.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u="none" kern="1200" dirty="0" smtClean="0">
              <a:solidFill>
                <a:schemeClr val="tx1"/>
              </a:solidFill>
            </a:rPr>
            <a:t>Three </a:t>
          </a:r>
          <a:r>
            <a:rPr lang="en-US" sz="1600" u="none" kern="1200" dirty="0" err="1" smtClean="0">
              <a:solidFill>
                <a:schemeClr val="tx1"/>
              </a:solidFill>
            </a:rPr>
            <a:t>tardies</a:t>
          </a:r>
          <a:r>
            <a:rPr lang="en-US" sz="1600" u="none" kern="1200" dirty="0" smtClean="0">
              <a:solidFill>
                <a:schemeClr val="tx1"/>
              </a:solidFill>
            </a:rPr>
            <a:t> = one occurrence</a:t>
          </a:r>
          <a:endParaRPr lang="en-US" sz="1600" u="sng" kern="1200" dirty="0">
            <a:solidFill>
              <a:schemeClr val="tx1"/>
            </a:solidFill>
          </a:endParaRPr>
        </a:p>
      </dsp:txBody>
      <dsp:txXfrm>
        <a:off x="280244" y="2070061"/>
        <a:ext cx="4972889" cy="1080895"/>
      </dsp:txXfrm>
    </dsp:sp>
    <dsp:sp modelId="{5865A6BD-F99C-4927-AA71-14438D8BD5FD}">
      <dsp:nvSpPr>
        <dsp:cNvPr id="0" name=""/>
        <dsp:cNvSpPr/>
      </dsp:nvSpPr>
      <dsp:spPr>
        <a:xfrm>
          <a:off x="0" y="3763057"/>
          <a:ext cx="5253134" cy="146561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73F21-6CA6-4D82-A5B8-20E46E8BAE44}">
      <dsp:nvSpPr>
        <dsp:cNvPr id="0" name=""/>
        <dsp:cNvSpPr/>
      </dsp:nvSpPr>
      <dsp:spPr>
        <a:xfrm>
          <a:off x="-76931" y="4463104"/>
          <a:ext cx="125699" cy="125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77CF8-63F3-4E73-9A0E-6D37315945D9}">
      <dsp:nvSpPr>
        <dsp:cNvPr id="0" name=""/>
        <dsp:cNvSpPr/>
      </dsp:nvSpPr>
      <dsp:spPr>
        <a:xfrm>
          <a:off x="287458" y="3936140"/>
          <a:ext cx="4957370" cy="1145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915" tIns="106915" rIns="106915" bIns="106915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 smtClean="0">
              <a:solidFill>
                <a:schemeClr val="tx1"/>
              </a:solidFill>
            </a:rPr>
            <a:t>No Call/No Show</a:t>
          </a:r>
          <a:r>
            <a:rPr lang="en-US" sz="1600" u="none" kern="1200" dirty="0" smtClean="0">
              <a:solidFill>
                <a:schemeClr val="tx1"/>
              </a:solidFill>
            </a:rPr>
            <a:t>: When a teammate does not report to work as scheduled and fails to notify the department of their absence, as required by the department notification procedure.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none" kern="1200" dirty="0" smtClean="0">
              <a:solidFill>
                <a:schemeClr val="tx1"/>
              </a:solidFill>
            </a:rPr>
            <a:t>CP: Notify a leader by text/call </a:t>
          </a:r>
          <a:r>
            <a:rPr lang="en-US" sz="1600" b="1" u="sng" kern="1200" dirty="0" smtClean="0">
              <a:solidFill>
                <a:schemeClr val="tx1"/>
              </a:solidFill>
            </a:rPr>
            <a:t>and</a:t>
          </a:r>
          <a:r>
            <a:rPr lang="en-US" sz="1600" b="1" i="1" u="none" kern="1200" dirty="0" smtClean="0">
              <a:solidFill>
                <a:schemeClr val="tx1"/>
              </a:solidFill>
            </a:rPr>
            <a:t> </a:t>
          </a:r>
          <a:r>
            <a:rPr lang="en-US" sz="1600" b="1" i="0" u="none" kern="1200" dirty="0" smtClean="0">
              <a:solidFill>
                <a:schemeClr val="tx1"/>
              </a:solidFill>
            </a:rPr>
            <a:t>call the lab at 336-716-1810 for any unscheduled absence</a:t>
          </a:r>
          <a:endParaRPr lang="en-US" sz="1600" b="1" u="sng" kern="1200" dirty="0">
            <a:solidFill>
              <a:schemeClr val="tx1"/>
            </a:solidFill>
          </a:endParaRPr>
        </a:p>
      </dsp:txBody>
      <dsp:txXfrm>
        <a:off x="287458" y="3936140"/>
        <a:ext cx="4957370" cy="1145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0.20153</cdr:y>
    </cdr:from>
    <cdr:to>
      <cdr:x>1</cdr:x>
      <cdr:y>0.99151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313412"/>
          <a:ext cx="7082712" cy="51484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0.01526</cdr:x>
      <cdr:y>0</cdr:y>
    </cdr:from>
    <cdr:to>
      <cdr:x>0.98705</cdr:x>
      <cdr:y>0.19515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8065" y="0"/>
          <a:ext cx="6882939" cy="12718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/>
            <a:t>Counseling for Improved Performance Process – based on occurrences and days worked per week. </a:t>
          </a:r>
          <a:r>
            <a:rPr lang="en-US" sz="1800" b="1" u="sng" dirty="0" smtClean="0"/>
            <a:t>Occurrences are counted over a rolling 12-month period</a:t>
          </a:r>
          <a:r>
            <a:rPr lang="en-US" sz="1800" b="1" dirty="0" smtClean="0"/>
            <a:t>. </a:t>
          </a:r>
          <a:r>
            <a:rPr lang="en-US" sz="1800" b="1" u="sng" dirty="0" smtClean="0"/>
            <a:t>Three </a:t>
          </a:r>
          <a:r>
            <a:rPr lang="en-US" sz="1800" b="1" u="sng" dirty="0" err="1" smtClean="0"/>
            <a:t>tardies</a:t>
          </a:r>
          <a:r>
            <a:rPr lang="en-US" sz="1800" b="1" u="sng" dirty="0" smtClean="0"/>
            <a:t> = one occurrence</a:t>
          </a:r>
          <a:r>
            <a:rPr lang="en-US" sz="1800" b="1" dirty="0" smtClean="0"/>
            <a:t>. </a:t>
          </a:r>
          <a:r>
            <a:rPr lang="en-US" sz="1800" b="1" u="sng" dirty="0" smtClean="0"/>
            <a:t>One unscheduled absence = one occurrence</a:t>
          </a:r>
          <a:r>
            <a:rPr lang="en-US" sz="1800" b="1" dirty="0" smtClean="0"/>
            <a:t>. </a:t>
          </a:r>
        </a:p>
        <a:p xmlns:a="http://schemas.openxmlformats.org/drawingml/2006/main">
          <a:endParaRPr lang="en-US" sz="18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EF700-9B0B-4359-8356-DCE7EE4E4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BF05B-06DB-4EC8-B476-CF95F9BD85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D6361-1E3C-4214-95E1-B8DE93421F8F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1952E-79CD-4E03-AAEB-C22680419E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CA65F-8548-4E36-8331-FD471638B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0281-66A0-46B8-BDE2-AEF0C74537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9CFFA-1E2F-4435-8DD6-9B5CC3FF4505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DED1C-4656-4CF8-AD34-DC4A65BB39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42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8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30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19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78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DED1C-4656-4CF8-AD34-DC4A65BB39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7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40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7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22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61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13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39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418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69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4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7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0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51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4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4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2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9/30/2024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4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705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2.xml"/><Relationship Id="rId5" Type="http://schemas.openxmlformats.org/officeDocument/2006/relationships/image" Target="../media/image12.jpe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3C7ED6A-DE7F-4002-9699-B659DE5512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Petri Dish">
            <a:extLst>
              <a:ext uri="{FF2B5EF4-FFF2-40B4-BE49-F238E27FC236}">
                <a16:creationId xmlns:a16="http://schemas.microsoft.com/office/drawing/2014/main" id="{D16B27C4-A9C2-4AC4-9DD3-88F63F48E8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7274" y="10"/>
            <a:ext cx="4834726" cy="6857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E7596B-F237-47DD-989E-9D8B0B49B4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075" y="1358901"/>
            <a:ext cx="5280026" cy="273049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Attendance and time reportin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3915B-82A1-4F1C-B5C6-3E18DDD97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075" y="4165600"/>
            <a:ext cx="5280027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Central processing lab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3" name="Rectangle 112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657" y="91447"/>
            <a:ext cx="3352128" cy="1573863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attendance</a:t>
            </a:r>
            <a:endParaRPr lang="en-US" dirty="0"/>
          </a:p>
        </p:txBody>
      </p:sp>
      <p:graphicFrame>
        <p:nvGraphicFramePr>
          <p:cNvPr id="9" name="Content Placeholder 8" descr="Icons">
            <a:extLst>
              <a:ext uri="{FF2B5EF4-FFF2-40B4-BE49-F238E27FC236}">
                <a16:creationId xmlns:a16="http://schemas.microsoft.com/office/drawing/2014/main" id="{8FF6EDB8-0D3A-4193-BDFE-DD56CEA7DA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893696"/>
              </p:ext>
            </p:extLst>
          </p:nvPr>
        </p:nvGraphicFramePr>
        <p:xfrm>
          <a:off x="6638903" y="878378"/>
          <a:ext cx="5253134" cy="5618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utoShape 2" descr="Tube Colors and the Tests They Are Used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375" y="1895201"/>
            <a:ext cx="5901719" cy="308412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93230" y="5185853"/>
            <a:ext cx="5745710" cy="92400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827602" y="5272331"/>
            <a:ext cx="5511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Rolling 12-Month Period</a:t>
            </a:r>
            <a:r>
              <a:rPr lang="en-US" dirty="0" smtClean="0"/>
              <a:t>: Measures backward 12 months from the date of the occurrence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640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E630259-2E99-42C6-925A-ED71BD9ED2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D7ECD05-B4E0-4A46-AE36-17B3B1B208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065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0643E1-7ABA-4C1E-A734-A26C5D7041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2064" y="0"/>
            <a:ext cx="405993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030" y="1314449"/>
            <a:ext cx="3105605" cy="407362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Attendance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Content Placeholder 5" descr="Graph">
            <a:extLst>
              <a:ext uri="{FF2B5EF4-FFF2-40B4-BE49-F238E27FC236}">
                <a16:creationId xmlns:a16="http://schemas.microsoft.com/office/drawing/2014/main" id="{4F8339CB-596F-46C7-A612-EA1CB5750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619951"/>
              </p:ext>
            </p:extLst>
          </p:nvPr>
        </p:nvGraphicFramePr>
        <p:xfrm>
          <a:off x="399011" y="257693"/>
          <a:ext cx="7082712" cy="6517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2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F5B52056-26AD-4841-8A16-C1D9E3C09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Formula">
            <a:extLst>
              <a:ext uri="{FF2B5EF4-FFF2-40B4-BE49-F238E27FC236}">
                <a16:creationId xmlns:a16="http://schemas.microsoft.com/office/drawing/2014/main" id="{29B78601-F415-4A48-AB86-2F6B81FA913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B2B72-EB44-4428-96AA-8636E4A4A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373" y="618518"/>
            <a:ext cx="6672886" cy="79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Time reporting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2" name="Content Placeholder 8" descr="SmartArt">
            <a:extLst>
              <a:ext uri="{FF2B5EF4-FFF2-40B4-BE49-F238E27FC236}">
                <a16:creationId xmlns:a16="http://schemas.microsoft.com/office/drawing/2014/main" id="{392A9BA3-CD8D-4E63-8279-5904B3797DA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36280619"/>
              </p:ext>
            </p:extLst>
          </p:nvPr>
        </p:nvGraphicFramePr>
        <p:xfrm>
          <a:off x="4465047" y="1622324"/>
          <a:ext cx="6812553" cy="4286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21876" y="1695796"/>
            <a:ext cx="6417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exception: An issue with a timecard that must be corrected for time to be paid. The timecard cannot be approved unless corrected. </a:t>
            </a:r>
          </a:p>
          <a:p>
            <a:r>
              <a:rPr lang="en-US" dirty="0" smtClean="0"/>
              <a:t>Teammates should review their timecards for any critical exceptions. Submit a clocking request in </a:t>
            </a:r>
            <a:r>
              <a:rPr lang="en-US" dirty="0" err="1" smtClean="0"/>
              <a:t>Symplr</a:t>
            </a:r>
            <a:r>
              <a:rPr lang="en-US" dirty="0" smtClean="0"/>
              <a:t> as needed when a punch is missed.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30189" y="3449782"/>
            <a:ext cx="6325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Teammates should record their time only when they are ready to begin work. </a:t>
            </a:r>
            <a:r>
              <a:rPr lang="en-US" b="1" u="sng" dirty="0" smtClean="0">
                <a:solidFill>
                  <a:srgbClr val="C00000"/>
                </a:solidFill>
              </a:rPr>
              <a:t>Clocking in/out outside the designated work location is strictly prohibited. Falsification of time records, such as clocking in when the teammate is not in the teammate’s designated work location, is a policy violation subject to corrective action.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1876" y="5328458"/>
            <a:ext cx="648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Teammates may clock out for a 30-minute meal break after 5 or more hours of work or as directed by a leader. </a:t>
            </a:r>
            <a:r>
              <a:rPr lang="en-US" b="1" u="sng" dirty="0" smtClean="0">
                <a:solidFill>
                  <a:srgbClr val="C00000"/>
                </a:solidFill>
              </a:rPr>
              <a:t>All teammates who clock in and out are required to clock in/out for meal periods when taken, regardless of physical work location.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36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255CADE-DCE0-447F-B290-2AE78E5E55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2">
            <a:extLst>
              <a:ext uri="{FF2B5EF4-FFF2-40B4-BE49-F238E27FC236}">
                <a16:creationId xmlns:a16="http://schemas.microsoft.com/office/drawing/2014/main" id="{240987D2-7FAC-4B65-A97B-0EAADE73B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7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 descr="Science Lab">
            <a:extLst>
              <a:ext uri="{FF2B5EF4-FFF2-40B4-BE49-F238E27FC236}">
                <a16:creationId xmlns:a16="http://schemas.microsoft.com/office/drawing/2014/main" id="{2543122C-30CE-4CD2-B15E-CA20AE39CC4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64" r="2" b="2"/>
          <a:stretch/>
        </p:blipFill>
        <p:spPr>
          <a:xfrm>
            <a:off x="8860" y="10"/>
            <a:ext cx="6924201" cy="685799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4245587C-701C-48A1-9B6B-10C3DF81A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30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E5CF545-7AAF-4A13-8871-089E929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B77B0A-41A1-428C-897D-2AEE4B4A5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5398" y="195119"/>
            <a:ext cx="3707844" cy="17500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/>
              <a:t>Questions/Concerns?</a:t>
            </a:r>
            <a:endParaRPr lang="en-US" sz="4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BA689-20E2-4C6E-9788-5A871F3D1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5398" y="1984732"/>
            <a:ext cx="4189614" cy="2795463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Come see </a:t>
            </a:r>
            <a:r>
              <a:rPr lang="en-US" sz="2200" dirty="0" smtClean="0"/>
              <a:t>Torie </a:t>
            </a:r>
            <a:r>
              <a:rPr lang="en-US" sz="2200" dirty="0"/>
              <a:t>Mon-Fri 8a-5p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Email: t.mchone@wakehealth.edu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Secure chat in 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Text message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Phone call – Office or Cell</a:t>
            </a:r>
          </a:p>
        </p:txBody>
      </p:sp>
    </p:spTree>
    <p:extLst>
      <p:ext uri="{BB962C8B-B14F-4D97-AF65-F5344CB8AC3E}">
        <p14:creationId xmlns:p14="http://schemas.microsoft.com/office/powerpoint/2010/main" val="298461031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b385d60f68dd989dca1fdc827799d85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11b479caf7b199da365455750e457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AB9843-8233-452C-82B9-ECE749792D2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783F2E-97E2-484E-BF92-B33AEA715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586802-67BF-4B31-AFE3-2C42A416BA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Laboratory design</Template>
  <TotalTime>0</TotalTime>
  <Words>362</Words>
  <Application>Microsoft Office PowerPoint</Application>
  <PresentationFormat>Widescreen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Droplet</vt:lpstr>
      <vt:lpstr>Attendance and time reporting</vt:lpstr>
      <vt:lpstr>attendance</vt:lpstr>
      <vt:lpstr>Attendance</vt:lpstr>
      <vt:lpstr>Time reporting</vt:lpstr>
      <vt:lpstr>Questions/Concerns?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2024-09-30T15:10:56Z</dcterms:created>
  <dcterms:modified xsi:type="dcterms:W3CDTF">2024-09-30T15:55:22Z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