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401" r:id="rId5"/>
    <p:sldId id="698" r:id="rId6"/>
    <p:sldId id="744" r:id="rId7"/>
    <p:sldId id="745" r:id="rId8"/>
    <p:sldId id="689" r:id="rId9"/>
    <p:sldId id="715" r:id="rId10"/>
    <p:sldId id="716" r:id="rId11"/>
    <p:sldId id="743" r:id="rId12"/>
    <p:sldId id="705" r:id="rId13"/>
    <p:sldId id="741" r:id="rId14"/>
    <p:sldId id="707" r:id="rId15"/>
    <p:sldId id="723" r:id="rId16"/>
    <p:sldId id="259" r:id="rId17"/>
    <p:sldId id="746" r:id="rId18"/>
    <p:sldId id="747" r:id="rId19"/>
    <p:sldId id="748" r:id="rId20"/>
    <p:sldId id="749" r:id="rId21"/>
    <p:sldId id="711" r:id="rId22"/>
    <p:sldId id="668"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44"/>
            <p14:sldId id="745"/>
            <p14:sldId id="689"/>
            <p14:sldId id="715"/>
            <p14:sldId id="716"/>
            <p14:sldId id="743"/>
            <p14:sldId id="705"/>
            <p14:sldId id="741"/>
            <p14:sldId id="707"/>
            <p14:sldId id="723"/>
            <p14:sldId id="259"/>
            <p14:sldId id="746"/>
            <p14:sldId id="747"/>
            <p14:sldId id="748"/>
            <p14:sldId id="749"/>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D41A0-6CD1-B5D0-86B0-00BF0EE28609}" v="29" dt="2024-10-21T15:10:18.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ee James" userId="S::tijames@wakehealth.edu::3c444dee-3487-4f67-aa8e-7ee9076e4a47" providerId="AD" clId="Web-{8CFD41A0-6CD1-B5D0-86B0-00BF0EE28609}"/>
    <pc:docChg chg="addSld delSld modSld modSection">
      <pc:chgData name="Tiffanee James" userId="S::tijames@wakehealth.edu::3c444dee-3487-4f67-aa8e-7ee9076e4a47" providerId="AD" clId="Web-{8CFD41A0-6CD1-B5D0-86B0-00BF0EE28609}" dt="2024-10-21T15:10:18.274" v="23"/>
      <pc:docMkLst>
        <pc:docMk/>
      </pc:docMkLst>
      <pc:sldChg chg="add">
        <pc:chgData name="Tiffanee James" userId="S::tijames@wakehealth.edu::3c444dee-3487-4f67-aa8e-7ee9076e4a47" providerId="AD" clId="Web-{8CFD41A0-6CD1-B5D0-86B0-00BF0EE28609}" dt="2024-10-21T15:09:13.725" v="19"/>
        <pc:sldMkLst>
          <pc:docMk/>
          <pc:sldMk cId="105675984" sldId="259"/>
        </pc:sldMkLst>
      </pc:sldChg>
      <pc:sldChg chg="modSp">
        <pc:chgData name="Tiffanee James" userId="S::tijames@wakehealth.edu::3c444dee-3487-4f67-aa8e-7ee9076e4a47" providerId="AD" clId="Web-{8CFD41A0-6CD1-B5D0-86B0-00BF0EE28609}" dt="2024-10-21T14:42:07.488" v="2" actId="20577"/>
        <pc:sldMkLst>
          <pc:docMk/>
          <pc:sldMk cId="1279741426" sldId="401"/>
        </pc:sldMkLst>
        <pc:spChg chg="mod">
          <ac:chgData name="Tiffanee James" userId="S::tijames@wakehealth.edu::3c444dee-3487-4f67-aa8e-7ee9076e4a47" providerId="AD" clId="Web-{8CFD41A0-6CD1-B5D0-86B0-00BF0EE28609}" dt="2024-10-21T14:42:07.488" v="2" actId="20577"/>
          <ac:spMkLst>
            <pc:docMk/>
            <pc:sldMk cId="1279741426" sldId="401"/>
            <ac:spMk id="4" creationId="{A44723A9-9B96-3448-A176-30EA898954BA}"/>
          </ac:spMkLst>
        </pc:spChg>
      </pc:sldChg>
      <pc:sldChg chg="add del">
        <pc:chgData name="Tiffanee James" userId="S::tijames@wakehealth.edu::3c444dee-3487-4f67-aa8e-7ee9076e4a47" providerId="AD" clId="Web-{8CFD41A0-6CD1-B5D0-86B0-00BF0EE28609}" dt="2024-10-21T15:04:04.140" v="11"/>
        <pc:sldMkLst>
          <pc:docMk/>
          <pc:sldMk cId="3569454051" sldId="689"/>
        </pc:sldMkLst>
      </pc:sldChg>
      <pc:sldChg chg="del">
        <pc:chgData name="Tiffanee James" userId="S::tijames@wakehealth.edu::3c444dee-3487-4f67-aa8e-7ee9076e4a47" providerId="AD" clId="Web-{8CFD41A0-6CD1-B5D0-86B0-00BF0EE28609}" dt="2024-10-21T15:07:35.801" v="17"/>
        <pc:sldMkLst>
          <pc:docMk/>
          <pc:sldMk cId="1482675478" sldId="712"/>
        </pc:sldMkLst>
      </pc:sldChg>
      <pc:sldChg chg="add del">
        <pc:chgData name="Tiffanee James" userId="S::tijames@wakehealth.edu::3c444dee-3487-4f67-aa8e-7ee9076e4a47" providerId="AD" clId="Web-{8CFD41A0-6CD1-B5D0-86B0-00BF0EE28609}" dt="2024-10-21T15:04:30.844" v="12"/>
        <pc:sldMkLst>
          <pc:docMk/>
          <pc:sldMk cId="3998341851" sldId="715"/>
        </pc:sldMkLst>
      </pc:sldChg>
      <pc:sldChg chg="add del">
        <pc:chgData name="Tiffanee James" userId="S::tijames@wakehealth.edu::3c444dee-3487-4f67-aa8e-7ee9076e4a47" providerId="AD" clId="Web-{8CFD41A0-6CD1-B5D0-86B0-00BF0EE28609}" dt="2024-10-21T15:05:00.532" v="13"/>
        <pc:sldMkLst>
          <pc:docMk/>
          <pc:sldMk cId="2153363223" sldId="716"/>
        </pc:sldMkLst>
      </pc:sldChg>
      <pc:sldChg chg="add">
        <pc:chgData name="Tiffanee James" userId="S::tijames@wakehealth.edu::3c444dee-3487-4f67-aa8e-7ee9076e4a47" providerId="AD" clId="Web-{8CFD41A0-6CD1-B5D0-86B0-00BF0EE28609}" dt="2024-10-21T15:08:57.819" v="18"/>
        <pc:sldMkLst>
          <pc:docMk/>
          <pc:sldMk cId="936140697" sldId="723"/>
        </pc:sldMkLst>
      </pc:sldChg>
      <pc:sldChg chg="del">
        <pc:chgData name="Tiffanee James" userId="S::tijames@wakehealth.edu::3c444dee-3487-4f67-aa8e-7ee9076e4a47" providerId="AD" clId="Web-{8CFD41A0-6CD1-B5D0-86B0-00BF0EE28609}" dt="2024-10-21T15:03:13.686" v="5"/>
        <pc:sldMkLst>
          <pc:docMk/>
          <pc:sldMk cId="438552711" sldId="740"/>
        </pc:sldMkLst>
      </pc:sldChg>
      <pc:sldChg chg="add del">
        <pc:chgData name="Tiffanee James" userId="S::tijames@wakehealth.edu::3c444dee-3487-4f67-aa8e-7ee9076e4a47" providerId="AD" clId="Web-{8CFD41A0-6CD1-B5D0-86B0-00BF0EE28609}" dt="2024-10-21T15:05:58.205" v="16"/>
        <pc:sldMkLst>
          <pc:docMk/>
          <pc:sldMk cId="3627246475" sldId="741"/>
        </pc:sldMkLst>
      </pc:sldChg>
      <pc:sldChg chg="del">
        <pc:chgData name="Tiffanee James" userId="S::tijames@wakehealth.edu::3c444dee-3487-4f67-aa8e-7ee9076e4a47" providerId="AD" clId="Web-{8CFD41A0-6CD1-B5D0-86B0-00BF0EE28609}" dt="2024-10-21T15:03:15.905" v="6"/>
        <pc:sldMkLst>
          <pc:docMk/>
          <pc:sldMk cId="195006523" sldId="742"/>
        </pc:sldMkLst>
      </pc:sldChg>
      <pc:sldChg chg="add del">
        <pc:chgData name="Tiffanee James" userId="S::tijames@wakehealth.edu::3c444dee-3487-4f67-aa8e-7ee9076e4a47" providerId="AD" clId="Web-{8CFD41A0-6CD1-B5D0-86B0-00BF0EE28609}" dt="2024-10-21T15:05:15.251" v="14"/>
        <pc:sldMkLst>
          <pc:docMk/>
          <pc:sldMk cId="2200845091" sldId="743"/>
        </pc:sldMkLst>
      </pc:sldChg>
      <pc:sldChg chg="add">
        <pc:chgData name="Tiffanee James" userId="S::tijames@wakehealth.edu::3c444dee-3487-4f67-aa8e-7ee9076e4a47" providerId="AD" clId="Web-{8CFD41A0-6CD1-B5D0-86B0-00BF0EE28609}" dt="2024-10-21T15:02:44.966" v="3"/>
        <pc:sldMkLst>
          <pc:docMk/>
          <pc:sldMk cId="294626929" sldId="744"/>
        </pc:sldMkLst>
      </pc:sldChg>
      <pc:sldChg chg="add">
        <pc:chgData name="Tiffanee James" userId="S::tijames@wakehealth.edu::3c444dee-3487-4f67-aa8e-7ee9076e4a47" providerId="AD" clId="Web-{8CFD41A0-6CD1-B5D0-86B0-00BF0EE28609}" dt="2024-10-21T15:03:09.498" v="4"/>
        <pc:sldMkLst>
          <pc:docMk/>
          <pc:sldMk cId="3603904401" sldId="745"/>
        </pc:sldMkLst>
      </pc:sldChg>
      <pc:sldChg chg="add">
        <pc:chgData name="Tiffanee James" userId="S::tijames@wakehealth.edu::3c444dee-3487-4f67-aa8e-7ee9076e4a47" providerId="AD" clId="Web-{8CFD41A0-6CD1-B5D0-86B0-00BF0EE28609}" dt="2024-10-21T15:09:28.710" v="20"/>
        <pc:sldMkLst>
          <pc:docMk/>
          <pc:sldMk cId="429407467" sldId="746"/>
        </pc:sldMkLst>
      </pc:sldChg>
      <pc:sldChg chg="add">
        <pc:chgData name="Tiffanee James" userId="S::tijames@wakehealth.edu::3c444dee-3487-4f67-aa8e-7ee9076e4a47" providerId="AD" clId="Web-{8CFD41A0-6CD1-B5D0-86B0-00BF0EE28609}" dt="2024-10-21T15:09:52.226" v="21"/>
        <pc:sldMkLst>
          <pc:docMk/>
          <pc:sldMk cId="237952424" sldId="747"/>
        </pc:sldMkLst>
      </pc:sldChg>
      <pc:sldChg chg="add">
        <pc:chgData name="Tiffanee James" userId="S::tijames@wakehealth.edu::3c444dee-3487-4f67-aa8e-7ee9076e4a47" providerId="AD" clId="Web-{8CFD41A0-6CD1-B5D0-86B0-00BF0EE28609}" dt="2024-10-21T15:10:07.102" v="22"/>
        <pc:sldMkLst>
          <pc:docMk/>
          <pc:sldMk cId="2712263607" sldId="748"/>
        </pc:sldMkLst>
      </pc:sldChg>
      <pc:sldChg chg="add">
        <pc:chgData name="Tiffanee James" userId="S::tijames@wakehealth.edu::3c444dee-3487-4f67-aa8e-7ee9076e4a47" providerId="AD" clId="Web-{8CFD41A0-6CD1-B5D0-86B0-00BF0EE28609}" dt="2024-10-21T15:10:18.274" v="23"/>
        <pc:sldMkLst>
          <pc:docMk/>
          <pc:sldMk cId="1718932880" sldId="7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10/21/2024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10/21/2024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10/21/2024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10/21/2024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10/21/2024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10/21/2024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10/21/2024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1DA2A-E869-483E-93FF-9984EFACEB7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265F5-98D4-4BF0-88B1-75D9B9EDD9EF}" type="slidenum">
              <a:rPr lang="en-US" smtClean="0"/>
              <a:t>‹#›</a:t>
            </a:fld>
            <a:endParaRPr lang="en-US"/>
          </a:p>
        </p:txBody>
      </p:sp>
    </p:spTree>
    <p:extLst>
      <p:ext uri="{BB962C8B-B14F-4D97-AF65-F5344CB8AC3E}">
        <p14:creationId xmlns:p14="http://schemas.microsoft.com/office/powerpoint/2010/main" val="320133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www.pngall.com/privacy-policy-symbol-png/" TargetMode="Externa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hyperlink" Target="https://creativecommons.org/licenses/by-nc/3.0/" TargetMode="Externa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10.2024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BD95C537-89CE-4068-91FC-6FA6E24F4168}"/>
              </a:ext>
            </a:extLst>
          </p:cNvPr>
          <p:cNvPicPr>
            <a:picLocks noChangeAspect="1"/>
          </p:cNvPicPr>
          <p:nvPr/>
        </p:nvPicPr>
        <p:blipFill>
          <a:blip r:embed="rId2"/>
          <a:stretch>
            <a:fillRect/>
          </a:stretch>
        </p:blipFill>
        <p:spPr>
          <a:xfrm>
            <a:off x="3600450" y="28575"/>
            <a:ext cx="4991100" cy="6800850"/>
          </a:xfrm>
          <a:prstGeom prst="rect">
            <a:avLst/>
          </a:prstGeom>
        </p:spPr>
      </p:pic>
    </p:spTree>
    <p:extLst>
      <p:ext uri="{BB962C8B-B14F-4D97-AF65-F5344CB8AC3E}">
        <p14:creationId xmlns:p14="http://schemas.microsoft.com/office/powerpoint/2010/main" val="362724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84EAA-167F-60A1-EEB4-B8F9D7DC7F57}"/>
              </a:ext>
            </a:extLst>
          </p:cNvPr>
          <p:cNvSpPr>
            <a:spLocks noGrp="1"/>
          </p:cNvSpPr>
          <p:nvPr>
            <p:ph idx="1"/>
          </p:nvPr>
        </p:nvSpPr>
        <p:spPr>
          <a:xfrm>
            <a:off x="838200" y="827335"/>
            <a:ext cx="10515600" cy="3422162"/>
          </a:xfrm>
        </p:spPr>
        <p:txBody>
          <a:bodyPr/>
          <a:lstStyle/>
          <a:p>
            <a:pPr marL="0" indent="0">
              <a:buNone/>
            </a:pPr>
            <a:endParaRPr lang="en-US" b="1" dirty="0"/>
          </a:p>
          <a:p>
            <a:pPr marL="0" indent="0">
              <a:buNone/>
            </a:pPr>
            <a:endParaRPr lang="en-US" b="1" dirty="0"/>
          </a:p>
          <a:p>
            <a:pPr marL="0" indent="0">
              <a:buNone/>
            </a:pPr>
            <a:r>
              <a:rPr lang="en-US" b="1" dirty="0"/>
              <a:t>True or False: </a:t>
            </a:r>
            <a:r>
              <a:rPr lang="en-US" dirty="0"/>
              <a:t>HIPPA Regulations do not concern me as I do not have direct patient contact.</a:t>
            </a:r>
          </a:p>
          <a:p>
            <a:pPr marL="0" indent="0">
              <a:buNone/>
            </a:pPr>
            <a:r>
              <a:rPr lang="en-US" dirty="0"/>
              <a:t>		False!</a:t>
            </a:r>
          </a:p>
          <a:p>
            <a:pPr marL="0" indent="0">
              <a:buNone/>
            </a:pPr>
            <a:endParaRPr lang="en-US" dirty="0"/>
          </a:p>
          <a:p>
            <a:pPr marL="0" indent="0">
              <a:buNone/>
            </a:pPr>
            <a:r>
              <a:rPr lang="en-US" b="1" dirty="0"/>
              <a:t>True/ False: </a:t>
            </a:r>
            <a:r>
              <a:rPr lang="en-US" dirty="0"/>
              <a:t>If I am at the nurse’s station with no patients around, I can access my personal social media account. </a:t>
            </a:r>
          </a:p>
          <a:p>
            <a:pPr marL="0" indent="0">
              <a:buNone/>
            </a:pPr>
            <a:r>
              <a:rPr lang="en-US" dirty="0"/>
              <a:t>		False! </a:t>
            </a:r>
          </a:p>
          <a:p>
            <a:pPr marL="0" indent="0">
              <a:buNone/>
            </a:pPr>
            <a:r>
              <a:rPr lang="en-US" dirty="0"/>
              <a:t>		This is considered a patient care area even if no 			treatment is taking place</a:t>
            </a:r>
          </a:p>
        </p:txBody>
      </p:sp>
      <p:pic>
        <p:nvPicPr>
          <p:cNvPr id="7" name="Picture 6" descr="Yellow and blue symbols">
            <a:extLst>
              <a:ext uri="{FF2B5EF4-FFF2-40B4-BE49-F238E27FC236}">
                <a16:creationId xmlns:a16="http://schemas.microsoft.com/office/drawing/2014/main" id="{26853A03-1847-7F75-7D90-E2E89921228C}"/>
              </a:ext>
            </a:extLst>
          </p:cNvPr>
          <p:cNvPicPr>
            <a:picLocks noChangeAspect="1"/>
          </p:cNvPicPr>
          <p:nvPr/>
        </p:nvPicPr>
        <p:blipFill>
          <a:blip r:embed="rId2"/>
          <a:stretch>
            <a:fillRect/>
          </a:stretch>
        </p:blipFill>
        <p:spPr>
          <a:xfrm>
            <a:off x="503798" y="285225"/>
            <a:ext cx="1759382" cy="1346433"/>
          </a:xfrm>
          <a:prstGeom prst="rect">
            <a:avLst/>
          </a:prstGeom>
        </p:spPr>
      </p:pic>
    </p:spTree>
    <p:extLst>
      <p:ext uri="{BB962C8B-B14F-4D97-AF65-F5344CB8AC3E}">
        <p14:creationId xmlns:p14="http://schemas.microsoft.com/office/powerpoint/2010/main" val="9361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D96121-552F-313E-DB6D-0DF99FB99EEA}"/>
              </a:ext>
            </a:extLst>
          </p:cNvPr>
          <p:cNvSpPr txBox="1"/>
          <p:nvPr/>
        </p:nvSpPr>
        <p:spPr>
          <a:xfrm>
            <a:off x="1709891" y="204439"/>
            <a:ext cx="7768205" cy="830997"/>
          </a:xfrm>
          <a:prstGeom prst="rect">
            <a:avLst/>
          </a:prstGeom>
          <a:noFill/>
        </p:spPr>
        <p:txBody>
          <a:bodyPr wrap="square" lIns="91440" tIns="45720" rIns="91440" bIns="45720" rtlCol="0" anchor="t">
            <a:spAutoFit/>
          </a:bodyPr>
          <a:lstStyle/>
          <a:p>
            <a:pPr algn="ctr"/>
            <a:r>
              <a:rPr lang="en-US" sz="4800" dirty="0"/>
              <a:t> </a:t>
            </a:r>
            <a:r>
              <a:rPr lang="en-US" sz="4000" b="1" dirty="0"/>
              <a:t>Protecting Patient Information</a:t>
            </a:r>
          </a:p>
        </p:txBody>
      </p:sp>
      <p:sp>
        <p:nvSpPr>
          <p:cNvPr id="3" name="TextBox 2">
            <a:extLst>
              <a:ext uri="{FF2B5EF4-FFF2-40B4-BE49-F238E27FC236}">
                <a16:creationId xmlns:a16="http://schemas.microsoft.com/office/drawing/2014/main" id="{C71BF441-D6A3-6BB8-83E7-5C32C18FF8BD}"/>
              </a:ext>
            </a:extLst>
          </p:cNvPr>
          <p:cNvSpPr txBox="1"/>
          <p:nvPr/>
        </p:nvSpPr>
        <p:spPr>
          <a:xfrm>
            <a:off x="627940" y="972314"/>
            <a:ext cx="9989928" cy="4801314"/>
          </a:xfrm>
          <a:prstGeom prst="rect">
            <a:avLst/>
          </a:prstGeom>
          <a:noFill/>
        </p:spPr>
        <p:txBody>
          <a:bodyPr wrap="square" rtlCol="0">
            <a:spAutoFit/>
          </a:bodyPr>
          <a:lstStyle/>
          <a:p>
            <a:r>
              <a:rPr lang="en-US" dirty="0"/>
              <a:t>			</a:t>
            </a:r>
          </a:p>
          <a:p>
            <a:endParaRPr lang="en-US" dirty="0"/>
          </a:p>
          <a:p>
            <a:r>
              <a:rPr lang="en-US" dirty="0"/>
              <a:t>	</a:t>
            </a:r>
          </a:p>
          <a:p>
            <a:r>
              <a:rPr lang="en-US" dirty="0"/>
              <a:t>	When printing sensitive information be sure to </a:t>
            </a:r>
            <a:r>
              <a:rPr lang="en-US" b="1" dirty="0"/>
              <a:t>immediately </a:t>
            </a:r>
            <a:r>
              <a:rPr lang="en-US" dirty="0"/>
              <a:t>retrieve your documents - 	others can unintentionally read medical records when documents are left unattended</a:t>
            </a:r>
          </a:p>
          <a:p>
            <a:endParaRPr lang="en-US" dirty="0"/>
          </a:p>
          <a:p>
            <a:endParaRPr lang="en-US" dirty="0"/>
          </a:p>
          <a:p>
            <a:r>
              <a:rPr lang="en-US" dirty="0"/>
              <a:t>		</a:t>
            </a:r>
            <a:r>
              <a:rPr lang="en-US" b="1" dirty="0"/>
              <a:t>Never</a:t>
            </a:r>
            <a:r>
              <a:rPr lang="en-US" dirty="0"/>
              <a:t> take photos of any patient samples/ equipment</a:t>
            </a:r>
          </a:p>
          <a:p>
            <a:r>
              <a:rPr lang="en-US" dirty="0"/>
              <a:t>		Cell phones should NOT be used in patient testing areas</a:t>
            </a:r>
          </a:p>
          <a:p>
            <a:endParaRPr lang="en-US" dirty="0"/>
          </a:p>
          <a:p>
            <a:endParaRPr lang="en-US" dirty="0"/>
          </a:p>
          <a:p>
            <a:r>
              <a:rPr lang="en-US" dirty="0"/>
              <a:t>			Social Media </a:t>
            </a:r>
          </a:p>
          <a:p>
            <a:r>
              <a:rPr lang="en-US" dirty="0"/>
              <a:t>			Never expose HIPPA information via Social Media</a:t>
            </a:r>
          </a:p>
          <a:p>
            <a:r>
              <a:rPr lang="en-US" dirty="0"/>
              <a:t>			Limit social media at work</a:t>
            </a:r>
          </a:p>
          <a:p>
            <a:r>
              <a:rPr lang="en-US" dirty="0"/>
              <a:t>				</a:t>
            </a:r>
          </a:p>
          <a:p>
            <a:endParaRPr lang="en-US" dirty="0"/>
          </a:p>
          <a:p>
            <a:r>
              <a:rPr lang="en-US" dirty="0"/>
              <a:t>					Only access charts of patients to whom you are providing direct care</a:t>
            </a:r>
          </a:p>
        </p:txBody>
      </p:sp>
      <p:pic>
        <p:nvPicPr>
          <p:cNvPr id="9" name="Picture 8" descr="A blue folder with a padlock&#10;&#10;Description automatically generated">
            <a:extLst>
              <a:ext uri="{FF2B5EF4-FFF2-40B4-BE49-F238E27FC236}">
                <a16:creationId xmlns:a16="http://schemas.microsoft.com/office/drawing/2014/main" id="{E05731DC-EEA4-12EA-7E5C-2E23C09E58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94986" y="461394"/>
            <a:ext cx="1864771" cy="1333829"/>
          </a:xfrm>
          <a:prstGeom prst="rect">
            <a:avLst/>
          </a:prstGeom>
        </p:spPr>
      </p:pic>
      <p:sp>
        <p:nvSpPr>
          <p:cNvPr id="10" name="TextBox 9">
            <a:extLst>
              <a:ext uri="{FF2B5EF4-FFF2-40B4-BE49-F238E27FC236}">
                <a16:creationId xmlns:a16="http://schemas.microsoft.com/office/drawing/2014/main" id="{F738D885-5289-5644-11E4-43980C489345}"/>
              </a:ext>
            </a:extLst>
          </p:cNvPr>
          <p:cNvSpPr txBox="1"/>
          <p:nvPr/>
        </p:nvSpPr>
        <p:spPr>
          <a:xfrm>
            <a:off x="10910043" y="1663356"/>
            <a:ext cx="772998" cy="400110"/>
          </a:xfrm>
          <a:prstGeom prst="rect">
            <a:avLst/>
          </a:prstGeom>
          <a:noFill/>
        </p:spPr>
        <p:txBody>
          <a:bodyPr wrap="square" rtlCol="0">
            <a:spAutoFit/>
          </a:bodyPr>
          <a:lstStyle/>
          <a:p>
            <a:r>
              <a:rPr lang="en-US" sz="500" dirty="0">
                <a:hlinkClick r:id="rId3" tooltip="https://www.pngall.com/privacy-policy-symbol-png/"/>
              </a:rPr>
              <a:t>This Photo</a:t>
            </a:r>
            <a:r>
              <a:rPr lang="en-US" sz="500" dirty="0"/>
              <a:t> by is </a:t>
            </a:r>
            <a:r>
              <a:rPr lang="en-US" sz="500" dirty="0" err="1"/>
              <a:t>liUnknown</a:t>
            </a:r>
            <a:r>
              <a:rPr lang="en-US" sz="500" dirty="0"/>
              <a:t> Author censed under </a:t>
            </a:r>
            <a:r>
              <a:rPr lang="en-US" sz="500" dirty="0">
                <a:hlinkClick r:id="rId4" tooltip="https://creativecommons.org/licenses/by-nc/3.0/"/>
              </a:rPr>
              <a:t>CC BY-NC</a:t>
            </a:r>
            <a:endParaRPr lang="en-US" sz="500" dirty="0"/>
          </a:p>
        </p:txBody>
      </p:sp>
      <p:pic>
        <p:nvPicPr>
          <p:cNvPr id="12" name="Graphic 11" descr="Camera with solid fill">
            <a:extLst>
              <a:ext uri="{FF2B5EF4-FFF2-40B4-BE49-F238E27FC236}">
                <a16:creationId xmlns:a16="http://schemas.microsoft.com/office/drawing/2014/main" id="{8AE3A3D6-33B5-E2F6-59FF-1B6A844D0C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301" y="2831340"/>
            <a:ext cx="525831" cy="525831"/>
          </a:xfrm>
          <a:prstGeom prst="rect">
            <a:avLst/>
          </a:prstGeom>
        </p:spPr>
      </p:pic>
      <p:pic>
        <p:nvPicPr>
          <p:cNvPr id="14" name="Graphic 13" descr="Online Network with solid fill">
            <a:extLst>
              <a:ext uri="{FF2B5EF4-FFF2-40B4-BE49-F238E27FC236}">
                <a16:creationId xmlns:a16="http://schemas.microsoft.com/office/drawing/2014/main" id="{F5C60D15-F546-C1FE-5845-8C20FC6752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74132" y="4090387"/>
            <a:ext cx="525831" cy="525831"/>
          </a:xfrm>
          <a:prstGeom prst="rect">
            <a:avLst/>
          </a:prstGeom>
        </p:spPr>
      </p:pic>
      <p:pic>
        <p:nvPicPr>
          <p:cNvPr id="16" name="Graphic 15" descr="Printer with solid fill">
            <a:extLst>
              <a:ext uri="{FF2B5EF4-FFF2-40B4-BE49-F238E27FC236}">
                <a16:creationId xmlns:a16="http://schemas.microsoft.com/office/drawing/2014/main" id="{52C57B7C-46D4-8FB3-203B-9B57DBC406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7940" y="1800550"/>
            <a:ext cx="525831" cy="525831"/>
          </a:xfrm>
          <a:prstGeom prst="rect">
            <a:avLst/>
          </a:prstGeom>
        </p:spPr>
      </p:pic>
      <p:pic>
        <p:nvPicPr>
          <p:cNvPr id="18" name="Graphic 17" descr="Document with solid fill">
            <a:extLst>
              <a:ext uri="{FF2B5EF4-FFF2-40B4-BE49-F238E27FC236}">
                <a16:creationId xmlns:a16="http://schemas.microsoft.com/office/drawing/2014/main" id="{DD5A47AD-B8A3-7D24-227F-4A67AA315F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8792" y="5258497"/>
            <a:ext cx="515131" cy="515131"/>
          </a:xfrm>
          <a:prstGeom prst="rect">
            <a:avLst/>
          </a:prstGeom>
        </p:spPr>
      </p:pic>
      <p:sp>
        <p:nvSpPr>
          <p:cNvPr id="4" name="Speech Bubble: Oval 3">
            <a:extLst>
              <a:ext uri="{FF2B5EF4-FFF2-40B4-BE49-F238E27FC236}">
                <a16:creationId xmlns:a16="http://schemas.microsoft.com/office/drawing/2014/main" id="{61E25505-A8CA-0B2A-FB9A-12C47FC7D04E}"/>
              </a:ext>
            </a:extLst>
          </p:cNvPr>
          <p:cNvSpPr/>
          <p:nvPr/>
        </p:nvSpPr>
        <p:spPr>
          <a:xfrm>
            <a:off x="7779198" y="2563098"/>
            <a:ext cx="3680559" cy="2152532"/>
          </a:xfrm>
          <a:prstGeom prst="wedgeEllipseCallout">
            <a:avLst>
              <a:gd name="adj1" fmla="val -59075"/>
              <a:gd name="adj2" fmla="val 3124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C735F78-1437-8886-15A8-598E9BDA93D6}"/>
              </a:ext>
            </a:extLst>
          </p:cNvPr>
          <p:cNvSpPr txBox="1"/>
          <p:nvPr/>
        </p:nvSpPr>
        <p:spPr>
          <a:xfrm>
            <a:off x="8088486" y="2807864"/>
            <a:ext cx="3061982" cy="1692771"/>
          </a:xfrm>
          <a:prstGeom prst="rect">
            <a:avLst/>
          </a:prstGeom>
          <a:noFill/>
        </p:spPr>
        <p:txBody>
          <a:bodyPr wrap="square" rtlCol="0">
            <a:spAutoFit/>
          </a:bodyPr>
          <a:lstStyle/>
          <a:p>
            <a:pPr algn="ctr"/>
            <a:r>
              <a:rPr lang="en-US" sz="1300" dirty="0"/>
              <a:t>Special note on social media:</a:t>
            </a:r>
          </a:p>
          <a:p>
            <a:pPr algn="ctr"/>
            <a:r>
              <a:rPr lang="en-US" sz="1300" dirty="0"/>
              <a:t>Patient care areas – </a:t>
            </a:r>
            <a:r>
              <a:rPr lang="en-US" sz="1300" b="1" dirty="0"/>
              <a:t>no social media </a:t>
            </a:r>
            <a:r>
              <a:rPr lang="en-US" sz="1300" dirty="0"/>
              <a:t>should be accessed for personal use at any time including unpaid meal breaks </a:t>
            </a:r>
            <a:r>
              <a:rPr lang="en-US" sz="1300" b="1" dirty="0"/>
              <a:t>in patient care areas</a:t>
            </a:r>
            <a:r>
              <a:rPr lang="en-US" sz="1300" dirty="0"/>
              <a:t>. </a:t>
            </a:r>
          </a:p>
          <a:p>
            <a:pPr algn="ctr"/>
            <a:r>
              <a:rPr lang="en-US" sz="1300" dirty="0"/>
              <a:t>Patient care areas include non-treatment areas such as nurse’s stations</a:t>
            </a:r>
          </a:p>
        </p:txBody>
      </p:sp>
    </p:spTree>
    <p:extLst>
      <p:ext uri="{BB962C8B-B14F-4D97-AF65-F5344CB8AC3E}">
        <p14:creationId xmlns:p14="http://schemas.microsoft.com/office/powerpoint/2010/main" val="1056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89F4-F37B-99AF-83F6-93264684088B}"/>
              </a:ext>
            </a:extLst>
          </p:cNvPr>
          <p:cNvSpPr>
            <a:spLocks noGrp="1"/>
          </p:cNvSpPr>
          <p:nvPr>
            <p:ph type="ctrTitle"/>
          </p:nvPr>
        </p:nvSpPr>
        <p:spPr>
          <a:xfrm>
            <a:off x="2392100" y="234971"/>
            <a:ext cx="7620001" cy="1365170"/>
          </a:xfrm>
        </p:spPr>
        <p:txBody>
          <a:bodyPr lIns="91440" tIns="45720" rIns="91440" bIns="45720" anchor="b"/>
          <a:lstStyle/>
          <a:p>
            <a:r>
              <a:rPr lang="en-US" sz="4400" dirty="0">
                <a:latin typeface="Arial"/>
                <a:cs typeface="Arial"/>
              </a:rPr>
              <a:t>October Safety Focus: </a:t>
            </a:r>
            <a:br>
              <a:rPr lang="en-US" sz="4400" dirty="0">
                <a:latin typeface="Arial"/>
                <a:cs typeface="Arial"/>
              </a:rPr>
            </a:br>
            <a:r>
              <a:rPr lang="en-US" sz="4400" dirty="0">
                <a:latin typeface="Arial"/>
                <a:cs typeface="Arial"/>
              </a:rPr>
              <a:t>Flu Program</a:t>
            </a:r>
            <a:endParaRPr lang="en-US" sz="4400" dirty="0">
              <a:cs typeface="Arial"/>
            </a:endParaRPr>
          </a:p>
        </p:txBody>
      </p:sp>
      <p:pic>
        <p:nvPicPr>
          <p:cNvPr id="5" name="Picture 4" descr="A screenshot of a medical program&#10;&#10;Description automatically generated">
            <a:extLst>
              <a:ext uri="{FF2B5EF4-FFF2-40B4-BE49-F238E27FC236}">
                <a16:creationId xmlns:a16="http://schemas.microsoft.com/office/drawing/2014/main" id="{E6457172-1C66-C4B4-4AD4-7329F373603D}"/>
              </a:ext>
            </a:extLst>
          </p:cNvPr>
          <p:cNvPicPr>
            <a:picLocks noChangeAspect="1"/>
          </p:cNvPicPr>
          <p:nvPr/>
        </p:nvPicPr>
        <p:blipFill>
          <a:blip r:embed="rId2"/>
          <a:stretch>
            <a:fillRect/>
          </a:stretch>
        </p:blipFill>
        <p:spPr>
          <a:xfrm>
            <a:off x="1326749" y="1601166"/>
            <a:ext cx="9750705" cy="5131442"/>
          </a:xfrm>
          <a:prstGeom prst="rect">
            <a:avLst/>
          </a:prstGeom>
        </p:spPr>
      </p:pic>
    </p:spTree>
    <p:extLst>
      <p:ext uri="{BB962C8B-B14F-4D97-AF65-F5344CB8AC3E}">
        <p14:creationId xmlns:p14="http://schemas.microsoft.com/office/powerpoint/2010/main" val="42940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form&#10;&#10;Description automatically generated">
            <a:extLst>
              <a:ext uri="{FF2B5EF4-FFF2-40B4-BE49-F238E27FC236}">
                <a16:creationId xmlns:a16="http://schemas.microsoft.com/office/drawing/2014/main" id="{C41C791C-D451-AA44-68CA-0576603D6B35}"/>
              </a:ext>
            </a:extLst>
          </p:cNvPr>
          <p:cNvPicPr>
            <a:picLocks noChangeAspect="1"/>
          </p:cNvPicPr>
          <p:nvPr/>
        </p:nvPicPr>
        <p:blipFill>
          <a:blip r:embed="rId2"/>
          <a:stretch>
            <a:fillRect/>
          </a:stretch>
        </p:blipFill>
        <p:spPr>
          <a:xfrm>
            <a:off x="207983" y="181879"/>
            <a:ext cx="8477250" cy="282892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6B8C0292-1434-FC66-1103-0A1BC5BC6285}"/>
              </a:ext>
            </a:extLst>
          </p:cNvPr>
          <p:cNvPicPr>
            <a:picLocks noChangeAspect="1"/>
          </p:cNvPicPr>
          <p:nvPr/>
        </p:nvPicPr>
        <p:blipFill>
          <a:blip r:embed="rId3"/>
          <a:stretch>
            <a:fillRect/>
          </a:stretch>
        </p:blipFill>
        <p:spPr>
          <a:xfrm>
            <a:off x="4791737" y="2132756"/>
            <a:ext cx="5000625" cy="4714514"/>
          </a:xfrm>
          <a:prstGeom prst="rect">
            <a:avLst/>
          </a:prstGeom>
        </p:spPr>
      </p:pic>
    </p:spTree>
    <p:extLst>
      <p:ext uri="{BB962C8B-B14F-4D97-AF65-F5344CB8AC3E}">
        <p14:creationId xmlns:p14="http://schemas.microsoft.com/office/powerpoint/2010/main" val="23795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CD9B-F4DE-DB8D-461C-704989A3517A}"/>
              </a:ext>
            </a:extLst>
          </p:cNvPr>
          <p:cNvSpPr>
            <a:spLocks noGrp="1"/>
          </p:cNvSpPr>
          <p:nvPr>
            <p:ph type="ctrTitle"/>
          </p:nvPr>
        </p:nvSpPr>
        <p:spPr>
          <a:xfrm>
            <a:off x="2633239" y="273553"/>
            <a:ext cx="6935166" cy="583879"/>
          </a:xfrm>
        </p:spPr>
        <p:txBody>
          <a:bodyPr lIns="91440" tIns="45720" rIns="91440" bIns="45720" anchor="b"/>
          <a:lstStyle/>
          <a:p>
            <a:r>
              <a:rPr lang="en-US" sz="4800" dirty="0">
                <a:latin typeface="Arial"/>
                <a:cs typeface="Arial"/>
              </a:rPr>
              <a:t>Flu Clinic Locations</a:t>
            </a:r>
            <a:endParaRPr lang="en-US" sz="4800" dirty="0"/>
          </a:p>
        </p:txBody>
      </p:sp>
      <p:pic>
        <p:nvPicPr>
          <p:cNvPr id="4" name="Picture 3" descr="A group of blue and white signs&#10;&#10;Description automatically generated">
            <a:extLst>
              <a:ext uri="{FF2B5EF4-FFF2-40B4-BE49-F238E27FC236}">
                <a16:creationId xmlns:a16="http://schemas.microsoft.com/office/drawing/2014/main" id="{3F5EDFE3-A61B-27EE-4886-4EA11311D353}"/>
              </a:ext>
            </a:extLst>
          </p:cNvPr>
          <p:cNvPicPr>
            <a:picLocks noChangeAspect="1"/>
          </p:cNvPicPr>
          <p:nvPr/>
        </p:nvPicPr>
        <p:blipFill>
          <a:blip r:embed="rId2"/>
          <a:stretch>
            <a:fillRect/>
          </a:stretch>
        </p:blipFill>
        <p:spPr>
          <a:xfrm>
            <a:off x="2632577" y="866594"/>
            <a:ext cx="6753225" cy="5857875"/>
          </a:xfrm>
          <a:prstGeom prst="rect">
            <a:avLst/>
          </a:prstGeom>
        </p:spPr>
      </p:pic>
    </p:spTree>
    <p:extLst>
      <p:ext uri="{BB962C8B-B14F-4D97-AF65-F5344CB8AC3E}">
        <p14:creationId xmlns:p14="http://schemas.microsoft.com/office/powerpoint/2010/main" val="271226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ED48F7-F84C-74EA-A4DE-149CE590F373}"/>
              </a:ext>
            </a:extLst>
          </p:cNvPr>
          <p:cNvPicPr>
            <a:picLocks noChangeAspect="1"/>
          </p:cNvPicPr>
          <p:nvPr/>
        </p:nvPicPr>
        <p:blipFill>
          <a:blip r:embed="rId2"/>
          <a:stretch>
            <a:fillRect/>
          </a:stretch>
        </p:blipFill>
        <p:spPr>
          <a:xfrm>
            <a:off x="1105623" y="252412"/>
            <a:ext cx="8572500" cy="6353175"/>
          </a:xfrm>
          <a:prstGeom prst="rect">
            <a:avLst/>
          </a:prstGeom>
        </p:spPr>
      </p:pic>
    </p:spTree>
    <p:extLst>
      <p:ext uri="{BB962C8B-B14F-4D97-AF65-F5344CB8AC3E}">
        <p14:creationId xmlns:p14="http://schemas.microsoft.com/office/powerpoint/2010/main" val="171893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a:xfrm>
            <a:off x="847845" y="75758"/>
            <a:ext cx="10139424" cy="322426"/>
          </a:xfrm>
        </p:spPr>
        <p:txBody>
          <a:bodyPr lIns="91440" tIns="45720" rIns="91440" bIns="45720" anchor="t"/>
          <a:lstStyle/>
          <a:p>
            <a:pPr algn="ctr"/>
            <a:r>
              <a:rPr lang="en-US" sz="3200" dirty="0">
                <a:latin typeface="Arial"/>
                <a:cs typeface="Arial"/>
              </a:rPr>
              <a:t>Good Catches September 2024</a:t>
            </a:r>
            <a:endParaRPr lang="en-US" sz="3200" dirty="0">
              <a:latin typeface="Arial"/>
              <a:cs typeface="Arial" panose="020B0604020202020204" pitchFamily="34" charset="0"/>
            </a:endParaRPr>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a:latin typeface="Arial"/>
              <a:cs typeface="Arial"/>
            </a:endParaRPr>
          </a:p>
          <a:p>
            <a:pPr marL="0" indent="0">
              <a:buNone/>
            </a:pPr>
            <a:endParaRPr lang="en-US" sz="3600" dirty="0">
              <a:cs typeface="Arial" panose="020B0604020202020204" pitchFamily="34" charset="0"/>
            </a:endParaRPr>
          </a:p>
        </p:txBody>
      </p:sp>
      <p:graphicFrame>
        <p:nvGraphicFramePr>
          <p:cNvPr id="7" name="Table 6">
            <a:extLst>
              <a:ext uri="{FF2B5EF4-FFF2-40B4-BE49-F238E27FC236}">
                <a16:creationId xmlns:a16="http://schemas.microsoft.com/office/drawing/2014/main" id="{166D971D-9032-5E01-5F75-A47C163264A3}"/>
              </a:ext>
            </a:extLst>
          </p:cNvPr>
          <p:cNvGraphicFramePr>
            <a:graphicFrameLocks noGrp="1"/>
          </p:cNvGraphicFramePr>
          <p:nvPr/>
        </p:nvGraphicFramePr>
        <p:xfrm>
          <a:off x="528256" y="548737"/>
          <a:ext cx="11328400" cy="5494463"/>
        </p:xfrm>
        <a:graphic>
          <a:graphicData uri="http://schemas.openxmlformats.org/drawingml/2006/table">
            <a:tbl>
              <a:tblPr bandRow="1">
                <a:tableStyleId>{5C22544A-7EE6-4342-B048-85BDC9FD1C3A}</a:tableStyleId>
              </a:tblPr>
              <a:tblGrid>
                <a:gridCol w="1016000">
                  <a:extLst>
                    <a:ext uri="{9D8B030D-6E8A-4147-A177-3AD203B41FA5}">
                      <a16:colId xmlns:a16="http://schemas.microsoft.com/office/drawing/2014/main" val="669992830"/>
                    </a:ext>
                  </a:extLst>
                </a:gridCol>
                <a:gridCol w="939800">
                  <a:extLst>
                    <a:ext uri="{9D8B030D-6E8A-4147-A177-3AD203B41FA5}">
                      <a16:colId xmlns:a16="http://schemas.microsoft.com/office/drawing/2014/main" val="1856901506"/>
                    </a:ext>
                  </a:extLst>
                </a:gridCol>
                <a:gridCol w="1282700">
                  <a:extLst>
                    <a:ext uri="{9D8B030D-6E8A-4147-A177-3AD203B41FA5}">
                      <a16:colId xmlns:a16="http://schemas.microsoft.com/office/drawing/2014/main" val="1749209013"/>
                    </a:ext>
                  </a:extLst>
                </a:gridCol>
                <a:gridCol w="6883400">
                  <a:extLst>
                    <a:ext uri="{9D8B030D-6E8A-4147-A177-3AD203B41FA5}">
                      <a16:colId xmlns:a16="http://schemas.microsoft.com/office/drawing/2014/main" val="1726387761"/>
                    </a:ext>
                  </a:extLst>
                </a:gridCol>
                <a:gridCol w="1206500">
                  <a:extLst>
                    <a:ext uri="{9D8B030D-6E8A-4147-A177-3AD203B41FA5}">
                      <a16:colId xmlns:a16="http://schemas.microsoft.com/office/drawing/2014/main" val="103596319"/>
                    </a:ext>
                  </a:extLst>
                </a:gridCol>
              </a:tblGrid>
              <a:tr h="190500">
                <a:tc>
                  <a:txBody>
                    <a:bodyPr/>
                    <a:lstStyle/>
                    <a:p>
                      <a:pPr algn="ctr" fontAlgn="ctr"/>
                      <a:r>
                        <a:rPr lang="en-US" sz="1200" b="1" dirty="0">
                          <a:solidFill>
                            <a:schemeClr val="tx2"/>
                          </a:solidFill>
                          <a:effectLst/>
                          <a:latin typeface="Calibri"/>
                        </a:rPr>
                        <a:t>Date Reported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RL#</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Good Catch </a:t>
                      </a:r>
                    </a:p>
                    <a:p>
                      <a:pPr lvl="0" algn="ctr">
                        <a:buNone/>
                      </a:pPr>
                      <a:r>
                        <a:rPr lang="en-US" sz="1200" b="1" dirty="0">
                          <a:solidFill>
                            <a:schemeClr val="tx2"/>
                          </a:solidFill>
                          <a:effectLst/>
                          <a:latin typeface="Calibri"/>
                        </a:rPr>
                        <a:t>Employee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fontAlgn="b"/>
                      <a:r>
                        <a:rPr lang="en-US" sz="1200" b="1" dirty="0">
                          <a:solidFill>
                            <a:schemeClr val="tx2"/>
                          </a:solidFill>
                          <a:effectLst/>
                          <a:latin typeface="Calibri"/>
                        </a:rPr>
                        <a:t>Description of Event</a:t>
                      </a:r>
                      <a:endParaRPr lang="en-US" sz="1200" b="1" dirty="0">
                        <a:solidFill>
                          <a:schemeClr val="tx2"/>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Site</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4139011"/>
                  </a:ext>
                </a:extLst>
              </a:tr>
              <a:tr h="800100">
                <a:tc>
                  <a:txBody>
                    <a:bodyPr/>
                    <a:lstStyle/>
                    <a:p>
                      <a:pPr algn="ctr" fontAlgn="ctr"/>
                      <a:r>
                        <a:rPr lang="en-US" sz="1100" dirty="0">
                          <a:solidFill>
                            <a:schemeClr val="tx2"/>
                          </a:solidFill>
                          <a:effectLst/>
                          <a:latin typeface="Calibri"/>
                        </a:rPr>
                        <a:t>9/3/2024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376933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Adam Morgan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Adam Morgan from Chemistry caught that the critical blood gasses were being sent to the closed loop critical list. This is something that blood gas does not use or monitor. He called up to blood gas and was concerned that we may need help. He offered to call </a:t>
                      </a:r>
                      <a:r>
                        <a:rPr lang="en-US" sz="1100" err="1">
                          <a:solidFill>
                            <a:schemeClr val="tx2"/>
                          </a:solidFill>
                          <a:effectLst/>
                          <a:latin typeface="Calibri"/>
                        </a:rPr>
                        <a:t>criticals</a:t>
                      </a:r>
                      <a:r>
                        <a:rPr lang="en-US" sz="1100" dirty="0">
                          <a:solidFill>
                            <a:schemeClr val="tx2"/>
                          </a:solidFill>
                          <a:effectLst/>
                          <a:latin typeface="Calibri"/>
                        </a:rPr>
                        <a:t> or give any assistance needed. We did not need anything and the </a:t>
                      </a:r>
                      <a:r>
                        <a:rPr lang="en-US" sz="1100" err="1">
                          <a:solidFill>
                            <a:schemeClr val="tx2"/>
                          </a:solidFill>
                          <a:effectLst/>
                          <a:latin typeface="Calibri"/>
                        </a:rPr>
                        <a:t>criticals</a:t>
                      </a:r>
                      <a:r>
                        <a:rPr lang="en-US" sz="1100" dirty="0">
                          <a:solidFill>
                            <a:schemeClr val="tx2"/>
                          </a:solidFill>
                          <a:effectLst/>
                          <a:latin typeface="Calibri"/>
                        </a:rPr>
                        <a:t> were called it was an IT issue. It was great that he was looking out for his coworkers and the patients!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307719"/>
                  </a:ext>
                </a:extLst>
              </a:tr>
              <a:tr h="771525">
                <a:tc>
                  <a:txBody>
                    <a:bodyPr/>
                    <a:lstStyle/>
                    <a:p>
                      <a:pPr algn="ctr" fontAlgn="ctr"/>
                      <a:r>
                        <a:rPr lang="en-US" sz="1100" dirty="0">
                          <a:solidFill>
                            <a:schemeClr val="tx2"/>
                          </a:solidFill>
                          <a:effectLst/>
                          <a:latin typeface="Calibri"/>
                        </a:rPr>
                        <a:t>9/6/2024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377171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dirty="0">
                        <a:solidFill>
                          <a:schemeClr val="tx2"/>
                        </a:solidFill>
                        <a:effectLst/>
                        <a:latin typeface="Calibri"/>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Patient was leaving the laboratory after having labs collected.  She was observed by staff members sitting in the chair leaning back.  She was diaphoretic. Code EMS called.  Initial BP 78/49.  She reports prior vagal episodes with needle sticks.  Transported to infusion room for observation in recliner.  PO fluids given with  snacks.  BP improved to 106/73.  AAO x4 after 25 min. observation.  VSS.  Declined further evaluation.  Left ambulatory at her request.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Outreach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802857"/>
                  </a:ext>
                </a:extLst>
              </a:tr>
              <a:tr h="771525">
                <a:tc>
                  <a:txBody>
                    <a:bodyPr/>
                    <a:lstStyle/>
                    <a:p>
                      <a:pPr algn="ctr" fontAlgn="ctr"/>
                      <a:r>
                        <a:rPr lang="en-US" sz="1100" dirty="0">
                          <a:solidFill>
                            <a:schemeClr val="tx2"/>
                          </a:solidFill>
                          <a:effectLst/>
                          <a:latin typeface="Calibri"/>
                        </a:rPr>
                        <a:t>9/11/2024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377556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Jamie Hunt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Jamie Hunt, clinical lab, recognized that there were several Troponin values that were falsely elevated due to carryover effects from a previously tested patient with an elevated Troponin value, which caused carryover for patient samples tested afterwards. Jamie Hunt applied a questionable attitude, and retested the samples in question.  Those results were then amended and called to the proper provider.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848923"/>
                  </a:ext>
                </a:extLst>
              </a:tr>
              <a:tr h="771525">
                <a:tc>
                  <a:txBody>
                    <a:bodyPr/>
                    <a:lstStyle/>
                    <a:p>
                      <a:pPr algn="ctr" fontAlgn="ctr"/>
                      <a:r>
                        <a:rPr lang="en-US" sz="1100" dirty="0">
                          <a:solidFill>
                            <a:schemeClr val="tx2"/>
                          </a:solidFill>
                          <a:effectLst/>
                          <a:latin typeface="Calibri"/>
                        </a:rPr>
                        <a:t>9/11/2024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377582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Monika Rivet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Applying a questioning attitude: Monika Rivet, clinical lab, recognized a discrepancy in patient results when previous lab values did not correlate.  After investigating, it was determined that two separate patients had been collected by phlebotomy, but the patient labels were mixed up.  The patients were from two separate rooms in proximity, and the samples were not labeled at the bedside when collected.  Great catch!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HPMC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0802812"/>
                  </a:ext>
                </a:extLst>
              </a:tr>
              <a:tr h="1054273">
                <a:tc>
                  <a:txBody>
                    <a:bodyPr/>
                    <a:lstStyle/>
                    <a:p>
                      <a:pPr algn="ctr" fontAlgn="ctr"/>
                      <a:r>
                        <a:rPr lang="en-US" sz="1100" dirty="0">
                          <a:solidFill>
                            <a:schemeClr val="tx2"/>
                          </a:solidFill>
                          <a:effectLst/>
                          <a:latin typeface="Calibri"/>
                        </a:rPr>
                        <a:t>9/17/2024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378258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Lauren McHenry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This patient's sample was repeatedly coming up with an </a:t>
                      </a:r>
                      <a:r>
                        <a:rPr lang="en-US" sz="1100" dirty="0" err="1">
                          <a:solidFill>
                            <a:schemeClr val="tx2"/>
                          </a:solidFill>
                          <a:effectLst/>
                          <a:latin typeface="Calibri"/>
                        </a:rPr>
                        <a:t>IgE</a:t>
                      </a:r>
                      <a:r>
                        <a:rPr lang="en-US" sz="1100" dirty="0">
                          <a:solidFill>
                            <a:schemeClr val="tx2"/>
                          </a:solidFill>
                          <a:effectLst/>
                          <a:latin typeface="Calibri"/>
                        </a:rPr>
                        <a:t> result of &gt;3000 when programmed for an automatic X5 onboard dilution. Chemistry tech Lauren McHenry questioned this, since "&gt;3000" was the result prior to the dilution also, indicating possibly that the automatic dilution was not working properly. The title 21 procedure lists reportable range as  "1.5 – 3000 IU/mL," and another reference document clearly lists the full AMR as 15,000 IU/</a:t>
                      </a:r>
                      <a:r>
                        <a:rPr lang="en-US" sz="1100" dirty="0" err="1">
                          <a:solidFill>
                            <a:schemeClr val="tx2"/>
                          </a:solidFill>
                          <a:effectLst/>
                          <a:latin typeface="Calibri"/>
                        </a:rPr>
                        <a:t>mL.</a:t>
                      </a:r>
                      <a:r>
                        <a:rPr lang="en-US" sz="1100" dirty="0">
                          <a:solidFill>
                            <a:schemeClr val="tx2"/>
                          </a:solidFill>
                          <a:effectLst/>
                          <a:latin typeface="Calibri"/>
                        </a:rPr>
                        <a:t> Seeing this possible point of confusion, Lauren sought confirmation of this from her manager to clarify before validating the result, preventing the patient from receiving a less than fully accurate result.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071090"/>
                  </a:ext>
                </a:extLst>
              </a:tr>
              <a:tr h="897698">
                <a:tc>
                  <a:txBody>
                    <a:bodyPr/>
                    <a:lstStyle/>
                    <a:p>
                      <a:pPr algn="ctr" fontAlgn="ctr"/>
                      <a:r>
                        <a:rPr lang="en-US" sz="1100" dirty="0">
                          <a:solidFill>
                            <a:schemeClr val="tx2"/>
                          </a:solidFill>
                          <a:effectLst/>
                          <a:latin typeface="Calibri"/>
                        </a:rPr>
                        <a:t>9/27/2024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379465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Kelly Pugh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fontAlgn="b"/>
                      <a:r>
                        <a:rPr lang="en-US" sz="1100" dirty="0">
                          <a:solidFill>
                            <a:schemeClr val="tx2"/>
                          </a:solidFill>
                          <a:effectLst/>
                          <a:latin typeface="Calibri"/>
                        </a:rPr>
                        <a:t>O negative Emergency Release Blood requested by the physician. Kelly Pugh knew this baby was suffering from HDN due to anti-c antibody with a hemoglobin of 2 and that O negative blood was always c antigen positive. She was able to use her knowledge of blood bank and genetics to have a discussion with the physician and educate them that what they should take was O positive, c negative blood on Emergency Release. She was able to explain the situation and get the best blood possible out quickly for this patient avoiding exacerbating the HDN and hemolysis.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782805"/>
                  </a:ext>
                </a:extLst>
              </a:tr>
            </a:tbl>
          </a:graphicData>
        </a:graphic>
      </p:graphicFrame>
    </p:spTree>
    <p:extLst>
      <p:ext uri="{BB962C8B-B14F-4D97-AF65-F5344CB8AC3E}">
        <p14:creationId xmlns:p14="http://schemas.microsoft.com/office/powerpoint/2010/main" val="29462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p:txBody>
          <a:bodyPr lIns="91440" tIns="45720" rIns="91440" bIns="45720" anchor="t"/>
          <a:lstStyle/>
          <a:p>
            <a:pPr algn="ctr"/>
            <a:r>
              <a:rPr lang="en-US" sz="3200" dirty="0">
                <a:latin typeface="Arial"/>
                <a:cs typeface="Arial"/>
              </a:rPr>
              <a:t>Good Catch Recipient</a:t>
            </a:r>
            <a:br>
              <a:rPr lang="en-US" sz="3200" dirty="0">
                <a:latin typeface="Arial"/>
                <a:cs typeface="Arial"/>
              </a:rPr>
            </a:br>
            <a:r>
              <a:rPr lang="en-US" sz="3200" dirty="0">
                <a:latin typeface="Arial"/>
                <a:cs typeface="Arial"/>
              </a:rPr>
              <a:t>September 2024</a:t>
            </a:r>
            <a:endParaRPr lang="en-US" dirty="0"/>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dirty="0">
              <a:latin typeface="Arial"/>
              <a:cs typeface="Arial"/>
            </a:endParaRPr>
          </a:p>
          <a:p>
            <a:pPr marL="0" indent="0">
              <a:buNone/>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D6E12851-2D51-B8FB-476F-654DCC5C3358}"/>
              </a:ext>
            </a:extLst>
          </p:cNvPr>
          <p:cNvSpPr txBox="1"/>
          <p:nvPr/>
        </p:nvSpPr>
        <p:spPr>
          <a:xfrm>
            <a:off x="6440466" y="2891424"/>
            <a:ext cx="27146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  Adam Morgan</a:t>
            </a:r>
          </a:p>
          <a:p>
            <a:endParaRPr lang="en-US" sz="2000" dirty="0">
              <a:cs typeface="Arial"/>
            </a:endParaRPr>
          </a:p>
          <a:p>
            <a:pPr algn="ctr"/>
            <a:r>
              <a:rPr lang="en-US" sz="2000" dirty="0">
                <a:cs typeface="Arial"/>
              </a:rPr>
              <a:t>WFBMC </a:t>
            </a:r>
          </a:p>
        </p:txBody>
      </p:sp>
      <p:pic>
        <p:nvPicPr>
          <p:cNvPr id="4" name="Picture 3" descr="A person in a lab coat&#10;&#10;Description automatically generated">
            <a:extLst>
              <a:ext uri="{FF2B5EF4-FFF2-40B4-BE49-F238E27FC236}">
                <a16:creationId xmlns:a16="http://schemas.microsoft.com/office/drawing/2014/main" id="{E9868AA4-FAE7-242D-58CD-27FFFD5B3FB8}"/>
              </a:ext>
            </a:extLst>
          </p:cNvPr>
          <p:cNvPicPr>
            <a:picLocks noChangeAspect="1"/>
          </p:cNvPicPr>
          <p:nvPr/>
        </p:nvPicPr>
        <p:blipFill>
          <a:blip r:embed="rId2"/>
          <a:stretch>
            <a:fillRect/>
          </a:stretch>
        </p:blipFill>
        <p:spPr>
          <a:xfrm>
            <a:off x="1984094" y="1554866"/>
            <a:ext cx="4114800" cy="4114800"/>
          </a:xfrm>
          <a:prstGeom prst="rect">
            <a:avLst/>
          </a:prstGeom>
        </p:spPr>
      </p:pic>
    </p:spTree>
    <p:extLst>
      <p:ext uri="{BB962C8B-B14F-4D97-AF65-F5344CB8AC3E}">
        <p14:creationId xmlns:p14="http://schemas.microsoft.com/office/powerpoint/2010/main" val="360390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8227197" y="5562212"/>
            <a:ext cx="1722038" cy="369332"/>
          </a:xfrm>
          <a:prstGeom prst="rect">
            <a:avLst/>
          </a:prstGeom>
          <a:noFill/>
        </p:spPr>
        <p:txBody>
          <a:bodyPr wrap="square" lIns="91440" tIns="45720" rIns="91440" bIns="45720" rtlCol="0" anchor="t">
            <a:spAutoFit/>
          </a:bodyPr>
          <a:lstStyle/>
          <a:p>
            <a:r>
              <a:rPr lang="en-US" dirty="0"/>
              <a:t>WFBMC 55</a:t>
            </a:r>
          </a:p>
        </p:txBody>
      </p:sp>
      <p:pic>
        <p:nvPicPr>
          <p:cNvPr id="3" name="Picture 2" descr="A graph showing the growth of a number of months&#10;&#10;Description automatically generated">
            <a:extLst>
              <a:ext uri="{FF2B5EF4-FFF2-40B4-BE49-F238E27FC236}">
                <a16:creationId xmlns:a16="http://schemas.microsoft.com/office/drawing/2014/main" id="{B9DAF11B-38BF-D7E7-7B4E-D3946349DAAD}"/>
              </a:ext>
            </a:extLst>
          </p:cNvPr>
          <p:cNvPicPr>
            <a:picLocks noChangeAspect="1"/>
          </p:cNvPicPr>
          <p:nvPr/>
        </p:nvPicPr>
        <p:blipFill>
          <a:blip r:embed="rId2"/>
          <a:stretch>
            <a:fillRect/>
          </a:stretch>
        </p:blipFill>
        <p:spPr>
          <a:xfrm>
            <a:off x="1340735" y="398202"/>
            <a:ext cx="9500887" cy="4720862"/>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8773887" y="5561901"/>
            <a:ext cx="1259346" cy="369332"/>
          </a:xfrm>
          <a:prstGeom prst="rect">
            <a:avLst/>
          </a:prstGeom>
          <a:noFill/>
        </p:spPr>
        <p:txBody>
          <a:bodyPr wrap="square" lIns="91440" tIns="45720" rIns="91440" bIns="45720" rtlCol="0" anchor="t">
            <a:spAutoFit/>
          </a:bodyPr>
          <a:lstStyle/>
          <a:p>
            <a:r>
              <a:rPr lang="en-US" dirty="0"/>
              <a:t>August 13</a:t>
            </a:r>
          </a:p>
        </p:txBody>
      </p:sp>
      <p:pic>
        <p:nvPicPr>
          <p:cNvPr id="3" name="Picture 2" descr="A graph with blue and green lines and dots&#10;&#10;Description automatically generated">
            <a:extLst>
              <a:ext uri="{FF2B5EF4-FFF2-40B4-BE49-F238E27FC236}">
                <a16:creationId xmlns:a16="http://schemas.microsoft.com/office/drawing/2014/main" id="{7164EB54-8CDA-3BDB-38E4-03D293CE210D}"/>
              </a:ext>
            </a:extLst>
          </p:cNvPr>
          <p:cNvPicPr>
            <a:picLocks noChangeAspect="1"/>
          </p:cNvPicPr>
          <p:nvPr/>
        </p:nvPicPr>
        <p:blipFill>
          <a:blip r:embed="rId2"/>
          <a:stretch>
            <a:fillRect/>
          </a:stretch>
        </p:blipFill>
        <p:spPr>
          <a:xfrm>
            <a:off x="1610811" y="697215"/>
            <a:ext cx="8970380" cy="4489368"/>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231186" y="5543404"/>
            <a:ext cx="1506490" cy="369332"/>
          </a:xfrm>
          <a:prstGeom prst="rect">
            <a:avLst/>
          </a:prstGeom>
          <a:noFill/>
        </p:spPr>
        <p:txBody>
          <a:bodyPr wrap="square" lIns="91440" tIns="45720" rIns="91440" bIns="45720" rtlCol="0" anchor="t">
            <a:spAutoFit/>
          </a:bodyPr>
          <a:lstStyle/>
          <a:p>
            <a:r>
              <a:rPr lang="en-US" dirty="0">
                <a:cs typeface="Arial"/>
              </a:rPr>
              <a:t>August 5</a:t>
            </a:r>
          </a:p>
        </p:txBody>
      </p:sp>
      <p:pic>
        <p:nvPicPr>
          <p:cNvPr id="3" name="Picture 2" descr="A graph with blue and orange lines and dots&#10;&#10;Description automatically generated">
            <a:extLst>
              <a:ext uri="{FF2B5EF4-FFF2-40B4-BE49-F238E27FC236}">
                <a16:creationId xmlns:a16="http://schemas.microsoft.com/office/drawing/2014/main" id="{CF1337EE-FDB0-4307-F13E-D327A130DA57}"/>
              </a:ext>
            </a:extLst>
          </p:cNvPr>
          <p:cNvPicPr>
            <a:picLocks noChangeAspect="1"/>
          </p:cNvPicPr>
          <p:nvPr/>
        </p:nvPicPr>
        <p:blipFill>
          <a:blip r:embed="rId2"/>
          <a:stretch>
            <a:fillRect/>
          </a:stretch>
        </p:blipFill>
        <p:spPr>
          <a:xfrm>
            <a:off x="1224987" y="456076"/>
            <a:ext cx="9742026" cy="4875191"/>
          </a:xfrm>
          <a:prstGeom prst="rect">
            <a:avLst/>
          </a:prstGeom>
        </p:spPr>
      </p:pic>
    </p:spTree>
    <p:extLst>
      <p:ext uri="{BB962C8B-B14F-4D97-AF65-F5344CB8AC3E}">
        <p14:creationId xmlns:p14="http://schemas.microsoft.com/office/powerpoint/2010/main" val="21533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231186" y="5543404"/>
            <a:ext cx="1506490" cy="369332"/>
          </a:xfrm>
          <a:prstGeom prst="rect">
            <a:avLst/>
          </a:prstGeom>
          <a:noFill/>
        </p:spPr>
        <p:txBody>
          <a:bodyPr wrap="square" lIns="91440" tIns="45720" rIns="91440" bIns="45720" rtlCol="0" anchor="t">
            <a:spAutoFit/>
          </a:bodyPr>
          <a:lstStyle/>
          <a:p>
            <a:r>
              <a:rPr lang="en-US" dirty="0">
                <a:cs typeface="Arial"/>
              </a:rPr>
              <a:t>August 5</a:t>
            </a:r>
          </a:p>
        </p:txBody>
      </p:sp>
      <p:pic>
        <p:nvPicPr>
          <p:cNvPr id="2" name="Picture 1" descr="A graph with blue and green lines and dots&#10;&#10;Description automatically generated">
            <a:extLst>
              <a:ext uri="{FF2B5EF4-FFF2-40B4-BE49-F238E27FC236}">
                <a16:creationId xmlns:a16="http://schemas.microsoft.com/office/drawing/2014/main" id="{CD5FD0F0-E88F-E486-AEA7-C084DB98C31C}"/>
              </a:ext>
            </a:extLst>
          </p:cNvPr>
          <p:cNvPicPr>
            <a:picLocks noChangeAspect="1"/>
          </p:cNvPicPr>
          <p:nvPr/>
        </p:nvPicPr>
        <p:blipFill>
          <a:blip r:embed="rId2"/>
          <a:stretch>
            <a:fillRect/>
          </a:stretch>
        </p:blipFill>
        <p:spPr>
          <a:xfrm>
            <a:off x="1244278" y="542886"/>
            <a:ext cx="9394786" cy="4691926"/>
          </a:xfrm>
          <a:prstGeom prst="rect">
            <a:avLst/>
          </a:prstGeom>
        </p:spPr>
      </p:pic>
    </p:spTree>
    <p:extLst>
      <p:ext uri="{BB962C8B-B14F-4D97-AF65-F5344CB8AC3E}">
        <p14:creationId xmlns:p14="http://schemas.microsoft.com/office/powerpoint/2010/main" val="220084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Props1.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Patient Safety</vt:lpstr>
      <vt:lpstr>Good Catches September 2024</vt:lpstr>
      <vt:lpstr>Good Catch Recipient September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October Safety Focus:  Flu Program</vt:lpstr>
      <vt:lpstr>PowerPoint Presentation</vt:lpstr>
      <vt:lpstr>Flu Clinic Locations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372</cp:revision>
  <cp:lastPrinted>2023-07-14T12:53:18Z</cp:lastPrinted>
  <dcterms:created xsi:type="dcterms:W3CDTF">2020-08-30T18:26:08Z</dcterms:created>
  <dcterms:modified xsi:type="dcterms:W3CDTF">2024-10-21T15:10:22Z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