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1" r:id="rId4"/>
    <p:sldId id="259" r:id="rId5"/>
    <p:sldId id="264" r:id="rId6"/>
    <p:sldId id="263" r:id="rId7"/>
    <p:sldId id="265" r:id="rId8"/>
    <p:sldId id="266" r:id="rId9"/>
    <p:sldId id="267"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D922938-B725-40BB-81C0-B8DE4CD48976}">
          <p14:sldIdLst>
            <p14:sldId id="256"/>
            <p14:sldId id="257"/>
            <p14:sldId id="261"/>
            <p14:sldId id="259"/>
            <p14:sldId id="264"/>
            <p14:sldId id="263"/>
            <p14:sldId id="265"/>
            <p14:sldId id="266"/>
            <p14:sldId id="26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6" d="100"/>
          <a:sy n="106" d="100"/>
        </p:scale>
        <p:origin x="7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4E9B3D-1C78-4206-AE8C-52FFC2DF69DA}"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4EAF1B-0E7E-4C9E-9868-278A80C0DEE9}"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2193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884E9B3D-1C78-4206-AE8C-52FFC2DF69DA}" type="datetimeFigureOut">
              <a:rPr lang="en-US" smtClean="0"/>
              <a:t>11/21/2024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4EAF1B-0E7E-4C9E-9868-278A80C0DEE9}" type="slidenum">
              <a:rPr lang="en-US" smtClean="0"/>
              <a:t>‹#›</a:t>
            </a:fld>
            <a:endParaRPr lang="en-US"/>
          </a:p>
        </p:txBody>
      </p:sp>
    </p:spTree>
    <p:extLst>
      <p:ext uri="{BB962C8B-B14F-4D97-AF65-F5344CB8AC3E}">
        <p14:creationId xmlns:p14="http://schemas.microsoft.com/office/powerpoint/2010/main" val="1098363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4E9B3D-1C78-4206-AE8C-52FFC2DF69DA}"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4EAF1B-0E7E-4C9E-9868-278A80C0DEE9}" type="slidenum">
              <a:rPr lang="en-US" smtClean="0"/>
              <a:t>‹#›</a:t>
            </a:fld>
            <a:endParaRPr lang="en-US"/>
          </a:p>
        </p:txBody>
      </p:sp>
    </p:spTree>
    <p:extLst>
      <p:ext uri="{BB962C8B-B14F-4D97-AF65-F5344CB8AC3E}">
        <p14:creationId xmlns:p14="http://schemas.microsoft.com/office/powerpoint/2010/main" val="2140896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4E9B3D-1C78-4206-AE8C-52FFC2DF69DA}"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4EAF1B-0E7E-4C9E-9868-278A80C0DEE9}"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521366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4E9B3D-1C78-4206-AE8C-52FFC2DF69DA}"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4EAF1B-0E7E-4C9E-9868-278A80C0DEE9}" type="slidenum">
              <a:rPr lang="en-US" smtClean="0"/>
              <a:t>‹#›</a:t>
            </a:fld>
            <a:endParaRPr lang="en-US"/>
          </a:p>
        </p:txBody>
      </p:sp>
    </p:spTree>
    <p:extLst>
      <p:ext uri="{BB962C8B-B14F-4D97-AF65-F5344CB8AC3E}">
        <p14:creationId xmlns:p14="http://schemas.microsoft.com/office/powerpoint/2010/main" val="38221335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4E9B3D-1C78-4206-AE8C-52FFC2DF69DA}"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4EAF1B-0E7E-4C9E-9868-278A80C0DEE9}"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5813053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4E9B3D-1C78-4206-AE8C-52FFC2DF69DA}"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4EAF1B-0E7E-4C9E-9868-278A80C0DEE9}" type="slidenum">
              <a:rPr lang="en-US" smtClean="0"/>
              <a:t>‹#›</a:t>
            </a:fld>
            <a:endParaRPr lang="en-US"/>
          </a:p>
        </p:txBody>
      </p:sp>
    </p:spTree>
    <p:extLst>
      <p:ext uri="{BB962C8B-B14F-4D97-AF65-F5344CB8AC3E}">
        <p14:creationId xmlns:p14="http://schemas.microsoft.com/office/powerpoint/2010/main" val="1075511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4E9B3D-1C78-4206-AE8C-52FFC2DF69DA}"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4EAF1B-0E7E-4C9E-9868-278A80C0DEE9}" type="slidenum">
              <a:rPr lang="en-US" smtClean="0"/>
              <a:t>‹#›</a:t>
            </a:fld>
            <a:endParaRPr lang="en-US"/>
          </a:p>
        </p:txBody>
      </p:sp>
    </p:spTree>
    <p:extLst>
      <p:ext uri="{BB962C8B-B14F-4D97-AF65-F5344CB8AC3E}">
        <p14:creationId xmlns:p14="http://schemas.microsoft.com/office/powerpoint/2010/main" val="9503997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4E9B3D-1C78-4206-AE8C-52FFC2DF69DA}"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4EAF1B-0E7E-4C9E-9868-278A80C0DEE9}" type="slidenum">
              <a:rPr lang="en-US" smtClean="0"/>
              <a:t>‹#›</a:t>
            </a:fld>
            <a:endParaRPr lang="en-US"/>
          </a:p>
        </p:txBody>
      </p:sp>
    </p:spTree>
    <p:extLst>
      <p:ext uri="{BB962C8B-B14F-4D97-AF65-F5344CB8AC3E}">
        <p14:creationId xmlns:p14="http://schemas.microsoft.com/office/powerpoint/2010/main" val="982482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4E9B3D-1C78-4206-AE8C-52FFC2DF69DA}"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4EAF1B-0E7E-4C9E-9868-278A80C0DEE9}" type="slidenum">
              <a:rPr lang="en-US" smtClean="0"/>
              <a:t>‹#›</a:t>
            </a:fld>
            <a:endParaRPr lang="en-US"/>
          </a:p>
        </p:txBody>
      </p:sp>
    </p:spTree>
    <p:extLst>
      <p:ext uri="{BB962C8B-B14F-4D97-AF65-F5344CB8AC3E}">
        <p14:creationId xmlns:p14="http://schemas.microsoft.com/office/powerpoint/2010/main" val="509847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4E9B3D-1C78-4206-AE8C-52FFC2DF69DA}"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4EAF1B-0E7E-4C9E-9868-278A80C0DEE9}" type="slidenum">
              <a:rPr lang="en-US" smtClean="0"/>
              <a:t>‹#›</a:t>
            </a:fld>
            <a:endParaRPr lang="en-US"/>
          </a:p>
        </p:txBody>
      </p:sp>
    </p:spTree>
    <p:extLst>
      <p:ext uri="{BB962C8B-B14F-4D97-AF65-F5344CB8AC3E}">
        <p14:creationId xmlns:p14="http://schemas.microsoft.com/office/powerpoint/2010/main" val="1514390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84E9B3D-1C78-4206-AE8C-52FFC2DF69DA}" type="datetimeFigureOut">
              <a:rPr lang="en-US" smtClean="0"/>
              <a:t>11/21/2024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4EAF1B-0E7E-4C9E-9868-278A80C0DEE9}" type="slidenum">
              <a:rPr lang="en-US" smtClean="0"/>
              <a:t>‹#›</a:t>
            </a:fld>
            <a:endParaRPr lang="en-US"/>
          </a:p>
        </p:txBody>
      </p:sp>
    </p:spTree>
    <p:extLst>
      <p:ext uri="{BB962C8B-B14F-4D97-AF65-F5344CB8AC3E}">
        <p14:creationId xmlns:p14="http://schemas.microsoft.com/office/powerpoint/2010/main" val="543875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84E9B3D-1C78-4206-AE8C-52FFC2DF69DA}" type="datetimeFigureOut">
              <a:rPr lang="en-US" smtClean="0"/>
              <a:t>11/21/2024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4EAF1B-0E7E-4C9E-9868-278A80C0DEE9}" type="slidenum">
              <a:rPr lang="en-US" smtClean="0"/>
              <a:t>‹#›</a:t>
            </a:fld>
            <a:endParaRPr lang="en-US"/>
          </a:p>
        </p:txBody>
      </p:sp>
    </p:spTree>
    <p:extLst>
      <p:ext uri="{BB962C8B-B14F-4D97-AF65-F5344CB8AC3E}">
        <p14:creationId xmlns:p14="http://schemas.microsoft.com/office/powerpoint/2010/main" val="1524462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84E9B3D-1C78-4206-AE8C-52FFC2DF69DA}" type="datetimeFigureOut">
              <a:rPr lang="en-US" smtClean="0"/>
              <a:t>11/21/2024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4EAF1B-0E7E-4C9E-9868-278A80C0DEE9}" type="slidenum">
              <a:rPr lang="en-US" smtClean="0"/>
              <a:t>‹#›</a:t>
            </a:fld>
            <a:endParaRPr lang="en-US"/>
          </a:p>
        </p:txBody>
      </p:sp>
    </p:spTree>
    <p:extLst>
      <p:ext uri="{BB962C8B-B14F-4D97-AF65-F5344CB8AC3E}">
        <p14:creationId xmlns:p14="http://schemas.microsoft.com/office/powerpoint/2010/main" val="966493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4E9B3D-1C78-4206-AE8C-52FFC2DF69DA}" type="datetimeFigureOut">
              <a:rPr lang="en-US" smtClean="0"/>
              <a:t>11/21/2024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4EAF1B-0E7E-4C9E-9868-278A80C0DEE9}" type="slidenum">
              <a:rPr lang="en-US" smtClean="0"/>
              <a:t>‹#›</a:t>
            </a:fld>
            <a:endParaRPr lang="en-US"/>
          </a:p>
        </p:txBody>
      </p:sp>
    </p:spTree>
    <p:extLst>
      <p:ext uri="{BB962C8B-B14F-4D97-AF65-F5344CB8AC3E}">
        <p14:creationId xmlns:p14="http://schemas.microsoft.com/office/powerpoint/2010/main" val="1426839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4E9B3D-1C78-4206-AE8C-52FFC2DF69DA}" type="datetimeFigureOut">
              <a:rPr lang="en-US" smtClean="0"/>
              <a:t>11/21/2024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4EAF1B-0E7E-4C9E-9868-278A80C0DEE9}" type="slidenum">
              <a:rPr lang="en-US" smtClean="0"/>
              <a:t>‹#›</a:t>
            </a:fld>
            <a:endParaRPr lang="en-US"/>
          </a:p>
        </p:txBody>
      </p:sp>
    </p:spTree>
    <p:extLst>
      <p:ext uri="{BB962C8B-B14F-4D97-AF65-F5344CB8AC3E}">
        <p14:creationId xmlns:p14="http://schemas.microsoft.com/office/powerpoint/2010/main" val="1715833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4E9B3D-1C78-4206-AE8C-52FFC2DF69DA}" type="datetimeFigureOut">
              <a:rPr lang="en-US" smtClean="0"/>
              <a:t>11/21/2024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4EAF1B-0E7E-4C9E-9868-278A80C0DEE9}" type="slidenum">
              <a:rPr lang="en-US" smtClean="0"/>
              <a:t>‹#›</a:t>
            </a:fld>
            <a:endParaRPr lang="en-US"/>
          </a:p>
        </p:txBody>
      </p:sp>
    </p:spTree>
    <p:extLst>
      <p:ext uri="{BB962C8B-B14F-4D97-AF65-F5344CB8AC3E}">
        <p14:creationId xmlns:p14="http://schemas.microsoft.com/office/powerpoint/2010/main" val="3506414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884E9B3D-1C78-4206-AE8C-52FFC2DF69DA}" type="datetimeFigureOut">
              <a:rPr lang="en-US" smtClean="0"/>
              <a:t>11/21/2024</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944EAF1B-0E7E-4C9E-9868-278A80C0DEE9}" type="slidenum">
              <a:rPr lang="en-US" smtClean="0"/>
              <a:t>‹#›</a:t>
            </a:fld>
            <a:endParaRPr lang="en-US"/>
          </a:p>
        </p:txBody>
      </p:sp>
    </p:spTree>
    <p:extLst>
      <p:ext uri="{BB962C8B-B14F-4D97-AF65-F5344CB8AC3E}">
        <p14:creationId xmlns:p14="http://schemas.microsoft.com/office/powerpoint/2010/main" val="212466249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53088-210A-A477-0F21-3167D743ACA9}"/>
              </a:ext>
            </a:extLst>
          </p:cNvPr>
          <p:cNvSpPr>
            <a:spLocks noGrp="1"/>
          </p:cNvSpPr>
          <p:nvPr>
            <p:ph type="ctrTitle"/>
          </p:nvPr>
        </p:nvSpPr>
        <p:spPr/>
        <p:txBody>
          <a:bodyPr/>
          <a:lstStyle/>
          <a:p>
            <a:r>
              <a:rPr lang="en-US" dirty="0"/>
              <a:t>Dry Shipper Training</a:t>
            </a:r>
          </a:p>
        </p:txBody>
      </p:sp>
      <p:sp>
        <p:nvSpPr>
          <p:cNvPr id="3" name="Subtitle 2">
            <a:extLst>
              <a:ext uri="{FF2B5EF4-FFF2-40B4-BE49-F238E27FC236}">
                <a16:creationId xmlns:a16="http://schemas.microsoft.com/office/drawing/2014/main" id="{0BB65305-DF4A-AA02-1FF1-9912BD554E14}"/>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940131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09CCB3F-DBCE-4964-9E34-8C5DE80EF4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50AA3E-4517-B014-F499-EF3CDBFFD1E1}"/>
              </a:ext>
            </a:extLst>
          </p:cNvPr>
          <p:cNvSpPr>
            <a:spLocks noGrp="1"/>
          </p:cNvSpPr>
          <p:nvPr>
            <p:ph type="title"/>
          </p:nvPr>
        </p:nvSpPr>
        <p:spPr>
          <a:xfrm>
            <a:off x="7532710" y="620722"/>
            <a:ext cx="3518748" cy="1142462"/>
          </a:xfrm>
        </p:spPr>
        <p:txBody>
          <a:bodyPr anchor="b">
            <a:normAutofit fontScale="90000"/>
          </a:bodyPr>
          <a:lstStyle/>
          <a:p>
            <a:pPr algn="ctr"/>
            <a:r>
              <a:rPr lang="en-US" sz="2800" b="1" dirty="0">
                <a:solidFill>
                  <a:schemeClr val="bg1"/>
                </a:solidFill>
              </a:rPr>
              <a:t>For </a:t>
            </a:r>
            <a:r>
              <a:rPr lang="en-US" sz="2800" b="1" dirty="0" err="1">
                <a:solidFill>
                  <a:schemeClr val="bg1"/>
                </a:solidFill>
              </a:rPr>
              <a:t>johnson</a:t>
            </a:r>
            <a:r>
              <a:rPr lang="en-US" sz="2800" b="1" dirty="0">
                <a:solidFill>
                  <a:schemeClr val="bg1"/>
                </a:solidFill>
              </a:rPr>
              <a:t> &amp; Johnson car-t products</a:t>
            </a:r>
          </a:p>
        </p:txBody>
      </p:sp>
      <p:sp>
        <p:nvSpPr>
          <p:cNvPr id="14" name="Snip Diagonal Corner Rectangle 24">
            <a:extLst>
              <a:ext uri="{FF2B5EF4-FFF2-40B4-BE49-F238E27FC236}">
                <a16:creationId xmlns:a16="http://schemas.microsoft.com/office/drawing/2014/main" id="{1DFF944F-74BA-483A-82C0-64E3AAF4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90" y="620722"/>
            <a:ext cx="6575496"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blue container on a cart&#10;&#10;Description automatically generated">
            <a:extLst>
              <a:ext uri="{FF2B5EF4-FFF2-40B4-BE49-F238E27FC236}">
                <a16:creationId xmlns:a16="http://schemas.microsoft.com/office/drawing/2014/main" id="{77804B8C-2A26-76B8-A08D-B80C50C4078D}"/>
              </a:ext>
            </a:extLst>
          </p:cNvPr>
          <p:cNvPicPr>
            <a:picLocks noChangeAspect="1"/>
          </p:cNvPicPr>
          <p:nvPr/>
        </p:nvPicPr>
        <p:blipFill>
          <a:blip r:embed="rId2">
            <a:extLst>
              <a:ext uri="{28A0092B-C50C-407E-A947-70E740481C1C}">
                <a14:useLocalDpi xmlns:a14="http://schemas.microsoft.com/office/drawing/2010/main" val="0"/>
              </a:ext>
            </a:extLst>
          </a:blip>
          <a:srcRect l="4656" r="832" b="-1"/>
          <a:stretch/>
        </p:blipFill>
        <p:spPr>
          <a:xfrm>
            <a:off x="778062" y="786117"/>
            <a:ext cx="6245352" cy="4956048"/>
          </a:xfrm>
          <a:custGeom>
            <a:avLst/>
            <a:gdLst/>
            <a:ahLst/>
            <a:cxnLst/>
            <a:rect l="l" t="t" r="r" b="b"/>
            <a:pathLst>
              <a:path w="6245352" h="4956048">
                <a:moveTo>
                  <a:pt x="534609" y="0"/>
                </a:moveTo>
                <a:lnTo>
                  <a:pt x="6245352" y="0"/>
                </a:lnTo>
                <a:lnTo>
                  <a:pt x="6245352" y="4421439"/>
                </a:lnTo>
                <a:lnTo>
                  <a:pt x="5710743" y="4956048"/>
                </a:lnTo>
                <a:lnTo>
                  <a:pt x="0" y="4956048"/>
                </a:lnTo>
                <a:lnTo>
                  <a:pt x="0" y="534609"/>
                </a:lnTo>
                <a:close/>
              </a:path>
            </a:pathLst>
          </a:custGeom>
        </p:spPr>
      </p:pic>
      <p:sp>
        <p:nvSpPr>
          <p:cNvPr id="9" name="Content Placeholder 8">
            <a:extLst>
              <a:ext uri="{FF2B5EF4-FFF2-40B4-BE49-F238E27FC236}">
                <a16:creationId xmlns:a16="http://schemas.microsoft.com/office/drawing/2014/main" id="{7D62312D-2A83-AC9B-25DF-E2C268A5591A}"/>
              </a:ext>
            </a:extLst>
          </p:cNvPr>
          <p:cNvSpPr>
            <a:spLocks noGrp="1"/>
          </p:cNvSpPr>
          <p:nvPr>
            <p:ph idx="1"/>
          </p:nvPr>
        </p:nvSpPr>
        <p:spPr>
          <a:xfrm>
            <a:off x="7532710" y="1822449"/>
            <a:ext cx="3479419" cy="3070226"/>
          </a:xfrm>
        </p:spPr>
        <p:txBody>
          <a:bodyPr anchor="t">
            <a:normAutofit/>
          </a:bodyPr>
          <a:lstStyle/>
          <a:p>
            <a:r>
              <a:rPr lang="en-US" sz="1400" dirty="0"/>
              <a:t>The dry shipper is a new piece of equipment in the laboratory. </a:t>
            </a:r>
          </a:p>
          <a:p>
            <a:r>
              <a:rPr lang="en-US" sz="1400" dirty="0"/>
              <a:t>It has been validated to hold temperature at less than -150°C for 10 hours.  </a:t>
            </a:r>
          </a:p>
          <a:p>
            <a:r>
              <a:rPr lang="en-US" sz="1400" dirty="0"/>
              <a:t>It was purchased for Johnson and Johnson CAR-T products (to meet their requirements), but can be used for in-house transport of any frozen products. </a:t>
            </a:r>
          </a:p>
          <a:p>
            <a:pPr marL="0" indent="0">
              <a:buNone/>
            </a:pPr>
            <a:endParaRPr lang="en-US" sz="1400" dirty="0"/>
          </a:p>
        </p:txBody>
      </p:sp>
      <p:grpSp>
        <p:nvGrpSpPr>
          <p:cNvPr id="16" name="Group 15">
            <a:extLst>
              <a:ext uri="{FF2B5EF4-FFF2-40B4-BE49-F238E27FC236}">
                <a16:creationId xmlns:a16="http://schemas.microsoft.com/office/drawing/2014/main" id="{A9733A91-F958-4629-801A-3F6F1E09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7" name="Straight Connector 16">
              <a:extLst>
                <a:ext uri="{FF2B5EF4-FFF2-40B4-BE49-F238E27FC236}">
                  <a16:creationId xmlns:a16="http://schemas.microsoft.com/office/drawing/2014/main" id="{F3812972-C68B-4C59-B3A7-4AF61E935D4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CB3F3B7C-7909-4486-AA08-5C6B625C3A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00BD7DA8-741F-4296-9363-05EF9154111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62068EFC-20FC-456F-839F-4BCFFCAA819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3251C60F-B911-433E-BF75-3BBEFD0538C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345268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256FCDAA-76C3-414B-9868-73075E15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nip Diagonal Corner Rectangle 16">
            <a:extLst>
              <a:ext uri="{FF2B5EF4-FFF2-40B4-BE49-F238E27FC236}">
                <a16:creationId xmlns:a16="http://schemas.microsoft.com/office/drawing/2014/main" id="{02C8A649-1D4D-44CF-8C8E-C38947F4C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1" y="620722"/>
            <a:ext cx="3670674" cy="5286838"/>
          </a:xfrm>
          <a:prstGeom prst="snip2DiagRect">
            <a:avLst>
              <a:gd name="adj1" fmla="val 11518"/>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ontainer with a black lid and white liquid in it&#10;&#10;Description automatically generated">
            <a:extLst>
              <a:ext uri="{FF2B5EF4-FFF2-40B4-BE49-F238E27FC236}">
                <a16:creationId xmlns:a16="http://schemas.microsoft.com/office/drawing/2014/main" id="{818B5D0D-51B9-987B-5231-1C28BA67B0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049" y="1031025"/>
            <a:ext cx="3021544" cy="2266158"/>
          </a:xfrm>
          <a:prstGeom prst="rect">
            <a:avLst/>
          </a:prstGeom>
        </p:spPr>
      </p:pic>
      <p:pic>
        <p:nvPicPr>
          <p:cNvPr id="7" name="Content Placeholder 6" descr="A bucket with ice cubes inside&#10;&#10;Description automatically generated">
            <a:extLst>
              <a:ext uri="{FF2B5EF4-FFF2-40B4-BE49-F238E27FC236}">
                <a16:creationId xmlns:a16="http://schemas.microsoft.com/office/drawing/2014/main" id="{DCD00F54-114C-9F96-5CD5-FA63C53F5E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993" y="3563552"/>
            <a:ext cx="2696366" cy="2022275"/>
          </a:xfrm>
          <a:prstGeom prst="rect">
            <a:avLst/>
          </a:prstGeom>
        </p:spPr>
      </p:pic>
      <p:sp>
        <p:nvSpPr>
          <p:cNvPr id="25" name="Content Placeholder 24">
            <a:extLst>
              <a:ext uri="{FF2B5EF4-FFF2-40B4-BE49-F238E27FC236}">
                <a16:creationId xmlns:a16="http://schemas.microsoft.com/office/drawing/2014/main" id="{6ECCC989-C16F-89F4-4CB4-2ECA2BB81474}"/>
              </a:ext>
            </a:extLst>
          </p:cNvPr>
          <p:cNvSpPr>
            <a:spLocks noGrp="1"/>
          </p:cNvSpPr>
          <p:nvPr>
            <p:ph idx="1"/>
          </p:nvPr>
        </p:nvSpPr>
        <p:spPr>
          <a:xfrm>
            <a:off x="4661860" y="685800"/>
            <a:ext cx="6253792" cy="3615267"/>
          </a:xfrm>
        </p:spPr>
        <p:txBody>
          <a:bodyPr>
            <a:normAutofit/>
          </a:bodyPr>
          <a:lstStyle/>
          <a:p>
            <a:r>
              <a:rPr lang="en-US" dirty="0"/>
              <a:t>When you open the dry shipper blue lid, there is an inner container that also has a removable Styrofoam cork that is black on top. </a:t>
            </a:r>
          </a:p>
          <a:p>
            <a:r>
              <a:rPr lang="en-US" dirty="0"/>
              <a:t>Remove cork by pulling straight up, DO NOT TWIST. </a:t>
            </a:r>
          </a:p>
          <a:p>
            <a:r>
              <a:rPr lang="en-US" dirty="0"/>
              <a:t>Use cart or dolly to move the shipper close to the filling hose (see next slide). </a:t>
            </a:r>
          </a:p>
        </p:txBody>
      </p:sp>
      <p:grpSp>
        <p:nvGrpSpPr>
          <p:cNvPr id="32" name="Group 31">
            <a:extLst>
              <a:ext uri="{FF2B5EF4-FFF2-40B4-BE49-F238E27FC236}">
                <a16:creationId xmlns:a16="http://schemas.microsoft.com/office/drawing/2014/main" id="{67C5301E-91B2-4536-893D-47EA274444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33" name="Straight Connector 32">
              <a:extLst>
                <a:ext uri="{FF2B5EF4-FFF2-40B4-BE49-F238E27FC236}">
                  <a16:creationId xmlns:a16="http://schemas.microsoft.com/office/drawing/2014/main" id="{F83E5BFD-97A3-4CE9-8A0E-58925ADC2FE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7D47D4CB-D05F-43B7-8F49-A8C05F15292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35A6C8F7-8B78-4F06-BB3B-CEDC620AE1E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C34E8F06-BC4C-45A5-8A7F-CDF897B95FE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8288604C-C490-4533-AA80-11F92325C79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266635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E09CCB3F-DBCE-4964-9E34-8C5DE80EF4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D1331D-5945-A74D-A6A3-8553FA8A0617}"/>
              </a:ext>
            </a:extLst>
          </p:cNvPr>
          <p:cNvSpPr>
            <a:spLocks noGrp="1"/>
          </p:cNvSpPr>
          <p:nvPr>
            <p:ph type="title"/>
          </p:nvPr>
        </p:nvSpPr>
        <p:spPr>
          <a:xfrm>
            <a:off x="7532710" y="620722"/>
            <a:ext cx="3518748" cy="1142462"/>
          </a:xfrm>
        </p:spPr>
        <p:txBody>
          <a:bodyPr anchor="b">
            <a:normAutofit/>
          </a:bodyPr>
          <a:lstStyle/>
          <a:p>
            <a:r>
              <a:rPr lang="en-US" sz="2800"/>
              <a:t>Preparing the shipper for use</a:t>
            </a:r>
          </a:p>
        </p:txBody>
      </p:sp>
      <p:sp>
        <p:nvSpPr>
          <p:cNvPr id="16" name="Snip Diagonal Corner Rectangle 24">
            <a:extLst>
              <a:ext uri="{FF2B5EF4-FFF2-40B4-BE49-F238E27FC236}">
                <a16:creationId xmlns:a16="http://schemas.microsoft.com/office/drawing/2014/main" id="{1DFF944F-74BA-483A-82C0-64E3AAF4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90" y="620722"/>
            <a:ext cx="6575496"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A metal pipe with a round ring&#10;&#10;Description automatically generated with medium confidence">
            <a:extLst>
              <a:ext uri="{FF2B5EF4-FFF2-40B4-BE49-F238E27FC236}">
                <a16:creationId xmlns:a16="http://schemas.microsoft.com/office/drawing/2014/main" id="{B5C68E76-D577-8E67-D33A-67DBB21DE604}"/>
              </a:ext>
            </a:extLst>
          </p:cNvPr>
          <p:cNvPicPr>
            <a:picLocks noChangeAspect="1"/>
          </p:cNvPicPr>
          <p:nvPr/>
        </p:nvPicPr>
        <p:blipFill>
          <a:blip r:embed="rId2">
            <a:extLst>
              <a:ext uri="{28A0092B-C50C-407E-A947-70E740481C1C}">
                <a14:useLocalDpi xmlns:a14="http://schemas.microsoft.com/office/drawing/2010/main" val="0"/>
              </a:ext>
            </a:extLst>
          </a:blip>
          <a:srcRect l="5489" r="-1" b="-1"/>
          <a:stretch/>
        </p:blipFill>
        <p:spPr>
          <a:xfrm>
            <a:off x="778062" y="786117"/>
            <a:ext cx="6245352" cy="4956048"/>
          </a:xfrm>
          <a:custGeom>
            <a:avLst/>
            <a:gdLst/>
            <a:ahLst/>
            <a:cxnLst/>
            <a:rect l="l" t="t" r="r" b="b"/>
            <a:pathLst>
              <a:path w="6245352" h="4956048">
                <a:moveTo>
                  <a:pt x="534609" y="0"/>
                </a:moveTo>
                <a:lnTo>
                  <a:pt x="6245352" y="0"/>
                </a:lnTo>
                <a:lnTo>
                  <a:pt x="6245352" y="4421439"/>
                </a:lnTo>
                <a:lnTo>
                  <a:pt x="5710743" y="4956048"/>
                </a:lnTo>
                <a:lnTo>
                  <a:pt x="0" y="4956048"/>
                </a:lnTo>
                <a:lnTo>
                  <a:pt x="0" y="534609"/>
                </a:lnTo>
                <a:close/>
              </a:path>
            </a:pathLst>
          </a:custGeom>
        </p:spPr>
      </p:pic>
      <p:sp>
        <p:nvSpPr>
          <p:cNvPr id="11" name="Content Placeholder 10">
            <a:extLst>
              <a:ext uri="{FF2B5EF4-FFF2-40B4-BE49-F238E27FC236}">
                <a16:creationId xmlns:a16="http://schemas.microsoft.com/office/drawing/2014/main" id="{2819F02C-9B91-B114-B91D-78690CF36A65}"/>
              </a:ext>
            </a:extLst>
          </p:cNvPr>
          <p:cNvSpPr>
            <a:spLocks noGrp="1"/>
          </p:cNvSpPr>
          <p:nvPr>
            <p:ph idx="1"/>
          </p:nvPr>
        </p:nvSpPr>
        <p:spPr>
          <a:xfrm>
            <a:off x="7532710" y="1822449"/>
            <a:ext cx="3479419" cy="3070226"/>
          </a:xfrm>
        </p:spPr>
        <p:txBody>
          <a:bodyPr anchor="t">
            <a:normAutofit/>
          </a:bodyPr>
          <a:lstStyle/>
          <a:p>
            <a:r>
              <a:rPr lang="en-US" sz="1400" dirty="0"/>
              <a:t>There is a filling hose attached to the liquid nitrogen (LN</a:t>
            </a:r>
            <a:r>
              <a:rPr lang="en-US" sz="1400" baseline="-25000" dirty="0"/>
              <a:t>2</a:t>
            </a:r>
            <a:r>
              <a:rPr lang="en-US" sz="1400" dirty="0"/>
              <a:t>) drop closest to CRF #2.  </a:t>
            </a:r>
          </a:p>
          <a:p>
            <a:r>
              <a:rPr lang="en-US" sz="1400" dirty="0"/>
              <a:t>Dry shipper must be filled here, since the drop is close to the return vent to provide adequate ventilation.  </a:t>
            </a:r>
          </a:p>
          <a:p>
            <a:pPr marL="0" indent="0">
              <a:buNone/>
            </a:pPr>
            <a:endParaRPr lang="en-US" sz="1400" dirty="0"/>
          </a:p>
          <a:p>
            <a:endParaRPr lang="en-US" sz="1400" dirty="0"/>
          </a:p>
        </p:txBody>
      </p:sp>
      <p:grpSp>
        <p:nvGrpSpPr>
          <p:cNvPr id="18" name="Group 17">
            <a:extLst>
              <a:ext uri="{FF2B5EF4-FFF2-40B4-BE49-F238E27FC236}">
                <a16:creationId xmlns:a16="http://schemas.microsoft.com/office/drawing/2014/main" id="{A9733A91-F958-4629-801A-3F6F1E09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9" name="Straight Connector 18">
              <a:extLst>
                <a:ext uri="{FF2B5EF4-FFF2-40B4-BE49-F238E27FC236}">
                  <a16:creationId xmlns:a16="http://schemas.microsoft.com/office/drawing/2014/main" id="{F3812972-C68B-4C59-B3A7-4AF61E935D4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CB3F3B7C-7909-4486-AA08-5C6B625C3A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00BD7DA8-741F-4296-9363-05EF9154111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62068EFC-20FC-456F-839F-4BCFFCAA819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3251C60F-B911-433E-BF75-3BBEFD0538C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017665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C892E-A81F-AD06-8FEC-0906EB697611}"/>
              </a:ext>
            </a:extLst>
          </p:cNvPr>
          <p:cNvSpPr>
            <a:spLocks noGrp="1"/>
          </p:cNvSpPr>
          <p:nvPr>
            <p:ph type="title"/>
          </p:nvPr>
        </p:nvSpPr>
        <p:spPr/>
        <p:txBody>
          <a:bodyPr/>
          <a:lstStyle/>
          <a:p>
            <a:r>
              <a:rPr lang="en-US" dirty="0"/>
              <a:t>Personal protective equipment (</a:t>
            </a:r>
            <a:r>
              <a:rPr lang="en-US" dirty="0" err="1"/>
              <a:t>ppe</a:t>
            </a:r>
            <a:r>
              <a:rPr lang="en-US" dirty="0"/>
              <a:t>)</a:t>
            </a:r>
          </a:p>
        </p:txBody>
      </p:sp>
      <p:sp>
        <p:nvSpPr>
          <p:cNvPr id="3" name="Content Placeholder 2">
            <a:extLst>
              <a:ext uri="{FF2B5EF4-FFF2-40B4-BE49-F238E27FC236}">
                <a16:creationId xmlns:a16="http://schemas.microsoft.com/office/drawing/2014/main" id="{73EDEDF1-0547-0BB2-4FB0-F1E542168C12}"/>
              </a:ext>
            </a:extLst>
          </p:cNvPr>
          <p:cNvSpPr>
            <a:spLocks noGrp="1"/>
          </p:cNvSpPr>
          <p:nvPr>
            <p:ph idx="1"/>
          </p:nvPr>
        </p:nvSpPr>
        <p:spPr>
          <a:xfrm>
            <a:off x="684212" y="685800"/>
            <a:ext cx="5173380" cy="3615267"/>
          </a:xfrm>
        </p:spPr>
        <p:txBody>
          <a:bodyPr/>
          <a:lstStyle/>
          <a:p>
            <a:r>
              <a:rPr lang="en-US" dirty="0"/>
              <a:t>Liquid nitrogen can cause bodily harm, and appropriate PPE should always be worn when handling LN</a:t>
            </a:r>
            <a:r>
              <a:rPr lang="en-US" baseline="-25000" dirty="0"/>
              <a:t>2</a:t>
            </a:r>
            <a:r>
              <a:rPr lang="en-US" dirty="0"/>
              <a:t>. </a:t>
            </a:r>
          </a:p>
          <a:p>
            <a:r>
              <a:rPr lang="en-US" dirty="0"/>
              <a:t>When filling the dry shipper, ALWAYS don the following PPE: Lab Coat, </a:t>
            </a:r>
            <a:r>
              <a:rPr lang="en-US" dirty="0" err="1"/>
              <a:t>Cryogloves</a:t>
            </a:r>
            <a:r>
              <a:rPr lang="en-US" dirty="0"/>
              <a:t>, and Face Shield. </a:t>
            </a:r>
          </a:p>
        </p:txBody>
      </p:sp>
      <p:pic>
        <p:nvPicPr>
          <p:cNvPr id="5" name="Picture 4" descr="A person wearing gloves and a white coat&#10;&#10;Description automatically generated">
            <a:extLst>
              <a:ext uri="{FF2B5EF4-FFF2-40B4-BE49-F238E27FC236}">
                <a16:creationId xmlns:a16="http://schemas.microsoft.com/office/drawing/2014/main" id="{CD62C98A-9E34-D27B-F07C-88A1E2F098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9745" y="426796"/>
            <a:ext cx="5173380" cy="4133273"/>
          </a:xfrm>
          <a:prstGeom prst="rect">
            <a:avLst/>
          </a:prstGeom>
        </p:spPr>
      </p:pic>
    </p:spTree>
    <p:extLst>
      <p:ext uri="{BB962C8B-B14F-4D97-AF65-F5344CB8AC3E}">
        <p14:creationId xmlns:p14="http://schemas.microsoft.com/office/powerpoint/2010/main" val="1278251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0DF21D5-92B5-4D0E-8ACB-CD3732E40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dk2">
                  <a:tint val="97000"/>
                  <a:hueMod val="92000"/>
                  <a:satMod val="169000"/>
                  <a:lumMod val="164000"/>
                </a:schemeClr>
              </a:gs>
              <a:gs pos="100000">
                <a:schemeClr val="dk2">
                  <a:shade val="96000"/>
                  <a:satMod val="120000"/>
                  <a:lumMod val="90000"/>
                </a:schemeClr>
              </a:gs>
            </a:gsLst>
            <a:lin ang="6120000" scaled="1"/>
          </a:gra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19" name="Snip Diagonal Corner Rectangle 21">
            <a:extLst>
              <a:ext uri="{FF2B5EF4-FFF2-40B4-BE49-F238E27FC236}">
                <a16:creationId xmlns:a16="http://schemas.microsoft.com/office/drawing/2014/main" id="{B729B08C-A8E8-4A5F-BE85-F0B9269F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8129873" cy="6858002"/>
          </a:xfrm>
          <a:prstGeom prst="snip2DiagRect">
            <a:avLst>
              <a:gd name="adj1" fmla="val 0"/>
              <a:gd name="adj2" fmla="val 0"/>
            </a:avLst>
          </a:prstGeom>
          <a:solidFill>
            <a:schemeClr val="bg1">
              <a:alpha val="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3AF0DAB2-66C2-4FB9-A4F3-E117F1D180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3" name="Straight Connector 12">
              <a:extLst>
                <a:ext uri="{FF2B5EF4-FFF2-40B4-BE49-F238E27FC236}">
                  <a16:creationId xmlns:a16="http://schemas.microsoft.com/office/drawing/2014/main" id="{7C7822CD-C541-4174-B43B-4A5E288187B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A98BC445-D166-4C73-9048-E9EAA313018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50D18988-C2FA-49D2-BDF7-5C3060944B0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22EBDE56-D9C2-4852-B55B-3DB8E679557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EB5952F4-0479-49EC-8294-C078F23532A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2" name="Title 1">
            <a:extLst>
              <a:ext uri="{FF2B5EF4-FFF2-40B4-BE49-F238E27FC236}">
                <a16:creationId xmlns:a16="http://schemas.microsoft.com/office/drawing/2014/main" id="{E37273E8-6C47-9C95-AF17-3CFCF4E984E1}"/>
              </a:ext>
            </a:extLst>
          </p:cNvPr>
          <p:cNvSpPr>
            <a:spLocks noGrp="1"/>
          </p:cNvSpPr>
          <p:nvPr>
            <p:ph type="title"/>
          </p:nvPr>
        </p:nvSpPr>
        <p:spPr>
          <a:xfrm>
            <a:off x="5397175" y="941424"/>
            <a:ext cx="6235382" cy="4083158"/>
          </a:xfrm>
        </p:spPr>
        <p:txBody>
          <a:bodyPr anchor="b">
            <a:normAutofit/>
          </a:bodyPr>
          <a:lstStyle/>
          <a:p>
            <a:r>
              <a:rPr lang="en-US" sz="2000" cap="none" dirty="0">
                <a:solidFill>
                  <a:srgbClr val="FFFFFF"/>
                </a:solidFill>
              </a:rPr>
              <a:t>The end of the hose is fitted with a red cap. </a:t>
            </a:r>
            <a:br>
              <a:rPr lang="en-US" sz="2000" cap="none" dirty="0">
                <a:solidFill>
                  <a:srgbClr val="FFFFFF"/>
                </a:solidFill>
              </a:rPr>
            </a:br>
            <a:br>
              <a:rPr lang="en-US" sz="2000" cap="none" dirty="0">
                <a:solidFill>
                  <a:srgbClr val="FFFFFF"/>
                </a:solidFill>
              </a:rPr>
            </a:br>
            <a:r>
              <a:rPr lang="en-US" sz="2000" cap="none" dirty="0">
                <a:solidFill>
                  <a:srgbClr val="FFFFFF"/>
                </a:solidFill>
              </a:rPr>
              <a:t>Remove the cap and place the end of the hose in the inner chamber of the shipper.</a:t>
            </a:r>
            <a:br>
              <a:rPr lang="en-US" sz="2000" cap="none" dirty="0">
                <a:solidFill>
                  <a:srgbClr val="FFFFFF"/>
                </a:solidFill>
              </a:rPr>
            </a:br>
            <a:br>
              <a:rPr lang="en-US" sz="2000" cap="none" dirty="0">
                <a:solidFill>
                  <a:srgbClr val="FFFFFF"/>
                </a:solidFill>
              </a:rPr>
            </a:br>
            <a:r>
              <a:rPr lang="en-US" sz="2000" cap="none" dirty="0">
                <a:solidFill>
                  <a:srgbClr val="FFFFFF"/>
                </a:solidFill>
              </a:rPr>
              <a:t>Open the valve on the LN2 drop and allow the inner chamber to fill up to top of the metal platform.</a:t>
            </a:r>
            <a:br>
              <a:rPr lang="en-US" sz="2000" cap="none" dirty="0">
                <a:solidFill>
                  <a:srgbClr val="FFFFFF"/>
                </a:solidFill>
              </a:rPr>
            </a:br>
            <a:br>
              <a:rPr lang="en-US" sz="1400" cap="none" dirty="0">
                <a:solidFill>
                  <a:srgbClr val="FFFFFF"/>
                </a:solidFill>
              </a:rPr>
            </a:br>
            <a:br>
              <a:rPr lang="en-US" sz="1400" cap="none" dirty="0">
                <a:solidFill>
                  <a:srgbClr val="FFFFFF"/>
                </a:solidFill>
              </a:rPr>
            </a:br>
            <a:br>
              <a:rPr lang="en-US" sz="1400" cap="none" dirty="0">
                <a:solidFill>
                  <a:srgbClr val="FFFFFF"/>
                </a:solidFill>
              </a:rPr>
            </a:br>
            <a:endParaRPr lang="en-US" sz="1400" cap="none" dirty="0">
              <a:solidFill>
                <a:srgbClr val="FFFFFF"/>
              </a:solidFill>
            </a:endParaRPr>
          </a:p>
        </p:txBody>
      </p:sp>
      <p:pic>
        <p:nvPicPr>
          <p:cNvPr id="7" name="Content Placeholder 6" descr="A close up of a hose&#10;&#10;Description automatically generated">
            <a:extLst>
              <a:ext uri="{FF2B5EF4-FFF2-40B4-BE49-F238E27FC236}">
                <a16:creationId xmlns:a16="http://schemas.microsoft.com/office/drawing/2014/main" id="{8967C4C3-FB1F-49F6-A912-079FC450729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4213" y="973139"/>
            <a:ext cx="3851573" cy="2455862"/>
          </a:xfrm>
        </p:spPr>
      </p:pic>
      <p:pic>
        <p:nvPicPr>
          <p:cNvPr id="9" name="Content Placeholder 6" descr="A metal pipe with a round ring&#10;&#10;Description automatically generated with medium confidence">
            <a:extLst>
              <a:ext uri="{FF2B5EF4-FFF2-40B4-BE49-F238E27FC236}">
                <a16:creationId xmlns:a16="http://schemas.microsoft.com/office/drawing/2014/main" id="{5FC489EF-E455-D271-0374-84899E7B03E8}"/>
              </a:ext>
            </a:extLst>
          </p:cNvPr>
          <p:cNvPicPr>
            <a:picLocks noChangeAspect="1"/>
          </p:cNvPicPr>
          <p:nvPr/>
        </p:nvPicPr>
        <p:blipFill>
          <a:blip r:embed="rId3">
            <a:extLst>
              <a:ext uri="{28A0092B-C50C-407E-A947-70E740481C1C}">
                <a14:useLocalDpi xmlns:a14="http://schemas.microsoft.com/office/drawing/2010/main" val="0"/>
              </a:ext>
            </a:extLst>
          </a:blip>
          <a:srcRect l="5489" r="-1" b="-1"/>
          <a:stretch/>
        </p:blipFill>
        <p:spPr>
          <a:xfrm>
            <a:off x="655731" y="3652018"/>
            <a:ext cx="3908535" cy="2851183"/>
          </a:xfrm>
          <a:custGeom>
            <a:avLst/>
            <a:gdLst/>
            <a:ahLst/>
            <a:cxnLst/>
            <a:rect l="l" t="t" r="r" b="b"/>
            <a:pathLst>
              <a:path w="6245352" h="4956048">
                <a:moveTo>
                  <a:pt x="534609" y="0"/>
                </a:moveTo>
                <a:lnTo>
                  <a:pt x="6245352" y="0"/>
                </a:lnTo>
                <a:lnTo>
                  <a:pt x="6245352" y="4421439"/>
                </a:lnTo>
                <a:lnTo>
                  <a:pt x="5710743" y="4956048"/>
                </a:lnTo>
                <a:lnTo>
                  <a:pt x="0" y="4956048"/>
                </a:lnTo>
                <a:lnTo>
                  <a:pt x="0" y="534609"/>
                </a:lnTo>
                <a:close/>
              </a:path>
            </a:pathLst>
          </a:custGeom>
        </p:spPr>
      </p:pic>
    </p:spTree>
    <p:extLst>
      <p:ext uri="{BB962C8B-B14F-4D97-AF65-F5344CB8AC3E}">
        <p14:creationId xmlns:p14="http://schemas.microsoft.com/office/powerpoint/2010/main" val="1151052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C6FDC7-F9B5-7422-9B9D-F20435FB78FB}"/>
              </a:ext>
            </a:extLst>
          </p:cNvPr>
          <p:cNvSpPr>
            <a:spLocks noGrp="1"/>
          </p:cNvSpPr>
          <p:nvPr>
            <p:ph idx="1"/>
          </p:nvPr>
        </p:nvSpPr>
        <p:spPr>
          <a:xfrm>
            <a:off x="1761574" y="1328596"/>
            <a:ext cx="8534400" cy="3615267"/>
          </a:xfrm>
        </p:spPr>
        <p:txBody>
          <a:bodyPr>
            <a:normAutofit/>
          </a:bodyPr>
          <a:lstStyle/>
          <a:p>
            <a:r>
              <a:rPr lang="en-US" sz="2500" dirty="0"/>
              <a:t>When the shipper is filled with nitrogen, replace the Styrofoam cork lid and allow to sit for </a:t>
            </a:r>
            <a:r>
              <a:rPr lang="en-US" sz="2500" dirty="0">
                <a:solidFill>
                  <a:srgbClr val="FF0000"/>
                </a:solidFill>
              </a:rPr>
              <a:t>2 hours</a:t>
            </a:r>
            <a:r>
              <a:rPr lang="en-US" sz="2500" dirty="0"/>
              <a:t>. </a:t>
            </a:r>
          </a:p>
          <a:p>
            <a:r>
              <a:rPr lang="en-US" sz="2500" dirty="0"/>
              <a:t>At the end of 2 hours, don PPE and get another technologist to help you pour the remaining LN2 into reservoir #8.  </a:t>
            </a:r>
          </a:p>
          <a:p>
            <a:r>
              <a:rPr lang="en-US" sz="2500" dirty="0"/>
              <a:t>Two technologists </a:t>
            </a:r>
            <a:r>
              <a:rPr lang="en-US" sz="2500" dirty="0">
                <a:solidFill>
                  <a:srgbClr val="FF0000"/>
                </a:solidFill>
              </a:rPr>
              <a:t>MUST</a:t>
            </a:r>
            <a:r>
              <a:rPr lang="en-US" sz="2500" dirty="0"/>
              <a:t> be present to pour off the excess liquid. </a:t>
            </a:r>
          </a:p>
        </p:txBody>
      </p:sp>
    </p:spTree>
    <p:extLst>
      <p:ext uri="{BB962C8B-B14F-4D97-AF65-F5344CB8AC3E}">
        <p14:creationId xmlns:p14="http://schemas.microsoft.com/office/powerpoint/2010/main" val="2108037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06566D-A187-91B9-BFE1-95BC7EFDD69F}"/>
              </a:ext>
            </a:extLst>
          </p:cNvPr>
          <p:cNvSpPr>
            <a:spLocks noGrp="1"/>
          </p:cNvSpPr>
          <p:nvPr>
            <p:ph idx="1"/>
          </p:nvPr>
        </p:nvSpPr>
        <p:spPr>
          <a:xfrm>
            <a:off x="684212" y="685800"/>
            <a:ext cx="9980770" cy="5905123"/>
          </a:xfrm>
        </p:spPr>
        <p:txBody>
          <a:bodyPr>
            <a:normAutofit/>
          </a:bodyPr>
          <a:lstStyle/>
          <a:p>
            <a:r>
              <a:rPr lang="en-US" sz="3000" dirty="0"/>
              <a:t>Program a data logger and place the probe inside the inner chamber.  </a:t>
            </a:r>
          </a:p>
          <a:p>
            <a:r>
              <a:rPr lang="en-US" sz="3000" dirty="0"/>
              <a:t>Refer to </a:t>
            </a:r>
            <a:r>
              <a:rPr lang="en-US" sz="3000" b="1" dirty="0" err="1"/>
              <a:t>TCTemp</a:t>
            </a:r>
            <a:r>
              <a:rPr lang="en-US" sz="3000" b="1" dirty="0"/>
              <a:t> 2000 Data Logger Procedure (NCBH) 54953</a:t>
            </a:r>
            <a:r>
              <a:rPr lang="en-US" sz="3000" dirty="0"/>
              <a:t>. </a:t>
            </a:r>
          </a:p>
          <a:p>
            <a:r>
              <a:rPr lang="en-US" sz="3000" dirty="0"/>
              <a:t>Shipper is now charged to hold temperature for </a:t>
            </a:r>
            <a:r>
              <a:rPr lang="en-US" sz="3000" dirty="0">
                <a:solidFill>
                  <a:srgbClr val="FF0000"/>
                </a:solidFill>
              </a:rPr>
              <a:t>10 hours</a:t>
            </a:r>
            <a:r>
              <a:rPr lang="en-US" sz="3000" dirty="0"/>
              <a:t>. </a:t>
            </a:r>
          </a:p>
        </p:txBody>
      </p:sp>
    </p:spTree>
    <p:extLst>
      <p:ext uri="{BB962C8B-B14F-4D97-AF65-F5344CB8AC3E}">
        <p14:creationId xmlns:p14="http://schemas.microsoft.com/office/powerpoint/2010/main" val="3926520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7D8D8B-BA6C-2239-0C65-9220EA8CB04F}"/>
              </a:ext>
            </a:extLst>
          </p:cNvPr>
          <p:cNvSpPr>
            <a:spLocks noGrp="1"/>
          </p:cNvSpPr>
          <p:nvPr>
            <p:ph type="ctrTitle"/>
          </p:nvPr>
        </p:nvSpPr>
        <p:spPr>
          <a:xfrm>
            <a:off x="684212" y="685800"/>
            <a:ext cx="8001000" cy="912092"/>
          </a:xfrm>
        </p:spPr>
        <p:txBody>
          <a:bodyPr/>
          <a:lstStyle/>
          <a:p>
            <a:r>
              <a:rPr lang="en-US" dirty="0"/>
              <a:t>Review and highlights</a:t>
            </a:r>
          </a:p>
        </p:txBody>
      </p:sp>
      <p:sp>
        <p:nvSpPr>
          <p:cNvPr id="5" name="Subtitle 4">
            <a:extLst>
              <a:ext uri="{FF2B5EF4-FFF2-40B4-BE49-F238E27FC236}">
                <a16:creationId xmlns:a16="http://schemas.microsoft.com/office/drawing/2014/main" id="{40212CAF-3B21-98F9-8B0C-760DBAF3D7BB}"/>
              </a:ext>
            </a:extLst>
          </p:cNvPr>
          <p:cNvSpPr>
            <a:spLocks noGrp="1"/>
          </p:cNvSpPr>
          <p:nvPr>
            <p:ph type="subTitle" idx="1"/>
          </p:nvPr>
        </p:nvSpPr>
        <p:spPr>
          <a:xfrm>
            <a:off x="684211" y="1708727"/>
            <a:ext cx="9309533" cy="4082473"/>
          </a:xfrm>
        </p:spPr>
        <p:txBody>
          <a:bodyPr>
            <a:normAutofit/>
          </a:bodyPr>
          <a:lstStyle/>
          <a:p>
            <a:pPr marL="342900" indent="-342900">
              <a:buFont typeface="Arial" panose="020B0604020202020204" pitchFamily="34" charset="0"/>
              <a:buChar char="•"/>
            </a:pPr>
            <a:r>
              <a:rPr lang="en-US" sz="2500" dirty="0"/>
              <a:t>Always wear proper PPE when filling dry shipper</a:t>
            </a:r>
          </a:p>
          <a:p>
            <a:pPr marL="342900" indent="-342900">
              <a:buFont typeface="Arial" panose="020B0604020202020204" pitchFamily="34" charset="0"/>
              <a:buChar char="•"/>
            </a:pPr>
            <a:r>
              <a:rPr lang="en-US" sz="2500" dirty="0"/>
              <a:t>Two technologists must be available to pour off excess LN</a:t>
            </a:r>
            <a:r>
              <a:rPr lang="en-US" sz="2500" baseline="-25000" dirty="0"/>
              <a:t>2</a:t>
            </a:r>
            <a:r>
              <a:rPr lang="en-US" sz="2500" dirty="0"/>
              <a:t>. </a:t>
            </a:r>
          </a:p>
          <a:p>
            <a:pPr marL="342900" indent="-342900">
              <a:buFont typeface="Arial" panose="020B0604020202020204" pitchFamily="34" charset="0"/>
              <a:buChar char="•"/>
            </a:pPr>
            <a:r>
              <a:rPr lang="en-US" sz="2500" dirty="0"/>
              <a:t>Shipper should be allowed to sit filled for </a:t>
            </a:r>
            <a:r>
              <a:rPr lang="en-US" sz="2500" dirty="0">
                <a:solidFill>
                  <a:srgbClr val="FF0000"/>
                </a:solidFill>
              </a:rPr>
              <a:t>2 hours </a:t>
            </a:r>
            <a:r>
              <a:rPr lang="en-US" sz="2500" dirty="0"/>
              <a:t>to charge. </a:t>
            </a:r>
          </a:p>
          <a:p>
            <a:pPr marL="342900" indent="-342900">
              <a:buFont typeface="Arial" panose="020B0604020202020204" pitchFamily="34" charset="0"/>
              <a:buChar char="•"/>
            </a:pPr>
            <a:r>
              <a:rPr lang="en-US" sz="2500" dirty="0"/>
              <a:t>When charged, shipper is good for </a:t>
            </a:r>
            <a:r>
              <a:rPr lang="en-US" sz="2500" dirty="0">
                <a:solidFill>
                  <a:srgbClr val="FF0000"/>
                </a:solidFill>
              </a:rPr>
              <a:t>10 hours</a:t>
            </a:r>
            <a:r>
              <a:rPr lang="en-US" sz="2500" dirty="0"/>
              <a:t>. </a:t>
            </a:r>
          </a:p>
          <a:p>
            <a:pPr marL="342900" indent="-342900">
              <a:buFont typeface="Arial" panose="020B0604020202020204" pitchFamily="34" charset="0"/>
              <a:buChar char="•"/>
            </a:pPr>
            <a:r>
              <a:rPr lang="en-US" sz="2500" dirty="0"/>
              <a:t>Shipper is only for use in-house, not for shipping to outside institutions. </a:t>
            </a:r>
          </a:p>
        </p:txBody>
      </p:sp>
    </p:spTree>
    <p:extLst>
      <p:ext uri="{BB962C8B-B14F-4D97-AF65-F5344CB8AC3E}">
        <p14:creationId xmlns:p14="http://schemas.microsoft.com/office/powerpoint/2010/main" val="31269434"/>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247</TotalTime>
  <Words>427</Words>
  <Application>Microsoft Office PowerPoint</Application>
  <PresentationFormat>Widescreen</PresentationFormat>
  <Paragraphs>27</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Century Gothic</vt:lpstr>
      <vt:lpstr>Wingdings 3</vt:lpstr>
      <vt:lpstr>Slice</vt:lpstr>
      <vt:lpstr>Dry Shipper Training</vt:lpstr>
      <vt:lpstr>For johnson &amp; Johnson car-t products</vt:lpstr>
      <vt:lpstr>PowerPoint Presentation</vt:lpstr>
      <vt:lpstr>Preparing the shipper for use</vt:lpstr>
      <vt:lpstr>Personal protective equipment (ppe)</vt:lpstr>
      <vt:lpstr>The end of the hose is fitted with a red cap.   Remove the cap and place the end of the hose in the inner chamber of the shipper.  Open the valve on the LN2 drop and allow the inner chamber to fill up to top of the metal platform.    </vt:lpstr>
      <vt:lpstr>PowerPoint Presentation</vt:lpstr>
      <vt:lpstr>PowerPoint Presentation</vt:lpstr>
      <vt:lpstr>Review and highlights</vt:lpstr>
    </vt:vector>
  </TitlesOfParts>
  <Company>Wake Forest Baptist Medical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Emily Wilson</dc:creator>
  <cp:lastModifiedBy>Emily Wilson</cp:lastModifiedBy>
  <cp:revision>5</cp:revision>
  <dcterms:created xsi:type="dcterms:W3CDTF">2024-11-19T15:58:37Z</dcterms:created>
  <dcterms:modified xsi:type="dcterms:W3CDTF">2024-11-21T13:43:01Z</dcterms:modified>
</cp:coreProperties>
</file>