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handoutMasterIdLst>
    <p:handoutMasterId r:id="rId23"/>
  </p:handoutMasterIdLst>
  <p:sldIdLst>
    <p:sldId id="401" r:id="rId5"/>
    <p:sldId id="698" r:id="rId6"/>
    <p:sldId id="740" r:id="rId7"/>
    <p:sldId id="742" r:id="rId8"/>
    <p:sldId id="689" r:id="rId9"/>
    <p:sldId id="715" r:id="rId10"/>
    <p:sldId id="716" r:id="rId11"/>
    <p:sldId id="705" r:id="rId12"/>
    <p:sldId id="741" r:id="rId13"/>
    <p:sldId id="592" r:id="rId14"/>
    <p:sldId id="744" r:id="rId15"/>
    <p:sldId id="707" r:id="rId16"/>
    <p:sldId id="579" r:id="rId17"/>
    <p:sldId id="580" r:id="rId18"/>
    <p:sldId id="587" r:id="rId19"/>
    <p:sldId id="711" r:id="rId20"/>
    <p:sldId id="668" r:id="rId2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1C0C1-2EB2-4F42-ABE1-64966904870F}">
          <p14:sldIdLst>
            <p14:sldId id="401"/>
            <p14:sldId id="698"/>
            <p14:sldId id="740"/>
            <p14:sldId id="742"/>
            <p14:sldId id="689"/>
            <p14:sldId id="715"/>
            <p14:sldId id="716"/>
            <p14:sldId id="705"/>
            <p14:sldId id="741"/>
            <p14:sldId id="592"/>
            <p14:sldId id="744"/>
            <p14:sldId id="707"/>
            <p14:sldId id="579"/>
            <p14:sldId id="580"/>
            <p14:sldId id="587"/>
            <p14:sldId id="711"/>
            <p14:sldId id="6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na M. Walton" initials="JMW" lastIdx="1" clrIdx="0">
    <p:extLst>
      <p:ext uri="{19B8F6BF-5375-455C-9EA6-DF929625EA0E}">
        <p15:presenceInfo xmlns:p15="http://schemas.microsoft.com/office/powerpoint/2012/main" userId="S-1-5-21-1134720642-1542789574-19223665-645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88"/>
    <a:srgbClr val="008C95"/>
    <a:srgbClr val="75767F"/>
    <a:srgbClr val="942092"/>
    <a:srgbClr val="6C6D76"/>
    <a:srgbClr val="63646B"/>
    <a:srgbClr val="606167"/>
    <a:srgbClr val="5C5D62"/>
    <a:srgbClr val="E5B901"/>
    <a:srgbClr val="F0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0E9AD-7478-139C-E5DC-5A639AA0062C}" v="38" dt="2024-11-20T16:42:27.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ee James" userId="S::tijames@wakehealth.edu::3c444dee-3487-4f67-aa8e-7ee9076e4a47" providerId="AD" clId="Web-{6E50E9AD-7478-139C-E5DC-5A639AA0062C}"/>
    <pc:docChg chg="addSld delSld modSld modSection">
      <pc:chgData name="Tiffanee James" userId="S::tijames@wakehealth.edu::3c444dee-3487-4f67-aa8e-7ee9076e4a47" providerId="AD" clId="Web-{6E50E9AD-7478-139C-E5DC-5A639AA0062C}" dt="2024-11-20T16:42:27.122" v="34" actId="1076"/>
      <pc:docMkLst>
        <pc:docMk/>
      </pc:docMkLst>
      <pc:sldChg chg="del">
        <pc:chgData name="Tiffanee James" userId="S::tijames@wakehealth.edu::3c444dee-3487-4f67-aa8e-7ee9076e4a47" providerId="AD" clId="Web-{6E50E9AD-7478-139C-E5DC-5A639AA0062C}" dt="2024-11-20T15:30:05.944" v="14"/>
        <pc:sldMkLst>
          <pc:docMk/>
          <pc:sldMk cId="105675984" sldId="259"/>
        </pc:sldMkLst>
      </pc:sldChg>
      <pc:sldChg chg="modSp">
        <pc:chgData name="Tiffanee James" userId="S::tijames@wakehealth.edu::3c444dee-3487-4f67-aa8e-7ee9076e4a47" providerId="AD" clId="Web-{6E50E9AD-7478-139C-E5DC-5A639AA0062C}" dt="2024-11-20T15:31:14.556" v="24" actId="20577"/>
        <pc:sldMkLst>
          <pc:docMk/>
          <pc:sldMk cId="1279741426" sldId="401"/>
        </pc:sldMkLst>
        <pc:spChg chg="mod">
          <ac:chgData name="Tiffanee James" userId="S::tijames@wakehealth.edu::3c444dee-3487-4f67-aa8e-7ee9076e4a47" providerId="AD" clId="Web-{6E50E9AD-7478-139C-E5DC-5A639AA0062C}" dt="2024-11-20T15:31:14.556" v="24" actId="20577"/>
          <ac:spMkLst>
            <pc:docMk/>
            <pc:sldMk cId="1279741426" sldId="401"/>
            <ac:spMk id="4" creationId="{A44723A9-9B96-3448-A176-30EA898954BA}"/>
          </ac:spMkLst>
        </pc:spChg>
      </pc:sldChg>
      <pc:sldChg chg="add">
        <pc:chgData name="Tiffanee James" userId="S::tijames@wakehealth.edu::3c444dee-3487-4f67-aa8e-7ee9076e4a47" providerId="AD" clId="Web-{6E50E9AD-7478-139C-E5DC-5A639AA0062C}" dt="2024-11-20T15:30:43.148" v="21"/>
        <pc:sldMkLst>
          <pc:docMk/>
          <pc:sldMk cId="807121922" sldId="579"/>
        </pc:sldMkLst>
      </pc:sldChg>
      <pc:sldChg chg="add">
        <pc:chgData name="Tiffanee James" userId="S::tijames@wakehealth.edu::3c444dee-3487-4f67-aa8e-7ee9076e4a47" providerId="AD" clId="Web-{6E50E9AD-7478-139C-E5DC-5A639AA0062C}" dt="2024-11-20T15:30:49.789" v="22"/>
        <pc:sldMkLst>
          <pc:docMk/>
          <pc:sldMk cId="708167176" sldId="580"/>
        </pc:sldMkLst>
      </pc:sldChg>
      <pc:sldChg chg="add">
        <pc:chgData name="Tiffanee James" userId="S::tijames@wakehealth.edu::3c444dee-3487-4f67-aa8e-7ee9076e4a47" providerId="AD" clId="Web-{6E50E9AD-7478-139C-E5DC-5A639AA0062C}" dt="2024-11-20T15:30:58.524" v="23"/>
        <pc:sldMkLst>
          <pc:docMk/>
          <pc:sldMk cId="850297192" sldId="587"/>
        </pc:sldMkLst>
      </pc:sldChg>
      <pc:sldChg chg="add">
        <pc:chgData name="Tiffanee James" userId="S::tijames@wakehealth.edu::3c444dee-3487-4f67-aa8e-7ee9076e4a47" providerId="AD" clId="Web-{6E50E9AD-7478-139C-E5DC-5A639AA0062C}" dt="2024-11-20T15:30:27.226" v="19"/>
        <pc:sldMkLst>
          <pc:docMk/>
          <pc:sldMk cId="1721040847" sldId="592"/>
        </pc:sldMkLst>
      </pc:sldChg>
      <pc:sldChg chg="add del">
        <pc:chgData name="Tiffanee James" userId="S::tijames@wakehealth.edu::3c444dee-3487-4f67-aa8e-7ee9076e4a47" providerId="AD" clId="Web-{6E50E9AD-7478-139C-E5DC-5A639AA0062C}" dt="2024-11-20T15:29:03.676" v="8"/>
        <pc:sldMkLst>
          <pc:docMk/>
          <pc:sldMk cId="3569454051" sldId="689"/>
        </pc:sldMkLst>
      </pc:sldChg>
      <pc:sldChg chg="add del">
        <pc:chgData name="Tiffanee James" userId="S::tijames@wakehealth.edu::3c444dee-3487-4f67-aa8e-7ee9076e4a47" providerId="AD" clId="Web-{6E50E9AD-7478-139C-E5DC-5A639AA0062C}" dt="2024-11-20T15:29:13.098" v="9"/>
        <pc:sldMkLst>
          <pc:docMk/>
          <pc:sldMk cId="3998341851" sldId="715"/>
        </pc:sldMkLst>
      </pc:sldChg>
      <pc:sldChg chg="add del">
        <pc:chgData name="Tiffanee James" userId="S::tijames@wakehealth.edu::3c444dee-3487-4f67-aa8e-7ee9076e4a47" providerId="AD" clId="Web-{6E50E9AD-7478-139C-E5DC-5A639AA0062C}" dt="2024-11-20T15:29:21.833" v="10"/>
        <pc:sldMkLst>
          <pc:docMk/>
          <pc:sldMk cId="2153363223" sldId="716"/>
        </pc:sldMkLst>
      </pc:sldChg>
      <pc:sldChg chg="del">
        <pc:chgData name="Tiffanee James" userId="S::tijames@wakehealth.edu::3c444dee-3487-4f67-aa8e-7ee9076e4a47" providerId="AD" clId="Web-{6E50E9AD-7478-139C-E5DC-5A639AA0062C}" dt="2024-11-20T15:30:04.522" v="13"/>
        <pc:sldMkLst>
          <pc:docMk/>
          <pc:sldMk cId="936140697" sldId="723"/>
        </pc:sldMkLst>
      </pc:sldChg>
      <pc:sldChg chg="add">
        <pc:chgData name="Tiffanee James" userId="S::tijames@wakehealth.edu::3c444dee-3487-4f67-aa8e-7ee9076e4a47" providerId="AD" clId="Web-{6E50E9AD-7478-139C-E5DC-5A639AA0062C}" dt="2024-11-20T15:28:10.752" v="0"/>
        <pc:sldMkLst>
          <pc:docMk/>
          <pc:sldMk cId="438552711" sldId="740"/>
        </pc:sldMkLst>
      </pc:sldChg>
      <pc:sldChg chg="add del">
        <pc:chgData name="Tiffanee James" userId="S::tijames@wakehealth.edu::3c444dee-3487-4f67-aa8e-7ee9076e4a47" providerId="AD" clId="Web-{6E50E9AD-7478-139C-E5DC-5A639AA0062C}" dt="2024-11-20T15:29:40.568" v="12"/>
        <pc:sldMkLst>
          <pc:docMk/>
          <pc:sldMk cId="3627246475" sldId="741"/>
        </pc:sldMkLst>
      </pc:sldChg>
      <pc:sldChg chg="modSp add">
        <pc:chgData name="Tiffanee James" userId="S::tijames@wakehealth.edu::3c444dee-3487-4f67-aa8e-7ee9076e4a47" providerId="AD" clId="Web-{6E50E9AD-7478-139C-E5DC-5A639AA0062C}" dt="2024-11-20T16:42:27.122" v="34" actId="1076"/>
        <pc:sldMkLst>
          <pc:docMk/>
          <pc:sldMk cId="195006523" sldId="742"/>
        </pc:sldMkLst>
        <pc:picChg chg="mod">
          <ac:chgData name="Tiffanee James" userId="S::tijames@wakehealth.edu::3c444dee-3487-4f67-aa8e-7ee9076e4a47" providerId="AD" clId="Web-{6E50E9AD-7478-139C-E5DC-5A639AA0062C}" dt="2024-11-20T16:42:27.122" v="34" actId="1076"/>
          <ac:picMkLst>
            <pc:docMk/>
            <pc:sldMk cId="195006523" sldId="742"/>
            <ac:picMk id="6" creationId="{06335D15-8CE1-3B36-5BB9-4CED763977F1}"/>
          </ac:picMkLst>
        </pc:picChg>
      </pc:sldChg>
      <pc:sldChg chg="del">
        <pc:chgData name="Tiffanee James" userId="S::tijames@wakehealth.edu::3c444dee-3487-4f67-aa8e-7ee9076e4a47" providerId="AD" clId="Web-{6E50E9AD-7478-139C-E5DC-5A639AA0062C}" dt="2024-11-20T15:28:49.222" v="7"/>
        <pc:sldMkLst>
          <pc:docMk/>
          <pc:sldMk cId="2200845091" sldId="743"/>
        </pc:sldMkLst>
      </pc:sldChg>
      <pc:sldChg chg="del">
        <pc:chgData name="Tiffanee James" userId="S::tijames@wakehealth.edu::3c444dee-3487-4f67-aa8e-7ee9076e4a47" providerId="AD" clId="Web-{6E50E9AD-7478-139C-E5DC-5A639AA0062C}" dt="2024-11-20T15:28:13.986" v="1"/>
        <pc:sldMkLst>
          <pc:docMk/>
          <pc:sldMk cId="294626929" sldId="744"/>
        </pc:sldMkLst>
      </pc:sldChg>
      <pc:sldChg chg="add">
        <pc:chgData name="Tiffanee James" userId="S::tijames@wakehealth.edu::3c444dee-3487-4f67-aa8e-7ee9076e4a47" providerId="AD" clId="Web-{6E50E9AD-7478-139C-E5DC-5A639AA0062C}" dt="2024-11-20T15:30:32.789" v="20"/>
        <pc:sldMkLst>
          <pc:docMk/>
          <pc:sldMk cId="2840159482" sldId="744"/>
        </pc:sldMkLst>
      </pc:sldChg>
      <pc:sldChg chg="addSp new del">
        <pc:chgData name="Tiffanee James" userId="S::tijames@wakehealth.edu::3c444dee-3487-4f67-aa8e-7ee9076e4a47" providerId="AD" clId="Web-{6E50E9AD-7478-139C-E5DC-5A639AA0062C}" dt="2024-11-20T16:41:28.401" v="33"/>
        <pc:sldMkLst>
          <pc:docMk/>
          <pc:sldMk cId="2592862547" sldId="745"/>
        </pc:sldMkLst>
        <pc:picChg chg="add">
          <ac:chgData name="Tiffanee James" userId="S::tijames@wakehealth.edu::3c444dee-3487-4f67-aa8e-7ee9076e4a47" providerId="AD" clId="Web-{6E50E9AD-7478-139C-E5DC-5A639AA0062C}" dt="2024-11-20T16:41:20.948" v="31"/>
          <ac:picMkLst>
            <pc:docMk/>
            <pc:sldMk cId="2592862547" sldId="745"/>
            <ac:picMk id="5" creationId="{B6C95484-775B-18A6-CA1B-10F89B54542B}"/>
          </ac:picMkLst>
        </pc:picChg>
        <pc:picChg chg="add">
          <ac:chgData name="Tiffanee James" userId="S::tijames@wakehealth.edu::3c444dee-3487-4f67-aa8e-7ee9076e4a47" providerId="AD" clId="Web-{6E50E9AD-7478-139C-E5DC-5A639AA0062C}" dt="2024-11-20T16:41:27.245" v="32"/>
          <ac:picMkLst>
            <pc:docMk/>
            <pc:sldMk cId="2592862547" sldId="745"/>
            <ac:picMk id="7" creationId="{251FBE5B-1395-163A-512F-3D67B9DE1943}"/>
          </ac:picMkLst>
        </pc:picChg>
      </pc:sldChg>
      <pc:sldChg chg="del">
        <pc:chgData name="Tiffanee James" userId="S::tijames@wakehealth.edu::3c444dee-3487-4f67-aa8e-7ee9076e4a47" providerId="AD" clId="Web-{6E50E9AD-7478-139C-E5DC-5A639AA0062C}" dt="2024-11-20T15:28:17.080" v="2"/>
        <pc:sldMkLst>
          <pc:docMk/>
          <pc:sldMk cId="3603904401" sldId="745"/>
        </pc:sldMkLst>
      </pc:sldChg>
      <pc:sldChg chg="del">
        <pc:chgData name="Tiffanee James" userId="S::tijames@wakehealth.edu::3c444dee-3487-4f67-aa8e-7ee9076e4a47" providerId="AD" clId="Web-{6E50E9AD-7478-139C-E5DC-5A639AA0062C}" dt="2024-11-20T15:30:07.444" v="15"/>
        <pc:sldMkLst>
          <pc:docMk/>
          <pc:sldMk cId="429407467" sldId="746"/>
        </pc:sldMkLst>
      </pc:sldChg>
      <pc:sldChg chg="del">
        <pc:chgData name="Tiffanee James" userId="S::tijames@wakehealth.edu::3c444dee-3487-4f67-aa8e-7ee9076e4a47" providerId="AD" clId="Web-{6E50E9AD-7478-139C-E5DC-5A639AA0062C}" dt="2024-11-20T15:30:08.288" v="16"/>
        <pc:sldMkLst>
          <pc:docMk/>
          <pc:sldMk cId="237952424" sldId="747"/>
        </pc:sldMkLst>
      </pc:sldChg>
      <pc:sldChg chg="del">
        <pc:chgData name="Tiffanee James" userId="S::tijames@wakehealth.edu::3c444dee-3487-4f67-aa8e-7ee9076e4a47" providerId="AD" clId="Web-{6E50E9AD-7478-139C-E5DC-5A639AA0062C}" dt="2024-11-20T15:30:09.069" v="17"/>
        <pc:sldMkLst>
          <pc:docMk/>
          <pc:sldMk cId="2712263607" sldId="748"/>
        </pc:sldMkLst>
      </pc:sldChg>
      <pc:sldChg chg="del">
        <pc:chgData name="Tiffanee James" userId="S::tijames@wakehealth.edu::3c444dee-3487-4f67-aa8e-7ee9076e4a47" providerId="AD" clId="Web-{6E50E9AD-7478-139C-E5DC-5A639AA0062C}" dt="2024-11-20T15:30:10.069" v="18"/>
        <pc:sldMkLst>
          <pc:docMk/>
          <pc:sldMk cId="1718932880" sldId="74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D3E5FF7-B4BC-4A24-BF42-7F6EB3CC778F}" type="datetimeFigureOut">
              <a:rPr lang="en-US" smtClean="0"/>
              <a:t>11/20/2024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EB0F3A7-C570-4C45-8AD8-1E654D3092AE}" type="slidenum">
              <a:rPr lang="en-US" smtClean="0"/>
              <a:t>‹#›</a:t>
            </a:fld>
            <a:endParaRPr lang="en-US"/>
          </a:p>
        </p:txBody>
      </p:sp>
    </p:spTree>
    <p:extLst>
      <p:ext uri="{BB962C8B-B14F-4D97-AF65-F5344CB8AC3E}">
        <p14:creationId xmlns:p14="http://schemas.microsoft.com/office/powerpoint/2010/main" val="3473416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EC38D21-D0B8-4CD7-839D-3680E18E1D25}" type="datetimeFigureOut">
              <a:rPr lang="en-US" smtClean="0"/>
              <a:t>11/20/2024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AED04C0-A354-4F9C-A1C7-5703200E1273}" type="slidenum">
              <a:rPr lang="en-US" smtClean="0"/>
              <a:t>‹#›</a:t>
            </a:fld>
            <a:endParaRPr lang="en-US"/>
          </a:p>
        </p:txBody>
      </p:sp>
    </p:spTree>
    <p:extLst>
      <p:ext uri="{BB962C8B-B14F-4D97-AF65-F5344CB8AC3E}">
        <p14:creationId xmlns:p14="http://schemas.microsoft.com/office/powerpoint/2010/main" val="413122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3413288" y="1410764"/>
            <a:ext cx="5365422"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8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3422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34690B5-94E9-834D-A68A-03D61DA740E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with medium confidence">
            <a:extLst>
              <a:ext uri="{FF2B5EF4-FFF2-40B4-BE49-F238E27FC236}">
                <a16:creationId xmlns:a16="http://schemas.microsoft.com/office/drawing/2014/main" id="{20E2215C-96C6-8D43-AA77-F5ABF5E574D0}"/>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73666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5B820-07C2-A949-BE2B-4A88861E9728}"/>
              </a:ext>
            </a:extLst>
          </p:cNvPr>
          <p:cNvSpPr/>
          <p:nvPr userDrawn="1"/>
        </p:nvSpPr>
        <p:spPr>
          <a:xfrm>
            <a:off x="0"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8" name="Picture 7" descr="Icon&#10;&#10;Description automatically generated with medium confidence">
            <a:extLst>
              <a:ext uri="{FF2B5EF4-FFF2-40B4-BE49-F238E27FC236}">
                <a16:creationId xmlns:a16="http://schemas.microsoft.com/office/drawing/2014/main" id="{757CB469-7135-4240-A8AB-EEF1493C23E3}"/>
              </a:ext>
            </a:extLst>
          </p:cNvPr>
          <p:cNvPicPr>
            <a:picLocks noChangeAspect="1"/>
          </p:cNvPicPr>
          <p:nvPr userDrawn="1"/>
        </p:nvPicPr>
        <p:blipFill>
          <a:blip r:embed="rId2"/>
          <a:stretch>
            <a:fillRect/>
          </a:stretch>
        </p:blipFill>
        <p:spPr>
          <a:xfrm>
            <a:off x="8954769" y="5705922"/>
            <a:ext cx="2356403" cy="453939"/>
          </a:xfrm>
          <a:prstGeom prst="rect">
            <a:avLst/>
          </a:prstGeom>
        </p:spPr>
      </p:pic>
      <p:sp>
        <p:nvSpPr>
          <p:cNvPr id="15" name="Rectangle 14">
            <a:extLst>
              <a:ext uri="{FF2B5EF4-FFF2-40B4-BE49-F238E27FC236}">
                <a16:creationId xmlns:a16="http://schemas.microsoft.com/office/drawing/2014/main" id="{704B28AB-B922-D645-A3B2-3B6FC8273531}"/>
              </a:ext>
            </a:extLst>
          </p:cNvPr>
          <p:cNvSpPr/>
          <p:nvPr userDrawn="1"/>
        </p:nvSpPr>
        <p:spPr>
          <a:xfrm>
            <a:off x="0" y="2531400"/>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0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86546"/>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66627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433158"/>
            <a:ext cx="2743200" cy="365125"/>
          </a:xfrm>
          <a:prstGeom prst="rect">
            <a:avLst/>
          </a:prstGeom>
        </p:spPr>
        <p:txBody>
          <a:bodyPr/>
          <a:lstStyle/>
          <a:p>
            <a:fld id="{3955BA4C-A53A-AA4D-A3AA-4109DB938F72}" type="datetimeFigureOut">
              <a:rPr lang="en-US" smtClean="0"/>
              <a:t>11/20/2024</a:t>
            </a:fld>
            <a:endParaRPr lang="en-US"/>
          </a:p>
        </p:txBody>
      </p:sp>
      <p:sp>
        <p:nvSpPr>
          <p:cNvPr id="5" name="Footer Placeholder 4"/>
          <p:cNvSpPr>
            <a:spLocks noGrp="1"/>
          </p:cNvSpPr>
          <p:nvPr>
            <p:ph type="ftr" sz="quarter" idx="11"/>
          </p:nvPr>
        </p:nvSpPr>
        <p:spPr>
          <a:xfrm>
            <a:off x="4038600" y="5433158"/>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5414995"/>
            <a:ext cx="2743200" cy="365125"/>
          </a:xfrm>
          <a:prstGeom prst="rect">
            <a:avLst/>
          </a:prstGeom>
        </p:spPr>
        <p:txBody>
          <a:bodyPr/>
          <a:lstStyle/>
          <a:p>
            <a:fld id="{7A4E9FC1-05CE-2144-85E4-8B7AC2E2F0B2}" type="slidenum">
              <a:rPr lang="en-US" smtClean="0"/>
              <a:t>‹#›</a:t>
            </a:fld>
            <a:endParaRPr lang="en-US"/>
          </a:p>
        </p:txBody>
      </p:sp>
      <p:sp>
        <p:nvSpPr>
          <p:cNvPr id="10" name="Rectangle 9">
            <a:extLst>
              <a:ext uri="{FF2B5EF4-FFF2-40B4-BE49-F238E27FC236}">
                <a16:creationId xmlns:a16="http://schemas.microsoft.com/office/drawing/2014/main" id="{3D62FB26-8DBC-4E4E-9215-B6E21C4A450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medium confidence">
            <a:extLst>
              <a:ext uri="{FF2B5EF4-FFF2-40B4-BE49-F238E27FC236}">
                <a16:creationId xmlns:a16="http://schemas.microsoft.com/office/drawing/2014/main" id="{8F1EDDEF-2B7F-3540-9C73-692A6B5886C5}"/>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209540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11/20/2024</a:t>
            </a:fld>
            <a:endParaRPr lang="en-US"/>
          </a:p>
        </p:txBody>
      </p:sp>
      <p:sp>
        <p:nvSpPr>
          <p:cNvPr id="6" name="Footer Placeholder 5"/>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with medium confidence">
            <a:extLst>
              <a:ext uri="{FF2B5EF4-FFF2-40B4-BE49-F238E27FC236}">
                <a16:creationId xmlns:a16="http://schemas.microsoft.com/office/drawing/2014/main" id="{5A43A9FE-B5DC-8C44-B8CC-6108C5ACD728}"/>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00930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11/20/2024</a:t>
            </a:fld>
            <a:endParaRPr lang="en-US"/>
          </a:p>
        </p:txBody>
      </p:sp>
      <p:sp>
        <p:nvSpPr>
          <p:cNvPr id="4" name="Footer Placeholder 3"/>
          <p:cNvSpPr>
            <a:spLocks noGrp="1"/>
          </p:cNvSpPr>
          <p:nvPr>
            <p:ph type="ftr" sz="quarter" idx="11"/>
          </p:nvPr>
        </p:nvSpPr>
        <p:spPr>
          <a:xfrm>
            <a:off x="4038600" y="5469279"/>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7" name="Rectangle 6">
            <a:extLst>
              <a:ext uri="{FF2B5EF4-FFF2-40B4-BE49-F238E27FC236}">
                <a16:creationId xmlns:a16="http://schemas.microsoft.com/office/drawing/2014/main" id="{896ACF14-7538-944A-B8D3-1F68ACCF22EF}"/>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medium confidence">
            <a:extLst>
              <a:ext uri="{FF2B5EF4-FFF2-40B4-BE49-F238E27FC236}">
                <a16:creationId xmlns:a16="http://schemas.microsoft.com/office/drawing/2014/main" id="{542931A4-ADCD-2E4A-BB68-96666B651C97}"/>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80646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B613A13B-71E1-A444-AB28-18D6AC09F70C}"/>
              </a:ext>
            </a:extLst>
          </p:cNvPr>
          <p:cNvPicPr>
            <a:picLocks noChangeAspect="1"/>
          </p:cNvPicPr>
          <p:nvPr userDrawn="1"/>
        </p:nvPicPr>
        <p:blipFill>
          <a:blip r:embed="rId2"/>
          <a:stretch>
            <a:fillRect/>
          </a:stretch>
        </p:blipFill>
        <p:spPr>
          <a:xfrm>
            <a:off x="10332720" y="6428395"/>
            <a:ext cx="1631598" cy="314312"/>
          </a:xfrm>
          <a:prstGeom prst="rect">
            <a:avLst/>
          </a:prstGeom>
        </p:spPr>
      </p:pic>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11/20/2024</a:t>
            </a:fld>
            <a:endParaRPr lang="en-US"/>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3990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32906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11/20/2024</a:t>
            </a:fld>
            <a:endParaRPr lang="en-US"/>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medium confidence">
            <a:extLst>
              <a:ext uri="{FF2B5EF4-FFF2-40B4-BE49-F238E27FC236}">
                <a16:creationId xmlns:a16="http://schemas.microsoft.com/office/drawing/2014/main" id="{2C9C0F30-A5DB-7947-B02F-09E571940DFD}"/>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3908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91DA2A-E869-483E-93FF-9984EFACEB77}"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265F5-98D4-4BF0-88B1-75D9B9EDD9EF}" type="slidenum">
              <a:rPr lang="en-US" smtClean="0"/>
              <a:t>‹#›</a:t>
            </a:fld>
            <a:endParaRPr lang="en-US"/>
          </a:p>
        </p:txBody>
      </p:sp>
    </p:spTree>
    <p:extLst>
      <p:ext uri="{BB962C8B-B14F-4D97-AF65-F5344CB8AC3E}">
        <p14:creationId xmlns:p14="http://schemas.microsoft.com/office/powerpoint/2010/main" val="320133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4" r:id="rId5"/>
    <p:sldLayoutId id="2147483666" r:id="rId6"/>
    <p:sldLayoutId id="2147483667" r:id="rId7"/>
    <p:sldLayoutId id="2147483668" r:id="rId8"/>
    <p:sldLayoutId id="2147483670" r:id="rId9"/>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creativecommons.org/licenses/by-nd/3.0/" TargetMode="External"/><Relationship Id="rId4" Type="http://schemas.openxmlformats.org/officeDocument/2006/relationships/hyperlink" Target="http://lawyersandsettlements.com/blog/tag/workers-compensatio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QS_A@wakehealth.edu" TargetMode="External"/><Relationship Id="rId1" Type="http://schemas.openxmlformats.org/officeDocument/2006/relationships/slideLayout" Target="../slideLayouts/slideLayout2.xml"/><Relationship Id="rId4" Type="http://schemas.openxmlformats.org/officeDocument/2006/relationships/hyperlink" Target="https://www.pngall.com/thank-you-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375-7576-3645-AF3C-A1E5E6380F60}"/>
              </a:ext>
            </a:extLst>
          </p:cNvPr>
          <p:cNvSpPr txBox="1">
            <a:spLocks/>
          </p:cNvSpPr>
          <p:nvPr/>
        </p:nvSpPr>
        <p:spPr>
          <a:xfrm>
            <a:off x="1524000" y="3642536"/>
            <a:ext cx="9144000" cy="731838"/>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50">
                <a:solidFill>
                  <a:schemeClr val="bg1"/>
                </a:solidFill>
                <a:latin typeface="Arial" panose="020B0604020202020204" pitchFamily="34" charset="0"/>
              </a:rPr>
              <a:t>Safety Presentation</a:t>
            </a:r>
          </a:p>
        </p:txBody>
      </p:sp>
      <p:sp>
        <p:nvSpPr>
          <p:cNvPr id="4" name="TextBox 3">
            <a:extLst>
              <a:ext uri="{FF2B5EF4-FFF2-40B4-BE49-F238E27FC236}">
                <a16:creationId xmlns:a16="http://schemas.microsoft.com/office/drawing/2014/main" id="{A44723A9-9B96-3448-A176-30EA898954BA}"/>
              </a:ext>
            </a:extLst>
          </p:cNvPr>
          <p:cNvSpPr txBox="1"/>
          <p:nvPr/>
        </p:nvSpPr>
        <p:spPr>
          <a:xfrm>
            <a:off x="523702" y="6258743"/>
            <a:ext cx="4671752" cy="369332"/>
          </a:xfrm>
          <a:prstGeom prst="rect">
            <a:avLst/>
          </a:prstGeom>
          <a:noFill/>
        </p:spPr>
        <p:txBody>
          <a:bodyPr wrap="square" lIns="91440" tIns="45720" rIns="91440" bIns="45720" rtlCol="0" anchor="t">
            <a:spAutoFit/>
          </a:bodyPr>
          <a:lstStyle/>
          <a:p>
            <a:r>
              <a:rPr lang="en-US" dirty="0">
                <a:latin typeface="Arial"/>
                <a:cs typeface="Arial"/>
              </a:rPr>
              <a:t>11.2024 | Department of Lab &amp; Pathology</a:t>
            </a:r>
          </a:p>
        </p:txBody>
      </p:sp>
    </p:spTree>
    <p:extLst>
      <p:ext uri="{BB962C8B-B14F-4D97-AF65-F5344CB8AC3E}">
        <p14:creationId xmlns:p14="http://schemas.microsoft.com/office/powerpoint/2010/main" val="127974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966"/>
            <a:ext cx="10515600" cy="1325563"/>
          </a:xfrm>
        </p:spPr>
        <p:txBody>
          <a:bodyPr/>
          <a:lstStyle/>
          <a:p>
            <a:pPr algn="ctr"/>
            <a:r>
              <a:rPr lang="en-US" dirty="0"/>
              <a:t>Corrections to Lab Records</a:t>
            </a:r>
          </a:p>
        </p:txBody>
      </p:sp>
      <p:sp>
        <p:nvSpPr>
          <p:cNvPr id="3" name="Content Placeholder 2"/>
          <p:cNvSpPr>
            <a:spLocks noGrp="1"/>
          </p:cNvSpPr>
          <p:nvPr>
            <p:ph idx="1"/>
          </p:nvPr>
        </p:nvSpPr>
        <p:spPr>
          <a:xfrm>
            <a:off x="896389" y="1196398"/>
            <a:ext cx="10515600" cy="3422162"/>
          </a:xfrm>
        </p:spPr>
        <p:txBody>
          <a:bodyPr/>
          <a:lstStyle/>
          <a:p>
            <a:pPr marL="0" indent="0">
              <a:buNone/>
            </a:pPr>
            <a:r>
              <a:rPr lang="en-US" sz="1800" dirty="0"/>
              <a:t>GEN.20450</a:t>
            </a:r>
          </a:p>
          <a:p>
            <a:pPr marL="0" indent="0">
              <a:buNone/>
            </a:pPr>
            <a:r>
              <a:rPr lang="en-US" sz="1800" dirty="0"/>
              <a:t>Correction of Laboratory Records </a:t>
            </a:r>
          </a:p>
          <a:p>
            <a:pPr marL="0" indent="0">
              <a:buNone/>
            </a:pPr>
            <a:r>
              <a:rPr lang="en-US" sz="1800" dirty="0"/>
              <a:t>The laboratory makes corrections to laboratory records (</a:t>
            </a:r>
            <a:r>
              <a:rPr lang="en-US" sz="1800" dirty="0" err="1"/>
              <a:t>eg</a:t>
            </a:r>
            <a:r>
              <a:rPr lang="en-US" sz="1800" dirty="0"/>
              <a:t>, quality control data, temperature logs, and intermediate test results or worksheets) using appropriate techniques. </a:t>
            </a:r>
          </a:p>
          <a:p>
            <a:pPr marL="0" indent="0">
              <a:buNone/>
            </a:pPr>
            <a:r>
              <a:rPr lang="en-US" sz="1800" dirty="0"/>
              <a:t>NOTE: The laboratory must have a written procedure that defines how to make corrections to both paper and electronic laboratory records. Laboratory records and changes to such records must be legible and indelible. The techniques used must meet the following criteria: </a:t>
            </a:r>
          </a:p>
          <a:p>
            <a:pPr marL="0" indent="0">
              <a:buNone/>
            </a:pPr>
            <a:r>
              <a:rPr lang="en-US" sz="1800" dirty="0"/>
              <a:t>	● Original (erroneous) entries must be visible (</a:t>
            </a:r>
            <a:r>
              <a:rPr lang="en-US" sz="1800" dirty="0" err="1"/>
              <a:t>ie</a:t>
            </a:r>
            <a:r>
              <a:rPr lang="en-US" sz="1800" dirty="0"/>
              <a:t>, erasures and correction fluid or tape are 			unacceptable) or accessible (</a:t>
            </a:r>
            <a:r>
              <a:rPr lang="en-US" sz="1800" dirty="0" err="1"/>
              <a:t>eg</a:t>
            </a:r>
            <a:r>
              <a:rPr lang="en-US" sz="1800" dirty="0"/>
              <a:t>, audit trail for electronic records). </a:t>
            </a:r>
          </a:p>
          <a:p>
            <a:pPr marL="0" indent="0">
              <a:buNone/>
            </a:pPr>
            <a:r>
              <a:rPr lang="en-US" sz="1800" dirty="0"/>
              <a:t>	● Corrected data, including the identity of the person changing the record and when the 			record was changed, must be accessible to audit. 	</a:t>
            </a:r>
          </a:p>
          <a:p>
            <a:pPr marL="0" indent="0">
              <a:buNone/>
            </a:pPr>
            <a:r>
              <a:rPr lang="en-US" sz="1800" dirty="0"/>
              <a:t>Evidence of Compliance: </a:t>
            </a:r>
          </a:p>
          <a:p>
            <a:pPr marL="0" indent="0">
              <a:buNone/>
            </a:pPr>
            <a:r>
              <a:rPr lang="en-US" sz="1800" dirty="0"/>
              <a:t>	✓ Records of corrections to laboratory records AND </a:t>
            </a:r>
          </a:p>
          <a:p>
            <a:pPr marL="0" indent="0">
              <a:buNone/>
            </a:pPr>
            <a:r>
              <a:rPr lang="en-US" sz="1800" dirty="0"/>
              <a:t>	✓ Written procedure for correction of laboratory records</a:t>
            </a:r>
          </a:p>
        </p:txBody>
      </p:sp>
    </p:spTree>
    <p:extLst>
      <p:ext uri="{BB962C8B-B14F-4D97-AF65-F5344CB8AC3E}">
        <p14:creationId xmlns:p14="http://schemas.microsoft.com/office/powerpoint/2010/main" val="1721040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809"/>
            <a:ext cx="10515600" cy="1325563"/>
          </a:xfrm>
        </p:spPr>
        <p:txBody>
          <a:bodyPr lIns="91440" tIns="45720" rIns="91440" bIns="45720" anchor="t"/>
          <a:lstStyle/>
          <a:p>
            <a:pPr algn="ctr"/>
            <a:r>
              <a:rPr lang="en-US" dirty="0">
                <a:latin typeface="Arial"/>
                <a:cs typeface="Arial"/>
              </a:rPr>
              <a:t>Quality Correction of Laboratory Records Policy (NCBH)</a:t>
            </a:r>
          </a:p>
        </p:txBody>
      </p:sp>
      <p:sp>
        <p:nvSpPr>
          <p:cNvPr id="3" name="Content Placeholder 2"/>
          <p:cNvSpPr>
            <a:spLocks noGrp="1"/>
          </p:cNvSpPr>
          <p:nvPr>
            <p:ph idx="1"/>
          </p:nvPr>
        </p:nvSpPr>
        <p:spPr/>
        <p:txBody>
          <a:bodyPr/>
          <a:lstStyle/>
          <a:p>
            <a:pPr marL="0" indent="0">
              <a:buNone/>
            </a:pPr>
            <a:r>
              <a:rPr lang="en-US" sz="2200" dirty="0"/>
              <a:t>Policy Guidelines:</a:t>
            </a:r>
            <a:endParaRPr lang="en-US" sz="1000" dirty="0"/>
          </a:p>
          <a:p>
            <a:pPr marL="0" indent="0">
              <a:buNone/>
            </a:pPr>
            <a:endParaRPr lang="en-US" sz="1000" dirty="0"/>
          </a:p>
          <a:p>
            <a:pPr lvl="1"/>
            <a:r>
              <a:rPr lang="en-US" sz="1800" dirty="0"/>
              <a:t>All changes to laboratory records must be legible and indelible (use of pencils are prohibited).</a:t>
            </a:r>
          </a:p>
          <a:p>
            <a:pPr lvl="1"/>
            <a:r>
              <a:rPr lang="en-US" sz="1800" dirty="0"/>
              <a:t>Original (erroneous) entries must be visible (i.e., erasures, white and correction fluid are unacceptable) or accessible (example: audit trail for electronic records). </a:t>
            </a:r>
          </a:p>
          <a:p>
            <a:pPr lvl="1"/>
            <a:r>
              <a:rPr lang="en-US" sz="1800" dirty="0"/>
              <a:t>Use of a single, horizontal line to strike through the original (erroneous) entry is preferred.</a:t>
            </a:r>
          </a:p>
          <a:p>
            <a:pPr lvl="1"/>
            <a:r>
              <a:rPr lang="en-US" sz="1800" dirty="0"/>
              <a:t>Corrected data, including the identity of the person changing the record and when the record was changed, must be accessible to audit. </a:t>
            </a:r>
          </a:p>
          <a:p>
            <a:pPr lvl="1"/>
            <a:r>
              <a:rPr lang="en-US" sz="1800" dirty="0"/>
              <a:t>Corrections or changes to records should be noted by the Section Manager/Section Medical Director during the monthly QA review process. If reason for correction/change was other than a minor error, implementation of a CAPA review may be necessary.</a:t>
            </a:r>
          </a:p>
          <a:p>
            <a:endParaRPr lang="en-US" sz="1800" dirty="0"/>
          </a:p>
        </p:txBody>
      </p:sp>
    </p:spTree>
    <p:extLst>
      <p:ext uri="{BB962C8B-B14F-4D97-AF65-F5344CB8AC3E}">
        <p14:creationId xmlns:p14="http://schemas.microsoft.com/office/powerpoint/2010/main" val="284015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grey sign&#10;&#10;Description automatically generated">
            <a:extLst>
              <a:ext uri="{FF2B5EF4-FFF2-40B4-BE49-F238E27FC236}">
                <a16:creationId xmlns:a16="http://schemas.microsoft.com/office/drawing/2014/main" id="{0253F281-FAA4-6BD8-5B45-26E44468E5D9}"/>
              </a:ext>
            </a:extLst>
          </p:cNvPr>
          <p:cNvPicPr>
            <a:picLocks noChangeAspect="1"/>
          </p:cNvPicPr>
          <p:nvPr/>
        </p:nvPicPr>
        <p:blipFill>
          <a:blip r:embed="rId2"/>
          <a:stretch>
            <a:fillRect/>
          </a:stretch>
        </p:blipFill>
        <p:spPr>
          <a:xfrm>
            <a:off x="30079" y="551578"/>
            <a:ext cx="12192000" cy="1583895"/>
          </a:xfrm>
          <a:prstGeom prst="rect">
            <a:avLst/>
          </a:prstGeom>
        </p:spPr>
      </p:pic>
      <p:pic>
        <p:nvPicPr>
          <p:cNvPr id="3" name="Picture 2" descr="A group of warning signs&#10;&#10;Description automatically generated">
            <a:extLst>
              <a:ext uri="{FF2B5EF4-FFF2-40B4-BE49-F238E27FC236}">
                <a16:creationId xmlns:a16="http://schemas.microsoft.com/office/drawing/2014/main" id="{AA99A957-C2E4-B37D-6C02-6F7637B8DA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35329" y="2255420"/>
            <a:ext cx="4391526" cy="4071686"/>
          </a:xfrm>
          <a:prstGeom prst="rect">
            <a:avLst/>
          </a:prstGeom>
        </p:spPr>
      </p:pic>
      <p:sp>
        <p:nvSpPr>
          <p:cNvPr id="4" name="TextBox 3">
            <a:extLst>
              <a:ext uri="{FF2B5EF4-FFF2-40B4-BE49-F238E27FC236}">
                <a16:creationId xmlns:a16="http://schemas.microsoft.com/office/drawing/2014/main" id="{EDC2D6B4-979C-410A-F001-2F15AAC40FFA}"/>
              </a:ext>
            </a:extLst>
          </p:cNvPr>
          <p:cNvSpPr txBox="1"/>
          <p:nvPr/>
        </p:nvSpPr>
        <p:spPr>
          <a:xfrm>
            <a:off x="5890460" y="4903370"/>
            <a:ext cx="2436395" cy="487947"/>
          </a:xfrm>
          <a:prstGeom prst="rect">
            <a:avLst/>
          </a:prstGeom>
        </p:spPr>
        <p:txBody>
          <a:bodyPr>
            <a:normAutofit fontScale="62500" lnSpcReduction="20000"/>
          </a:bodyPr>
          <a:lstStyle/>
          <a:p>
            <a:r>
              <a:rPr lang="en-US">
                <a:hlinkClick r:id="rId4"/>
              </a:rPr>
              <a:t>This Photo</a:t>
            </a:r>
            <a:r>
              <a:rPr lang="en-US"/>
              <a:t> by Unknown author is licensed under </a:t>
            </a:r>
            <a:r>
              <a:rPr lang="en-US">
                <a:hlinkClick r:id="rId5"/>
              </a:rPr>
              <a:t>CC BY-ND</a:t>
            </a:r>
            <a:r>
              <a:rPr lang="en-US"/>
              <a:t>.</a:t>
            </a:r>
          </a:p>
        </p:txBody>
      </p:sp>
    </p:spTree>
    <p:extLst>
      <p:ext uri="{BB962C8B-B14F-4D97-AF65-F5344CB8AC3E}">
        <p14:creationId xmlns:p14="http://schemas.microsoft.com/office/powerpoint/2010/main" val="70025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a:t>
            </a:r>
            <a:r>
              <a:rPr lang="en-US" dirty="0">
                <a:solidFill>
                  <a:srgbClr val="FF0000"/>
                </a:solidFill>
              </a:rPr>
              <a:t>Employee</a:t>
            </a:r>
            <a:r>
              <a:rPr lang="en-US" dirty="0"/>
              <a:t> Hazard Awareness</a:t>
            </a:r>
          </a:p>
        </p:txBody>
      </p:sp>
      <p:sp>
        <p:nvSpPr>
          <p:cNvPr id="3" name="Content Placeholder 2"/>
          <p:cNvSpPr>
            <a:spLocks noGrp="1"/>
          </p:cNvSpPr>
          <p:nvPr>
            <p:ph idx="1"/>
          </p:nvPr>
        </p:nvSpPr>
        <p:spPr>
          <a:xfrm>
            <a:off x="972589" y="1828801"/>
            <a:ext cx="10609811" cy="2185214"/>
          </a:xfrm>
        </p:spPr>
        <p:txBody>
          <a:bodyPr lIns="91440" tIns="45720" rIns="91440" bIns="45720" anchor="t"/>
          <a:lstStyle/>
          <a:p>
            <a:pPr marL="457200" lvl="2" indent="0">
              <a:buNone/>
            </a:pPr>
            <a:r>
              <a:rPr lang="en-US" sz="3200" dirty="0">
                <a:latin typeface="Arial"/>
                <a:cs typeface="Arial"/>
              </a:rPr>
              <a:t>November Topic – </a:t>
            </a:r>
            <a:r>
              <a:rPr lang="en-US" sz="3200" dirty="0">
                <a:solidFill>
                  <a:srgbClr val="FF0000"/>
                </a:solidFill>
                <a:latin typeface="Arial"/>
                <a:cs typeface="Arial"/>
              </a:rPr>
              <a:t>Fire Alarm Response</a:t>
            </a:r>
          </a:p>
          <a:p>
            <a:pPr marL="457200" lvl="2" indent="0">
              <a:buNone/>
            </a:pPr>
            <a:r>
              <a:rPr lang="en-US" sz="2800" dirty="0"/>
              <a:t>	</a:t>
            </a:r>
          </a:p>
        </p:txBody>
      </p:sp>
      <p:pic>
        <p:nvPicPr>
          <p:cNvPr id="6" name="Picture 5"/>
          <p:cNvPicPr>
            <a:picLocks noChangeAspect="1"/>
          </p:cNvPicPr>
          <p:nvPr/>
        </p:nvPicPr>
        <p:blipFill>
          <a:blip r:embed="rId2"/>
          <a:stretch>
            <a:fillRect/>
          </a:stretch>
        </p:blipFill>
        <p:spPr>
          <a:xfrm>
            <a:off x="7872152" y="3093116"/>
            <a:ext cx="3182823" cy="2118024"/>
          </a:xfrm>
          <a:prstGeom prst="rect">
            <a:avLst/>
          </a:prstGeom>
        </p:spPr>
      </p:pic>
    </p:spTree>
    <p:extLst>
      <p:ext uri="{BB962C8B-B14F-4D97-AF65-F5344CB8AC3E}">
        <p14:creationId xmlns:p14="http://schemas.microsoft.com/office/powerpoint/2010/main" val="807121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Labs</a:t>
            </a:r>
          </a:p>
        </p:txBody>
      </p:sp>
      <p:sp>
        <p:nvSpPr>
          <p:cNvPr id="3" name="Content Placeholder 2"/>
          <p:cNvSpPr>
            <a:spLocks noGrp="1"/>
          </p:cNvSpPr>
          <p:nvPr>
            <p:ph idx="1"/>
          </p:nvPr>
        </p:nvSpPr>
        <p:spPr>
          <a:xfrm>
            <a:off x="1161011" y="1521230"/>
            <a:ext cx="10363200" cy="2616101"/>
          </a:xfrm>
        </p:spPr>
        <p:txBody>
          <a:bodyPr/>
          <a:lstStyle/>
          <a:p>
            <a:r>
              <a:rPr lang="en-US" sz="3200" dirty="0"/>
              <a:t>Defend in place </a:t>
            </a:r>
          </a:p>
          <a:p>
            <a:endParaRPr lang="en-US" sz="3200" dirty="0"/>
          </a:p>
          <a:p>
            <a:pPr lvl="2"/>
            <a:r>
              <a:rPr lang="en-US" sz="2400" dirty="0"/>
              <a:t>The clinical lab is designed for you to continue to provide patient care in the event of a fire</a:t>
            </a:r>
          </a:p>
          <a:p>
            <a:pPr lvl="2"/>
            <a:endParaRPr lang="en-US" sz="2400" dirty="0"/>
          </a:p>
        </p:txBody>
      </p:sp>
    </p:spTree>
    <p:extLst>
      <p:ext uri="{BB962C8B-B14F-4D97-AF65-F5344CB8AC3E}">
        <p14:creationId xmlns:p14="http://schemas.microsoft.com/office/powerpoint/2010/main" val="70816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Non-clinical Labs</a:t>
            </a:r>
          </a:p>
        </p:txBody>
      </p:sp>
      <p:sp>
        <p:nvSpPr>
          <p:cNvPr id="3" name="Content Placeholder 2"/>
          <p:cNvSpPr>
            <a:spLocks noGrp="1"/>
          </p:cNvSpPr>
          <p:nvPr>
            <p:ph idx="1"/>
          </p:nvPr>
        </p:nvSpPr>
        <p:spPr>
          <a:xfrm>
            <a:off x="296488" y="1732253"/>
            <a:ext cx="10363200" cy="2893100"/>
          </a:xfrm>
        </p:spPr>
        <p:txBody>
          <a:bodyPr lIns="91440" tIns="45720" rIns="91440" bIns="45720" anchor="t"/>
          <a:lstStyle/>
          <a:p>
            <a:pPr lvl="2"/>
            <a:r>
              <a:rPr lang="en-US" sz="3200" dirty="0"/>
              <a:t>Evacuate if possible</a:t>
            </a:r>
          </a:p>
          <a:p>
            <a:pPr lvl="2"/>
            <a:endParaRPr lang="en-US" sz="3200" dirty="0"/>
          </a:p>
          <a:p>
            <a:pPr lvl="4"/>
            <a:r>
              <a:rPr lang="en-US" sz="2400" dirty="0"/>
              <a:t>If leaving could negatively affect patient testing two people can remain in the lab</a:t>
            </a:r>
          </a:p>
          <a:p>
            <a:pPr lvl="4"/>
            <a:endParaRPr lang="en-US" sz="2400" dirty="0"/>
          </a:p>
          <a:p>
            <a:pPr lvl="4"/>
            <a:r>
              <a:rPr lang="en-US" sz="2400" dirty="0">
                <a:latin typeface="Arial"/>
                <a:cs typeface="Arial"/>
              </a:rPr>
              <a:t>One person to perform the testing, another person to maintain outside communication and monitor surrounding areas for signs of a fire</a:t>
            </a:r>
          </a:p>
        </p:txBody>
      </p:sp>
    </p:spTree>
    <p:extLst>
      <p:ext uri="{BB962C8B-B14F-4D97-AF65-F5344CB8AC3E}">
        <p14:creationId xmlns:p14="http://schemas.microsoft.com/office/powerpoint/2010/main" val="850297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n Imperdible Stock de Foto gratis - Public Domain Pictures">
            <a:extLst>
              <a:ext uri="{FF2B5EF4-FFF2-40B4-BE49-F238E27FC236}">
                <a16:creationId xmlns:a16="http://schemas.microsoft.com/office/drawing/2014/main" id="{0A98D8C5-8236-91DF-F5B6-2E0A33B4107A}"/>
              </a:ext>
            </a:extLst>
          </p:cNvPr>
          <p:cNvPicPr>
            <a:picLocks noChangeAspect="1"/>
          </p:cNvPicPr>
          <p:nvPr/>
        </p:nvPicPr>
        <p:blipFill>
          <a:blip r:embed="rId2"/>
          <a:stretch>
            <a:fillRect/>
          </a:stretch>
        </p:blipFill>
        <p:spPr>
          <a:xfrm>
            <a:off x="4636634" y="2657475"/>
            <a:ext cx="2265589" cy="3393622"/>
          </a:xfrm>
          <a:prstGeom prst="rect">
            <a:avLst/>
          </a:prstGeom>
        </p:spPr>
      </p:pic>
      <p:sp>
        <p:nvSpPr>
          <p:cNvPr id="6" name="TextBox 5">
            <a:extLst>
              <a:ext uri="{FF2B5EF4-FFF2-40B4-BE49-F238E27FC236}">
                <a16:creationId xmlns:a16="http://schemas.microsoft.com/office/drawing/2014/main" id="{CC08D921-D570-5C30-4408-46DE494DD25E}"/>
              </a:ext>
            </a:extLst>
          </p:cNvPr>
          <p:cNvSpPr txBox="1"/>
          <p:nvPr/>
        </p:nvSpPr>
        <p:spPr>
          <a:xfrm>
            <a:off x="3534016" y="995218"/>
            <a:ext cx="45639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chemeClr val="accent3"/>
                </a:solidFill>
                <a:latin typeface="Gabriola"/>
                <a:ea typeface="MS Mincho"/>
                <a:cs typeface="Arial"/>
              </a:rPr>
              <a:t>Thank You!</a:t>
            </a:r>
            <a:endParaRPr lang="en-US" sz="4800" dirty="0">
              <a:solidFill>
                <a:schemeClr val="accent3"/>
              </a:solidFill>
              <a:latin typeface="Gabriola"/>
              <a:ea typeface="MS Mincho"/>
            </a:endParaRPr>
          </a:p>
        </p:txBody>
      </p:sp>
    </p:spTree>
    <p:extLst>
      <p:ext uri="{BB962C8B-B14F-4D97-AF65-F5344CB8AC3E}">
        <p14:creationId xmlns:p14="http://schemas.microsoft.com/office/powerpoint/2010/main" val="147118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4EC4A-7E5F-8931-2444-DF0390825832}"/>
              </a:ext>
            </a:extLst>
          </p:cNvPr>
          <p:cNvSpPr>
            <a:spLocks noGrp="1"/>
          </p:cNvSpPr>
          <p:nvPr>
            <p:ph idx="1"/>
          </p:nvPr>
        </p:nvSpPr>
        <p:spPr>
          <a:xfrm>
            <a:off x="643469" y="1782981"/>
            <a:ext cx="4008384" cy="4393982"/>
          </a:xfrm>
        </p:spPr>
        <p:txBody>
          <a:bodyPr>
            <a:normAutofit/>
          </a:bodyPr>
          <a:lstStyle/>
          <a:p>
            <a:pPr marL="0" indent="0">
              <a:buNone/>
            </a:pPr>
            <a:r>
              <a:rPr lang="en-US" sz="2000"/>
              <a:t>Please contact the Quality, Safety and Accreditation Team if you have any quality or safety concerns.</a:t>
            </a:r>
          </a:p>
          <a:p>
            <a:pPr marL="0" indent="0">
              <a:buNone/>
            </a:pPr>
            <a:r>
              <a:rPr lang="en-US" sz="2000">
                <a:hlinkClick r:id="rId2"/>
              </a:rPr>
              <a:t>QS_A@wakehealth.edu</a:t>
            </a:r>
            <a:endParaRPr lang="en-US" sz="2000"/>
          </a:p>
          <a:p>
            <a:pPr marL="0" indent="0">
              <a:buNone/>
            </a:pPr>
            <a:endParaRPr lang="en-US" sz="2000"/>
          </a:p>
        </p:txBody>
      </p:sp>
      <p:pic>
        <p:nvPicPr>
          <p:cNvPr id="5" name="Picture 4" descr="Text&#10;&#10;Description automatically generated with medium confidence">
            <a:extLst>
              <a:ext uri="{FF2B5EF4-FFF2-40B4-BE49-F238E27FC236}">
                <a16:creationId xmlns:a16="http://schemas.microsoft.com/office/drawing/2014/main" id="{67872A8A-D4B4-A691-49D7-D49A608275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95320" y="2322459"/>
            <a:ext cx="6253212" cy="3282936"/>
          </a:xfrm>
          <a:prstGeom prst="rect">
            <a:avLst/>
          </a:prstGeom>
        </p:spPr>
      </p:pic>
    </p:spTree>
    <p:extLst>
      <p:ext uri="{BB962C8B-B14F-4D97-AF65-F5344CB8AC3E}">
        <p14:creationId xmlns:p14="http://schemas.microsoft.com/office/powerpoint/2010/main" val="389808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DD46-5FF5-A039-9D5C-C8C14B10477B}"/>
              </a:ext>
            </a:extLst>
          </p:cNvPr>
          <p:cNvSpPr>
            <a:spLocks noGrp="1"/>
          </p:cNvSpPr>
          <p:nvPr>
            <p:ph type="title"/>
          </p:nvPr>
        </p:nvSpPr>
        <p:spPr>
          <a:xfrm>
            <a:off x="838200" y="104897"/>
            <a:ext cx="10515600" cy="1325563"/>
          </a:xfrm>
        </p:spPr>
        <p:txBody>
          <a:bodyPr/>
          <a:lstStyle/>
          <a:p>
            <a:pPr algn="ctr"/>
            <a:r>
              <a:rPr lang="en-US"/>
              <a:t>Patient Safety</a:t>
            </a:r>
          </a:p>
        </p:txBody>
      </p:sp>
      <p:pic>
        <p:nvPicPr>
          <p:cNvPr id="7" name="Picture 6">
            <a:extLst>
              <a:ext uri="{FF2B5EF4-FFF2-40B4-BE49-F238E27FC236}">
                <a16:creationId xmlns:a16="http://schemas.microsoft.com/office/drawing/2014/main" id="{8A7885D3-B3C5-E8DA-3416-856C60709244}"/>
              </a:ext>
            </a:extLst>
          </p:cNvPr>
          <p:cNvPicPr>
            <a:picLocks noChangeAspect="1"/>
          </p:cNvPicPr>
          <p:nvPr/>
        </p:nvPicPr>
        <p:blipFill>
          <a:blip r:embed="rId2"/>
          <a:stretch>
            <a:fillRect/>
          </a:stretch>
        </p:blipFill>
        <p:spPr>
          <a:xfrm>
            <a:off x="2305753" y="1535967"/>
            <a:ext cx="7580494" cy="4803819"/>
          </a:xfrm>
          <a:prstGeom prst="rect">
            <a:avLst/>
          </a:prstGeom>
        </p:spPr>
      </p:pic>
    </p:spTree>
    <p:extLst>
      <p:ext uri="{BB962C8B-B14F-4D97-AF65-F5344CB8AC3E}">
        <p14:creationId xmlns:p14="http://schemas.microsoft.com/office/powerpoint/2010/main" val="304761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0BF3-8E58-720F-D9B8-3A2EFB9E574E}"/>
              </a:ext>
            </a:extLst>
          </p:cNvPr>
          <p:cNvSpPr>
            <a:spLocks noGrp="1"/>
          </p:cNvSpPr>
          <p:nvPr>
            <p:ph type="title"/>
          </p:nvPr>
        </p:nvSpPr>
        <p:spPr>
          <a:xfrm>
            <a:off x="847845" y="9498"/>
            <a:ext cx="10139424" cy="753120"/>
          </a:xfrm>
        </p:spPr>
        <p:txBody>
          <a:bodyPr lIns="91440" tIns="45720" rIns="91440" bIns="45720" anchor="t"/>
          <a:lstStyle/>
          <a:p>
            <a:pPr algn="ctr"/>
            <a:br>
              <a:rPr lang="en-US" sz="3200" dirty="0">
                <a:latin typeface="Arial"/>
                <a:cs typeface="Arial"/>
              </a:rPr>
            </a:br>
            <a:r>
              <a:rPr lang="en-US" sz="3200" dirty="0">
                <a:latin typeface="Arial"/>
                <a:cs typeface="Arial"/>
              </a:rPr>
              <a:t>Good Catches October 2024</a:t>
            </a:r>
            <a:endParaRPr lang="en-US" sz="3200" dirty="0">
              <a:latin typeface="Arial"/>
              <a:cs typeface="Arial" panose="020B0604020202020204" pitchFamily="34" charset="0"/>
            </a:endParaRPr>
          </a:p>
        </p:txBody>
      </p:sp>
      <p:sp>
        <p:nvSpPr>
          <p:cNvPr id="3" name="Content Placeholder 2">
            <a:extLst>
              <a:ext uri="{FF2B5EF4-FFF2-40B4-BE49-F238E27FC236}">
                <a16:creationId xmlns:a16="http://schemas.microsoft.com/office/drawing/2014/main" id="{117A3066-746E-678C-55EA-E57835BCDFEC}"/>
              </a:ext>
            </a:extLst>
          </p:cNvPr>
          <p:cNvSpPr>
            <a:spLocks noGrp="1"/>
          </p:cNvSpPr>
          <p:nvPr>
            <p:ph idx="1"/>
          </p:nvPr>
        </p:nvSpPr>
        <p:spPr>
          <a:xfrm>
            <a:off x="525051" y="1825625"/>
            <a:ext cx="10828749" cy="3954518"/>
          </a:xfrm>
        </p:spPr>
        <p:txBody>
          <a:bodyPr lIns="91440" tIns="45720" rIns="91440" bIns="45720" anchor="t"/>
          <a:lstStyle/>
          <a:p>
            <a:pPr marL="0" indent="0">
              <a:buNone/>
            </a:pPr>
            <a:endParaRPr lang="en-US" sz="3600">
              <a:latin typeface="Arial"/>
              <a:cs typeface="Arial"/>
            </a:endParaRPr>
          </a:p>
          <a:p>
            <a:pPr marL="0" indent="0">
              <a:buNone/>
            </a:pPr>
            <a:endParaRPr lang="en-US" sz="3600" dirty="0">
              <a:cs typeface="Arial" panose="020B0604020202020204" pitchFamily="34" charset="0"/>
            </a:endParaRPr>
          </a:p>
        </p:txBody>
      </p:sp>
      <p:graphicFrame>
        <p:nvGraphicFramePr>
          <p:cNvPr id="7" name="Table 6">
            <a:extLst>
              <a:ext uri="{FF2B5EF4-FFF2-40B4-BE49-F238E27FC236}">
                <a16:creationId xmlns:a16="http://schemas.microsoft.com/office/drawing/2014/main" id="{166D971D-9032-5E01-5F75-A47C163264A3}"/>
              </a:ext>
            </a:extLst>
          </p:cNvPr>
          <p:cNvGraphicFramePr>
            <a:graphicFrameLocks noGrp="1"/>
          </p:cNvGraphicFramePr>
          <p:nvPr/>
        </p:nvGraphicFramePr>
        <p:xfrm>
          <a:off x="396240" y="1239520"/>
          <a:ext cx="11389618" cy="4112809"/>
        </p:xfrm>
        <a:graphic>
          <a:graphicData uri="http://schemas.openxmlformats.org/drawingml/2006/table">
            <a:tbl>
              <a:tblPr bandRow="1">
                <a:tableStyleId>{5C22544A-7EE6-4342-B048-85BDC9FD1C3A}</a:tableStyleId>
              </a:tblPr>
              <a:tblGrid>
                <a:gridCol w="1054100">
                  <a:extLst>
                    <a:ext uri="{9D8B030D-6E8A-4147-A177-3AD203B41FA5}">
                      <a16:colId xmlns:a16="http://schemas.microsoft.com/office/drawing/2014/main" val="669992830"/>
                    </a:ext>
                  </a:extLst>
                </a:gridCol>
                <a:gridCol w="941906">
                  <a:extLst>
                    <a:ext uri="{9D8B030D-6E8A-4147-A177-3AD203B41FA5}">
                      <a16:colId xmlns:a16="http://schemas.microsoft.com/office/drawing/2014/main" val="1856901506"/>
                    </a:ext>
                  </a:extLst>
                </a:gridCol>
                <a:gridCol w="1285575">
                  <a:extLst>
                    <a:ext uri="{9D8B030D-6E8A-4147-A177-3AD203B41FA5}">
                      <a16:colId xmlns:a16="http://schemas.microsoft.com/office/drawing/2014/main" val="1749209013"/>
                    </a:ext>
                  </a:extLst>
                </a:gridCol>
                <a:gridCol w="6898832">
                  <a:extLst>
                    <a:ext uri="{9D8B030D-6E8A-4147-A177-3AD203B41FA5}">
                      <a16:colId xmlns:a16="http://schemas.microsoft.com/office/drawing/2014/main" val="1726387761"/>
                    </a:ext>
                  </a:extLst>
                </a:gridCol>
                <a:gridCol w="1209205">
                  <a:extLst>
                    <a:ext uri="{9D8B030D-6E8A-4147-A177-3AD203B41FA5}">
                      <a16:colId xmlns:a16="http://schemas.microsoft.com/office/drawing/2014/main" val="103596319"/>
                    </a:ext>
                  </a:extLst>
                </a:gridCol>
              </a:tblGrid>
              <a:tr h="683809">
                <a:tc>
                  <a:txBody>
                    <a:bodyPr/>
                    <a:lstStyle/>
                    <a:p>
                      <a:pPr algn="ctr" fontAlgn="ctr"/>
                      <a:r>
                        <a:rPr lang="en-US" sz="1200" b="1" dirty="0">
                          <a:solidFill>
                            <a:schemeClr val="tx2"/>
                          </a:solidFill>
                          <a:effectLst/>
                          <a:latin typeface="Calibri"/>
                        </a:rPr>
                        <a:t>Date Reported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dirty="0">
                          <a:solidFill>
                            <a:schemeClr val="tx2"/>
                          </a:solidFill>
                          <a:effectLst/>
                          <a:latin typeface="Calibri"/>
                        </a:rPr>
                        <a:t>RL#</a:t>
                      </a:r>
                      <a:endParaRPr lang="en-US" sz="1200" b="1" dirty="0">
                        <a:solidFill>
                          <a:schemeClr val="tx2"/>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dirty="0">
                          <a:solidFill>
                            <a:schemeClr val="tx2"/>
                          </a:solidFill>
                          <a:effectLst/>
                          <a:latin typeface="Calibri"/>
                        </a:rPr>
                        <a:t>Good Catch </a:t>
                      </a:r>
                    </a:p>
                    <a:p>
                      <a:pPr lvl="0" algn="ctr">
                        <a:buNone/>
                      </a:pPr>
                      <a:r>
                        <a:rPr lang="en-US" sz="1200" b="1" dirty="0">
                          <a:solidFill>
                            <a:schemeClr val="tx2"/>
                          </a:solidFill>
                          <a:effectLst/>
                          <a:latin typeface="Calibri"/>
                        </a:rPr>
                        <a:t>Employee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fontAlgn="b"/>
                      <a:r>
                        <a:rPr lang="en-US" sz="1200" b="1" dirty="0">
                          <a:solidFill>
                            <a:schemeClr val="tx2"/>
                          </a:solidFill>
                          <a:effectLst/>
                          <a:latin typeface="Calibri"/>
                        </a:rPr>
                        <a:t>Description of Event</a:t>
                      </a:r>
                      <a:endParaRPr lang="en-US" sz="1200" b="1" dirty="0">
                        <a:solidFill>
                          <a:schemeClr val="tx2"/>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dirty="0">
                          <a:solidFill>
                            <a:schemeClr val="tx2"/>
                          </a:solidFill>
                          <a:effectLst/>
                          <a:latin typeface="Calibri"/>
                        </a:rPr>
                        <a:t>Site</a:t>
                      </a:r>
                      <a:endParaRPr lang="en-US" sz="1200" b="1" dirty="0">
                        <a:solidFill>
                          <a:schemeClr val="tx2"/>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84139011"/>
                  </a:ext>
                </a:extLst>
              </a:tr>
              <a:tr h="965200">
                <a:tc>
                  <a:txBody>
                    <a:bodyPr/>
                    <a:lstStyle/>
                    <a:p>
                      <a:pPr lvl="0" algn="ctr">
                        <a:buNone/>
                      </a:pPr>
                      <a:r>
                        <a:rPr lang="en-US" sz="1100" b="0" i="0" u="none" strike="noStrike" baseline="0" noProof="0" dirty="0">
                          <a:solidFill>
                            <a:srgbClr val="000000"/>
                          </a:solidFill>
                          <a:effectLst/>
                          <a:latin typeface="Calibri"/>
                        </a:rPr>
                        <a:t>10-03-2024</a:t>
                      </a:r>
                      <a:endParaRPr lang="en-US" dirty="0"/>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1100" b="0" i="0" u="none" strike="noStrike" baseline="0" noProof="0" dirty="0">
                          <a:solidFill>
                            <a:srgbClr val="000000"/>
                          </a:solidFill>
                          <a:effectLst/>
                          <a:latin typeface="Calibri"/>
                        </a:rPr>
                        <a:t>380059</a:t>
                      </a:r>
                      <a:endParaRPr lang="en-US" dirty="0"/>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Hallee Stanley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buNone/>
                      </a:pPr>
                      <a:r>
                        <a:rPr lang="en-US" sz="1100" b="0" i="0" u="none" strike="noStrike" baseline="0" noProof="0" dirty="0">
                          <a:solidFill>
                            <a:srgbClr val="000000"/>
                          </a:solidFill>
                          <a:effectLst/>
                          <a:latin typeface="Calibri"/>
                        </a:rPr>
                        <a:t>My co-worker Hallee Stanley apart of the Chemistry lab went into central processing to look for a sample and came across two tubes (a gold and a lavender) where their labels were switched (the CMP being on the lavender and the CBC being on the gold) which would have ended up resulting in the lavender being spun and unusable and the gold giving EDTA contaminated results. So she got the labels swapped saving the lavender tube from being accidently spun and avoiding contaminated results on the CMP.</a:t>
                      </a:r>
                      <a:endParaRPr lang="en-US" dirty="0"/>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WFBMC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4307719"/>
                  </a:ext>
                </a:extLst>
              </a:tr>
              <a:tr h="1270000">
                <a:tc>
                  <a:txBody>
                    <a:bodyPr/>
                    <a:lstStyle/>
                    <a:p>
                      <a:pPr algn="ctr" fontAlgn="ctr"/>
                      <a:r>
                        <a:rPr lang="en-US" sz="1100" dirty="0">
                          <a:solidFill>
                            <a:schemeClr val="tx2"/>
                          </a:solidFill>
                          <a:effectLst/>
                          <a:latin typeface="Calibri"/>
                        </a:rPr>
                        <a:t>10-04-2024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1100" b="0" i="0" u="none" strike="noStrike" noProof="0" dirty="0">
                          <a:solidFill>
                            <a:schemeClr val="tx2"/>
                          </a:solidFill>
                          <a:effectLst/>
                        </a:rPr>
                        <a:t>380081</a:t>
                      </a:r>
                      <a:endParaRPr lang="en-US" dirty="0"/>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Meredith Bell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buNone/>
                      </a:pPr>
                      <a:r>
                        <a:rPr lang="en-US" sz="1100" b="0" i="0" u="none" strike="noStrike" baseline="0" noProof="0" dirty="0">
                          <a:solidFill>
                            <a:srgbClr val="000000"/>
                          </a:solidFill>
                          <a:effectLst/>
                          <a:latin typeface="Calibri"/>
                        </a:rPr>
                        <a:t>Meredith Bell, Laboratory Operations Director, observed a visitor that appeared to be in distress that outside of her office door while waiting for Medical Records assistance.  The visitor noted during their conversation that she wasn't feeling well, and that she was trying to get in touch with her husband.  Meredith went and got food for the visitor and even used her personal cell phone to try and reach the husband of the visitor.  Meredith sat with the visitor and talked to her and waited until the visitor's husband arrived.  Meredith also followed up with Medical Records to ensure that the requested documents were being prepared for her.  Meredith demonstrated care to this visitor and went above and beyond her scope.  </a:t>
                      </a:r>
                      <a:endParaRPr lang="en-US" dirty="0"/>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HPMC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6802857"/>
                  </a:ext>
                </a:extLst>
              </a:tr>
              <a:tr h="1193800">
                <a:tc>
                  <a:txBody>
                    <a:bodyPr/>
                    <a:lstStyle/>
                    <a:p>
                      <a:pPr algn="ctr" fontAlgn="ctr"/>
                      <a:r>
                        <a:rPr lang="en-US" sz="1100" dirty="0">
                          <a:solidFill>
                            <a:schemeClr val="tx2"/>
                          </a:solidFill>
                          <a:effectLst/>
                          <a:latin typeface="Calibri"/>
                        </a:rPr>
                        <a:t>10-14-2024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1100" b="0" i="0" u="none" strike="noStrike" baseline="0" noProof="0" dirty="0">
                          <a:solidFill>
                            <a:srgbClr val="000000"/>
                          </a:solidFill>
                          <a:effectLst/>
                          <a:latin typeface="Calibri"/>
                        </a:rPr>
                        <a:t>381097</a:t>
                      </a:r>
                      <a:endParaRPr lang="en-US" dirty="0"/>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Kathy Dail</a:t>
                      </a:r>
                      <a:endParaRPr lang="en-US" dirty="0"/>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buNone/>
                      </a:pPr>
                      <a:r>
                        <a:rPr lang="en-US" sz="1100" b="0" i="0" u="none" strike="noStrike" baseline="0" noProof="0" dirty="0">
                          <a:solidFill>
                            <a:srgbClr val="000000"/>
                          </a:solidFill>
                          <a:effectLst/>
                          <a:latin typeface="Calibri"/>
                        </a:rPr>
                        <a:t>This was a great catch by Kathy Dail, one of the Lab Techs that was working this past Saturday.  There were a few phone calls inquiring about Labs that had been drawn the prior day.  Once Kathy started investigating, she realized that all of the Labs that had went out at the 7:15pm pick up by the courier were not in the processing status.  We immediately contacted the courier service and escalated it up to a Manager, who was able to contact the driver and the specimens were found in his vehicle, but luckily, still on ice and able to be processed with minimal delays.  This was around 25 specimens. Great job by the Lab Tech!</a:t>
                      </a:r>
                      <a:endParaRPr lang="en-US" dirty="0"/>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LMC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8848923"/>
                  </a:ext>
                </a:extLst>
              </a:tr>
            </a:tbl>
          </a:graphicData>
        </a:graphic>
      </p:graphicFrame>
    </p:spTree>
    <p:extLst>
      <p:ext uri="{BB962C8B-B14F-4D97-AF65-F5344CB8AC3E}">
        <p14:creationId xmlns:p14="http://schemas.microsoft.com/office/powerpoint/2010/main" val="43855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0BF3-8E58-720F-D9B8-3A2EFB9E574E}"/>
              </a:ext>
            </a:extLst>
          </p:cNvPr>
          <p:cNvSpPr>
            <a:spLocks noGrp="1"/>
          </p:cNvSpPr>
          <p:nvPr>
            <p:ph type="title"/>
          </p:nvPr>
        </p:nvSpPr>
        <p:spPr/>
        <p:txBody>
          <a:bodyPr lIns="91440" tIns="45720" rIns="91440" bIns="45720" anchor="t"/>
          <a:lstStyle/>
          <a:p>
            <a:pPr algn="ctr"/>
            <a:r>
              <a:rPr lang="en-US" sz="3200" dirty="0">
                <a:latin typeface="Arial"/>
                <a:cs typeface="Arial"/>
              </a:rPr>
              <a:t>Good Catch Recipient</a:t>
            </a:r>
            <a:br>
              <a:rPr lang="en-US" sz="3200" dirty="0">
                <a:latin typeface="Arial"/>
                <a:cs typeface="Arial"/>
              </a:rPr>
            </a:br>
            <a:r>
              <a:rPr lang="en-US" sz="3200" dirty="0">
                <a:latin typeface="Arial"/>
                <a:cs typeface="Arial"/>
              </a:rPr>
              <a:t>October 2024</a:t>
            </a:r>
            <a:endParaRPr lang="en-US" dirty="0"/>
          </a:p>
        </p:txBody>
      </p:sp>
      <p:sp>
        <p:nvSpPr>
          <p:cNvPr id="3" name="Content Placeholder 2">
            <a:extLst>
              <a:ext uri="{FF2B5EF4-FFF2-40B4-BE49-F238E27FC236}">
                <a16:creationId xmlns:a16="http://schemas.microsoft.com/office/drawing/2014/main" id="{117A3066-746E-678C-55EA-E57835BCDFEC}"/>
              </a:ext>
            </a:extLst>
          </p:cNvPr>
          <p:cNvSpPr>
            <a:spLocks noGrp="1"/>
          </p:cNvSpPr>
          <p:nvPr>
            <p:ph idx="1"/>
          </p:nvPr>
        </p:nvSpPr>
        <p:spPr>
          <a:xfrm>
            <a:off x="525051" y="1825625"/>
            <a:ext cx="10828749" cy="3954518"/>
          </a:xfrm>
        </p:spPr>
        <p:txBody>
          <a:bodyPr lIns="91440" tIns="45720" rIns="91440" bIns="45720" anchor="t"/>
          <a:lstStyle/>
          <a:p>
            <a:pPr marL="0" indent="0">
              <a:buNone/>
            </a:pPr>
            <a:endParaRPr lang="en-US" sz="3600" dirty="0">
              <a:latin typeface="Arial"/>
              <a:cs typeface="Arial"/>
            </a:endParaRPr>
          </a:p>
          <a:p>
            <a:pPr marL="0" indent="0">
              <a:buNone/>
            </a:pPr>
            <a:endParaRPr lang="en-US" sz="3600" dirty="0">
              <a:cs typeface="Arial" panose="020B0604020202020204" pitchFamily="34" charset="0"/>
            </a:endParaRPr>
          </a:p>
        </p:txBody>
      </p:sp>
      <p:sp>
        <p:nvSpPr>
          <p:cNvPr id="5" name="TextBox 4">
            <a:extLst>
              <a:ext uri="{FF2B5EF4-FFF2-40B4-BE49-F238E27FC236}">
                <a16:creationId xmlns:a16="http://schemas.microsoft.com/office/drawing/2014/main" id="{D6E12851-2D51-B8FB-476F-654DCC5C3358}"/>
              </a:ext>
            </a:extLst>
          </p:cNvPr>
          <p:cNvSpPr txBox="1"/>
          <p:nvPr/>
        </p:nvSpPr>
        <p:spPr>
          <a:xfrm>
            <a:off x="6440466" y="2891424"/>
            <a:ext cx="271465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Arial"/>
              </a:rPr>
              <a:t>  Kathy Dail</a:t>
            </a:r>
          </a:p>
          <a:p>
            <a:endParaRPr lang="en-US" sz="2000" dirty="0">
              <a:cs typeface="Arial"/>
            </a:endParaRPr>
          </a:p>
          <a:p>
            <a:pPr algn="ctr"/>
            <a:r>
              <a:rPr lang="en-US" sz="2000" dirty="0">
                <a:cs typeface="Arial"/>
              </a:rPr>
              <a:t>LMC </a:t>
            </a:r>
          </a:p>
        </p:txBody>
      </p:sp>
      <p:pic>
        <p:nvPicPr>
          <p:cNvPr id="6" name="Picture 5" descr="Confetti Vector Png">
            <a:extLst>
              <a:ext uri="{FF2B5EF4-FFF2-40B4-BE49-F238E27FC236}">
                <a16:creationId xmlns:a16="http://schemas.microsoft.com/office/drawing/2014/main" id="{06335D15-8CE1-3B36-5BB9-4CED763977F1}"/>
              </a:ext>
            </a:extLst>
          </p:cNvPr>
          <p:cNvPicPr>
            <a:picLocks noChangeAspect="1"/>
          </p:cNvPicPr>
          <p:nvPr/>
        </p:nvPicPr>
        <p:blipFill>
          <a:blip r:embed="rId2"/>
          <a:stretch>
            <a:fillRect/>
          </a:stretch>
        </p:blipFill>
        <p:spPr>
          <a:xfrm>
            <a:off x="-11628690" y="-17152487"/>
            <a:ext cx="37823775" cy="27793950"/>
          </a:xfrm>
          <a:prstGeom prst="rect">
            <a:avLst/>
          </a:prstGeom>
        </p:spPr>
      </p:pic>
      <p:pic>
        <p:nvPicPr>
          <p:cNvPr id="7" name="Picture 6" descr="Animated Great Job GIFs | Tenor">
            <a:extLst>
              <a:ext uri="{FF2B5EF4-FFF2-40B4-BE49-F238E27FC236}">
                <a16:creationId xmlns:a16="http://schemas.microsoft.com/office/drawing/2014/main" id="{11EA7CCF-3374-5F33-B584-7316DE1F2D1F}"/>
              </a:ext>
            </a:extLst>
          </p:cNvPr>
          <p:cNvPicPr>
            <a:picLocks noChangeAspect="1"/>
          </p:cNvPicPr>
          <p:nvPr/>
        </p:nvPicPr>
        <p:blipFill>
          <a:blip r:embed="rId3"/>
          <a:srcRect t="507" r="225" b="3509"/>
          <a:stretch/>
        </p:blipFill>
        <p:spPr>
          <a:xfrm>
            <a:off x="1075055" y="1678136"/>
            <a:ext cx="4504705" cy="3336414"/>
          </a:xfrm>
          <a:prstGeom prst="rect">
            <a:avLst/>
          </a:prstGeom>
        </p:spPr>
      </p:pic>
    </p:spTree>
    <p:extLst>
      <p:ext uri="{BB962C8B-B14F-4D97-AF65-F5344CB8AC3E}">
        <p14:creationId xmlns:p14="http://schemas.microsoft.com/office/powerpoint/2010/main" val="19500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225F39-CB73-7C96-8C0D-28B911FFB7A0}"/>
              </a:ext>
            </a:extLst>
          </p:cNvPr>
          <p:cNvSpPr txBox="1"/>
          <p:nvPr/>
        </p:nvSpPr>
        <p:spPr>
          <a:xfrm>
            <a:off x="9110675" y="5650560"/>
            <a:ext cx="1722038" cy="369332"/>
          </a:xfrm>
          <a:prstGeom prst="rect">
            <a:avLst/>
          </a:prstGeom>
          <a:noFill/>
        </p:spPr>
        <p:txBody>
          <a:bodyPr wrap="square" lIns="91440" tIns="45720" rIns="91440" bIns="45720" rtlCol="0" anchor="t">
            <a:spAutoFit/>
          </a:bodyPr>
          <a:lstStyle/>
          <a:p>
            <a:r>
              <a:rPr lang="en-US" dirty="0"/>
              <a:t>WFBMC 69</a:t>
            </a:r>
          </a:p>
        </p:txBody>
      </p:sp>
      <p:pic>
        <p:nvPicPr>
          <p:cNvPr id="2" name="Picture 1" descr="A graph with blue and orange lines&#10;&#10;Description automatically generated">
            <a:extLst>
              <a:ext uri="{FF2B5EF4-FFF2-40B4-BE49-F238E27FC236}">
                <a16:creationId xmlns:a16="http://schemas.microsoft.com/office/drawing/2014/main" id="{A5EE0CBE-ACFA-F6B0-3F46-00FCE1B03554}"/>
              </a:ext>
            </a:extLst>
          </p:cNvPr>
          <p:cNvPicPr>
            <a:picLocks noChangeAspect="1"/>
          </p:cNvPicPr>
          <p:nvPr/>
        </p:nvPicPr>
        <p:blipFill>
          <a:blip r:embed="rId2"/>
          <a:stretch>
            <a:fillRect/>
          </a:stretch>
        </p:blipFill>
        <p:spPr>
          <a:xfrm>
            <a:off x="872435" y="367868"/>
            <a:ext cx="10436087" cy="5183570"/>
          </a:xfrm>
          <a:prstGeom prst="rect">
            <a:avLst/>
          </a:prstGeom>
        </p:spPr>
      </p:pic>
    </p:spTree>
    <p:extLst>
      <p:ext uri="{BB962C8B-B14F-4D97-AF65-F5344CB8AC3E}">
        <p14:creationId xmlns:p14="http://schemas.microsoft.com/office/powerpoint/2010/main" val="356945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74D3B2-F3A3-3CE6-C6BD-F49CE3AB341A}"/>
              </a:ext>
            </a:extLst>
          </p:cNvPr>
          <p:cNvSpPr txBox="1"/>
          <p:nvPr/>
        </p:nvSpPr>
        <p:spPr>
          <a:xfrm>
            <a:off x="8619279" y="5561901"/>
            <a:ext cx="1413954" cy="369332"/>
          </a:xfrm>
          <a:prstGeom prst="rect">
            <a:avLst/>
          </a:prstGeom>
          <a:noFill/>
        </p:spPr>
        <p:txBody>
          <a:bodyPr wrap="square" lIns="91440" tIns="45720" rIns="91440" bIns="45720" rtlCol="0" anchor="t">
            <a:spAutoFit/>
          </a:bodyPr>
          <a:lstStyle/>
          <a:p>
            <a:r>
              <a:rPr lang="en-US" dirty="0"/>
              <a:t>October 35</a:t>
            </a:r>
          </a:p>
        </p:txBody>
      </p:sp>
      <p:pic>
        <p:nvPicPr>
          <p:cNvPr id="2" name="Picture 1" descr="A graph with lines and dots&#10;&#10;Description automatically generated">
            <a:extLst>
              <a:ext uri="{FF2B5EF4-FFF2-40B4-BE49-F238E27FC236}">
                <a16:creationId xmlns:a16="http://schemas.microsoft.com/office/drawing/2014/main" id="{FE0C6AAE-9CCB-13E4-1F6F-9967E9B17A22}"/>
              </a:ext>
            </a:extLst>
          </p:cNvPr>
          <p:cNvPicPr>
            <a:picLocks noChangeAspect="1"/>
          </p:cNvPicPr>
          <p:nvPr/>
        </p:nvPicPr>
        <p:blipFill>
          <a:blip r:embed="rId2"/>
          <a:stretch>
            <a:fillRect/>
          </a:stretch>
        </p:blipFill>
        <p:spPr>
          <a:xfrm>
            <a:off x="971826" y="389954"/>
            <a:ext cx="10259392" cy="5161483"/>
          </a:xfrm>
          <a:prstGeom prst="rect">
            <a:avLst/>
          </a:prstGeom>
        </p:spPr>
      </p:pic>
    </p:spTree>
    <p:extLst>
      <p:ext uri="{BB962C8B-B14F-4D97-AF65-F5344CB8AC3E}">
        <p14:creationId xmlns:p14="http://schemas.microsoft.com/office/powerpoint/2010/main" val="399834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3AE64D-E506-D0D3-7C3E-3AF8F60BB36F}"/>
              </a:ext>
            </a:extLst>
          </p:cNvPr>
          <p:cNvSpPr txBox="1"/>
          <p:nvPr/>
        </p:nvSpPr>
        <p:spPr>
          <a:xfrm>
            <a:off x="8231186" y="5543404"/>
            <a:ext cx="1506490" cy="369332"/>
          </a:xfrm>
          <a:prstGeom prst="rect">
            <a:avLst/>
          </a:prstGeom>
          <a:noFill/>
        </p:spPr>
        <p:txBody>
          <a:bodyPr wrap="square" lIns="91440" tIns="45720" rIns="91440" bIns="45720" rtlCol="0" anchor="t">
            <a:spAutoFit/>
          </a:bodyPr>
          <a:lstStyle/>
          <a:p>
            <a:r>
              <a:rPr lang="en-US" dirty="0">
                <a:cs typeface="Arial"/>
              </a:rPr>
              <a:t>October 7</a:t>
            </a:r>
          </a:p>
        </p:txBody>
      </p:sp>
      <p:pic>
        <p:nvPicPr>
          <p:cNvPr id="2" name="Picture 1" descr="A graph showing the number of months and months&#10;&#10;Description automatically generated">
            <a:extLst>
              <a:ext uri="{FF2B5EF4-FFF2-40B4-BE49-F238E27FC236}">
                <a16:creationId xmlns:a16="http://schemas.microsoft.com/office/drawing/2014/main" id="{F9DA2B3F-C70C-4B6E-92E9-744F989BA1A1}"/>
              </a:ext>
            </a:extLst>
          </p:cNvPr>
          <p:cNvPicPr>
            <a:picLocks noChangeAspect="1"/>
          </p:cNvPicPr>
          <p:nvPr/>
        </p:nvPicPr>
        <p:blipFill>
          <a:blip r:embed="rId2"/>
          <a:stretch>
            <a:fillRect/>
          </a:stretch>
        </p:blipFill>
        <p:spPr>
          <a:xfrm>
            <a:off x="1314174" y="378911"/>
            <a:ext cx="10292522" cy="5161483"/>
          </a:xfrm>
          <a:prstGeom prst="rect">
            <a:avLst/>
          </a:prstGeom>
        </p:spPr>
      </p:pic>
    </p:spTree>
    <p:extLst>
      <p:ext uri="{BB962C8B-B14F-4D97-AF65-F5344CB8AC3E}">
        <p14:creationId xmlns:p14="http://schemas.microsoft.com/office/powerpoint/2010/main" val="215336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grey text&#10;&#10;Description automatically generated">
            <a:extLst>
              <a:ext uri="{FF2B5EF4-FFF2-40B4-BE49-F238E27FC236}">
                <a16:creationId xmlns:a16="http://schemas.microsoft.com/office/drawing/2014/main" id="{6E0C6B32-0DEF-2F9B-A2BC-46B8D215AD1D}"/>
              </a:ext>
            </a:extLst>
          </p:cNvPr>
          <p:cNvPicPr>
            <a:picLocks noChangeAspect="1"/>
          </p:cNvPicPr>
          <p:nvPr/>
        </p:nvPicPr>
        <p:blipFill>
          <a:blip r:embed="rId2"/>
          <a:stretch>
            <a:fillRect/>
          </a:stretch>
        </p:blipFill>
        <p:spPr>
          <a:xfrm>
            <a:off x="-90237" y="475992"/>
            <a:ext cx="12192000" cy="1795228"/>
          </a:xfrm>
          <a:prstGeom prst="rect">
            <a:avLst/>
          </a:prstGeom>
        </p:spPr>
      </p:pic>
      <p:pic>
        <p:nvPicPr>
          <p:cNvPr id="3" name="Picture 2" descr="Safety Warning Free Stock Photo - Public Domain Pictures">
            <a:extLst>
              <a:ext uri="{FF2B5EF4-FFF2-40B4-BE49-F238E27FC236}">
                <a16:creationId xmlns:a16="http://schemas.microsoft.com/office/drawing/2014/main" id="{4F898B53-21E6-CDFB-1CA6-A7BE4B6CB73C}"/>
              </a:ext>
            </a:extLst>
          </p:cNvPr>
          <p:cNvPicPr>
            <a:picLocks noChangeAspect="1"/>
          </p:cNvPicPr>
          <p:nvPr/>
        </p:nvPicPr>
        <p:blipFill>
          <a:blip r:embed="rId3"/>
          <a:stretch>
            <a:fillRect/>
          </a:stretch>
        </p:blipFill>
        <p:spPr>
          <a:xfrm>
            <a:off x="3348789" y="2330240"/>
            <a:ext cx="5414211" cy="3531019"/>
          </a:xfrm>
          <a:prstGeom prst="rect">
            <a:avLst/>
          </a:prstGeom>
        </p:spPr>
      </p:pic>
    </p:spTree>
    <p:extLst>
      <p:ext uri="{BB962C8B-B14F-4D97-AF65-F5344CB8AC3E}">
        <p14:creationId xmlns:p14="http://schemas.microsoft.com/office/powerpoint/2010/main" val="1633663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chart with white text&#10;&#10;Description automatically generated">
            <a:extLst>
              <a:ext uri="{FF2B5EF4-FFF2-40B4-BE49-F238E27FC236}">
                <a16:creationId xmlns:a16="http://schemas.microsoft.com/office/drawing/2014/main" id="{81598DFE-E7F8-5028-917F-F803421CDC98}"/>
              </a:ext>
            </a:extLst>
          </p:cNvPr>
          <p:cNvPicPr>
            <a:picLocks noChangeAspect="1"/>
          </p:cNvPicPr>
          <p:nvPr/>
        </p:nvPicPr>
        <p:blipFill>
          <a:blip r:embed="rId2"/>
          <a:stretch>
            <a:fillRect/>
          </a:stretch>
        </p:blipFill>
        <p:spPr>
          <a:xfrm>
            <a:off x="1631122" y="703125"/>
            <a:ext cx="8708886" cy="4822272"/>
          </a:xfrm>
          <a:prstGeom prst="rect">
            <a:avLst/>
          </a:prstGeom>
        </p:spPr>
      </p:pic>
    </p:spTree>
    <p:extLst>
      <p:ext uri="{BB962C8B-B14F-4D97-AF65-F5344CB8AC3E}">
        <p14:creationId xmlns:p14="http://schemas.microsoft.com/office/powerpoint/2010/main" val="3627246475"/>
      </p:ext>
    </p:extLst>
  </p:cSld>
  <p:clrMapOvr>
    <a:masterClrMapping/>
  </p:clrMapOvr>
</p:sld>
</file>

<file path=ppt/theme/theme1.xml><?xml version="1.0" encoding="utf-8"?>
<a:theme xmlns:a="http://schemas.openxmlformats.org/drawingml/2006/main" name="Office Theme">
  <a:themeElements>
    <a:clrScheme name="Atrium Presentation 1">
      <a:dk1>
        <a:srgbClr val="767882"/>
      </a:dk1>
      <a:lt1>
        <a:srgbClr val="FFFFFF"/>
      </a:lt1>
      <a:dk2>
        <a:srgbClr val="000000"/>
      </a:dk2>
      <a:lt2>
        <a:srgbClr val="008C94"/>
      </a:lt2>
      <a:accent1>
        <a:srgbClr val="006C74"/>
      </a:accent1>
      <a:accent2>
        <a:srgbClr val="E5B801"/>
      </a:accent2>
      <a:accent3>
        <a:srgbClr val="004797"/>
      </a:accent3>
      <a:accent4>
        <a:srgbClr val="04BB6E"/>
      </a:accent4>
      <a:accent5>
        <a:srgbClr val="FF7D2E"/>
      </a:accent5>
      <a:accent6>
        <a:srgbClr val="E433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43999B416B1D40A13774800C8A092E" ma:contentTypeVersion="14" ma:contentTypeDescription="Create a new document." ma:contentTypeScope="" ma:versionID="242289d6094b60bb926f5562a08cd5ac">
  <xsd:schema xmlns:xsd="http://www.w3.org/2001/XMLSchema" xmlns:xs="http://www.w3.org/2001/XMLSchema" xmlns:p="http://schemas.microsoft.com/office/2006/metadata/properties" xmlns:ns2="9f13e816-0b02-4e7c-8b57-4c1756e72b5d" xmlns:ns3="4fcaadbd-7980-4c2b-ad7d-cfc9d7b21928" targetNamespace="http://schemas.microsoft.com/office/2006/metadata/properties" ma:root="true" ma:fieldsID="bd7e9f0840a146e563cd2d3ba7473970" ns2:_="" ns3:_="">
    <xsd:import namespace="9f13e816-0b02-4e7c-8b57-4c1756e72b5d"/>
    <xsd:import namespace="4fcaadbd-7980-4c2b-ad7d-cfc9d7b2192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13e816-0b02-4e7c-8b57-4c1756e72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ff0a844-5d80-49b0-a46a-0a8d4957c35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caadbd-7980-4c2b-ad7d-cfc9d7b2192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0a6f18f-7f5f-4491-a9ea-d867ecc810e1}" ma:internalName="TaxCatchAll" ma:showField="CatchAllData" ma:web="4fcaadbd-7980-4c2b-ad7d-cfc9d7b2192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caadbd-7980-4c2b-ad7d-cfc9d7b21928" xsi:nil="true"/>
    <lcf76f155ced4ddcb4097134ff3c332f xmlns="9f13e816-0b02-4e7c-8b57-4c1756e72b5d">
      <Terms xmlns="http://schemas.microsoft.com/office/infopath/2007/PartnerControls"/>
    </lcf76f155ced4ddcb4097134ff3c332f>
    <SharedWithUsers xmlns="4fcaadbd-7980-4c2b-ad7d-cfc9d7b21928">
      <UserInfo>
        <DisplayName/>
        <AccountId xsi:nil="true"/>
        <AccountType/>
      </UserInfo>
    </SharedWithUsers>
  </documentManagement>
</p:properties>
</file>

<file path=customXml/itemProps1.xml><?xml version="1.0" encoding="utf-8"?>
<ds:datastoreItem xmlns:ds="http://schemas.openxmlformats.org/officeDocument/2006/customXml" ds:itemID="{4E4D1E61-CCCC-48D4-85F7-4A96FE49691C}">
  <ds:schemaRefs>
    <ds:schemaRef ds:uri="4fcaadbd-7980-4c2b-ad7d-cfc9d7b21928"/>
    <ds:schemaRef ds:uri="9f13e816-0b02-4e7c-8b57-4c1756e72b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3523AF-DDDA-4640-8FDD-706FD8583505}">
  <ds:schemaRefs>
    <ds:schemaRef ds:uri="http://schemas.microsoft.com/sharepoint/v3/contenttype/forms"/>
  </ds:schemaRefs>
</ds:datastoreItem>
</file>

<file path=customXml/itemProps3.xml><?xml version="1.0" encoding="utf-8"?>
<ds:datastoreItem xmlns:ds="http://schemas.openxmlformats.org/officeDocument/2006/customXml" ds:itemID="{6CF4885C-7609-4458-9BFE-1B0CB90D3740}">
  <ds:schemaRefs>
    <ds:schemaRef ds:uri="4fcaadbd-7980-4c2b-ad7d-cfc9d7b21928"/>
    <ds:schemaRef ds:uri="9f13e816-0b02-4e7c-8b57-4c1756e72b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Patient Safety</vt:lpstr>
      <vt:lpstr> Good Catches October 2024</vt:lpstr>
      <vt:lpstr>Good Catch Recipient October 2024</vt:lpstr>
      <vt:lpstr>PowerPoint Presentation</vt:lpstr>
      <vt:lpstr>PowerPoint Presentation</vt:lpstr>
      <vt:lpstr>PowerPoint Presentation</vt:lpstr>
      <vt:lpstr>PowerPoint Presentation</vt:lpstr>
      <vt:lpstr>PowerPoint Presentation</vt:lpstr>
      <vt:lpstr>Corrections to Lab Records</vt:lpstr>
      <vt:lpstr>Quality Correction of Laboratory Records Policy (NCBH)</vt:lpstr>
      <vt:lpstr>PowerPoint Presentation</vt:lpstr>
      <vt:lpstr>Lab Employee Hazard Awareness</vt:lpstr>
      <vt:lpstr>Clinical Labs</vt:lpstr>
      <vt:lpstr>Non-clinical Labs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Stone</dc:creator>
  <cp:revision>396</cp:revision>
  <cp:lastPrinted>2023-07-14T12:53:18Z</cp:lastPrinted>
  <dcterms:created xsi:type="dcterms:W3CDTF">2020-08-30T18:26:08Z</dcterms:created>
  <dcterms:modified xsi:type="dcterms:W3CDTF">2024-11-20T16:42:27Z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0x010100AB43999B416B1D40A13774800C8A092E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