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401" r:id="rId5"/>
    <p:sldId id="749" r:id="rId6"/>
    <p:sldId id="740" r:id="rId7"/>
    <p:sldId id="746" r:id="rId8"/>
    <p:sldId id="689" r:id="rId9"/>
    <p:sldId id="715" r:id="rId10"/>
    <p:sldId id="716" r:id="rId11"/>
    <p:sldId id="705" r:id="rId12"/>
    <p:sldId id="741" r:id="rId13"/>
    <p:sldId id="707" r:id="rId14"/>
    <p:sldId id="747" r:id="rId15"/>
    <p:sldId id="748" r:id="rId16"/>
    <p:sldId id="711" r:id="rId17"/>
    <p:sldId id="668"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749"/>
            <p14:sldId id="740"/>
            <p14:sldId id="746"/>
            <p14:sldId id="689"/>
            <p14:sldId id="715"/>
            <p14:sldId id="716"/>
            <p14:sldId id="705"/>
            <p14:sldId id="741"/>
            <p14:sldId id="707"/>
            <p14:sldId id="747"/>
            <p14:sldId id="748"/>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69EF3-8D9D-8735-F955-CB8EF714E14D}" v="27" dt="2025-01-21T15:34:21.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ee James" userId="S::tijames@wakehealth.edu::3c444dee-3487-4f67-aa8e-7ee9076e4a47" providerId="AD" clId="Web-{C4569EF3-8D9D-8735-F955-CB8EF714E14D}"/>
    <pc:docChg chg="addSld delSld modSld sldOrd modSection">
      <pc:chgData name="Tiffanee James" userId="S::tijames@wakehealth.edu::3c444dee-3487-4f67-aa8e-7ee9076e4a47" providerId="AD" clId="Web-{C4569EF3-8D9D-8735-F955-CB8EF714E14D}" dt="2025-01-21T15:34:21.621" v="23"/>
      <pc:docMkLst>
        <pc:docMk/>
      </pc:docMkLst>
      <pc:sldChg chg="del">
        <pc:chgData name="Tiffanee James" userId="S::tijames@wakehealth.edu::3c444dee-3487-4f67-aa8e-7ee9076e4a47" providerId="AD" clId="Web-{C4569EF3-8D9D-8735-F955-CB8EF714E14D}" dt="2025-01-21T15:34:01.542" v="21"/>
        <pc:sldMkLst>
          <pc:docMk/>
          <pc:sldMk cId="1564670199" sldId="260"/>
        </pc:sldMkLst>
      </pc:sldChg>
      <pc:sldChg chg="modSp">
        <pc:chgData name="Tiffanee James" userId="S::tijames@wakehealth.edu::3c444dee-3487-4f67-aa8e-7ee9076e4a47" providerId="AD" clId="Web-{C4569EF3-8D9D-8735-F955-CB8EF714E14D}" dt="2025-01-21T14:40:27.974" v="2" actId="20577"/>
        <pc:sldMkLst>
          <pc:docMk/>
          <pc:sldMk cId="1279741426" sldId="401"/>
        </pc:sldMkLst>
        <pc:spChg chg="mod">
          <ac:chgData name="Tiffanee James" userId="S::tijames@wakehealth.edu::3c444dee-3487-4f67-aa8e-7ee9076e4a47" providerId="AD" clId="Web-{C4569EF3-8D9D-8735-F955-CB8EF714E14D}" dt="2025-01-21T14:40:27.974" v="2" actId="20577"/>
          <ac:spMkLst>
            <pc:docMk/>
            <pc:sldMk cId="1279741426" sldId="401"/>
            <ac:spMk id="4" creationId="{A44723A9-9B96-3448-A176-30EA898954BA}"/>
          </ac:spMkLst>
        </pc:spChg>
      </pc:sldChg>
      <pc:sldChg chg="del">
        <pc:chgData name="Tiffanee James" userId="S::tijames@wakehealth.edu::3c444dee-3487-4f67-aa8e-7ee9076e4a47" providerId="AD" clId="Web-{C4569EF3-8D9D-8735-F955-CB8EF714E14D}" dt="2025-01-21T15:33:43.541" v="17"/>
        <pc:sldMkLst>
          <pc:docMk/>
          <pc:sldMk cId="1721040847" sldId="592"/>
        </pc:sldMkLst>
      </pc:sldChg>
      <pc:sldChg chg="add">
        <pc:chgData name="Tiffanee James" userId="S::tijames@wakehealth.edu::3c444dee-3487-4f67-aa8e-7ee9076e4a47" providerId="AD" clId="Web-{C4569EF3-8D9D-8735-F955-CB8EF714E14D}" dt="2025-01-21T15:33:15.462" v="13"/>
        <pc:sldMkLst>
          <pc:docMk/>
          <pc:sldMk cId="3569454051" sldId="689"/>
        </pc:sldMkLst>
      </pc:sldChg>
      <pc:sldChg chg="del">
        <pc:chgData name="Tiffanee James" userId="S::tijames@wakehealth.edu::3c444dee-3487-4f67-aa8e-7ee9076e4a47" providerId="AD" clId="Web-{C4569EF3-8D9D-8735-F955-CB8EF714E14D}" dt="2025-01-21T15:32:31.086" v="4"/>
        <pc:sldMkLst>
          <pc:docMk/>
          <pc:sldMk cId="3047610012" sldId="698"/>
        </pc:sldMkLst>
      </pc:sldChg>
      <pc:sldChg chg="add del">
        <pc:chgData name="Tiffanee James" userId="S::tijames@wakehealth.edu::3c444dee-3487-4f67-aa8e-7ee9076e4a47" providerId="AD" clId="Web-{C4569EF3-8D9D-8735-F955-CB8EF714E14D}" dt="2025-01-21T15:33:23.697" v="14"/>
        <pc:sldMkLst>
          <pc:docMk/>
          <pc:sldMk cId="3998341851" sldId="715"/>
        </pc:sldMkLst>
      </pc:sldChg>
      <pc:sldChg chg="add del">
        <pc:chgData name="Tiffanee James" userId="S::tijames@wakehealth.edu::3c444dee-3487-4f67-aa8e-7ee9076e4a47" providerId="AD" clId="Web-{C4569EF3-8D9D-8735-F955-CB8EF714E14D}" dt="2025-01-21T15:33:31.541" v="15"/>
        <pc:sldMkLst>
          <pc:docMk/>
          <pc:sldMk cId="2153363223" sldId="716"/>
        </pc:sldMkLst>
      </pc:sldChg>
      <pc:sldChg chg="del">
        <pc:chgData name="Tiffanee James" userId="S::tijames@wakehealth.edu::3c444dee-3487-4f67-aa8e-7ee9076e4a47" providerId="AD" clId="Web-{C4569EF3-8D9D-8735-F955-CB8EF714E14D}" dt="2025-01-21T15:34:00.589" v="20"/>
        <pc:sldMkLst>
          <pc:docMk/>
          <pc:sldMk cId="936140697" sldId="723"/>
        </pc:sldMkLst>
      </pc:sldChg>
      <pc:sldChg chg="add">
        <pc:chgData name="Tiffanee James" userId="S::tijames@wakehealth.edu::3c444dee-3487-4f67-aa8e-7ee9076e4a47" providerId="AD" clId="Web-{C4569EF3-8D9D-8735-F955-CB8EF714E14D}" dt="2025-01-21T15:32:41.336" v="7"/>
        <pc:sldMkLst>
          <pc:docMk/>
          <pc:sldMk cId="438552711" sldId="740"/>
        </pc:sldMkLst>
      </pc:sldChg>
      <pc:sldChg chg="add del ord">
        <pc:chgData name="Tiffanee James" userId="S::tijames@wakehealth.edu::3c444dee-3487-4f67-aa8e-7ee9076e4a47" providerId="AD" clId="Web-{C4569EF3-8D9D-8735-F955-CB8EF714E14D}" dt="2025-01-21T15:33:56.558" v="19"/>
        <pc:sldMkLst>
          <pc:docMk/>
          <pc:sldMk cId="3627246475" sldId="741"/>
        </pc:sldMkLst>
      </pc:sldChg>
      <pc:sldChg chg="del">
        <pc:chgData name="Tiffanee James" userId="S::tijames@wakehealth.edu::3c444dee-3487-4f67-aa8e-7ee9076e4a47" providerId="AD" clId="Web-{C4569EF3-8D9D-8735-F955-CB8EF714E14D}" dt="2025-01-21T15:32:33.383" v="5"/>
        <pc:sldMkLst>
          <pc:docMk/>
          <pc:sldMk cId="2044748972" sldId="745"/>
        </pc:sldMkLst>
      </pc:sldChg>
      <pc:sldChg chg="add del">
        <pc:chgData name="Tiffanee James" userId="S::tijames@wakehealth.edu::3c444dee-3487-4f67-aa8e-7ee9076e4a47" providerId="AD" clId="Web-{C4569EF3-8D9D-8735-F955-CB8EF714E14D}" dt="2025-01-21T15:32:49.415" v="8"/>
        <pc:sldMkLst>
          <pc:docMk/>
          <pc:sldMk cId="1340035183" sldId="746"/>
        </pc:sldMkLst>
      </pc:sldChg>
      <pc:sldChg chg="del">
        <pc:chgData name="Tiffanee James" userId="S::tijames@wakehealth.edu::3c444dee-3487-4f67-aa8e-7ee9076e4a47" providerId="AD" clId="Web-{C4569EF3-8D9D-8735-F955-CB8EF714E14D}" dt="2025-01-21T15:32:59.024" v="9"/>
        <pc:sldMkLst>
          <pc:docMk/>
          <pc:sldMk cId="252417306" sldId="747"/>
        </pc:sldMkLst>
      </pc:sldChg>
      <pc:sldChg chg="add">
        <pc:chgData name="Tiffanee James" userId="S::tijames@wakehealth.edu::3c444dee-3487-4f67-aa8e-7ee9076e4a47" providerId="AD" clId="Web-{C4569EF3-8D9D-8735-F955-CB8EF714E14D}" dt="2025-01-21T15:34:13.167" v="22"/>
        <pc:sldMkLst>
          <pc:docMk/>
          <pc:sldMk cId="1601461856" sldId="747"/>
        </pc:sldMkLst>
      </pc:sldChg>
      <pc:sldChg chg="add">
        <pc:chgData name="Tiffanee James" userId="S::tijames@wakehealth.edu::3c444dee-3487-4f67-aa8e-7ee9076e4a47" providerId="AD" clId="Web-{C4569EF3-8D9D-8735-F955-CB8EF714E14D}" dt="2025-01-21T15:34:21.621" v="23"/>
        <pc:sldMkLst>
          <pc:docMk/>
          <pc:sldMk cId="198619554" sldId="748"/>
        </pc:sldMkLst>
      </pc:sldChg>
      <pc:sldChg chg="del">
        <pc:chgData name="Tiffanee James" userId="S::tijames@wakehealth.edu::3c444dee-3487-4f67-aa8e-7ee9076e4a47" providerId="AD" clId="Web-{C4569EF3-8D9D-8735-F955-CB8EF714E14D}" dt="2025-01-21T15:33:05.696" v="12"/>
        <pc:sldMkLst>
          <pc:docMk/>
          <pc:sldMk cId="3709901361" sldId="748"/>
        </pc:sldMkLst>
      </pc:sldChg>
      <pc:sldChg chg="add">
        <pc:chgData name="Tiffanee James" userId="S::tijames@wakehealth.edu::3c444dee-3487-4f67-aa8e-7ee9076e4a47" providerId="AD" clId="Web-{C4569EF3-8D9D-8735-F955-CB8EF714E14D}" dt="2025-01-21T15:32:28.367" v="3"/>
        <pc:sldMkLst>
          <pc:docMk/>
          <pc:sldMk cId="293967070" sldId="7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1/21/2025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1/21/2025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as a whole entity want to look the bigger picture</a:t>
            </a:r>
          </a:p>
          <a:p>
            <a:r>
              <a:rPr lang="en-US" dirty="0">
                <a:ea typeface="Calibri"/>
                <a:cs typeface="Calibri"/>
              </a:rPr>
              <a:t>Lab, the work we do along with the results we produce is the driving force behind the patient's diagnosis and the care they receive while frequenting our clinics, PSC's, hospitals</a:t>
            </a:r>
          </a:p>
        </p:txBody>
      </p:sp>
      <p:sp>
        <p:nvSpPr>
          <p:cNvPr id="4" name="Slide Number Placeholder 3"/>
          <p:cNvSpPr>
            <a:spLocks noGrp="1"/>
          </p:cNvSpPr>
          <p:nvPr>
            <p:ph type="sldNum" sz="quarter" idx="5"/>
          </p:nvPr>
        </p:nvSpPr>
        <p:spPr/>
        <p:txBody>
          <a:bodyPr/>
          <a:lstStyle/>
          <a:p>
            <a:fld id="{7AED04C0-A354-4F9C-A1C7-5703200E1273}" type="slidenum">
              <a:rPr lang="en-US" smtClean="0"/>
              <a:t>3</a:t>
            </a:fld>
            <a:endParaRPr lang="en-US"/>
          </a:p>
        </p:txBody>
      </p:sp>
    </p:spTree>
    <p:extLst>
      <p:ext uri="{BB962C8B-B14F-4D97-AF65-F5344CB8AC3E}">
        <p14:creationId xmlns:p14="http://schemas.microsoft.com/office/powerpoint/2010/main" val="31287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Policy Tech the Eyewash Shower Flush and Maintenace Record Form can be found</a:t>
            </a:r>
          </a:p>
          <a:p>
            <a:r>
              <a:rPr lang="en-US">
                <a:ea typeface="Calibri"/>
                <a:cs typeface="Calibri"/>
              </a:rPr>
              <a:t>This is the recommended form that is used to ensure the form is reviewed and signed off by Lab Manager at the end of each month</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7AED04C0-A354-4F9C-A1C7-5703200E1273}" type="slidenum">
              <a:rPr lang="en-US" smtClean="0"/>
              <a:t>12</a:t>
            </a:fld>
            <a:endParaRPr lang="en-US"/>
          </a:p>
        </p:txBody>
      </p:sp>
    </p:spTree>
    <p:extLst>
      <p:ext uri="{BB962C8B-B14F-4D97-AF65-F5344CB8AC3E}">
        <p14:creationId xmlns:p14="http://schemas.microsoft.com/office/powerpoint/2010/main" val="309350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1/21/2025</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1/21/2025</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1/21/2025</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1/21/2025</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1/21/2025</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1DA2A-E869-483E-93FF-9984EFACEB7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265F5-98D4-4BF0-88B1-75D9B9EDD9EF}" type="slidenum">
              <a:rPr lang="en-US" smtClean="0"/>
              <a:t>‹#›</a:t>
            </a:fld>
            <a:endParaRPr lang="en-US"/>
          </a:p>
        </p:txBody>
      </p:sp>
    </p:spTree>
    <p:extLst>
      <p:ext uri="{BB962C8B-B14F-4D97-AF65-F5344CB8AC3E}">
        <p14:creationId xmlns:p14="http://schemas.microsoft.com/office/powerpoint/2010/main" val="320133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a:latin typeface="Arial"/>
                <a:cs typeface="Arial"/>
              </a:rPr>
              <a:t>01.2025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2886-D10A-E65B-6AFF-6DD25221CCF3}"/>
              </a:ext>
            </a:extLst>
          </p:cNvPr>
          <p:cNvSpPr>
            <a:spLocks noGrp="1"/>
          </p:cNvSpPr>
          <p:nvPr>
            <p:ph type="title"/>
          </p:nvPr>
        </p:nvSpPr>
        <p:spPr/>
        <p:txBody>
          <a:bodyPr lIns="91440" tIns="45720" rIns="91440" bIns="45720" anchor="t"/>
          <a:lstStyle/>
          <a:p>
            <a:pPr algn="ctr"/>
            <a:r>
              <a:rPr lang="en-US" dirty="0">
                <a:latin typeface="Arial"/>
                <a:cs typeface="Arial"/>
              </a:rPr>
              <a:t>January Employee Hazard Awareness</a:t>
            </a:r>
            <a:br>
              <a:rPr lang="en-US" dirty="0">
                <a:latin typeface="Arial"/>
                <a:cs typeface="Arial"/>
              </a:rPr>
            </a:br>
            <a:r>
              <a:rPr lang="en-US" b="1" dirty="0">
                <a:latin typeface="Arial"/>
                <a:cs typeface="Arial"/>
              </a:rPr>
              <a:t>Eyewash Station/Bottles</a:t>
            </a:r>
            <a:endParaRPr lang="en-US" b="1" dirty="0">
              <a:cs typeface="Arial" panose="020B0604020202020204" pitchFamily="34" charset="0"/>
            </a:endParaRPr>
          </a:p>
        </p:txBody>
      </p:sp>
      <p:pic>
        <p:nvPicPr>
          <p:cNvPr id="3" name="Picture 2" descr="380+ Eyewash Station Stock Photos, Pictures &amp; Royalty-Free ...">
            <a:extLst>
              <a:ext uri="{FF2B5EF4-FFF2-40B4-BE49-F238E27FC236}">
                <a16:creationId xmlns:a16="http://schemas.microsoft.com/office/drawing/2014/main" id="{A900D7A5-2B36-D471-FA82-FC1EE3AA4BE3}"/>
              </a:ext>
            </a:extLst>
          </p:cNvPr>
          <p:cNvPicPr>
            <a:picLocks noChangeAspect="1"/>
          </p:cNvPicPr>
          <p:nvPr/>
        </p:nvPicPr>
        <p:blipFill>
          <a:blip r:embed="rId2"/>
          <a:stretch>
            <a:fillRect/>
          </a:stretch>
        </p:blipFill>
        <p:spPr>
          <a:xfrm>
            <a:off x="839369" y="2125783"/>
            <a:ext cx="3281452" cy="3052133"/>
          </a:xfrm>
          <a:prstGeom prst="rect">
            <a:avLst/>
          </a:prstGeom>
        </p:spPr>
      </p:pic>
      <p:pic>
        <p:nvPicPr>
          <p:cNvPr id="4" name="Picture 3">
            <a:extLst>
              <a:ext uri="{FF2B5EF4-FFF2-40B4-BE49-F238E27FC236}">
                <a16:creationId xmlns:a16="http://schemas.microsoft.com/office/drawing/2014/main" id="{8D002D40-8773-4BB2-D848-B37B9203CB92}"/>
              </a:ext>
            </a:extLst>
          </p:cNvPr>
          <p:cNvPicPr>
            <a:picLocks noChangeAspect="1"/>
          </p:cNvPicPr>
          <p:nvPr/>
        </p:nvPicPr>
        <p:blipFill>
          <a:blip r:embed="rId3"/>
          <a:stretch>
            <a:fillRect/>
          </a:stretch>
        </p:blipFill>
        <p:spPr>
          <a:xfrm>
            <a:off x="7446034" y="2349261"/>
            <a:ext cx="3467819" cy="3467819"/>
          </a:xfrm>
          <a:prstGeom prst="rect">
            <a:avLst/>
          </a:prstGeom>
        </p:spPr>
      </p:pic>
    </p:spTree>
    <p:extLst>
      <p:ext uri="{BB962C8B-B14F-4D97-AF65-F5344CB8AC3E}">
        <p14:creationId xmlns:p14="http://schemas.microsoft.com/office/powerpoint/2010/main" val="160146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0DA3-FF7C-F86E-9EA3-47A477415EF4}"/>
              </a:ext>
            </a:extLst>
          </p:cNvPr>
          <p:cNvSpPr>
            <a:spLocks noGrp="1"/>
          </p:cNvSpPr>
          <p:nvPr>
            <p:ph type="title"/>
          </p:nvPr>
        </p:nvSpPr>
        <p:spPr>
          <a:xfrm>
            <a:off x="565031" y="451390"/>
            <a:ext cx="10788769" cy="5135562"/>
          </a:xfrm>
        </p:spPr>
        <p:txBody>
          <a:bodyPr lIns="91440" tIns="45720" rIns="91440" bIns="45720" anchor="t"/>
          <a:lstStyle/>
          <a:p>
            <a:pPr algn="ctr"/>
            <a:r>
              <a:rPr lang="en-US" sz="2000" dirty="0">
                <a:solidFill>
                  <a:srgbClr val="000000"/>
                </a:solidFill>
                <a:latin typeface="Times New Roman"/>
                <a:cs typeface="Times New Roman"/>
              </a:rPr>
              <a:t> </a:t>
            </a:r>
            <a:r>
              <a:rPr lang="en-US" sz="2000" b="1" dirty="0">
                <a:solidFill>
                  <a:srgbClr val="000000"/>
                </a:solidFill>
                <a:latin typeface="Times New Roman"/>
                <a:cs typeface="Times New Roman"/>
              </a:rPr>
              <a:t>Emergency Eyewash</a:t>
            </a:r>
            <a:r>
              <a:rPr lang="en-US" sz="2000" dirty="0">
                <a:solidFill>
                  <a:srgbClr val="000000"/>
                </a:solidFill>
                <a:latin typeface="Times New Roman"/>
                <a:cs typeface="Times New Roman"/>
              </a:rPr>
              <a:t> (GEN.77400)</a:t>
            </a:r>
            <a:endParaRPr lang="en-US" sz="2000" dirty="0">
              <a:cs typeface="Arial"/>
            </a:endParaRPr>
          </a:p>
          <a:p>
            <a:r>
              <a:rPr lang="en-US" sz="2000" dirty="0">
                <a:solidFill>
                  <a:srgbClr val="000000"/>
                </a:solidFill>
                <a:latin typeface="Times New Roman"/>
                <a:cs typeface="Times New Roman"/>
              </a:rPr>
              <a:t>a. </a:t>
            </a:r>
            <a:r>
              <a:rPr lang="en-US" sz="2000" b="1" dirty="0">
                <a:solidFill>
                  <a:srgbClr val="000000"/>
                </a:solidFill>
                <a:latin typeface="Times New Roman"/>
                <a:cs typeface="Times New Roman"/>
              </a:rPr>
              <a:t>Each lab section has adequate plumbed eyewash.</a:t>
            </a:r>
            <a:endParaRPr lang="en-US" sz="2000" b="1">
              <a:cs typeface="Arial"/>
            </a:endParaRPr>
          </a:p>
          <a:p>
            <a:r>
              <a:rPr lang="en-US" sz="2000" dirty="0">
                <a:solidFill>
                  <a:srgbClr val="000000"/>
                </a:solidFill>
                <a:latin typeface="Times New Roman"/>
                <a:cs typeface="Times New Roman"/>
              </a:rPr>
              <a:t>b. </a:t>
            </a:r>
            <a:r>
              <a:rPr lang="en-US" sz="2000" b="1" dirty="0">
                <a:solidFill>
                  <a:srgbClr val="000000"/>
                </a:solidFill>
                <a:latin typeface="Times New Roman"/>
                <a:cs typeface="Times New Roman"/>
              </a:rPr>
              <a:t>Each lab section is responsible for monitoring the following criteria on each eyewash station in their laboratory section:</a:t>
            </a:r>
            <a:endParaRPr lang="en-US" sz="2000" b="1">
              <a:cs typeface="Arial"/>
            </a:endParaRPr>
          </a:p>
          <a:p>
            <a:r>
              <a:rPr lang="en-US" sz="2000" err="1">
                <a:solidFill>
                  <a:srgbClr val="000000"/>
                </a:solidFill>
                <a:latin typeface="Times New Roman"/>
                <a:cs typeface="Times New Roman"/>
              </a:rPr>
              <a:t>i</a:t>
            </a:r>
            <a:r>
              <a:rPr lang="en-US" sz="2000" dirty="0">
                <a:solidFill>
                  <a:srgbClr val="000000"/>
                </a:solidFill>
                <a:latin typeface="Times New Roman"/>
                <a:cs typeface="Times New Roman"/>
              </a:rPr>
              <a:t>. No greater than 10 seconds travel distance from areas in the laboratory where hazardous chemicals are present to the eyewash stations.</a:t>
            </a:r>
            <a:endParaRPr lang="en-US" sz="2000">
              <a:cs typeface="Arial"/>
            </a:endParaRPr>
          </a:p>
          <a:p>
            <a:r>
              <a:rPr lang="en-US" sz="2000" dirty="0">
                <a:solidFill>
                  <a:srgbClr val="000000"/>
                </a:solidFill>
                <a:latin typeface="Times New Roman"/>
                <a:cs typeface="Times New Roman"/>
              </a:rPr>
              <a:t>ii. Signage for location of eyewash</a:t>
            </a:r>
            <a:endParaRPr lang="en-US" sz="2000">
              <a:cs typeface="Arial"/>
            </a:endParaRPr>
          </a:p>
          <a:p>
            <a:r>
              <a:rPr lang="en-US" sz="2000" dirty="0">
                <a:solidFill>
                  <a:srgbClr val="000000"/>
                </a:solidFill>
                <a:latin typeface="Times New Roman"/>
                <a:cs typeface="Times New Roman"/>
              </a:rPr>
              <a:t>iii. Unobstructed path with unlocked doors opening in the direction of the eyewash.</a:t>
            </a:r>
            <a:endParaRPr lang="en-US" sz="2000">
              <a:cs typeface="Arial"/>
            </a:endParaRPr>
          </a:p>
          <a:p>
            <a:r>
              <a:rPr lang="en-US" sz="2000" dirty="0">
                <a:solidFill>
                  <a:srgbClr val="000000"/>
                </a:solidFill>
                <a:latin typeface="Times New Roman"/>
                <a:cs typeface="Times New Roman"/>
              </a:rPr>
              <a:t>iv. Tepid fluid temperature (between 15 C and 37 C or 60 F and 100 F). Actual recording of the temperature is not required.</a:t>
            </a:r>
            <a:endParaRPr lang="en-US" sz="2000">
              <a:cs typeface="Arial"/>
            </a:endParaRPr>
          </a:p>
          <a:p>
            <a:r>
              <a:rPr lang="en-US" sz="2000" dirty="0">
                <a:solidFill>
                  <a:srgbClr val="000000"/>
                </a:solidFill>
                <a:latin typeface="Times New Roman"/>
                <a:cs typeface="Times New Roman"/>
              </a:rPr>
              <a:t>v. Plumbed systems are activated weekly.</a:t>
            </a:r>
            <a:endParaRPr lang="en-US" sz="2000">
              <a:cs typeface="Arial"/>
            </a:endParaRPr>
          </a:p>
          <a:p>
            <a:r>
              <a:rPr lang="en-US" sz="2000" dirty="0">
                <a:solidFill>
                  <a:srgbClr val="000000"/>
                </a:solidFill>
                <a:latin typeface="Times New Roman"/>
                <a:cs typeface="Times New Roman"/>
              </a:rPr>
              <a:t>vi. Capable of delivering 1.5 L per minute for 15 minutes</a:t>
            </a:r>
            <a:endParaRPr lang="en-US" sz="2000">
              <a:cs typeface="Arial"/>
            </a:endParaRPr>
          </a:p>
          <a:p>
            <a:r>
              <a:rPr lang="en-US" sz="2000" dirty="0">
                <a:solidFill>
                  <a:srgbClr val="000000"/>
                </a:solidFill>
                <a:latin typeface="Times New Roman"/>
                <a:cs typeface="Times New Roman"/>
              </a:rPr>
              <a:t>vii. Flow is provided to both eyes simultaneously.</a:t>
            </a:r>
            <a:endParaRPr lang="en-US" sz="2000">
              <a:cs typeface="Arial"/>
            </a:endParaRPr>
          </a:p>
          <a:p>
            <a:r>
              <a:rPr lang="en-US" sz="2000" dirty="0">
                <a:solidFill>
                  <a:srgbClr val="000000"/>
                </a:solidFill>
                <a:latin typeface="Times New Roman"/>
                <a:cs typeface="Times New Roman"/>
              </a:rPr>
              <a:t>viii. Nozzles or covers to protect from airborne contaminants.</a:t>
            </a:r>
            <a:endParaRPr lang="en-US" sz="2000">
              <a:cs typeface="Arial"/>
            </a:endParaRPr>
          </a:p>
          <a:p>
            <a:r>
              <a:rPr lang="en-US" sz="2000" dirty="0">
                <a:solidFill>
                  <a:srgbClr val="000000"/>
                </a:solidFill>
                <a:latin typeface="Times New Roman"/>
                <a:cs typeface="Times New Roman"/>
              </a:rPr>
              <a:t>ix. Hands-free flow once activated.</a:t>
            </a:r>
            <a:endParaRPr lang="en-US" sz="2000">
              <a:cs typeface="Arial"/>
            </a:endParaRPr>
          </a:p>
          <a:p>
            <a:r>
              <a:rPr lang="en-US" sz="2000" dirty="0">
                <a:solidFill>
                  <a:srgbClr val="000000"/>
                </a:solidFill>
                <a:latin typeface="Times New Roman"/>
                <a:cs typeface="Times New Roman"/>
              </a:rPr>
              <a:t>x. Plumbed systems are protected from unauthorized shut off.</a:t>
            </a:r>
            <a:endParaRPr lang="en-US" sz="2000">
              <a:cs typeface="Arial"/>
            </a:endParaRPr>
          </a:p>
          <a:p>
            <a:r>
              <a:rPr lang="en-US" sz="2000" dirty="0">
                <a:solidFill>
                  <a:srgbClr val="000000"/>
                </a:solidFill>
                <a:latin typeface="Times New Roman"/>
                <a:cs typeface="Times New Roman"/>
              </a:rPr>
              <a:t>xi. Self-contained or disposable bottled eyewash units are visually examined weekly.</a:t>
            </a:r>
            <a:endParaRPr lang="en-US" sz="2000" dirty="0"/>
          </a:p>
          <a:p>
            <a:endParaRPr lang="en-US" dirty="0">
              <a:solidFill>
                <a:srgbClr val="000000"/>
              </a:solidFill>
              <a:latin typeface="Times New Roman"/>
              <a:cs typeface="Times New Roman"/>
            </a:endParaRPr>
          </a:p>
          <a:p>
            <a:endParaRPr lang="en-US" sz="1200" dirty="0">
              <a:solidFill>
                <a:srgbClr val="767882"/>
              </a:solidFill>
              <a:cs typeface="Arial"/>
            </a:endParaRPr>
          </a:p>
        </p:txBody>
      </p:sp>
    </p:spTree>
    <p:extLst>
      <p:ext uri="{BB962C8B-B14F-4D97-AF65-F5344CB8AC3E}">
        <p14:creationId xmlns:p14="http://schemas.microsoft.com/office/powerpoint/2010/main" val="19861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lIns="91440" tIns="45720" rIns="91440" bIns="45720" anchor="t"/>
          <a:lstStyle/>
          <a:p>
            <a:pPr algn="ctr"/>
            <a:r>
              <a:rPr lang="en-US" dirty="0">
                <a:latin typeface="Arial"/>
                <a:cs typeface="Arial"/>
              </a:rPr>
              <a:t>Connect to Purpose</a:t>
            </a:r>
            <a:endParaRPr lang="en-US" dirty="0">
              <a:cs typeface="Arial"/>
            </a:endParaRPr>
          </a:p>
        </p:txBody>
      </p:sp>
      <p:sp>
        <p:nvSpPr>
          <p:cNvPr id="4" name="TextBox 3">
            <a:extLst>
              <a:ext uri="{FF2B5EF4-FFF2-40B4-BE49-F238E27FC236}">
                <a16:creationId xmlns:a16="http://schemas.microsoft.com/office/drawing/2014/main" id="{FE6B1B10-7719-EEFE-2309-5F1E50CA13B7}"/>
              </a:ext>
            </a:extLst>
          </p:cNvPr>
          <p:cNvSpPr txBox="1"/>
          <p:nvPr/>
        </p:nvSpPr>
        <p:spPr>
          <a:xfrm>
            <a:off x="1425616" y="1714983"/>
            <a:ext cx="935041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Collaboration</a:t>
            </a:r>
            <a:r>
              <a:rPr lang="en-US" dirty="0"/>
              <a:t> in the workplace is a work style that helps employees work together to achieve a common goal in ways that benefit a company and its employees. Collaboration is an essential part of teamwork and helps a successful team function most effectively.​</a:t>
            </a:r>
          </a:p>
          <a:p>
            <a:r>
              <a:rPr lang="en-US" dirty="0"/>
              <a:t>​</a:t>
            </a:r>
            <a:endParaRPr lang="en-US" dirty="0">
              <a:cs typeface="Arial"/>
            </a:endParaRPr>
          </a:p>
          <a:p>
            <a:r>
              <a:rPr lang="en-US" dirty="0"/>
              <a:t>The principles are: ​</a:t>
            </a:r>
            <a:endParaRPr lang="en-US" dirty="0">
              <a:cs typeface="Arial"/>
            </a:endParaRPr>
          </a:p>
          <a:p>
            <a:pPr marL="228600" indent="-228600">
              <a:buFont typeface=""/>
              <a:buChar char="•"/>
            </a:pPr>
            <a:r>
              <a:rPr lang="en-US" dirty="0"/>
              <a:t>focus on mission before organization​               </a:t>
            </a:r>
          </a:p>
          <a:p>
            <a:pPr marL="228600" indent="-228600">
              <a:buFont typeface=""/>
              <a:buChar char="•"/>
            </a:pPr>
            <a:r>
              <a:rPr lang="en-US" dirty="0"/>
              <a:t>manage through trust, not control​</a:t>
            </a:r>
            <a:endParaRPr lang="en-US" dirty="0">
              <a:cs typeface="Arial"/>
            </a:endParaRPr>
          </a:p>
          <a:p>
            <a:pPr marL="228600" indent="-228600">
              <a:buFont typeface=""/>
              <a:buChar char="•"/>
            </a:pPr>
            <a:r>
              <a:rPr lang="en-US" dirty="0"/>
              <a:t>promote others, not yourself​</a:t>
            </a:r>
            <a:endParaRPr lang="en-US" dirty="0">
              <a:cs typeface="Arial"/>
            </a:endParaRPr>
          </a:p>
          <a:p>
            <a:pPr marL="228600" indent="-228600">
              <a:buFont typeface=""/>
              <a:buChar char="•"/>
            </a:pPr>
            <a:r>
              <a:rPr lang="en-US" dirty="0"/>
              <a:t>build constellations, not stars.</a:t>
            </a:r>
            <a:endParaRPr lang="en-US" dirty="0">
              <a:cs typeface="Arial"/>
            </a:endParaRPr>
          </a:p>
        </p:txBody>
      </p:sp>
      <p:pic>
        <p:nvPicPr>
          <p:cNvPr id="6" name="Picture 5">
            <a:extLst>
              <a:ext uri="{FF2B5EF4-FFF2-40B4-BE49-F238E27FC236}">
                <a16:creationId xmlns:a16="http://schemas.microsoft.com/office/drawing/2014/main" id="{B45FCE9D-B4CF-6A43-009D-772730EB9A25}"/>
              </a:ext>
            </a:extLst>
          </p:cNvPr>
          <p:cNvPicPr>
            <a:picLocks noChangeAspect="1"/>
          </p:cNvPicPr>
          <p:nvPr/>
        </p:nvPicPr>
        <p:blipFill>
          <a:blip r:embed="rId3"/>
          <a:stretch>
            <a:fillRect/>
          </a:stretch>
        </p:blipFill>
        <p:spPr>
          <a:xfrm>
            <a:off x="6645798" y="3033533"/>
            <a:ext cx="3105653" cy="1119535"/>
          </a:xfrm>
          <a:prstGeom prst="rect">
            <a:avLst/>
          </a:prstGeom>
        </p:spPr>
      </p:pic>
    </p:spTree>
    <p:extLst>
      <p:ext uri="{BB962C8B-B14F-4D97-AF65-F5344CB8AC3E}">
        <p14:creationId xmlns:p14="http://schemas.microsoft.com/office/powerpoint/2010/main" val="29396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a:xfrm>
            <a:off x="867276" y="128879"/>
            <a:ext cx="10139424" cy="1073380"/>
          </a:xfrm>
        </p:spPr>
        <p:txBody>
          <a:bodyPr lIns="91440" tIns="45720" rIns="91440" bIns="45720" anchor="t"/>
          <a:lstStyle/>
          <a:p>
            <a:pPr algn="ctr"/>
            <a:br>
              <a:rPr lang="en-US" sz="3200" dirty="0">
                <a:latin typeface="Arial"/>
                <a:cs typeface="Arial"/>
              </a:rPr>
            </a:br>
            <a:r>
              <a:rPr lang="en-US" sz="3200" dirty="0">
                <a:latin typeface="Arial"/>
                <a:cs typeface="Arial"/>
              </a:rPr>
              <a:t>Good Catches December 2024</a:t>
            </a:r>
            <a:endParaRPr lang="en-US" sz="3200" dirty="0">
              <a:latin typeface="Arial"/>
              <a:cs typeface="Arial" panose="020B0604020202020204" pitchFamily="34" charset="0"/>
            </a:endParaRPr>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a:latin typeface="Arial"/>
              <a:cs typeface="Arial"/>
            </a:endParaRPr>
          </a:p>
          <a:p>
            <a:pPr marL="0" indent="0">
              <a:buNone/>
            </a:pPr>
            <a:endParaRPr lang="en-US" sz="3600" dirty="0">
              <a:cs typeface="Arial" panose="020B0604020202020204" pitchFamily="34" charset="0"/>
            </a:endParaRPr>
          </a:p>
        </p:txBody>
      </p:sp>
      <p:graphicFrame>
        <p:nvGraphicFramePr>
          <p:cNvPr id="7" name="Table 6">
            <a:extLst>
              <a:ext uri="{FF2B5EF4-FFF2-40B4-BE49-F238E27FC236}">
                <a16:creationId xmlns:a16="http://schemas.microsoft.com/office/drawing/2014/main" id="{166D971D-9032-5E01-5F75-A47C163264A3}"/>
              </a:ext>
            </a:extLst>
          </p:cNvPr>
          <p:cNvGraphicFramePr>
            <a:graphicFrameLocks noGrp="1"/>
          </p:cNvGraphicFramePr>
          <p:nvPr/>
        </p:nvGraphicFramePr>
        <p:xfrm>
          <a:off x="375478" y="1634434"/>
          <a:ext cx="11439863" cy="3184288"/>
        </p:xfrm>
        <a:graphic>
          <a:graphicData uri="http://schemas.openxmlformats.org/drawingml/2006/table">
            <a:tbl>
              <a:tblPr bandRow="1">
                <a:tableStyleId>{5C22544A-7EE6-4342-B048-85BDC9FD1C3A}</a:tableStyleId>
              </a:tblPr>
              <a:tblGrid>
                <a:gridCol w="1104347">
                  <a:extLst>
                    <a:ext uri="{9D8B030D-6E8A-4147-A177-3AD203B41FA5}">
                      <a16:colId xmlns:a16="http://schemas.microsoft.com/office/drawing/2014/main" val="669992830"/>
                    </a:ext>
                  </a:extLst>
                </a:gridCol>
                <a:gridCol w="941905">
                  <a:extLst>
                    <a:ext uri="{9D8B030D-6E8A-4147-A177-3AD203B41FA5}">
                      <a16:colId xmlns:a16="http://schemas.microsoft.com/office/drawing/2014/main" val="1856901506"/>
                    </a:ext>
                  </a:extLst>
                </a:gridCol>
                <a:gridCol w="1285575">
                  <a:extLst>
                    <a:ext uri="{9D8B030D-6E8A-4147-A177-3AD203B41FA5}">
                      <a16:colId xmlns:a16="http://schemas.microsoft.com/office/drawing/2014/main" val="1749209013"/>
                    </a:ext>
                  </a:extLst>
                </a:gridCol>
                <a:gridCol w="6898831">
                  <a:extLst>
                    <a:ext uri="{9D8B030D-6E8A-4147-A177-3AD203B41FA5}">
                      <a16:colId xmlns:a16="http://schemas.microsoft.com/office/drawing/2014/main" val="1726387761"/>
                    </a:ext>
                  </a:extLst>
                </a:gridCol>
                <a:gridCol w="1209205">
                  <a:extLst>
                    <a:ext uri="{9D8B030D-6E8A-4147-A177-3AD203B41FA5}">
                      <a16:colId xmlns:a16="http://schemas.microsoft.com/office/drawing/2014/main" val="103596319"/>
                    </a:ext>
                  </a:extLst>
                </a:gridCol>
              </a:tblGrid>
              <a:tr h="615548">
                <a:tc>
                  <a:txBody>
                    <a:bodyPr/>
                    <a:lstStyle/>
                    <a:p>
                      <a:pPr algn="ctr" fontAlgn="ctr"/>
                      <a:r>
                        <a:rPr lang="en-US" sz="1200" b="1" dirty="0">
                          <a:solidFill>
                            <a:schemeClr val="tx2"/>
                          </a:solidFill>
                          <a:effectLst/>
                          <a:latin typeface="Calibri"/>
                        </a:rPr>
                        <a:t>Date Reported</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RL#</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Good Catch </a:t>
                      </a:r>
                    </a:p>
                    <a:p>
                      <a:pPr lvl="0" algn="ctr">
                        <a:buNone/>
                      </a:pPr>
                      <a:r>
                        <a:rPr lang="en-US" sz="1200" b="1" dirty="0">
                          <a:solidFill>
                            <a:schemeClr val="tx2"/>
                          </a:solidFill>
                          <a:effectLst/>
                          <a:latin typeface="Calibri"/>
                        </a:rPr>
                        <a:t>Employee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dirty="0">
                          <a:solidFill>
                            <a:schemeClr val="tx2"/>
                          </a:solidFill>
                          <a:effectLst/>
                          <a:latin typeface="Calibri"/>
                        </a:rPr>
                        <a:t>Description of Event</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dirty="0">
                          <a:solidFill>
                            <a:schemeClr val="tx2"/>
                          </a:solidFill>
                          <a:effectLst/>
                          <a:latin typeface="Calibri"/>
                        </a:rPr>
                        <a:t>Site</a:t>
                      </a:r>
                      <a:endParaRPr lang="en-US" sz="1200" b="1" dirty="0">
                        <a:solidFill>
                          <a:schemeClr val="tx2"/>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84139011"/>
                  </a:ext>
                </a:extLst>
              </a:tr>
              <a:tr h="949739">
                <a:tc>
                  <a:txBody>
                    <a:bodyPr/>
                    <a:lstStyle/>
                    <a:p>
                      <a:pPr lvl="0" algn="ctr">
                        <a:buNone/>
                      </a:pPr>
                      <a:r>
                        <a:rPr lang="en-US" sz="1200" b="0" i="0" u="none" strike="noStrike" baseline="0" noProof="0" dirty="0">
                          <a:solidFill>
                            <a:srgbClr val="000000"/>
                          </a:solidFill>
                          <a:effectLst/>
                          <a:latin typeface="Calibri"/>
                        </a:rPr>
                        <a:t>12/12/2024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baseline="0" noProof="0" dirty="0">
                          <a:solidFill>
                            <a:srgbClr val="000000"/>
                          </a:solidFill>
                          <a:effectLst/>
                          <a:latin typeface="Calibri"/>
                        </a:rPr>
                        <a:t>387198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dirty="0">
                          <a:solidFill>
                            <a:schemeClr val="tx2"/>
                          </a:solidFill>
                          <a:effectLst/>
                          <a:latin typeface="Calibri"/>
                        </a:rPr>
                        <a:t>Kimberly Prazak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endParaRPr lang="en-US" sz="1200" b="0" i="0" u="none" strike="noStrike" baseline="0" noProof="0" dirty="0">
                        <a:solidFill>
                          <a:srgbClr val="242424"/>
                        </a:solidFill>
                        <a:effectLst/>
                        <a:latin typeface="Aptos Narrow"/>
                      </a:endParaRPr>
                    </a:p>
                    <a:p>
                      <a:pPr lvl="0" algn="l">
                        <a:lnSpc>
                          <a:spcPct val="100000"/>
                        </a:lnSpc>
                        <a:spcBef>
                          <a:spcPts val="0"/>
                        </a:spcBef>
                        <a:spcAft>
                          <a:spcPts val="0"/>
                        </a:spcAft>
                        <a:buNone/>
                      </a:pPr>
                      <a:r>
                        <a:rPr lang="en-US" sz="1200" b="0" i="0" u="none" strike="noStrike" baseline="0" noProof="0" dirty="0">
                          <a:solidFill>
                            <a:srgbClr val="242424"/>
                          </a:solidFill>
                          <a:effectLst/>
                          <a:latin typeface="Aptos Narrow"/>
                        </a:rPr>
                        <a:t>I was performing a type and screen on this patient and noticed her results looked strange. Kimberly Prazak was able to correctly identify IV contamination as the testing interference. The patient was redrawn and the interference in the results of the type and screen were resolved.</a:t>
                      </a:r>
                      <a:endParaRPr lang="en-US" sz="1200"/>
                    </a:p>
                    <a:p>
                      <a:pPr lvl="0" algn="l">
                        <a:lnSpc>
                          <a:spcPct val="100000"/>
                        </a:lnSpc>
                        <a:spcBef>
                          <a:spcPts val="0"/>
                        </a:spcBef>
                        <a:spcAft>
                          <a:spcPts val="0"/>
                        </a:spcAft>
                        <a:buNone/>
                      </a:pPr>
                      <a:endParaRPr lang="en-US" sz="1100" b="0" i="0" u="none" strike="noStrike" baseline="0" noProof="0" dirty="0">
                        <a:solidFill>
                          <a:srgbClr val="242424"/>
                        </a:solidFill>
                        <a:effectLst/>
                        <a:latin typeface="Aptos Narrow"/>
                      </a:endParaRPr>
                    </a:p>
                    <a:p>
                      <a:pPr lvl="0">
                        <a:buNone/>
                      </a:pPr>
                      <a:endParaRPr lang="en-US" sz="1100" b="0" i="0" u="none" strike="noStrike" baseline="0" noProof="0" dirty="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dirty="0">
                          <a:solidFill>
                            <a:schemeClr val="tx2"/>
                          </a:solidFill>
                          <a:effectLst/>
                          <a:latin typeface="Calibri"/>
                        </a:rPr>
                        <a:t>DMC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307719"/>
                  </a:ext>
                </a:extLst>
              </a:tr>
              <a:tr h="563217">
                <a:tc>
                  <a:txBody>
                    <a:bodyPr/>
                    <a:lstStyle/>
                    <a:p>
                      <a:pPr algn="ctr" fontAlgn="ctr"/>
                      <a:r>
                        <a:rPr lang="en-US" sz="1200" dirty="0">
                          <a:solidFill>
                            <a:schemeClr val="tx2"/>
                          </a:solidFill>
                          <a:effectLst/>
                          <a:latin typeface="Calibri"/>
                        </a:rPr>
                        <a:t>12/31/2024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noProof="0" dirty="0">
                          <a:solidFill>
                            <a:schemeClr val="tx2"/>
                          </a:solidFill>
                          <a:effectLst/>
                          <a:latin typeface="Calibri"/>
                        </a:rPr>
                        <a:t>388711</a:t>
                      </a:r>
                      <a:endParaRPr lang="en-US" sz="1200" dirty="0">
                        <a:latin typeface="Calibri"/>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dirty="0">
                          <a:solidFill>
                            <a:schemeClr val="tx2"/>
                          </a:solidFill>
                          <a:effectLst/>
                          <a:latin typeface="Calibri"/>
                        </a:rPr>
                        <a:t>Amanda Poteat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buNone/>
                      </a:pPr>
                      <a:r>
                        <a:rPr lang="en-US" sz="1200" b="0" i="0" u="none" strike="noStrike" baseline="0" noProof="0" dirty="0">
                          <a:solidFill>
                            <a:srgbClr val="242424"/>
                          </a:solidFill>
                          <a:effectLst/>
                          <a:latin typeface="Aptos Narrow"/>
                        </a:rPr>
                        <a:t>Amanda Poteat received a VBG sample in the ICU Blood Gas Lab from 8CCW.  Results were suspicious and after comparing with previous results she called the patient's nurse to request a recollect.  The redraw was normal.</a:t>
                      </a:r>
                      <a:endParaRPr lang="en-US" sz="1200" dirty="0"/>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802857"/>
                  </a:ext>
                </a:extLst>
              </a:tr>
              <a:tr h="883478">
                <a:tc>
                  <a:txBody>
                    <a:bodyPr/>
                    <a:lstStyle/>
                    <a:p>
                      <a:pPr algn="ctr" fontAlgn="ctr"/>
                      <a:r>
                        <a:rPr lang="en-US" sz="1200" dirty="0">
                          <a:solidFill>
                            <a:schemeClr val="tx2"/>
                          </a:solidFill>
                          <a:effectLst/>
                          <a:latin typeface="Calibri"/>
                        </a:rPr>
                        <a:t>12/31/2024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ctr">
                        <a:buNone/>
                      </a:pPr>
                      <a:r>
                        <a:rPr lang="en-US" sz="1200" b="0" i="0" u="none" strike="noStrike" baseline="0" noProof="0" dirty="0">
                          <a:solidFill>
                            <a:srgbClr val="000000"/>
                          </a:solidFill>
                          <a:effectLst/>
                          <a:latin typeface="Calibri"/>
                        </a:rPr>
                        <a:t>388703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dirty="0">
                          <a:solidFill>
                            <a:schemeClr val="tx2"/>
                          </a:solidFill>
                          <a:effectLst/>
                          <a:latin typeface="Calibri"/>
                        </a:rPr>
                        <a:t>Jyneasha Johnson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baseline="0" noProof="0" dirty="0">
                          <a:solidFill>
                            <a:srgbClr val="242424"/>
                          </a:solidFill>
                          <a:effectLst/>
                          <a:latin typeface="Aptos Narrow"/>
                        </a:rPr>
                        <a:t>Jyneasha Johnson received a VBG syringe in the ICU Blood Gas Lab from 7AE with two patient chart labels.  After peeling the top label away, she discovered the bottom label was for a different patient.  Jyneasha called the patient nurse and requested a redraw for patient safety.</a:t>
                      </a:r>
                      <a:endParaRPr lang="en-US" sz="1200" dirty="0"/>
                    </a:p>
                    <a:p>
                      <a:pPr lvl="0">
                        <a:buNone/>
                      </a:pPr>
                      <a:endParaRPr lang="en-US" sz="1100" b="0" i="0" u="none" strike="noStrike" baseline="0" noProof="0" dirty="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dirty="0">
                          <a:solidFill>
                            <a:schemeClr val="tx2"/>
                          </a:solidFill>
                          <a:effectLst/>
                          <a:latin typeface="Calibri"/>
                        </a:rPr>
                        <a:t>WFBMC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848923"/>
                  </a:ext>
                </a:extLst>
              </a:tr>
            </a:tbl>
          </a:graphicData>
        </a:graphic>
      </p:graphicFrame>
    </p:spTree>
    <p:extLst>
      <p:ext uri="{BB962C8B-B14F-4D97-AF65-F5344CB8AC3E}">
        <p14:creationId xmlns:p14="http://schemas.microsoft.com/office/powerpoint/2010/main" val="43855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4F70-0C8D-05EE-CA61-9ECD99911885}"/>
              </a:ext>
            </a:extLst>
          </p:cNvPr>
          <p:cNvSpPr>
            <a:spLocks noGrp="1"/>
          </p:cNvSpPr>
          <p:nvPr>
            <p:ph type="title"/>
          </p:nvPr>
        </p:nvSpPr>
        <p:spPr>
          <a:xfrm>
            <a:off x="838200" y="155299"/>
            <a:ext cx="10515600" cy="972172"/>
          </a:xfrm>
        </p:spPr>
        <p:txBody>
          <a:bodyPr lIns="91440" tIns="45720" rIns="91440" bIns="45720" anchor="t"/>
          <a:lstStyle/>
          <a:p>
            <a:pPr algn="ctr"/>
            <a:r>
              <a:rPr lang="en-US" dirty="0">
                <a:latin typeface="Arial"/>
                <a:cs typeface="Arial"/>
              </a:rPr>
              <a:t>Good Catch Recipient</a:t>
            </a:r>
            <a:br>
              <a:rPr lang="en-US" dirty="0">
                <a:latin typeface="Arial"/>
                <a:cs typeface="Arial"/>
              </a:rPr>
            </a:br>
            <a:r>
              <a:rPr lang="en-US" dirty="0">
                <a:latin typeface="Arial"/>
                <a:cs typeface="Arial"/>
              </a:rPr>
              <a:t>December 2024</a:t>
            </a:r>
            <a:br>
              <a:rPr lang="en-US" dirty="0">
                <a:latin typeface="Arial"/>
                <a:cs typeface="Arial"/>
              </a:rPr>
            </a:br>
            <a:endParaRPr lang="en-US" dirty="0">
              <a:cs typeface="Arial"/>
            </a:endParaRPr>
          </a:p>
        </p:txBody>
      </p:sp>
      <p:sp>
        <p:nvSpPr>
          <p:cNvPr id="5" name="TextBox 4">
            <a:extLst>
              <a:ext uri="{FF2B5EF4-FFF2-40B4-BE49-F238E27FC236}">
                <a16:creationId xmlns:a16="http://schemas.microsoft.com/office/drawing/2014/main" id="{F7CF83B0-5C1A-A062-4F74-0A988A7CF25E}"/>
              </a:ext>
            </a:extLst>
          </p:cNvPr>
          <p:cNvSpPr txBox="1"/>
          <p:nvPr/>
        </p:nvSpPr>
        <p:spPr>
          <a:xfrm>
            <a:off x="5270786" y="3425442"/>
            <a:ext cx="3795843" cy="2246769"/>
          </a:xfrm>
          <a:prstGeom prst="rect">
            <a:avLst/>
          </a:prstGeom>
          <a:noFill/>
        </p:spPr>
        <p:txBody>
          <a:bodyPr wrap="square" lIns="91440" tIns="45720" rIns="91440" bIns="45720" rtlCol="0" anchor="t">
            <a:spAutoFit/>
          </a:bodyPr>
          <a:lstStyle/>
          <a:p>
            <a:pPr algn="ctr"/>
            <a:r>
              <a:rPr lang="en-US" sz="2800" dirty="0"/>
              <a:t> Amanda Poteat</a:t>
            </a:r>
          </a:p>
          <a:p>
            <a:pPr algn="ctr"/>
            <a:r>
              <a:rPr lang="en-US" sz="2800" dirty="0"/>
              <a:t>Blood Gas Lab</a:t>
            </a:r>
            <a:endParaRPr lang="en-US" sz="2800">
              <a:cs typeface="Arial"/>
            </a:endParaRPr>
          </a:p>
          <a:p>
            <a:pPr algn="ctr"/>
            <a:endParaRPr lang="en-US" sz="2800" dirty="0">
              <a:cs typeface="Arial"/>
            </a:endParaRPr>
          </a:p>
          <a:p>
            <a:pPr algn="ctr"/>
            <a:r>
              <a:rPr lang="en-US" sz="2800" dirty="0">
                <a:cs typeface="Arial"/>
              </a:rPr>
              <a:t>WFBMC</a:t>
            </a:r>
          </a:p>
          <a:p>
            <a:endParaRPr lang="en-US" sz="2800">
              <a:cs typeface="Arial" panose="020B0604020202020204"/>
            </a:endParaRPr>
          </a:p>
        </p:txBody>
      </p:sp>
      <p:pic>
        <p:nvPicPr>
          <p:cNvPr id="3" name="Picture 2">
            <a:extLst>
              <a:ext uri="{FF2B5EF4-FFF2-40B4-BE49-F238E27FC236}">
                <a16:creationId xmlns:a16="http://schemas.microsoft.com/office/drawing/2014/main" id="{52B936F3-4E56-05D2-7165-9F551342A176}"/>
              </a:ext>
            </a:extLst>
          </p:cNvPr>
          <p:cNvPicPr>
            <a:picLocks noChangeAspect="1"/>
          </p:cNvPicPr>
          <p:nvPr/>
        </p:nvPicPr>
        <p:blipFill>
          <a:blip r:embed="rId2"/>
          <a:stretch>
            <a:fillRect/>
          </a:stretch>
        </p:blipFill>
        <p:spPr>
          <a:xfrm>
            <a:off x="579035" y="906683"/>
            <a:ext cx="3221018" cy="5710177"/>
          </a:xfrm>
          <a:prstGeom prst="rect">
            <a:avLst/>
          </a:prstGeom>
        </p:spPr>
      </p:pic>
    </p:spTree>
    <p:extLst>
      <p:ext uri="{BB962C8B-B14F-4D97-AF65-F5344CB8AC3E}">
        <p14:creationId xmlns:p14="http://schemas.microsoft.com/office/powerpoint/2010/main" val="1340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9110675" y="5650560"/>
            <a:ext cx="1722038" cy="369332"/>
          </a:xfrm>
          <a:prstGeom prst="rect">
            <a:avLst/>
          </a:prstGeom>
          <a:noFill/>
        </p:spPr>
        <p:txBody>
          <a:bodyPr wrap="square" lIns="91440" tIns="45720" rIns="91440" bIns="45720" rtlCol="0" anchor="t">
            <a:spAutoFit/>
          </a:bodyPr>
          <a:lstStyle/>
          <a:p>
            <a:r>
              <a:rPr lang="en-US" dirty="0"/>
              <a:t>WFBMC 43</a:t>
            </a:r>
          </a:p>
        </p:txBody>
      </p:sp>
      <p:pic>
        <p:nvPicPr>
          <p:cNvPr id="2" name="Picture 1">
            <a:extLst>
              <a:ext uri="{FF2B5EF4-FFF2-40B4-BE49-F238E27FC236}">
                <a16:creationId xmlns:a16="http://schemas.microsoft.com/office/drawing/2014/main" id="{E9493153-31BB-94E2-8654-C7BFDF6F0CF6}"/>
              </a:ext>
            </a:extLst>
          </p:cNvPr>
          <p:cNvPicPr>
            <a:picLocks noChangeAspect="1"/>
          </p:cNvPicPr>
          <p:nvPr/>
        </p:nvPicPr>
        <p:blipFill>
          <a:blip r:embed="rId2"/>
          <a:stretch>
            <a:fillRect/>
          </a:stretch>
        </p:blipFill>
        <p:spPr>
          <a:xfrm>
            <a:off x="1601304" y="842737"/>
            <a:ext cx="8989392" cy="4498874"/>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8420497" y="5561901"/>
            <a:ext cx="1612736" cy="369332"/>
          </a:xfrm>
          <a:prstGeom prst="rect">
            <a:avLst/>
          </a:prstGeom>
          <a:noFill/>
        </p:spPr>
        <p:txBody>
          <a:bodyPr wrap="square" lIns="91440" tIns="45720" rIns="91440" bIns="45720" rtlCol="0" anchor="t">
            <a:spAutoFit/>
          </a:bodyPr>
          <a:lstStyle/>
          <a:p>
            <a:r>
              <a:rPr lang="en-US" dirty="0">
                <a:cs typeface="Arial"/>
              </a:rPr>
              <a:t>December 11</a:t>
            </a:r>
            <a:endParaRPr lang="en-US" dirty="0"/>
          </a:p>
        </p:txBody>
      </p:sp>
      <p:pic>
        <p:nvPicPr>
          <p:cNvPr id="2" name="Picture 1">
            <a:extLst>
              <a:ext uri="{FF2B5EF4-FFF2-40B4-BE49-F238E27FC236}">
                <a16:creationId xmlns:a16="http://schemas.microsoft.com/office/drawing/2014/main" id="{F59EB725-4121-D8D2-44A0-1DD8BC724E7E}"/>
              </a:ext>
            </a:extLst>
          </p:cNvPr>
          <p:cNvPicPr>
            <a:picLocks noChangeAspect="1"/>
          </p:cNvPicPr>
          <p:nvPr/>
        </p:nvPicPr>
        <p:blipFill>
          <a:blip r:embed="rId2"/>
          <a:stretch>
            <a:fillRect/>
          </a:stretch>
        </p:blipFill>
        <p:spPr>
          <a:xfrm>
            <a:off x="1480868" y="422043"/>
            <a:ext cx="9532189" cy="4763084"/>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8231186" y="5543404"/>
            <a:ext cx="1506490" cy="369332"/>
          </a:xfrm>
          <a:prstGeom prst="rect">
            <a:avLst/>
          </a:prstGeom>
          <a:noFill/>
        </p:spPr>
        <p:txBody>
          <a:bodyPr wrap="square" lIns="91440" tIns="45720" rIns="91440" bIns="45720" rtlCol="0" anchor="t">
            <a:spAutoFit/>
          </a:bodyPr>
          <a:lstStyle/>
          <a:p>
            <a:r>
              <a:rPr lang="en-US" dirty="0">
                <a:cs typeface="Arial"/>
              </a:rPr>
              <a:t>December 4</a:t>
            </a:r>
          </a:p>
        </p:txBody>
      </p:sp>
      <p:pic>
        <p:nvPicPr>
          <p:cNvPr id="2" name="Picture 1">
            <a:extLst>
              <a:ext uri="{FF2B5EF4-FFF2-40B4-BE49-F238E27FC236}">
                <a16:creationId xmlns:a16="http://schemas.microsoft.com/office/drawing/2014/main" id="{1C189A9E-22BE-5BC1-1864-02797E19299E}"/>
              </a:ext>
            </a:extLst>
          </p:cNvPr>
          <p:cNvPicPr>
            <a:picLocks noChangeAspect="1"/>
          </p:cNvPicPr>
          <p:nvPr/>
        </p:nvPicPr>
        <p:blipFill>
          <a:blip r:embed="rId2"/>
          <a:stretch>
            <a:fillRect/>
          </a:stretch>
        </p:blipFill>
        <p:spPr>
          <a:xfrm>
            <a:off x="1207698" y="436420"/>
            <a:ext cx="9776604" cy="4892480"/>
          </a:xfrm>
          <a:prstGeom prst="rect">
            <a:avLst/>
          </a:prstGeom>
        </p:spPr>
      </p:pic>
    </p:spTree>
    <p:extLst>
      <p:ext uri="{BB962C8B-B14F-4D97-AF65-F5344CB8AC3E}">
        <p14:creationId xmlns:p14="http://schemas.microsoft.com/office/powerpoint/2010/main" val="21533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3443F-9D4E-9254-959F-43FB3B17C6AF}"/>
              </a:ext>
            </a:extLst>
          </p:cNvPr>
          <p:cNvPicPr>
            <a:picLocks noChangeAspect="1"/>
          </p:cNvPicPr>
          <p:nvPr/>
        </p:nvPicPr>
        <p:blipFill>
          <a:blip r:embed="rId2"/>
          <a:stretch>
            <a:fillRect/>
          </a:stretch>
        </p:blipFill>
        <p:spPr>
          <a:xfrm>
            <a:off x="3293203" y="0"/>
            <a:ext cx="5605594" cy="6858000"/>
          </a:xfrm>
          <a:prstGeom prst="rect">
            <a:avLst/>
          </a:prstGeom>
        </p:spPr>
      </p:pic>
    </p:spTree>
    <p:extLst>
      <p:ext uri="{BB962C8B-B14F-4D97-AF65-F5344CB8AC3E}">
        <p14:creationId xmlns:p14="http://schemas.microsoft.com/office/powerpoint/2010/main" val="3627246475"/>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Props1.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3.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Connect to Purpose</vt:lpstr>
      <vt:lpstr> Good Catches December 2024</vt:lpstr>
      <vt:lpstr>Good Catch Recipient December 2024 </vt:lpstr>
      <vt:lpstr>PowerPoint Presentation</vt:lpstr>
      <vt:lpstr>PowerPoint Presentation</vt:lpstr>
      <vt:lpstr>PowerPoint Presentation</vt:lpstr>
      <vt:lpstr>PowerPoint Presentation</vt:lpstr>
      <vt:lpstr>PowerPoint Presentation</vt:lpstr>
      <vt:lpstr>PowerPoint Presentation</vt:lpstr>
      <vt:lpstr>January Employee Hazard Awareness Eyewash Station/Bottles</vt:lpstr>
      <vt:lpstr> Emergency Eyewash (GEN.77400) a. Each lab section has adequate plumbed eyewash. b. Each lab section is responsible for monitoring the following criteria on each eyewash station in their laboratory section: i. No greater than 10 seconds travel distance from areas in the laboratory where hazardous chemicals are present to the eyewash stations. ii. Signage for location of eyewash iii. Unobstructed path with unlocked doors opening in the direction of the eyewash. iv. Tepid fluid temperature (between 15 C and 37 C or 60 F and 100 F). Actual recording of the temperature is not required. v. Plumbed systems are activated weekly. vi. Capable of delivering 1.5 L per minute for 15 minutes vii. Flow is provided to both eyes simultaneously. viii. Nozzles or covers to protect from airborne contaminants. ix. Hands-free flow once activated. x. Plumbed systems are protected from unauthorized shut off. xi. Self-contained or disposable bottled eyewash units are visually examined weekly.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434</cp:revision>
  <cp:lastPrinted>2023-07-14T12:53:18Z</cp:lastPrinted>
  <dcterms:created xsi:type="dcterms:W3CDTF">2020-08-30T18:26:08Z</dcterms:created>
  <dcterms:modified xsi:type="dcterms:W3CDTF">2025-01-21T15:34:23Z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