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401" r:id="rId5"/>
    <p:sldId id="447" r:id="rId6"/>
    <p:sldId id="448" r:id="rId7"/>
    <p:sldId id="449" r:id="rId8"/>
    <p:sldId id="455" r:id="rId9"/>
    <p:sldId id="456" r:id="rId10"/>
    <p:sldId id="457" r:id="rId11"/>
    <p:sldId id="458" r:id="rId12"/>
    <p:sldId id="459" r:id="rId13"/>
    <p:sldId id="460" r:id="rId14"/>
    <p:sldId id="467" r:id="rId15"/>
    <p:sldId id="461" r:id="rId16"/>
    <p:sldId id="462" r:id="rId17"/>
    <p:sldId id="465" r:id="rId18"/>
    <p:sldId id="450" r:id="rId19"/>
    <p:sldId id="466" r:id="rId20"/>
    <p:sldId id="45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CC0000"/>
    <a:srgbClr val="00D0DA"/>
    <a:srgbClr val="FD4A03"/>
    <a:srgbClr val="FF3300"/>
    <a:srgbClr val="942092"/>
    <a:srgbClr val="75767F"/>
    <a:srgbClr val="6C6D76"/>
    <a:srgbClr val="63646B"/>
    <a:srgbClr val="606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094665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Fire and Code Triage</a:t>
            </a:r>
          </a:p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</a:rPr>
              <a:t>Quarter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81908" y="4076522"/>
            <a:ext cx="9144000" cy="935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465512" y="6074077"/>
            <a:ext cx="370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3/10/25 | Blood Bank/SCTCT / </a:t>
            </a:r>
            <a:r>
              <a:rPr lang="en-US" dirty="0" err="1">
                <a:latin typeface="Arial" panose="020B0604020202020204" pitchFamily="34" charset="0"/>
              </a:rPr>
              <a:t>bt</a:t>
            </a:r>
            <a:r>
              <a:rPr lang="en-US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334736"/>
            <a:ext cx="5176911" cy="61555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Georgia Kontos MS, MLS(ASCP)</a:t>
            </a:r>
            <a:r>
              <a:rPr lang="en-US" sz="2000" baseline="30000" dirty="0">
                <a:solidFill>
                  <a:schemeClr val="bg1"/>
                </a:solidFill>
              </a:rPr>
              <a:t>CM</a:t>
            </a:r>
            <a:endParaRPr lang="en-US" dirty="0"/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Blood Bank/SCTCT Safety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  Blood Bank Evacuation Route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805262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22437"/>
            <a:ext cx="517849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Primary</a:t>
            </a:r>
          </a:p>
          <a:p>
            <a:pPr lvl="1"/>
            <a:r>
              <a:rPr lang="en-US" sz="1700" dirty="0"/>
              <a:t>Exit BB through front door. Turn right and proceed to end of hall.  Go down North tower stairway to the bottom. Exit to meet in front of the power plant.</a:t>
            </a:r>
          </a:p>
          <a:p>
            <a:endParaRPr lang="en-US" sz="1500" dirty="0"/>
          </a:p>
          <a:p>
            <a:r>
              <a:rPr lang="en-US" sz="2400" dirty="0"/>
              <a:t>Secondary</a:t>
            </a:r>
          </a:p>
          <a:p>
            <a:pPr lvl="1"/>
            <a:r>
              <a:rPr lang="en-US" sz="1700" dirty="0"/>
              <a:t>Exit BB lab through door near bathroom.  Proceed forward a few steps then turn Left. Proceed to Watlington Hall and down stairway ahead.  Exit building into the courtyard.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5C7E9-82ED-59CB-9971-469DD682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013" y="1253751"/>
            <a:ext cx="3328232" cy="44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4159E-23EE-B7A0-93AF-143908D4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6612-2686-BC41-3236-CB5BADA9DD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  SCTCT Evacuation Route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8C8B-4274-29F5-70DD-8ED6F9EB542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B3F826-AD13-AF16-603A-D0417D1D52A7}"/>
              </a:ext>
            </a:extLst>
          </p:cNvPr>
          <p:cNvCxnSpPr/>
          <p:nvPr/>
        </p:nvCxnSpPr>
        <p:spPr>
          <a:xfrm>
            <a:off x="805262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5C9D21-B9B2-0297-8693-0A450DFEA781}"/>
              </a:ext>
            </a:extLst>
          </p:cNvPr>
          <p:cNvSpPr txBox="1">
            <a:spLocks/>
          </p:cNvSpPr>
          <p:nvPr/>
        </p:nvSpPr>
        <p:spPr>
          <a:xfrm>
            <a:off x="457200" y="1722437"/>
            <a:ext cx="517849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Primary</a:t>
            </a:r>
          </a:p>
          <a:p>
            <a:pPr lvl="1"/>
            <a:r>
              <a:rPr lang="en-US" sz="1700" dirty="0"/>
              <a:t>Exit SCTCT through either door. Turn right. Turn right again after the North tower elevators if you exited SCTCT from the </a:t>
            </a:r>
            <a:r>
              <a:rPr lang="en-US" sz="1700" dirty="0" err="1"/>
              <a:t>cryo</a:t>
            </a:r>
            <a:r>
              <a:rPr lang="en-US" sz="1700" dirty="0"/>
              <a:t> room. Go Down North tower stairway at the end of the hall. Exit to meet at the front of the power plant.</a:t>
            </a:r>
          </a:p>
          <a:p>
            <a:endParaRPr lang="en-US" sz="1500" dirty="0"/>
          </a:p>
          <a:p>
            <a:r>
              <a:rPr lang="en-US" sz="2400" dirty="0"/>
              <a:t>Secondary</a:t>
            </a:r>
          </a:p>
          <a:p>
            <a:pPr lvl="1"/>
            <a:r>
              <a:rPr lang="en-US" sz="1700" dirty="0"/>
              <a:t>Exit SCTCT lab through the </a:t>
            </a:r>
            <a:r>
              <a:rPr lang="en-US" sz="1700" dirty="0" err="1"/>
              <a:t>cryo</a:t>
            </a:r>
            <a:r>
              <a:rPr lang="en-US" sz="1700" dirty="0"/>
              <a:t> room. Turn Left. Proceed to Gray building. Turn right down first hallway. Go through double doors. Go down stairway on left and exit building. </a:t>
            </a:r>
          </a:p>
        </p:txBody>
      </p:sp>
      <p:graphicFrame>
        <p:nvGraphicFramePr>
          <p:cNvPr id="9" name="Content Placeholder 19">
            <a:extLst>
              <a:ext uri="{FF2B5EF4-FFF2-40B4-BE49-F238E27FC236}">
                <a16:creationId xmlns:a16="http://schemas.microsoft.com/office/drawing/2014/main" id="{D2E0F0E6-ACA7-7E2B-F780-C2325AF66AAD}"/>
              </a:ext>
            </a:extLst>
          </p:cNvPr>
          <p:cNvGraphicFramePr>
            <a:graphicFrameLocks/>
          </p:cNvGraphicFramePr>
          <p:nvPr/>
        </p:nvGraphicFramePr>
        <p:xfrm>
          <a:off x="6868680" y="1335983"/>
          <a:ext cx="2788709" cy="4593540"/>
        </p:xfrm>
        <a:graphic>
          <a:graphicData uri="http://schemas.openxmlformats.org/drawingml/2006/table">
            <a:tbl>
              <a:tblPr/>
              <a:tblGrid>
                <a:gridCol w="243673">
                  <a:extLst>
                    <a:ext uri="{9D8B030D-6E8A-4147-A177-3AD203B41FA5}">
                      <a16:colId xmlns:a16="http://schemas.microsoft.com/office/drawing/2014/main" val="3458095462"/>
                    </a:ext>
                  </a:extLst>
                </a:gridCol>
                <a:gridCol w="243673">
                  <a:extLst>
                    <a:ext uri="{9D8B030D-6E8A-4147-A177-3AD203B41FA5}">
                      <a16:colId xmlns:a16="http://schemas.microsoft.com/office/drawing/2014/main" val="3782028812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3116560372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1730958893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3971674126"/>
                    </a:ext>
                  </a:extLst>
                </a:gridCol>
                <a:gridCol w="135374">
                  <a:extLst>
                    <a:ext uri="{9D8B030D-6E8A-4147-A177-3AD203B41FA5}">
                      <a16:colId xmlns:a16="http://schemas.microsoft.com/office/drawing/2014/main" val="2193585988"/>
                    </a:ext>
                  </a:extLst>
                </a:gridCol>
                <a:gridCol w="135374">
                  <a:extLst>
                    <a:ext uri="{9D8B030D-6E8A-4147-A177-3AD203B41FA5}">
                      <a16:colId xmlns:a16="http://schemas.microsoft.com/office/drawing/2014/main" val="1441863891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1915922324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3271992714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2917707345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1555355315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3052486521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2259657087"/>
                    </a:ext>
                  </a:extLst>
                </a:gridCol>
                <a:gridCol w="243673">
                  <a:extLst>
                    <a:ext uri="{9D8B030D-6E8A-4147-A177-3AD203B41FA5}">
                      <a16:colId xmlns:a16="http://schemas.microsoft.com/office/drawing/2014/main" val="2744856964"/>
                    </a:ext>
                  </a:extLst>
                </a:gridCol>
              </a:tblGrid>
              <a:tr h="13913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 Evacuation Route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70490"/>
                  </a:ext>
                </a:extLst>
              </a:tr>
              <a:tr h="11220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Floor North Tower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269654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48125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Stair Well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20027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76103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7758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Tower Elevators</a:t>
                      </a:r>
                    </a:p>
                  </a:txBody>
                  <a:tcPr marL="4488" marR="4488" marT="4488" marB="0" vert="vert270" anchor="ctr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 Office and Specimen Receipt</a:t>
                      </a:r>
                    </a:p>
                  </a:txBody>
                  <a:tcPr marL="4488" marR="4488" marT="44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Elevators</a:t>
                      </a:r>
                    </a:p>
                  </a:txBody>
                  <a:tcPr marL="4488" marR="4488" marT="4488" marB="0" vert="vert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937882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882762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4260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31482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5337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0659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 Processing and Cryo Rooms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90601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112323"/>
                  </a:ext>
                </a:extLst>
              </a:tr>
              <a:tr h="18222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733756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39969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5827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023112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55718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591175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72335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96162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903080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02097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68163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89673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9747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687896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92493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513754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667361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Stair Well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768653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25432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15078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16294"/>
                  </a:ext>
                </a:extLst>
              </a:tr>
              <a:tr h="105025"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11390"/>
                  </a:ext>
                </a:extLst>
              </a:tr>
              <a:tr h="1050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61134"/>
                  </a:ext>
                </a:extLst>
              </a:tr>
              <a:tr h="105025"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82039"/>
                  </a:ext>
                </a:extLst>
              </a:tr>
              <a:tr h="1050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5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9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Emergency Alert Plain Text Matrix</a:t>
            </a:r>
            <a:br>
              <a:rPr lang="en-US" b="1" dirty="0">
                <a:solidFill>
                  <a:schemeClr val="bg2"/>
                </a:solidFill>
              </a:rPr>
            </a:br>
            <a:endParaRPr lang="en-US" b="1" spc="-150" dirty="0">
              <a:solidFill>
                <a:schemeClr val="bg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52400"/>
              </p:ext>
            </p:extLst>
          </p:nvPr>
        </p:nvGraphicFramePr>
        <p:xfrm>
          <a:off x="1255221" y="1839539"/>
          <a:ext cx="9434945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330347119"/>
                    </a:ext>
                  </a:extLst>
                </a:gridCol>
                <a:gridCol w="5411585">
                  <a:extLst>
                    <a:ext uri="{9D8B030D-6E8A-4147-A177-3AD203B41FA5}">
                      <a16:colId xmlns:a16="http://schemas.microsoft.com/office/drawing/2014/main" val="554617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 Plain</a:t>
                      </a:r>
                      <a:r>
                        <a:rPr lang="en-US" baseline="0" dirty="0"/>
                        <a:t> Language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5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Evacuation/Relocation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Facility Alert + Relocation</a:t>
                      </a:r>
                      <a:r>
                        <a:rPr lang="en-US" sz="1800" baseline="0" dirty="0"/>
                        <a:t>/Descriptor + Location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3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Fire/Alarm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Facility Alert + Fire or type of Alarm + Descriptor/Location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5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Medical Surge (Phase</a:t>
                      </a:r>
                      <a:r>
                        <a:rPr lang="en-US" baseline="0" dirty="0"/>
                        <a:t> 1, Phase 2)</a:t>
                      </a:r>
                    </a:p>
                    <a:p>
                      <a:r>
                        <a:rPr lang="en-US" baseline="0" dirty="0"/>
                        <a:t>Mass Casualty (Phase 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Facility Alert</a:t>
                      </a:r>
                      <a:r>
                        <a:rPr lang="en-US" sz="1800" baseline="0" dirty="0"/>
                        <a:t> + Medical Surge Plan Activated + Location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00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Utility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Facility Alert + Type of Utility Failure /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24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Dangerous Weather (Tornado,</a:t>
                      </a:r>
                      <a:r>
                        <a:rPr lang="en-US" baseline="0" dirty="0"/>
                        <a:t>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Facility Alert + Dangerous Weather Alert</a:t>
                      </a:r>
                      <a:r>
                        <a:rPr lang="en-US" sz="1800" baseline="0" dirty="0"/>
                        <a:t> / Descriptor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6096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84010" y="1395782"/>
            <a:ext cx="1689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Facility</a:t>
            </a:r>
            <a:r>
              <a:rPr lang="en-US" b="1" dirty="0"/>
              <a:t> </a:t>
            </a:r>
            <a:r>
              <a:rPr lang="en-US" b="1" dirty="0">
                <a:solidFill>
                  <a:schemeClr val="bg2"/>
                </a:solidFill>
              </a:rPr>
              <a:t>Alerts</a:t>
            </a:r>
          </a:p>
        </p:txBody>
      </p:sp>
    </p:spTree>
    <p:extLst>
      <p:ext uri="{BB962C8B-B14F-4D97-AF65-F5344CB8AC3E}">
        <p14:creationId xmlns:p14="http://schemas.microsoft.com/office/powerpoint/2010/main" val="140665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Emergency Alert Plain Text Matrix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290253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49" y="1690688"/>
            <a:ext cx="1804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Security Alerts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59633"/>
              </p:ext>
            </p:extLst>
          </p:nvPr>
        </p:nvGraphicFramePr>
        <p:xfrm>
          <a:off x="1061650" y="2383416"/>
          <a:ext cx="938659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299">
                  <a:extLst>
                    <a:ext uri="{9D8B030D-6E8A-4147-A177-3AD203B41FA5}">
                      <a16:colId xmlns:a16="http://schemas.microsoft.com/office/drawing/2014/main" val="4200115191"/>
                    </a:ext>
                  </a:extLst>
                </a:gridCol>
                <a:gridCol w="4693299">
                  <a:extLst>
                    <a:ext uri="{9D8B030D-6E8A-4147-A177-3AD203B41FA5}">
                      <a16:colId xmlns:a16="http://schemas.microsoft.com/office/drawing/2014/main" val="390231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 Plain</a:t>
                      </a:r>
                      <a:r>
                        <a:rPr lang="en-US" baseline="0" dirty="0"/>
                        <a:t> Language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8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Missing Infant /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Security Alert + Missing Person (Infant</a:t>
                      </a:r>
                      <a:r>
                        <a:rPr lang="en-US" sz="1600" baseline="0" dirty="0"/>
                        <a:t> or Child) + Last Known Location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36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Missing Person &gt; 18yoa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Security Alert + Missing Person (Adult</a:t>
                      </a:r>
                      <a:r>
                        <a:rPr lang="en-US" sz="1600" baseline="0" dirty="0"/>
                        <a:t>) + Last Known Location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12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Armed Intruder / Active Shooter / Hostage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Security Alert + Special Instructions + Descriptor (Type of Threat)</a:t>
                      </a:r>
                      <a:r>
                        <a:rPr lang="en-US" sz="1600" baseline="0" dirty="0"/>
                        <a:t> + Location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69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69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Emergency Alert Plain Text Matrix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290253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49" y="1690688"/>
            <a:ext cx="17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Medical Alerts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1267"/>
              </p:ext>
            </p:extLst>
          </p:nvPr>
        </p:nvGraphicFramePr>
        <p:xfrm>
          <a:off x="1061650" y="2383416"/>
          <a:ext cx="938659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299">
                  <a:extLst>
                    <a:ext uri="{9D8B030D-6E8A-4147-A177-3AD203B41FA5}">
                      <a16:colId xmlns:a16="http://schemas.microsoft.com/office/drawing/2014/main" val="4200115191"/>
                    </a:ext>
                  </a:extLst>
                </a:gridCol>
                <a:gridCol w="4693299">
                  <a:extLst>
                    <a:ext uri="{9D8B030D-6E8A-4147-A177-3AD203B41FA5}">
                      <a16:colId xmlns:a16="http://schemas.microsoft.com/office/drawing/2014/main" val="390231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Approved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8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CPR Involving a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 Blue +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36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00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Code Triage</a:t>
            </a:r>
            <a:endParaRPr lang="en-US" b="1" spc="-15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endParaRPr lang="en-US" dirty="0"/>
          </a:p>
          <a:p>
            <a:pPr>
              <a:buClr>
                <a:schemeClr val="bg2"/>
              </a:buClr>
            </a:pPr>
            <a:r>
              <a:rPr lang="en-US" dirty="0"/>
              <a:t>Blood Bank staff will be notified by the </a:t>
            </a:r>
            <a:r>
              <a:rPr lang="en-US" b="1" u="sng" dirty="0">
                <a:solidFill>
                  <a:schemeClr val="bg2"/>
                </a:solidFill>
              </a:rPr>
              <a:t>I</a:t>
            </a:r>
            <a:r>
              <a:rPr lang="en-US" dirty="0"/>
              <a:t>ncident </a:t>
            </a:r>
            <a:r>
              <a:rPr lang="en-US" b="1" u="sng" dirty="0">
                <a:solidFill>
                  <a:schemeClr val="bg2"/>
                </a:solidFill>
              </a:rPr>
              <a:t>C</a:t>
            </a:r>
            <a:r>
              <a:rPr lang="en-US" dirty="0"/>
              <a:t>ommand </a:t>
            </a:r>
            <a:r>
              <a:rPr lang="en-US" b="1" u="sng" dirty="0">
                <a:solidFill>
                  <a:schemeClr val="bg2"/>
                </a:solidFill>
              </a:rPr>
              <a:t>C</a:t>
            </a:r>
            <a:r>
              <a:rPr lang="en-US" dirty="0"/>
              <a:t>enter (ICC) when Code Triage Plan is activated</a:t>
            </a:r>
          </a:p>
          <a:p>
            <a:pPr lvl="1"/>
            <a:r>
              <a:rPr lang="en-US" dirty="0"/>
              <a:t>Activate Telephone Call List immediately</a:t>
            </a:r>
          </a:p>
          <a:p>
            <a:pPr lvl="1"/>
            <a:r>
              <a:rPr lang="en-US" dirty="0"/>
              <a:t>Notify management / medical director immediately (24h / 7d)</a:t>
            </a:r>
          </a:p>
          <a:p>
            <a:pPr lvl="1"/>
            <a:r>
              <a:rPr lang="en-US" dirty="0"/>
              <a:t>Staff lab with minimum of 6 employees</a:t>
            </a:r>
          </a:p>
          <a:p>
            <a:pPr lvl="1"/>
            <a:r>
              <a:rPr lang="en-US" dirty="0"/>
              <a:t>Print inventory (RC, PLSMA,PLT)  Give to medical director.  </a:t>
            </a:r>
          </a:p>
          <a:p>
            <a:pPr lvl="2"/>
            <a:r>
              <a:rPr lang="en-US" dirty="0"/>
              <a:t>Medical Director / Path Resident will report to ICC.</a:t>
            </a:r>
          </a:p>
          <a:p>
            <a:pPr lvl="1"/>
            <a:r>
              <a:rPr lang="en-US" dirty="0"/>
              <a:t>Notify blood supplier of disaster situation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9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Code Triage</a:t>
            </a:r>
            <a:endParaRPr lang="en-US" b="1" spc="-15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endParaRPr lang="en-US" dirty="0"/>
          </a:p>
          <a:p>
            <a:pPr>
              <a:buClr>
                <a:schemeClr val="bg2"/>
              </a:buClr>
            </a:pPr>
            <a:r>
              <a:rPr lang="en-US" dirty="0"/>
              <a:t>Virtual Personnel Pool</a:t>
            </a:r>
          </a:p>
          <a:p>
            <a:pPr lvl="1"/>
            <a:r>
              <a:rPr lang="en-US" dirty="0"/>
              <a:t>Assess the number and capabilities of the employees present and report personnel available to the Virtual Personnel Pool.</a:t>
            </a:r>
          </a:p>
          <a:p>
            <a:pPr lvl="2"/>
            <a:r>
              <a:rPr lang="en-US" dirty="0"/>
              <a:t>See step by step instructions on how submit a Virtual Personnel Pool</a:t>
            </a:r>
          </a:p>
          <a:p>
            <a:pPr lvl="3"/>
            <a:r>
              <a:rPr lang="en-US" dirty="0"/>
              <a:t>Lab Safety Manual / Code Triage section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3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Severe Weather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chemeClr val="bg2"/>
              </a:buClr>
            </a:pPr>
            <a:r>
              <a:rPr lang="en-US" dirty="0"/>
              <a:t>Tornado Approaching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Listen for ECC announcement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Evacuate to areas without exterior windows</a:t>
            </a:r>
          </a:p>
          <a:p>
            <a:pPr lvl="2">
              <a:buClr>
                <a:schemeClr val="bg2"/>
              </a:buClr>
            </a:pPr>
            <a:r>
              <a:rPr lang="en-US" dirty="0"/>
              <a:t>Central, new renovated space / storage area</a:t>
            </a:r>
          </a:p>
          <a:p>
            <a:pPr lvl="2">
              <a:buClr>
                <a:schemeClr val="bg2"/>
              </a:buClr>
            </a:pPr>
            <a:r>
              <a:rPr lang="en-US" dirty="0"/>
              <a:t>BMT office, conference room, breakroom</a:t>
            </a:r>
          </a:p>
          <a:p>
            <a:pPr lvl="2">
              <a:buClr>
                <a:schemeClr val="bg2"/>
              </a:buClr>
            </a:pPr>
            <a:r>
              <a:rPr lang="en-US" dirty="0"/>
              <a:t>Interior stairwell, basement, sub-basement</a:t>
            </a:r>
          </a:p>
          <a:p>
            <a:pPr>
              <a:buClr>
                <a:schemeClr val="bg2"/>
              </a:buClr>
            </a:pPr>
            <a:r>
              <a:rPr lang="en-US" dirty="0"/>
              <a:t>Hurricane Procedure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Report damages or outage of service immediately to the Service Response Center using 6-9111, option 3.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08924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0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 Fire Alarms 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ANY time a fire alarm sounds you should</a:t>
            </a:r>
          </a:p>
          <a:p>
            <a:pPr lvl="1"/>
            <a:r>
              <a:rPr lang="en-US" dirty="0"/>
              <a:t>Look for smoke or fire</a:t>
            </a:r>
          </a:p>
          <a:p>
            <a:pPr lvl="1"/>
            <a:r>
              <a:rPr lang="en-US" dirty="0"/>
              <a:t>Smell for smoke</a:t>
            </a:r>
          </a:p>
          <a:p>
            <a:pPr lvl="1"/>
            <a:r>
              <a:rPr lang="en-US" dirty="0"/>
              <a:t>Listen for announcement over PA system</a:t>
            </a:r>
          </a:p>
          <a:p>
            <a:pPr lvl="1"/>
            <a:r>
              <a:rPr lang="en-US" dirty="0"/>
              <a:t>Share information with management and co-workers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361" y="152400"/>
            <a:ext cx="666750" cy="952500"/>
          </a:xfrm>
          <a:prstGeom prst="rect">
            <a:avLst/>
          </a:prstGeom>
          <a:noFill/>
        </p:spPr>
      </p:pic>
      <p:pic>
        <p:nvPicPr>
          <p:cNvPr id="7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892" y="152400"/>
            <a:ext cx="6667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49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Fire Alarms 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r>
              <a:rPr lang="en-US" dirty="0"/>
              <a:t>If you smell/see smoke or see fire:</a:t>
            </a:r>
          </a:p>
          <a:p>
            <a:pPr lvl="1"/>
            <a:r>
              <a:rPr lang="en-US" b="1" dirty="0"/>
              <a:t>DIAL:    </a:t>
            </a:r>
          </a:p>
          <a:p>
            <a:pPr lvl="2">
              <a:lnSpc>
                <a:spcPct val="150000"/>
              </a:lnSpc>
            </a:pPr>
            <a:r>
              <a:rPr lang="en-US" b="1" dirty="0"/>
              <a:t>Blood Bank location:  </a:t>
            </a:r>
          </a:p>
          <a:p>
            <a:pPr marL="877824" lvl="2" indent="0">
              <a:lnSpc>
                <a:spcPct val="150000"/>
              </a:lnSpc>
              <a:buNone/>
            </a:pP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		BB / 1</a:t>
            </a:r>
            <a:r>
              <a:rPr lang="en-US" b="1" baseline="30000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st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 Floor NT / Room 1B074A</a:t>
            </a:r>
          </a:p>
          <a:p>
            <a:pPr lvl="2">
              <a:lnSpc>
                <a:spcPct val="160000"/>
              </a:lnSpc>
            </a:pPr>
            <a:r>
              <a:rPr lang="en-US" b="1" dirty="0"/>
              <a:t>Stem Cell Transplant and Cellular Therapy location: 			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SCTCT / 2</a:t>
            </a:r>
            <a:r>
              <a:rPr lang="en-US" b="1" baseline="30000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ND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 Floor NT / Room 2B001A</a:t>
            </a:r>
          </a:p>
          <a:p>
            <a:pPr lvl="2"/>
            <a:endParaRPr lang="en-US" b="1" dirty="0">
              <a:ln>
                <a:solidFill>
                  <a:srgbClr val="D34817">
                    <a:satMod val="120000"/>
                  </a:srgbClr>
                </a:solidFill>
              </a:ln>
              <a:solidFill>
                <a:prstClr val="white"/>
              </a:solidFill>
            </a:endParaRPr>
          </a:p>
          <a:p>
            <a:pPr marL="537210" lvl="1" indent="0">
              <a:buNone/>
            </a:pPr>
            <a:r>
              <a:rPr lang="en-US" sz="3000" b="1" dirty="0">
                <a:ln>
                  <a:solidFill>
                    <a:srgbClr val="D34817">
                      <a:satMod val="120000"/>
                    </a:srgbClr>
                  </a:solidFill>
                </a:ln>
                <a:solidFill>
                  <a:prstClr val="white"/>
                </a:solidFill>
              </a:rPr>
              <a:t>			     </a:t>
            </a:r>
            <a:r>
              <a:rPr lang="en-US" sz="3000" b="1" dirty="0">
                <a:ln>
                  <a:solidFill>
                    <a:srgbClr val="D34817">
                      <a:satMod val="120000"/>
                    </a:srgbClr>
                  </a:solidFill>
                </a:ln>
                <a:solidFill>
                  <a:schemeClr val="bg2"/>
                </a:solidFill>
              </a:rPr>
              <a:t>–</a:t>
            </a:r>
            <a:r>
              <a:rPr lang="en-US" sz="3000" b="1" dirty="0">
                <a:ln>
                  <a:solidFill>
                    <a:srgbClr val="D34817">
                      <a:satMod val="120000"/>
                    </a:srgbClr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b="1" dirty="0"/>
              <a:t>OR</a:t>
            </a:r>
            <a:r>
              <a:rPr lang="en-US" sz="3000" b="1" dirty="0">
                <a:ln>
                  <a:solidFill>
                    <a:srgbClr val="D34817">
                      <a:satMod val="120000"/>
                    </a:srgbClr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3000" b="1" dirty="0">
                <a:ln>
                  <a:solidFill>
                    <a:srgbClr val="D34817">
                      <a:satMod val="120000"/>
                    </a:srgbClr>
                  </a:solidFill>
                </a:ln>
                <a:solidFill>
                  <a:schemeClr val="bg2"/>
                </a:solidFill>
              </a:rPr>
              <a:t>–</a:t>
            </a:r>
          </a:p>
          <a:p>
            <a:pPr marL="537210" lvl="1" indent="0">
              <a:buNone/>
            </a:pPr>
            <a:endParaRPr lang="en-US" sz="2000" b="1" dirty="0">
              <a:ln>
                <a:solidFill>
                  <a:srgbClr val="D34817">
                    <a:satMod val="120000"/>
                  </a:srgbClr>
                </a:solidFill>
              </a:ln>
              <a:solidFill>
                <a:prstClr val="white"/>
              </a:solidFill>
            </a:endParaRPr>
          </a:p>
          <a:p>
            <a:pPr lvl="1">
              <a:buClr>
                <a:srgbClr val="D34817"/>
              </a:buClr>
            </a:pPr>
            <a:r>
              <a:rPr lang="en-US" b="1" dirty="0"/>
              <a:t>ACTIVATE NEAREST FIRE PULL STATION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649549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b="1" spc="-150" dirty="0"/>
          </a:p>
        </p:txBody>
      </p:sp>
      <p:pic>
        <p:nvPicPr>
          <p:cNvPr id="7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305" y="41275"/>
            <a:ext cx="666750" cy="952500"/>
          </a:xfrm>
          <a:prstGeom prst="rect">
            <a:avLst/>
          </a:prstGeom>
          <a:noFill/>
        </p:spPr>
      </p:pic>
      <p:pic>
        <p:nvPicPr>
          <p:cNvPr id="8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94" y="41275"/>
            <a:ext cx="6667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10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Fire Alarms 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/>
              <a:t>Locations of nearest Fire Alarm Pull Station</a:t>
            </a:r>
          </a:p>
          <a:p>
            <a:pPr>
              <a:lnSpc>
                <a:spcPct val="100000"/>
              </a:lnSpc>
            </a:pPr>
            <a:r>
              <a:rPr lang="en-US" sz="3800" b="1" dirty="0"/>
              <a:t>LOCATION BB:	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Out main BB door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Turn right 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At elevator well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Fire pull station is on right 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directly under red EXIT sign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/>
              <a:t>LOCATION SCTCT: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Out main SCTCT door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Turn Right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Fire pull station is straight ahead 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directly under the red EXIT sign, next to the stairwell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315618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2626"/>
          <a:stretch/>
        </p:blipFill>
        <p:spPr>
          <a:xfrm>
            <a:off x="7173892" y="1277794"/>
            <a:ext cx="2209800" cy="22934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598394" y="3159967"/>
            <a:ext cx="713484" cy="56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0702454">
            <a:off x="8155103" y="3270603"/>
            <a:ext cx="830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Elevators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34" y="3503674"/>
            <a:ext cx="2276858" cy="244905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324913" y="5271489"/>
            <a:ext cx="1292828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94739" y="2962787"/>
            <a:ext cx="1292828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5305" y="41275"/>
            <a:ext cx="666750" cy="952500"/>
          </a:xfrm>
          <a:prstGeom prst="rect">
            <a:avLst/>
          </a:prstGeom>
          <a:noFill/>
        </p:spPr>
      </p:pic>
      <p:pic>
        <p:nvPicPr>
          <p:cNvPr id="16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94" y="41275"/>
            <a:ext cx="6667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48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 Fire Alarms 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645394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Fire Extinguisher Locations</a:t>
            </a:r>
          </a:p>
          <a:p>
            <a:pPr lvl="1"/>
            <a:r>
              <a:rPr lang="en-US" dirty="0"/>
              <a:t>In Blood Bank</a:t>
            </a:r>
          </a:p>
          <a:p>
            <a:pPr lvl="2"/>
            <a:r>
              <a:rPr lang="en-US" dirty="0"/>
              <a:t>On the wall next to the front door, under the outgoing mail basket</a:t>
            </a:r>
          </a:p>
          <a:p>
            <a:pPr lvl="2"/>
            <a:r>
              <a:rPr lang="en-US" dirty="0"/>
              <a:t>In the dance hall, across from the student lockers</a:t>
            </a:r>
          </a:p>
          <a:p>
            <a:pPr lvl="1"/>
            <a:r>
              <a:rPr lang="en-US" dirty="0"/>
              <a:t>In SCTCT Lab</a:t>
            </a:r>
          </a:p>
          <a:p>
            <a:pPr lvl="2"/>
            <a:r>
              <a:rPr lang="en-US" dirty="0"/>
              <a:t>In the processing room, </a:t>
            </a:r>
          </a:p>
          <a:p>
            <a:pPr marL="877824" lvl="2" indent="0">
              <a:buNone/>
            </a:pPr>
            <a:r>
              <a:rPr lang="en-US" dirty="0"/>
              <a:t>   next to the specimen </a:t>
            </a:r>
          </a:p>
          <a:p>
            <a:pPr marL="877824" lvl="2" indent="0">
              <a:buNone/>
            </a:pPr>
            <a:r>
              <a:rPr lang="en-US" dirty="0"/>
              <a:t>   receipt door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361" y="152400"/>
            <a:ext cx="666750" cy="952500"/>
          </a:xfrm>
          <a:prstGeom prst="rect">
            <a:avLst/>
          </a:prstGeom>
          <a:noFill/>
        </p:spPr>
      </p:pic>
      <p:pic>
        <p:nvPicPr>
          <p:cNvPr id="7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892" y="152400"/>
            <a:ext cx="666750" cy="952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7728" y="1508179"/>
            <a:ext cx="1990973" cy="1493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6153" y="1497068"/>
            <a:ext cx="1990974" cy="14932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54610" y="2292430"/>
            <a:ext cx="92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BB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8654610" y="2023047"/>
            <a:ext cx="925634" cy="2693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8691" y="3719660"/>
            <a:ext cx="2277472" cy="17081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81103" y="5248153"/>
            <a:ext cx="139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SCTCT Lab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970767" y="5310000"/>
            <a:ext cx="2926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 Fire Alarms 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P.A.S.S.</a:t>
            </a:r>
          </a:p>
          <a:p>
            <a:pPr lvl="1"/>
            <a:r>
              <a:rPr lang="en-US" dirty="0"/>
              <a:t>When using a fire extinguisher remember: </a:t>
            </a:r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P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ull</a:t>
            </a:r>
            <a:r>
              <a:rPr lang="en-US" dirty="0"/>
              <a:t> extinguisher pin</a:t>
            </a:r>
            <a:endParaRPr lang="en-US" b="1" dirty="0"/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A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im</a:t>
            </a:r>
            <a:r>
              <a:rPr lang="en-US" b="1" dirty="0"/>
              <a:t> </a:t>
            </a:r>
            <a:r>
              <a:rPr lang="en-US" dirty="0"/>
              <a:t>extinguisher at base of flames</a:t>
            </a:r>
            <a:endParaRPr lang="en-US" b="1" dirty="0"/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S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queeze</a:t>
            </a:r>
            <a:r>
              <a:rPr lang="en-US" b="1" dirty="0"/>
              <a:t> </a:t>
            </a:r>
            <a:r>
              <a:rPr lang="en-US" dirty="0"/>
              <a:t>extinguisher handle</a:t>
            </a:r>
            <a:endParaRPr lang="en-US" b="1" dirty="0"/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S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weep</a:t>
            </a:r>
            <a:r>
              <a:rPr lang="en-US" b="1" dirty="0"/>
              <a:t> </a:t>
            </a:r>
            <a:r>
              <a:rPr lang="en-US" dirty="0"/>
              <a:t>extinguisher from side to side until flames are extinguished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371601" y="1262756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361" y="152400"/>
            <a:ext cx="666750" cy="952500"/>
          </a:xfrm>
          <a:prstGeom prst="rect">
            <a:avLst/>
          </a:prstGeom>
          <a:noFill/>
        </p:spPr>
      </p:pic>
      <p:pic>
        <p:nvPicPr>
          <p:cNvPr id="7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892" y="152400"/>
            <a:ext cx="6667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92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64008" indent="0">
              <a:buNone/>
            </a:pPr>
            <a:r>
              <a:rPr lang="en-US" b="1" dirty="0"/>
              <a:t>Clinical Labs</a:t>
            </a:r>
          </a:p>
          <a:p>
            <a:pPr lvl="1"/>
            <a:r>
              <a:rPr lang="en-US" b="1" dirty="0"/>
              <a:t>Defend in place</a:t>
            </a:r>
            <a:r>
              <a:rPr lang="en-US" dirty="0"/>
              <a:t> – Your lab is designed so that in the event of a fire </a:t>
            </a:r>
            <a:r>
              <a:rPr lang="en-US" i="1" u="sng" dirty="0"/>
              <a:t>outside</a:t>
            </a:r>
            <a:r>
              <a:rPr lang="en-US" dirty="0"/>
              <a:t> the lab, you can continue to provide patient care</a:t>
            </a:r>
          </a:p>
          <a:p>
            <a:pPr marL="64008" indent="0">
              <a:buNone/>
            </a:pPr>
            <a:r>
              <a:rPr lang="en-US" b="1" dirty="0"/>
              <a:t>Non-clinical Labs</a:t>
            </a:r>
          </a:p>
          <a:p>
            <a:pPr lvl="1"/>
            <a:r>
              <a:rPr lang="en-US" b="1" dirty="0"/>
              <a:t>Evacuate! </a:t>
            </a:r>
            <a:endParaRPr lang="en-US" dirty="0"/>
          </a:p>
          <a:p>
            <a:pPr lvl="1"/>
            <a:r>
              <a:rPr lang="en-US" dirty="0"/>
              <a:t>Exception: If leaving could negatively affect patient testing - 2 people can remain in the lab</a:t>
            </a:r>
          </a:p>
          <a:p>
            <a:pPr lvl="2"/>
            <a:r>
              <a:rPr lang="en-US" dirty="0"/>
              <a:t>One to continue the testing and the other to maintain outside communication and monitor surrounding areas for signs of a fire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607394" y="1259307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00538" y="82849"/>
            <a:ext cx="10070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 Fire Alarm Response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   </a:t>
            </a:r>
            <a:r>
              <a:rPr lang="en-US" b="1" dirty="0">
                <a:ln w="6350">
                  <a:noFill/>
                </a:ln>
                <a:solidFill>
                  <a:schemeClr val="bg2"/>
                </a:solidFill>
              </a:rPr>
              <a:t>Responses can be different depending on the lab you are in</a:t>
            </a:r>
            <a:br>
              <a:rPr lang="en-US" sz="3200" dirty="0">
                <a:ln w="6350">
                  <a:noFill/>
                </a:ln>
                <a:solidFill>
                  <a:schemeClr val="bg2"/>
                </a:solidFill>
              </a:rPr>
            </a:br>
            <a:endParaRPr lang="en-US" dirty="0">
              <a:ln w="6350">
                <a:noFill/>
              </a:ln>
              <a:solidFill>
                <a:schemeClr val="bg2"/>
              </a:solidFill>
            </a:endParaRPr>
          </a:p>
        </p:txBody>
      </p:sp>
      <p:pic>
        <p:nvPicPr>
          <p:cNvPr id="10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94" y="146140"/>
            <a:ext cx="666750" cy="952500"/>
          </a:xfrm>
          <a:prstGeom prst="rect">
            <a:avLst/>
          </a:prstGeom>
          <a:noFill/>
        </p:spPr>
      </p:pic>
      <p:pic>
        <p:nvPicPr>
          <p:cNvPr id="11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5390" y="152400"/>
            <a:ext cx="6667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91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 </a:t>
            </a:r>
            <a:r>
              <a:rPr lang="en-US" b="1" dirty="0"/>
              <a:t>Tests and Drills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Tests are performed annually</a:t>
            </a:r>
          </a:p>
          <a:p>
            <a:pPr lvl="2"/>
            <a:r>
              <a:rPr lang="en-US" dirty="0"/>
              <a:t>Advanced notice will be provided</a:t>
            </a:r>
          </a:p>
          <a:p>
            <a:pPr lvl="2"/>
            <a:r>
              <a:rPr lang="en-US" dirty="0"/>
              <a:t>Evacuation is not necessary</a:t>
            </a:r>
          </a:p>
          <a:p>
            <a:pPr lvl="2"/>
            <a:endParaRPr lang="en-US" dirty="0"/>
          </a:p>
          <a:p>
            <a:r>
              <a:rPr lang="en-US" sz="3200" dirty="0"/>
              <a:t>Drills are conducted annually</a:t>
            </a:r>
          </a:p>
          <a:p>
            <a:pPr lvl="2"/>
            <a:r>
              <a:rPr lang="en-US" dirty="0"/>
              <a:t>Unannounced</a:t>
            </a:r>
          </a:p>
          <a:p>
            <a:pPr lvl="2"/>
            <a:r>
              <a:rPr lang="en-US" dirty="0"/>
              <a:t>Respond as you would to any other alarm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497149" y="1259307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0820" y="152400"/>
            <a:ext cx="666750" cy="952500"/>
          </a:xfrm>
          <a:prstGeom prst="rect">
            <a:avLst/>
          </a:prstGeom>
          <a:noFill/>
        </p:spPr>
      </p:pic>
      <p:pic>
        <p:nvPicPr>
          <p:cNvPr id="7" name="Picture 2" descr="C:\Documents and Settings\bturner\My Documents\My Pictures\fi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892" y="152400"/>
            <a:ext cx="666750" cy="95250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90" y="1690688"/>
            <a:ext cx="2792095" cy="1823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87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	 R. A. C. E.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9307"/>
            <a:ext cx="4690671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9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Rescue</a:t>
            </a:r>
            <a:r>
              <a:rPr lang="en-US" sz="2900" dirty="0"/>
              <a:t> any persons in immediate fire area without endangering yourself</a:t>
            </a:r>
          </a:p>
          <a:p>
            <a:r>
              <a:rPr lang="en-US" sz="29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Alarm</a:t>
            </a:r>
            <a:r>
              <a:rPr lang="en-US" sz="2900" dirty="0"/>
              <a:t>: sound the alarm by calling      6-9111 or activating the nearest fire alarm box</a:t>
            </a:r>
          </a:p>
          <a:p>
            <a:r>
              <a:rPr lang="en-US" sz="29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Contain</a:t>
            </a:r>
            <a:r>
              <a:rPr lang="en-US" sz="2900" dirty="0"/>
              <a:t> the fire by shutting doors and windows, and put wet towels under the door, etc.</a:t>
            </a:r>
          </a:p>
          <a:p>
            <a:r>
              <a:rPr lang="en-US" sz="29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Extinguish</a:t>
            </a:r>
            <a:r>
              <a:rPr lang="en-US" sz="2900" dirty="0"/>
              <a:t> if the fire is small and localized, and you are familiar with the use of a fire extinguisher, use it to put out the fire – otherwise</a:t>
            </a:r>
          </a:p>
          <a:p>
            <a:pPr lvl="1"/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Evacuate</a:t>
            </a:r>
            <a:r>
              <a:rPr lang="en-US" sz="2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: </a:t>
            </a:r>
            <a:r>
              <a:rPr lang="en-US" sz="2200" dirty="0"/>
              <a:t>use posted evacuation route.</a:t>
            </a:r>
          </a:p>
          <a:p>
            <a:pPr lvl="2"/>
            <a:r>
              <a:rPr lang="en-US" sz="1800" dirty="0"/>
              <a:t>Turn off gas, electrical machinery, close doors, windows as you leave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rac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974563" y="231710"/>
            <a:ext cx="4038600" cy="2683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4949" y="3181739"/>
            <a:ext cx="4039888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Primary Blood Bank Evacuation Route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Turn right out of main BB</a:t>
            </a:r>
          </a:p>
          <a:p>
            <a:r>
              <a:rPr lang="en-US" dirty="0">
                <a:solidFill>
                  <a:schemeClr val="bg1"/>
                </a:solidFill>
              </a:rPr>
              <a:t>  door into hallway.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Walk to end of hallway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Take stairs to bottom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Meet in street in front of power</a:t>
            </a:r>
          </a:p>
          <a:p>
            <a:r>
              <a:rPr lang="en-US" dirty="0">
                <a:solidFill>
                  <a:schemeClr val="bg1"/>
                </a:solidFill>
              </a:rPr>
              <a:t>  plant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89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CFya2kcV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QLo5z3gm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QLo5z3gm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QLo5z3gm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QLo5z3gm_files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BRm9nkc_files\slide0001_image001.jpg"/>
</p:tagLst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</documentManagement>
</p:properties>
</file>

<file path=customXml/itemProps1.xml><?xml version="1.0" encoding="utf-8"?>
<ds:datastoreItem xmlns:ds="http://schemas.openxmlformats.org/officeDocument/2006/customXml" ds:itemID="{7E296A1C-221C-4CD9-AB8C-1B0FBD4B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http://purl.org/dc/dcmitype/"/>
    <ds:schemaRef ds:uri="http://schemas.openxmlformats.org/package/2006/metadata/core-properties"/>
    <ds:schemaRef ds:uri="2e2fa44a-b297-4cb3-ae00-3700515fc5c7"/>
    <ds:schemaRef ds:uri="http://purl.org/dc/elements/1.1/"/>
    <ds:schemaRef ds:uri="http://schemas.microsoft.com/office/2006/metadata/properties"/>
    <ds:schemaRef ds:uri="http://schemas.microsoft.com/office/2006/documentManagement/types"/>
    <ds:schemaRef ds:uri="990867f7-ed38-4c21-b441-c544514c8362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4713</TotalTime>
  <Words>1188</Words>
  <Application>Microsoft Office PowerPoint</Application>
  <PresentationFormat>Widescreen</PresentationFormat>
  <Paragraphs>281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  Fire Alarms </vt:lpstr>
      <vt:lpstr> Fire Alarms </vt:lpstr>
      <vt:lpstr> Fire Alarms </vt:lpstr>
      <vt:lpstr>  Fire Alarms </vt:lpstr>
      <vt:lpstr>  Fire Alarms </vt:lpstr>
      <vt:lpstr> </vt:lpstr>
      <vt:lpstr>  Tests and Drills</vt:lpstr>
      <vt:lpstr>  R. A. C. E.</vt:lpstr>
      <vt:lpstr>  Blood Bank Evacuation Route</vt:lpstr>
      <vt:lpstr>  SCTCT Evacuation Route</vt:lpstr>
      <vt:lpstr>Emergency Alert Plain Text Matrix </vt:lpstr>
      <vt:lpstr>Emergency Alert Plain Text Matrix</vt:lpstr>
      <vt:lpstr>Emergency Alert Plain Text Matrix</vt:lpstr>
      <vt:lpstr>Code Triage</vt:lpstr>
      <vt:lpstr>Code Triage</vt:lpstr>
      <vt:lpstr>Severe Weather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Bettina Turner</cp:lastModifiedBy>
  <cp:revision>190</cp:revision>
  <dcterms:created xsi:type="dcterms:W3CDTF">2020-08-30T18:26:08Z</dcterms:created>
  <dcterms:modified xsi:type="dcterms:W3CDTF">2025-03-10T18:12:33Z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