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1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2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2766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38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8044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90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11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6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7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7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5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22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9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5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96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11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747F4-9B41-4DB5-AAEF-86814F3EFA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303FBD-1718-4800-8E8A-2030F88A6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10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0E2E9-2602-C537-8069-9D3D2D5352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Updates to Flow Cytometry Math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5C23B4-A0CF-DF83-D784-2CB40E6882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29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81E91-B07A-8433-1A31-6BB01AD95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455A0-C5FE-E24C-68B7-4EE8EFC09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Flow cytometry is transitioning to using two new analyzers, the </a:t>
            </a:r>
            <a:r>
              <a:rPr lang="en-US" dirty="0" err="1"/>
              <a:t>Aquios</a:t>
            </a:r>
            <a:r>
              <a:rPr lang="en-US" dirty="0"/>
              <a:t> and the Lyric.</a:t>
            </a:r>
          </a:p>
          <a:p>
            <a:r>
              <a:rPr lang="en-US" dirty="0"/>
              <a:t>These new analyzers will allow Flow Cytometry to perform FDA approved testing in a single platform format, the gold standard for their industry.</a:t>
            </a:r>
          </a:p>
          <a:p>
            <a:r>
              <a:rPr lang="en-US" dirty="0"/>
              <a:t>The new testing also minimizes the number of steps involved where user error can be introduced, for example in dilution or timing of incubation.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631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8456-0B6F-3A6E-EBC2-D92532CBF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12885-9BE9-9DD6-66F2-98F2518F3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of moving to a single platform is using the white count performed by the flow cytometer to perform our WBC product calculations </a:t>
            </a:r>
          </a:p>
          <a:p>
            <a:r>
              <a:rPr lang="en-US" dirty="0"/>
              <a:t>We will retain a printout of the WBC from Flow in the patient chart. </a:t>
            </a:r>
          </a:p>
          <a:p>
            <a:r>
              <a:rPr lang="en-US" dirty="0"/>
              <a:t>This might change our timing on performing CD34 counts – we will likely get both of these values at the same time. </a:t>
            </a:r>
          </a:p>
          <a:p>
            <a:r>
              <a:rPr lang="en-US" dirty="0"/>
              <a:t>We will still perform a Sysmex WBC so we are still able to freeze cells in a timely manner (so we will know the concentration is less that 5 x 10</a:t>
            </a:r>
            <a:r>
              <a:rPr lang="en-US" baseline="30000" dirty="0"/>
              <a:t>8</a:t>
            </a:r>
            <a:r>
              <a:rPr lang="en-US" dirty="0"/>
              <a:t>)</a:t>
            </a:r>
          </a:p>
          <a:p>
            <a:r>
              <a:rPr lang="en-US" dirty="0"/>
              <a:t>When calculating WBC for our product, we will need to factor in the dilution of the tube that we gave to Flow (Pre = 10x;   Post = 100x)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1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02D-E55B-DBFC-6565-9BC45C20D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will this affect SCTCT Lab?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A46DD-F1AE-7FA2-FCA7-D28372FD0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Flow results in EPIC will be resulted in the units     </a:t>
            </a:r>
            <a:r>
              <a:rPr lang="en-US" sz="2000" b="1" dirty="0"/>
              <a:t>cells/µL</a:t>
            </a:r>
            <a:r>
              <a:rPr lang="en-US" dirty="0"/>
              <a:t>.</a:t>
            </a:r>
          </a:p>
          <a:p>
            <a:r>
              <a:rPr lang="en-US" dirty="0"/>
              <a:t>For now, the CD3 will remain the same, only CD34 will be affected.</a:t>
            </a:r>
          </a:p>
          <a:p>
            <a:r>
              <a:rPr lang="en-US" dirty="0"/>
              <a:t>Math will be changing, only when calculating CD34 doses. </a:t>
            </a:r>
          </a:p>
          <a:p>
            <a:r>
              <a:rPr lang="en-US" dirty="0"/>
              <a:t>We will also be using the WBC that Flow performs in our worksheets.</a:t>
            </a:r>
          </a:p>
          <a:p>
            <a:r>
              <a:rPr lang="en-US" dirty="0"/>
              <a:t>We will still perform a Sysmex WBC for comparison.   </a:t>
            </a:r>
          </a:p>
          <a:p>
            <a:r>
              <a:rPr lang="en-US" dirty="0"/>
              <a:t>The Autologous </a:t>
            </a:r>
            <a:r>
              <a:rPr lang="en-US" dirty="0" err="1"/>
              <a:t>Cryoprocessing</a:t>
            </a:r>
            <a:r>
              <a:rPr lang="en-US" dirty="0"/>
              <a:t> Worksheet will be updated and validated prior to the conversion. </a:t>
            </a:r>
          </a:p>
          <a:p>
            <a:r>
              <a:rPr lang="en-US" dirty="0"/>
              <a:t>The Autologous procedure will also be updated.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8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FFD54-35F2-0561-11A1-46AAE1E7B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Calculations – CD34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E89EB-187A-F79B-62B2-E600E6695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Cells/µL x 1000 x volume of product (mL) x dilution of tube given to flow= Total CD34</a:t>
            </a:r>
          </a:p>
          <a:p>
            <a:r>
              <a:rPr lang="en-US" dirty="0"/>
              <a:t>Example:  Cells/µL = 200   (This is the value in EPIC from Flow Lab)</a:t>
            </a:r>
          </a:p>
          <a:p>
            <a:pPr marL="0" indent="0">
              <a:buNone/>
            </a:pPr>
            <a:r>
              <a:rPr lang="en-US" dirty="0"/>
              <a:t>			  Product volume = 318mL</a:t>
            </a:r>
          </a:p>
          <a:p>
            <a:pPr marL="0" indent="0">
              <a:buNone/>
            </a:pPr>
            <a:r>
              <a:rPr lang="en-US" dirty="0"/>
              <a:t>			  Pre-processing, so 10x dilution</a:t>
            </a:r>
          </a:p>
          <a:p>
            <a:pPr marL="0" indent="0">
              <a:buNone/>
            </a:pPr>
            <a:r>
              <a:rPr lang="en-US" dirty="0"/>
              <a:t>			200 x 1000 x 318 x 10 = 6.36 x 10</a:t>
            </a:r>
            <a:r>
              <a:rPr lang="en-US" baseline="30000" dirty="0"/>
              <a:t>8 </a:t>
            </a:r>
            <a:r>
              <a:rPr lang="en-US" dirty="0"/>
              <a:t>= Total CD34</a:t>
            </a:r>
            <a:endParaRPr lang="en-US" baseline="30000" dirty="0"/>
          </a:p>
          <a:p>
            <a:pPr marL="0" indent="0">
              <a:buNone/>
            </a:pPr>
            <a:r>
              <a:rPr lang="en-US" baseline="30000" dirty="0"/>
              <a:t>			   </a:t>
            </a:r>
          </a:p>
          <a:p>
            <a:r>
              <a:rPr lang="en-US" dirty="0">
                <a:latin typeface="+mj-lt"/>
              </a:rPr>
              <a:t>You would then divide by the patient weight to obtain CD34+/kg. </a:t>
            </a:r>
          </a:p>
        </p:txBody>
      </p:sp>
    </p:spTree>
    <p:extLst>
      <p:ext uri="{BB962C8B-B14F-4D97-AF65-F5344CB8AC3E}">
        <p14:creationId xmlns:p14="http://schemas.microsoft.com/office/powerpoint/2010/main" val="1405378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11DF7-9E23-F4AF-51AB-261DDC9E2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44B5A-B02D-4861-2A01-34386786B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Go-Live is April 28</a:t>
            </a:r>
            <a:r>
              <a:rPr lang="en-US" baseline="30000" dirty="0"/>
              <a:t>th</a:t>
            </a:r>
            <a:endParaRPr lang="en-US" dirty="0"/>
          </a:p>
          <a:p>
            <a:r>
              <a:rPr lang="en-US" dirty="0"/>
              <a:t>We will practice with the new worksheet next week as part of validation.</a:t>
            </a:r>
          </a:p>
          <a:p>
            <a:r>
              <a:rPr lang="en-US" dirty="0"/>
              <a:t>After Go-Live, everyone should be aware and make sure you have multiple techs review results (or Dr. Fadeyi) prior to reporting.   </a:t>
            </a:r>
          </a:p>
          <a:p>
            <a:r>
              <a:rPr lang="en-US" dirty="0"/>
              <a:t>Complete this training, and immediately report </a:t>
            </a:r>
            <a:r>
              <a:rPr lang="en-US"/>
              <a:t>any problems!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8378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82</TotalTime>
  <Words>447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Updates to Flow Cytometry Math</vt:lpstr>
      <vt:lpstr>Background</vt:lpstr>
      <vt:lpstr>White Count</vt:lpstr>
      <vt:lpstr>How will this affect SCTCT Lab? </vt:lpstr>
      <vt:lpstr>New Calculations – CD34</vt:lpstr>
      <vt:lpstr>Next Steps</vt:lpstr>
    </vt:vector>
  </TitlesOfParts>
  <Company>Wake Forest Baptist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Emily Wilson</dc:creator>
  <cp:lastModifiedBy>Emily Wilson</cp:lastModifiedBy>
  <cp:revision>6</cp:revision>
  <dcterms:created xsi:type="dcterms:W3CDTF">2025-04-04T18:04:28Z</dcterms:created>
  <dcterms:modified xsi:type="dcterms:W3CDTF">2025-04-18T18:05:49Z</dcterms:modified>
</cp:coreProperties>
</file>