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401" r:id="rId5"/>
    <p:sldId id="346" r:id="rId6"/>
    <p:sldId id="447" r:id="rId7"/>
    <p:sldId id="449" r:id="rId8"/>
    <p:sldId id="450" r:id="rId9"/>
    <p:sldId id="509" r:id="rId10"/>
    <p:sldId id="448" r:id="rId11"/>
    <p:sldId id="451" r:id="rId12"/>
    <p:sldId id="452" r:id="rId13"/>
    <p:sldId id="453" r:id="rId14"/>
    <p:sldId id="454" r:id="rId15"/>
    <p:sldId id="455" r:id="rId16"/>
    <p:sldId id="456" r:id="rId17"/>
    <p:sldId id="457" r:id="rId18"/>
    <p:sldId id="458" r:id="rId19"/>
    <p:sldId id="459" r:id="rId20"/>
    <p:sldId id="460" r:id="rId21"/>
    <p:sldId id="461" r:id="rId22"/>
    <p:sldId id="462" r:id="rId23"/>
    <p:sldId id="463" r:id="rId24"/>
    <p:sldId id="464" r:id="rId25"/>
    <p:sldId id="465" r:id="rId26"/>
    <p:sldId id="466" r:id="rId27"/>
    <p:sldId id="467" r:id="rId28"/>
    <p:sldId id="468" r:id="rId29"/>
    <p:sldId id="469" r:id="rId30"/>
    <p:sldId id="470" r:id="rId31"/>
    <p:sldId id="471" r:id="rId32"/>
    <p:sldId id="472" r:id="rId33"/>
    <p:sldId id="473" r:id="rId34"/>
    <p:sldId id="474" r:id="rId35"/>
    <p:sldId id="475" r:id="rId36"/>
    <p:sldId id="476" r:id="rId37"/>
    <p:sldId id="477" r:id="rId38"/>
    <p:sldId id="479" r:id="rId39"/>
    <p:sldId id="478" r:id="rId40"/>
    <p:sldId id="480" r:id="rId41"/>
    <p:sldId id="481" r:id="rId42"/>
    <p:sldId id="482" r:id="rId43"/>
    <p:sldId id="483" r:id="rId44"/>
    <p:sldId id="484" r:id="rId45"/>
    <p:sldId id="485"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07" r:id="rId68"/>
    <p:sldId id="50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95"/>
    <a:srgbClr val="CC0000"/>
    <a:srgbClr val="00D0DA"/>
    <a:srgbClr val="FD4A03"/>
    <a:srgbClr val="FF3300"/>
    <a:srgbClr val="942092"/>
    <a:srgbClr val="75767F"/>
    <a:srgbClr val="6C6D76"/>
    <a:srgbClr val="63646B"/>
    <a:srgbClr val="606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6327"/>
  </p:normalViewPr>
  <p:slideViewPr>
    <p:cSldViewPr snapToGrid="0" snapToObjects="1">
      <p:cViewPr varScale="1">
        <p:scale>
          <a:sx n="112" d="100"/>
          <a:sy n="112" d="100"/>
        </p:scale>
        <p:origin x="498"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E185B-3BDF-D14D-B085-A580EE226EAB}"/>
              </a:ext>
            </a:extLst>
          </p:cNvPr>
          <p:cNvSpPr/>
          <p:nvPr userDrawn="1"/>
        </p:nvSpPr>
        <p:spPr>
          <a:xfrm>
            <a:off x="-1"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descr="Icon&#10;&#10;Description automatically generated with medium confidence">
            <a:extLst>
              <a:ext uri="{FF2B5EF4-FFF2-40B4-BE49-F238E27FC236}">
                <a16:creationId xmlns:a16="http://schemas.microsoft.com/office/drawing/2014/main" id="{7C429685-219A-AF45-85AA-89BCC71FABB5}"/>
              </a:ext>
            </a:extLst>
          </p:cNvPr>
          <p:cNvPicPr>
            <a:picLocks noChangeAspect="1"/>
          </p:cNvPicPr>
          <p:nvPr userDrawn="1"/>
        </p:nvPicPr>
        <p:blipFill>
          <a:blip r:embed="rId2"/>
          <a:stretch>
            <a:fillRect/>
          </a:stretch>
        </p:blipFill>
        <p:spPr>
          <a:xfrm>
            <a:off x="3413288" y="1410764"/>
            <a:ext cx="5365422" cy="1033598"/>
          </a:xfrm>
          <a:prstGeom prst="rect">
            <a:avLst/>
          </a:prstGeom>
        </p:spPr>
      </p:pic>
      <p:sp>
        <p:nvSpPr>
          <p:cNvPr id="13" name="Rectangle 12">
            <a:extLst>
              <a:ext uri="{FF2B5EF4-FFF2-40B4-BE49-F238E27FC236}">
                <a16:creationId xmlns:a16="http://schemas.microsoft.com/office/drawing/2014/main" id="{F4D5828F-73AB-4E46-BF9F-BC0A8EBF0BF2}"/>
              </a:ext>
            </a:extLst>
          </p:cNvPr>
          <p:cNvSpPr/>
          <p:nvPr userDrawn="1"/>
        </p:nvSpPr>
        <p:spPr>
          <a:xfrm>
            <a:off x="0" y="3041354"/>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422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D34690B5-94E9-834D-A68A-03D61DA740E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with medium confidence">
            <a:extLst>
              <a:ext uri="{FF2B5EF4-FFF2-40B4-BE49-F238E27FC236}">
                <a16:creationId xmlns:a16="http://schemas.microsoft.com/office/drawing/2014/main" id="{20E2215C-96C6-8D43-AA77-F5ABF5E574D0}"/>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73666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75B820-07C2-A949-BE2B-4A88861E9728}"/>
              </a:ext>
            </a:extLst>
          </p:cNvPr>
          <p:cNvSpPr/>
          <p:nvPr userDrawn="1"/>
        </p:nvSpPr>
        <p:spPr>
          <a:xfrm>
            <a:off x="0"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descr="Icon&#10;&#10;Description automatically generated with medium confidence">
            <a:extLst>
              <a:ext uri="{FF2B5EF4-FFF2-40B4-BE49-F238E27FC236}">
                <a16:creationId xmlns:a16="http://schemas.microsoft.com/office/drawing/2014/main" id="{757CB469-7135-4240-A8AB-EEF1493C23E3}"/>
              </a:ext>
            </a:extLst>
          </p:cNvPr>
          <p:cNvPicPr>
            <a:picLocks noChangeAspect="1"/>
          </p:cNvPicPr>
          <p:nvPr userDrawn="1"/>
        </p:nvPicPr>
        <p:blipFill>
          <a:blip r:embed="rId2"/>
          <a:stretch>
            <a:fillRect/>
          </a:stretch>
        </p:blipFill>
        <p:spPr>
          <a:xfrm>
            <a:off x="8954769" y="5705922"/>
            <a:ext cx="2356403" cy="453939"/>
          </a:xfrm>
          <a:prstGeom prst="rect">
            <a:avLst/>
          </a:prstGeom>
        </p:spPr>
      </p:pic>
      <p:sp>
        <p:nvSpPr>
          <p:cNvPr id="15" name="Rectangle 14">
            <a:extLst>
              <a:ext uri="{FF2B5EF4-FFF2-40B4-BE49-F238E27FC236}">
                <a16:creationId xmlns:a16="http://schemas.microsoft.com/office/drawing/2014/main" id="{704B28AB-B922-D645-A3B2-3B6FC8273531}"/>
              </a:ext>
            </a:extLst>
          </p:cNvPr>
          <p:cNvSpPr/>
          <p:nvPr userDrawn="1"/>
        </p:nvSpPr>
        <p:spPr>
          <a:xfrm>
            <a:off x="0" y="2531400"/>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86546"/>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66627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5433158"/>
            <a:ext cx="2743200" cy="365125"/>
          </a:xfrm>
          <a:prstGeom prst="rect">
            <a:avLst/>
          </a:prstGeom>
        </p:spPr>
        <p:txBody>
          <a:bodyPr/>
          <a:lstStyle/>
          <a:p>
            <a:fld id="{3955BA4C-A53A-AA4D-A3AA-4109DB938F72}" type="datetimeFigureOut">
              <a:rPr lang="en-US" smtClean="0"/>
              <a:t>4/25/2025</a:t>
            </a:fld>
            <a:endParaRPr lang="en-US"/>
          </a:p>
        </p:txBody>
      </p:sp>
      <p:sp>
        <p:nvSpPr>
          <p:cNvPr id="5" name="Footer Placeholder 4"/>
          <p:cNvSpPr>
            <a:spLocks noGrp="1"/>
          </p:cNvSpPr>
          <p:nvPr>
            <p:ph type="ftr" sz="quarter" idx="11"/>
          </p:nvPr>
        </p:nvSpPr>
        <p:spPr>
          <a:xfrm>
            <a:off x="4038600" y="54331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5414995"/>
            <a:ext cx="2743200" cy="365125"/>
          </a:xfrm>
          <a:prstGeom prst="rect">
            <a:avLst/>
          </a:prstGeom>
        </p:spPr>
        <p:txBody>
          <a:bodyPr/>
          <a:lstStyle/>
          <a:p>
            <a:fld id="{7A4E9FC1-05CE-2144-85E4-8B7AC2E2F0B2}" type="slidenum">
              <a:rPr lang="en-US" smtClean="0"/>
              <a:t>‹#›</a:t>
            </a:fld>
            <a:endParaRPr lang="en-US"/>
          </a:p>
        </p:txBody>
      </p:sp>
      <p:sp>
        <p:nvSpPr>
          <p:cNvPr id="10" name="Rectangle 9">
            <a:extLst>
              <a:ext uri="{FF2B5EF4-FFF2-40B4-BE49-F238E27FC236}">
                <a16:creationId xmlns:a16="http://schemas.microsoft.com/office/drawing/2014/main" id="{3D62FB26-8DBC-4E4E-9215-B6E21C4A450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with medium confidence">
            <a:extLst>
              <a:ext uri="{FF2B5EF4-FFF2-40B4-BE49-F238E27FC236}">
                <a16:creationId xmlns:a16="http://schemas.microsoft.com/office/drawing/2014/main" id="{8F1EDDEF-2B7F-3540-9C73-692A6B5886C5}"/>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209540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4/25/2025</a:t>
            </a:fld>
            <a:endParaRPr lang="en-US"/>
          </a:p>
        </p:txBody>
      </p:sp>
      <p:sp>
        <p:nvSpPr>
          <p:cNvPr id="6" name="Footer Placeholder 5"/>
          <p:cNvSpPr>
            <a:spLocks noGrp="1"/>
          </p:cNvSpPr>
          <p:nvPr>
            <p:ph type="ftr" sz="quarter" idx="11"/>
          </p:nvPr>
        </p:nvSpPr>
        <p:spPr>
          <a:xfrm>
            <a:off x="4038600" y="5469279"/>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a:p>
        </p:txBody>
      </p:sp>
      <p:sp>
        <p:nvSpPr>
          <p:cNvPr id="9" name="Rectangle 8">
            <a:extLst>
              <a:ext uri="{FF2B5EF4-FFF2-40B4-BE49-F238E27FC236}">
                <a16:creationId xmlns:a16="http://schemas.microsoft.com/office/drawing/2014/main" id="{63AD3E57-6927-AB4B-A396-BE9535E4BB41}"/>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5A43A9FE-B5DC-8C44-B8CC-6108C5ACD728}"/>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00930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4/25/2025</a:t>
            </a:fld>
            <a:endParaRPr lang="en-US"/>
          </a:p>
        </p:txBody>
      </p:sp>
      <p:sp>
        <p:nvSpPr>
          <p:cNvPr id="4" name="Footer Placeholder 3"/>
          <p:cNvSpPr>
            <a:spLocks noGrp="1"/>
          </p:cNvSpPr>
          <p:nvPr>
            <p:ph type="ftr" sz="quarter" idx="11"/>
          </p:nvPr>
        </p:nvSpPr>
        <p:spPr>
          <a:xfrm>
            <a:off x="4038600" y="5469279"/>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a:p>
        </p:txBody>
      </p:sp>
      <p:sp>
        <p:nvSpPr>
          <p:cNvPr id="7" name="Rectangle 6">
            <a:extLst>
              <a:ext uri="{FF2B5EF4-FFF2-40B4-BE49-F238E27FC236}">
                <a16:creationId xmlns:a16="http://schemas.microsoft.com/office/drawing/2014/main" id="{896ACF14-7538-944A-B8D3-1F68ACCF22EF}"/>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with medium confidence">
            <a:extLst>
              <a:ext uri="{FF2B5EF4-FFF2-40B4-BE49-F238E27FC236}">
                <a16:creationId xmlns:a16="http://schemas.microsoft.com/office/drawing/2014/main" id="{542931A4-ADCD-2E4A-BB68-96666B651C97}"/>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80646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613A13B-71E1-A444-AB28-18D6AC09F70C}"/>
              </a:ext>
            </a:extLst>
          </p:cNvPr>
          <p:cNvPicPr>
            <a:picLocks noChangeAspect="1"/>
          </p:cNvPicPr>
          <p:nvPr userDrawn="1"/>
        </p:nvPicPr>
        <p:blipFill>
          <a:blip r:embed="rId2"/>
          <a:stretch>
            <a:fillRect/>
          </a:stretch>
        </p:blipFill>
        <p:spPr>
          <a:xfrm>
            <a:off x="10332720" y="6428395"/>
            <a:ext cx="1631598" cy="314312"/>
          </a:xfrm>
          <a:prstGeom prst="rect">
            <a:avLst/>
          </a:prstGeom>
        </p:spPr>
      </p:pic>
      <p:sp>
        <p:nvSpPr>
          <p:cNvPr id="5" name="Date Placeholder 2">
            <a:extLst>
              <a:ext uri="{FF2B5EF4-FFF2-40B4-BE49-F238E27FC236}">
                <a16:creationId xmlns:a16="http://schemas.microsoft.com/office/drawing/2014/main" id="{AFDF682A-EA69-D145-AC8E-FC5B234D3FB5}"/>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4/25/2025</a:t>
            </a:fld>
            <a:endParaRPr lang="en-US"/>
          </a:p>
        </p:txBody>
      </p:sp>
      <p:sp>
        <p:nvSpPr>
          <p:cNvPr id="6" name="Footer Placeholder 3">
            <a:extLst>
              <a:ext uri="{FF2B5EF4-FFF2-40B4-BE49-F238E27FC236}">
                <a16:creationId xmlns:a16="http://schemas.microsoft.com/office/drawing/2014/main" id="{EBE4F81D-D791-B54B-B817-2D5B28414021}"/>
              </a:ext>
            </a:extLst>
          </p:cNvPr>
          <p:cNvSpPr>
            <a:spLocks noGrp="1"/>
          </p:cNvSpPr>
          <p:nvPr>
            <p:ph type="ftr" sz="quarter" idx="11"/>
          </p:nvPr>
        </p:nvSpPr>
        <p:spPr>
          <a:xfrm>
            <a:off x="4038600" y="5469279"/>
            <a:ext cx="4114800" cy="365125"/>
          </a:xfrm>
          <a:prstGeom prst="rect">
            <a:avLst/>
          </a:prstGeom>
        </p:spPr>
        <p:txBody>
          <a:bodyPr/>
          <a:lstStyle/>
          <a:p>
            <a:endParaRPr lang="en-US"/>
          </a:p>
        </p:txBody>
      </p:sp>
      <p:sp>
        <p:nvSpPr>
          <p:cNvPr id="7" name="Slide Number Placeholder 4">
            <a:extLst>
              <a:ext uri="{FF2B5EF4-FFF2-40B4-BE49-F238E27FC236}">
                <a16:creationId xmlns:a16="http://schemas.microsoft.com/office/drawing/2014/main" id="{64E3B238-6DB3-B24D-A9A1-1914CFF854B6}"/>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a:p>
        </p:txBody>
      </p:sp>
      <p:sp>
        <p:nvSpPr>
          <p:cNvPr id="9" name="Rectangle 8">
            <a:extLst>
              <a:ext uri="{FF2B5EF4-FFF2-40B4-BE49-F238E27FC236}">
                <a16:creationId xmlns:a16="http://schemas.microsoft.com/office/drawing/2014/main" id="{1B9F6225-3A98-874A-B114-B830B68FF40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6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3990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3290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D954FD87-E782-B646-9AC7-30BE88FD3B27}"/>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4/25/2025</a:t>
            </a:fld>
            <a:endParaRPr lang="en-US"/>
          </a:p>
        </p:txBody>
      </p:sp>
      <p:sp>
        <p:nvSpPr>
          <p:cNvPr id="9" name="Footer Placeholder 3">
            <a:extLst>
              <a:ext uri="{FF2B5EF4-FFF2-40B4-BE49-F238E27FC236}">
                <a16:creationId xmlns:a16="http://schemas.microsoft.com/office/drawing/2014/main" id="{4091F6FA-435C-3441-AC05-CCB47A34EE7E}"/>
              </a:ext>
            </a:extLst>
          </p:cNvPr>
          <p:cNvSpPr>
            <a:spLocks noGrp="1"/>
          </p:cNvSpPr>
          <p:nvPr>
            <p:ph type="ftr" sz="quarter" idx="11"/>
          </p:nvPr>
        </p:nvSpPr>
        <p:spPr>
          <a:xfrm>
            <a:off x="4038600" y="5469279"/>
            <a:ext cx="4114800" cy="365125"/>
          </a:xfrm>
          <a:prstGeom prst="rect">
            <a:avLst/>
          </a:prstGeom>
        </p:spPr>
        <p:txBody>
          <a:bodyPr/>
          <a:lstStyle/>
          <a:p>
            <a:endParaRPr lang="en-US"/>
          </a:p>
        </p:txBody>
      </p:sp>
      <p:sp>
        <p:nvSpPr>
          <p:cNvPr id="10" name="Slide Number Placeholder 4">
            <a:extLst>
              <a:ext uri="{FF2B5EF4-FFF2-40B4-BE49-F238E27FC236}">
                <a16:creationId xmlns:a16="http://schemas.microsoft.com/office/drawing/2014/main" id="{C6AA0B62-C44F-7241-B4E4-B1A0DF648981}"/>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a:p>
        </p:txBody>
      </p:sp>
      <p:sp>
        <p:nvSpPr>
          <p:cNvPr id="12" name="Rectangle 11">
            <a:extLst>
              <a:ext uri="{FF2B5EF4-FFF2-40B4-BE49-F238E27FC236}">
                <a16:creationId xmlns:a16="http://schemas.microsoft.com/office/drawing/2014/main" id="{C178D541-3A9C-7F44-A648-CEE1110587D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with medium confidence">
            <a:extLst>
              <a:ext uri="{FF2B5EF4-FFF2-40B4-BE49-F238E27FC236}">
                <a16:creationId xmlns:a16="http://schemas.microsoft.com/office/drawing/2014/main" id="{2C9C0F30-A5DB-7947-B02F-09E571940DFD}"/>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39080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09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3" r:id="rId4"/>
    <p:sldLayoutId id="2147483664"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7375-7576-3645-AF3C-A1E5E6380F60}"/>
              </a:ext>
            </a:extLst>
          </p:cNvPr>
          <p:cNvSpPr txBox="1">
            <a:spLocks/>
          </p:cNvSpPr>
          <p:nvPr/>
        </p:nvSpPr>
        <p:spPr>
          <a:xfrm>
            <a:off x="1524000" y="3094665"/>
            <a:ext cx="9144000" cy="73183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rPr>
              <a:t>BB Blast</a:t>
            </a:r>
          </a:p>
          <a:p>
            <a:pPr algn="ctr"/>
            <a:r>
              <a:rPr lang="en-US" sz="4800" b="1" spc="-150" dirty="0">
                <a:solidFill>
                  <a:schemeClr val="bg1"/>
                </a:solidFill>
                <a:latin typeface="Arial" panose="020B0604020202020204" pitchFamily="34" charset="0"/>
              </a:rPr>
              <a:t>4/25/25</a:t>
            </a:r>
          </a:p>
        </p:txBody>
      </p:sp>
      <p:sp>
        <p:nvSpPr>
          <p:cNvPr id="3" name="Subtitle 2">
            <a:extLst>
              <a:ext uri="{FF2B5EF4-FFF2-40B4-BE49-F238E27FC236}">
                <a16:creationId xmlns:a16="http://schemas.microsoft.com/office/drawing/2014/main" id="{825C97AE-5E62-6949-B001-D10D9E2716D7}"/>
              </a:ext>
            </a:extLst>
          </p:cNvPr>
          <p:cNvSpPr txBox="1">
            <a:spLocks/>
          </p:cNvSpPr>
          <p:nvPr/>
        </p:nvSpPr>
        <p:spPr>
          <a:xfrm>
            <a:off x="1706880" y="4374373"/>
            <a:ext cx="9144000" cy="93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latin typeface="Arial" panose="020B0604020202020204" pitchFamily="34" charset="0"/>
            </a:endParaRPr>
          </a:p>
        </p:txBody>
      </p:sp>
    </p:spTree>
    <p:extLst>
      <p:ext uri="{BB962C8B-B14F-4D97-AF65-F5344CB8AC3E}">
        <p14:creationId xmlns:p14="http://schemas.microsoft.com/office/powerpoint/2010/main" val="1279741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A420A-1A77-5E26-7CD1-A7265805586C}"/>
              </a:ext>
            </a:extLst>
          </p:cNvPr>
          <p:cNvPicPr>
            <a:picLocks noChangeAspect="1"/>
          </p:cNvPicPr>
          <p:nvPr/>
        </p:nvPicPr>
        <p:blipFill>
          <a:blip r:embed="rId2"/>
          <a:stretch>
            <a:fillRect/>
          </a:stretch>
        </p:blipFill>
        <p:spPr>
          <a:xfrm>
            <a:off x="0" y="96864"/>
            <a:ext cx="12192000" cy="6664271"/>
          </a:xfrm>
          <a:prstGeom prst="rect">
            <a:avLst/>
          </a:prstGeom>
        </p:spPr>
      </p:pic>
    </p:spTree>
    <p:extLst>
      <p:ext uri="{BB962C8B-B14F-4D97-AF65-F5344CB8AC3E}">
        <p14:creationId xmlns:p14="http://schemas.microsoft.com/office/powerpoint/2010/main" val="650206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47E23-E293-8D2F-93BD-AFF29B9F6937}"/>
              </a:ext>
            </a:extLst>
          </p:cNvPr>
          <p:cNvPicPr>
            <a:picLocks noChangeAspect="1"/>
          </p:cNvPicPr>
          <p:nvPr/>
        </p:nvPicPr>
        <p:blipFill>
          <a:blip r:embed="rId2"/>
          <a:stretch>
            <a:fillRect/>
          </a:stretch>
        </p:blipFill>
        <p:spPr>
          <a:xfrm>
            <a:off x="0" y="173390"/>
            <a:ext cx="12192000" cy="6511219"/>
          </a:xfrm>
          <a:prstGeom prst="rect">
            <a:avLst/>
          </a:prstGeom>
        </p:spPr>
      </p:pic>
    </p:spTree>
    <p:extLst>
      <p:ext uri="{BB962C8B-B14F-4D97-AF65-F5344CB8AC3E}">
        <p14:creationId xmlns:p14="http://schemas.microsoft.com/office/powerpoint/2010/main" val="33266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7E401-633B-1201-4E5E-B4B87415424C}"/>
              </a:ext>
            </a:extLst>
          </p:cNvPr>
          <p:cNvPicPr>
            <a:picLocks noChangeAspect="1"/>
          </p:cNvPicPr>
          <p:nvPr/>
        </p:nvPicPr>
        <p:blipFill>
          <a:blip r:embed="rId2"/>
          <a:stretch>
            <a:fillRect/>
          </a:stretch>
        </p:blipFill>
        <p:spPr>
          <a:xfrm>
            <a:off x="0" y="70435"/>
            <a:ext cx="12192000" cy="6717130"/>
          </a:xfrm>
          <a:prstGeom prst="rect">
            <a:avLst/>
          </a:prstGeom>
        </p:spPr>
      </p:pic>
    </p:spTree>
    <p:extLst>
      <p:ext uri="{BB962C8B-B14F-4D97-AF65-F5344CB8AC3E}">
        <p14:creationId xmlns:p14="http://schemas.microsoft.com/office/powerpoint/2010/main" val="285153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8D848-C281-921A-6804-C916AF01D04D}"/>
              </a:ext>
            </a:extLst>
          </p:cNvPr>
          <p:cNvPicPr>
            <a:picLocks noChangeAspect="1"/>
          </p:cNvPicPr>
          <p:nvPr/>
        </p:nvPicPr>
        <p:blipFill>
          <a:blip r:embed="rId2"/>
          <a:stretch>
            <a:fillRect/>
          </a:stretch>
        </p:blipFill>
        <p:spPr>
          <a:xfrm>
            <a:off x="0" y="230436"/>
            <a:ext cx="12192000" cy="6397128"/>
          </a:xfrm>
          <a:prstGeom prst="rect">
            <a:avLst/>
          </a:prstGeom>
        </p:spPr>
      </p:pic>
    </p:spTree>
    <p:extLst>
      <p:ext uri="{BB962C8B-B14F-4D97-AF65-F5344CB8AC3E}">
        <p14:creationId xmlns:p14="http://schemas.microsoft.com/office/powerpoint/2010/main" val="49811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A6DAB-AFB3-54CC-1B48-C041D768742A}"/>
              </a:ext>
            </a:extLst>
          </p:cNvPr>
          <p:cNvPicPr>
            <a:picLocks noChangeAspect="1"/>
          </p:cNvPicPr>
          <p:nvPr/>
        </p:nvPicPr>
        <p:blipFill>
          <a:blip r:embed="rId2"/>
          <a:stretch>
            <a:fillRect/>
          </a:stretch>
        </p:blipFill>
        <p:spPr>
          <a:xfrm>
            <a:off x="0" y="45188"/>
            <a:ext cx="12192000" cy="6767624"/>
          </a:xfrm>
          <a:prstGeom prst="rect">
            <a:avLst/>
          </a:prstGeom>
        </p:spPr>
      </p:pic>
    </p:spTree>
    <p:extLst>
      <p:ext uri="{BB962C8B-B14F-4D97-AF65-F5344CB8AC3E}">
        <p14:creationId xmlns:p14="http://schemas.microsoft.com/office/powerpoint/2010/main" val="3775416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DE3BE-D4E0-AE04-166D-1275F5730ABF}"/>
              </a:ext>
            </a:extLst>
          </p:cNvPr>
          <p:cNvPicPr>
            <a:picLocks noChangeAspect="1"/>
          </p:cNvPicPr>
          <p:nvPr/>
        </p:nvPicPr>
        <p:blipFill>
          <a:blip r:embed="rId2"/>
          <a:stretch>
            <a:fillRect/>
          </a:stretch>
        </p:blipFill>
        <p:spPr>
          <a:xfrm>
            <a:off x="0" y="102577"/>
            <a:ext cx="12192000" cy="6652846"/>
          </a:xfrm>
          <a:prstGeom prst="rect">
            <a:avLst/>
          </a:prstGeom>
        </p:spPr>
      </p:pic>
    </p:spTree>
    <p:extLst>
      <p:ext uri="{BB962C8B-B14F-4D97-AF65-F5344CB8AC3E}">
        <p14:creationId xmlns:p14="http://schemas.microsoft.com/office/powerpoint/2010/main" val="3826567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091A5-DC40-F85C-F620-E56CF1838219}"/>
              </a:ext>
            </a:extLst>
          </p:cNvPr>
          <p:cNvPicPr>
            <a:picLocks noChangeAspect="1"/>
          </p:cNvPicPr>
          <p:nvPr/>
        </p:nvPicPr>
        <p:blipFill>
          <a:blip r:embed="rId2"/>
          <a:stretch>
            <a:fillRect/>
          </a:stretch>
        </p:blipFill>
        <p:spPr>
          <a:xfrm>
            <a:off x="0" y="48457"/>
            <a:ext cx="12192000" cy="6761085"/>
          </a:xfrm>
          <a:prstGeom prst="rect">
            <a:avLst/>
          </a:prstGeom>
        </p:spPr>
      </p:pic>
    </p:spTree>
    <p:extLst>
      <p:ext uri="{BB962C8B-B14F-4D97-AF65-F5344CB8AC3E}">
        <p14:creationId xmlns:p14="http://schemas.microsoft.com/office/powerpoint/2010/main" val="87220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5801D-74A7-1E38-ED70-84EC99754102}"/>
              </a:ext>
            </a:extLst>
          </p:cNvPr>
          <p:cNvPicPr>
            <a:picLocks noChangeAspect="1"/>
          </p:cNvPicPr>
          <p:nvPr/>
        </p:nvPicPr>
        <p:blipFill>
          <a:blip r:embed="rId2"/>
          <a:stretch>
            <a:fillRect/>
          </a:stretch>
        </p:blipFill>
        <p:spPr>
          <a:xfrm>
            <a:off x="0" y="164548"/>
            <a:ext cx="12192000" cy="6528904"/>
          </a:xfrm>
          <a:prstGeom prst="rect">
            <a:avLst/>
          </a:prstGeom>
        </p:spPr>
      </p:pic>
    </p:spTree>
    <p:extLst>
      <p:ext uri="{BB962C8B-B14F-4D97-AF65-F5344CB8AC3E}">
        <p14:creationId xmlns:p14="http://schemas.microsoft.com/office/powerpoint/2010/main" val="2089697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E0FEF-917E-1889-B27C-800CB0DD10D1}"/>
              </a:ext>
            </a:extLst>
          </p:cNvPr>
          <p:cNvPicPr>
            <a:picLocks noChangeAspect="1"/>
          </p:cNvPicPr>
          <p:nvPr/>
        </p:nvPicPr>
        <p:blipFill>
          <a:blip r:embed="rId2"/>
          <a:stretch>
            <a:fillRect/>
          </a:stretch>
        </p:blipFill>
        <p:spPr>
          <a:xfrm>
            <a:off x="0" y="95481"/>
            <a:ext cx="12192000" cy="6667037"/>
          </a:xfrm>
          <a:prstGeom prst="rect">
            <a:avLst/>
          </a:prstGeom>
        </p:spPr>
      </p:pic>
    </p:spTree>
    <p:extLst>
      <p:ext uri="{BB962C8B-B14F-4D97-AF65-F5344CB8AC3E}">
        <p14:creationId xmlns:p14="http://schemas.microsoft.com/office/powerpoint/2010/main" val="394002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7BE3D-4209-DBA5-6612-5B5FA2A6D3DE}"/>
              </a:ext>
            </a:extLst>
          </p:cNvPr>
          <p:cNvPicPr>
            <a:picLocks noChangeAspect="1"/>
          </p:cNvPicPr>
          <p:nvPr/>
        </p:nvPicPr>
        <p:blipFill>
          <a:blip r:embed="rId2"/>
          <a:stretch>
            <a:fillRect/>
          </a:stretch>
        </p:blipFill>
        <p:spPr>
          <a:xfrm>
            <a:off x="0" y="107935"/>
            <a:ext cx="12192000" cy="6642130"/>
          </a:xfrm>
          <a:prstGeom prst="rect">
            <a:avLst/>
          </a:prstGeom>
        </p:spPr>
      </p:pic>
    </p:spTree>
    <p:extLst>
      <p:ext uri="{BB962C8B-B14F-4D97-AF65-F5344CB8AC3E}">
        <p14:creationId xmlns:p14="http://schemas.microsoft.com/office/powerpoint/2010/main" val="2820033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5C0D-CB1A-804B-BB96-27AC343F77C1}"/>
              </a:ext>
            </a:extLst>
          </p:cNvPr>
          <p:cNvSpPr>
            <a:spLocks noGrp="1"/>
          </p:cNvSpPr>
          <p:nvPr>
            <p:ph type="title" idx="4294967295"/>
          </p:nvPr>
        </p:nvSpPr>
        <p:spPr>
          <a:xfrm>
            <a:off x="497149" y="365125"/>
            <a:ext cx="10515600" cy="1325563"/>
          </a:xfrm>
          <a:prstGeom prst="rect">
            <a:avLst/>
          </a:prstGeom>
        </p:spPr>
        <p:txBody>
          <a:bodyPr/>
          <a:lstStyle/>
          <a:p>
            <a:r>
              <a:rPr lang="en-US" b="1" spc="-150" dirty="0">
                <a:solidFill>
                  <a:srgbClr val="008C95"/>
                </a:solidFill>
              </a:rPr>
              <a:t>Quality </a:t>
            </a:r>
            <a:endParaRPr lang="en-US" b="1" spc="-150" dirty="0"/>
          </a:p>
        </p:txBody>
      </p:sp>
      <p:cxnSp>
        <p:nvCxnSpPr>
          <p:cNvPr id="5" name="Straight Connector 4">
            <a:extLst>
              <a:ext uri="{FF2B5EF4-FFF2-40B4-BE49-F238E27FC236}">
                <a16:creationId xmlns:a16="http://schemas.microsoft.com/office/drawing/2014/main" id="{BD6D8309-74DC-F740-B252-2E7E7B3D4569}"/>
              </a:ext>
            </a:extLst>
          </p:cNvPr>
          <p:cNvCxnSpPr/>
          <p:nvPr/>
        </p:nvCxnSpPr>
        <p:spPr>
          <a:xfrm>
            <a:off x="940769" y="1253751"/>
            <a:ext cx="10207487" cy="0"/>
          </a:xfrm>
          <a:prstGeom prst="line">
            <a:avLst/>
          </a:prstGeom>
          <a:ln w="12700">
            <a:solidFill>
              <a:srgbClr val="008C9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C3F812-62A5-0E3C-51E0-040D462E2B38}"/>
              </a:ext>
            </a:extLst>
          </p:cNvPr>
          <p:cNvSpPr txBox="1"/>
          <p:nvPr/>
        </p:nvSpPr>
        <p:spPr>
          <a:xfrm>
            <a:off x="861639" y="1280128"/>
            <a:ext cx="9592416" cy="5078313"/>
          </a:xfrm>
          <a:prstGeom prst="rect">
            <a:avLst/>
          </a:prstGeom>
          <a:noFill/>
        </p:spPr>
        <p:txBody>
          <a:bodyPr wrap="square" rtlCol="0">
            <a:spAutoFit/>
          </a:bodyPr>
          <a:lstStyle/>
          <a:p>
            <a:pPr marL="285750" indent="-285750">
              <a:buFont typeface="Arial" panose="020B0604020202020204" pitchFamily="34" charset="0"/>
              <a:buChar char="•"/>
            </a:pPr>
            <a:r>
              <a:rPr lang="en-US" dirty="0"/>
              <a:t>Clocking: Ensure you are clocking in when you are in the lab and not before you get here.</a:t>
            </a:r>
          </a:p>
          <a:p>
            <a:pPr marL="285750" indent="-285750">
              <a:buFont typeface="Arial" panose="020B0604020202020204" pitchFamily="34" charset="0"/>
              <a:buChar char="•"/>
            </a:pPr>
            <a:r>
              <a:rPr lang="en-US" dirty="0"/>
              <a:t>O neg practices: continue to use O negs only as indicated in SOPs. Still 40% of our usage is from short dated products. New inventory levels are 50 O negs and 250 O pos (Original was 100/200). We will continue to drop O neg par levels until we reach better utilization numbers. </a:t>
            </a:r>
          </a:p>
          <a:p>
            <a:pPr marL="285750" indent="-285750">
              <a:buFont typeface="Arial" panose="020B0604020202020204" pitchFamily="34" charset="0"/>
              <a:buChar char="•"/>
            </a:pPr>
            <a:r>
              <a:rPr lang="en-US" dirty="0"/>
              <a:t>Downtime May 4</a:t>
            </a:r>
            <a:r>
              <a:rPr lang="en-US" baseline="30000" dirty="0"/>
              <a:t>th</a:t>
            </a:r>
            <a:r>
              <a:rPr lang="en-US" dirty="0"/>
              <a:t> (Sunday). SQ will be down starting at 8am and lasting about 7 hours. Extra staff will be on hand to assist. After we go back up we will be accessing SQ through Citrix (if they can get it working).</a:t>
            </a:r>
          </a:p>
          <a:p>
            <a:pPr marL="285750" indent="-285750">
              <a:buFont typeface="Arial" panose="020B0604020202020204" pitchFamily="34" charset="0"/>
              <a:buChar char="•"/>
            </a:pPr>
            <a:r>
              <a:rPr lang="en-US" dirty="0"/>
              <a:t>BB blast will now be assigned in medtraining. Everyone is responsible for reading and attesting to have read the information. </a:t>
            </a:r>
          </a:p>
          <a:p>
            <a:pPr marL="285750" indent="-285750">
              <a:buFont typeface="Arial" panose="020B0604020202020204" pitchFamily="34" charset="0"/>
              <a:buChar char="•"/>
            </a:pPr>
            <a:r>
              <a:rPr lang="en-US" dirty="0"/>
              <a:t>Sickle Blood order: starting May 5</a:t>
            </a:r>
            <a:r>
              <a:rPr lang="en-US" baseline="30000" dirty="0"/>
              <a:t>th</a:t>
            </a:r>
            <a:r>
              <a:rPr lang="en-US" dirty="0"/>
              <a:t> the order will be only for 4 O negs. O pos and all other types will be screened in house (first for C,E,K then if negative sent downstairs for </a:t>
            </a:r>
            <a:r>
              <a:rPr lang="en-US" dirty="0" err="1"/>
              <a:t>HgbS</a:t>
            </a:r>
            <a:r>
              <a:rPr lang="en-US" dirty="0"/>
              <a:t> testing). 2</a:t>
            </a:r>
            <a:r>
              <a:rPr lang="en-US" baseline="30000" dirty="0"/>
              <a:t>nd</a:t>
            </a:r>
            <a:r>
              <a:rPr lang="en-US" dirty="0"/>
              <a:t>-3</a:t>
            </a:r>
            <a:r>
              <a:rPr lang="en-US" baseline="30000" dirty="0"/>
              <a:t>rd</a:t>
            </a:r>
            <a:r>
              <a:rPr lang="en-US" dirty="0"/>
              <a:t> will continue to do the bulk of this but will no longer have to wait for the units to arrive to screen and can better work this into the workflow. Bulk order and send segments to heme for </a:t>
            </a:r>
            <a:r>
              <a:rPr lang="en-US" dirty="0" err="1"/>
              <a:t>hgbs</a:t>
            </a:r>
            <a:r>
              <a:rPr lang="en-US" dirty="0"/>
              <a:t> testing.</a:t>
            </a:r>
          </a:p>
          <a:p>
            <a:pPr marL="285750" indent="-285750">
              <a:buFont typeface="Arial" panose="020B0604020202020204" pitchFamily="34" charset="0"/>
              <a:buChar char="•"/>
            </a:pPr>
            <a:r>
              <a:rPr lang="en-US" dirty="0"/>
              <a:t>Document all testing phases, including check cells on antigrams and worksheets as applicable. If you don’t write it down, it has to be retested!!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6624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8D016-7740-DE2D-23A4-3210B9B103A2}"/>
              </a:ext>
            </a:extLst>
          </p:cNvPr>
          <p:cNvPicPr>
            <a:picLocks noChangeAspect="1"/>
          </p:cNvPicPr>
          <p:nvPr/>
        </p:nvPicPr>
        <p:blipFill>
          <a:blip r:embed="rId2"/>
          <a:stretch>
            <a:fillRect/>
          </a:stretch>
        </p:blipFill>
        <p:spPr>
          <a:xfrm>
            <a:off x="0" y="37325"/>
            <a:ext cx="12192000" cy="6783349"/>
          </a:xfrm>
          <a:prstGeom prst="rect">
            <a:avLst/>
          </a:prstGeom>
        </p:spPr>
      </p:pic>
    </p:spTree>
    <p:extLst>
      <p:ext uri="{BB962C8B-B14F-4D97-AF65-F5344CB8AC3E}">
        <p14:creationId xmlns:p14="http://schemas.microsoft.com/office/powerpoint/2010/main" val="234145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01E50-D86A-7DFF-6228-1A11A47898E3}"/>
              </a:ext>
            </a:extLst>
          </p:cNvPr>
          <p:cNvPicPr>
            <a:picLocks noChangeAspect="1"/>
          </p:cNvPicPr>
          <p:nvPr/>
        </p:nvPicPr>
        <p:blipFill>
          <a:blip r:embed="rId2"/>
          <a:stretch>
            <a:fillRect/>
          </a:stretch>
        </p:blipFill>
        <p:spPr>
          <a:xfrm>
            <a:off x="0" y="605312"/>
            <a:ext cx="12192000" cy="5647376"/>
          </a:xfrm>
          <a:prstGeom prst="rect">
            <a:avLst/>
          </a:prstGeom>
        </p:spPr>
      </p:pic>
    </p:spTree>
    <p:extLst>
      <p:ext uri="{BB962C8B-B14F-4D97-AF65-F5344CB8AC3E}">
        <p14:creationId xmlns:p14="http://schemas.microsoft.com/office/powerpoint/2010/main" val="341563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5DA7B-288C-50EB-F7CB-3E86F8313F44}"/>
              </a:ext>
            </a:extLst>
          </p:cNvPr>
          <p:cNvPicPr>
            <a:picLocks noChangeAspect="1"/>
          </p:cNvPicPr>
          <p:nvPr/>
        </p:nvPicPr>
        <p:blipFill>
          <a:blip r:embed="rId2"/>
          <a:stretch>
            <a:fillRect/>
          </a:stretch>
        </p:blipFill>
        <p:spPr>
          <a:xfrm>
            <a:off x="29882" y="0"/>
            <a:ext cx="12132235" cy="6858000"/>
          </a:xfrm>
          <a:prstGeom prst="rect">
            <a:avLst/>
          </a:prstGeom>
        </p:spPr>
      </p:pic>
    </p:spTree>
    <p:extLst>
      <p:ext uri="{BB962C8B-B14F-4D97-AF65-F5344CB8AC3E}">
        <p14:creationId xmlns:p14="http://schemas.microsoft.com/office/powerpoint/2010/main" val="663982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AE6BC-411F-1979-F012-F258211443A9}"/>
              </a:ext>
            </a:extLst>
          </p:cNvPr>
          <p:cNvPicPr>
            <a:picLocks noChangeAspect="1"/>
          </p:cNvPicPr>
          <p:nvPr/>
        </p:nvPicPr>
        <p:blipFill>
          <a:blip r:embed="rId2"/>
          <a:stretch>
            <a:fillRect/>
          </a:stretch>
        </p:blipFill>
        <p:spPr>
          <a:xfrm>
            <a:off x="0" y="34088"/>
            <a:ext cx="12192000" cy="6789824"/>
          </a:xfrm>
          <a:prstGeom prst="rect">
            <a:avLst/>
          </a:prstGeom>
        </p:spPr>
      </p:pic>
    </p:spTree>
    <p:extLst>
      <p:ext uri="{BB962C8B-B14F-4D97-AF65-F5344CB8AC3E}">
        <p14:creationId xmlns:p14="http://schemas.microsoft.com/office/powerpoint/2010/main" val="2440835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9CC60-4A72-15F1-68D2-EED3F0B2C6CB}"/>
              </a:ext>
            </a:extLst>
          </p:cNvPr>
          <p:cNvPicPr>
            <a:picLocks noChangeAspect="1"/>
          </p:cNvPicPr>
          <p:nvPr/>
        </p:nvPicPr>
        <p:blipFill>
          <a:blip r:embed="rId2"/>
          <a:stretch>
            <a:fillRect/>
          </a:stretch>
        </p:blipFill>
        <p:spPr>
          <a:xfrm>
            <a:off x="138583" y="0"/>
            <a:ext cx="11914833" cy="6858000"/>
          </a:xfrm>
          <a:prstGeom prst="rect">
            <a:avLst/>
          </a:prstGeom>
        </p:spPr>
      </p:pic>
    </p:spTree>
    <p:extLst>
      <p:ext uri="{BB962C8B-B14F-4D97-AF65-F5344CB8AC3E}">
        <p14:creationId xmlns:p14="http://schemas.microsoft.com/office/powerpoint/2010/main" val="161966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4EF6D0-70A8-EA90-BEC0-EC81947E7DED}"/>
              </a:ext>
            </a:extLst>
          </p:cNvPr>
          <p:cNvPicPr>
            <a:picLocks noChangeAspect="1"/>
          </p:cNvPicPr>
          <p:nvPr/>
        </p:nvPicPr>
        <p:blipFill>
          <a:blip r:embed="rId2"/>
          <a:stretch>
            <a:fillRect/>
          </a:stretch>
        </p:blipFill>
        <p:spPr>
          <a:xfrm>
            <a:off x="0" y="86032"/>
            <a:ext cx="12192000" cy="6685936"/>
          </a:xfrm>
          <a:prstGeom prst="rect">
            <a:avLst/>
          </a:prstGeom>
        </p:spPr>
      </p:pic>
    </p:spTree>
    <p:extLst>
      <p:ext uri="{BB962C8B-B14F-4D97-AF65-F5344CB8AC3E}">
        <p14:creationId xmlns:p14="http://schemas.microsoft.com/office/powerpoint/2010/main" val="1361311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9C994-3F07-2DCB-F296-A827A823958A}"/>
              </a:ext>
            </a:extLst>
          </p:cNvPr>
          <p:cNvPicPr>
            <a:picLocks noChangeAspect="1"/>
          </p:cNvPicPr>
          <p:nvPr/>
        </p:nvPicPr>
        <p:blipFill>
          <a:blip r:embed="rId2"/>
          <a:stretch>
            <a:fillRect/>
          </a:stretch>
        </p:blipFill>
        <p:spPr>
          <a:xfrm>
            <a:off x="0" y="26581"/>
            <a:ext cx="12192000" cy="6804837"/>
          </a:xfrm>
          <a:prstGeom prst="rect">
            <a:avLst/>
          </a:prstGeom>
        </p:spPr>
      </p:pic>
    </p:spTree>
    <p:extLst>
      <p:ext uri="{BB962C8B-B14F-4D97-AF65-F5344CB8AC3E}">
        <p14:creationId xmlns:p14="http://schemas.microsoft.com/office/powerpoint/2010/main" val="413755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068C7-1A07-E2BA-4A0E-88ED1387E5EB}"/>
              </a:ext>
            </a:extLst>
          </p:cNvPr>
          <p:cNvPicPr>
            <a:picLocks noChangeAspect="1"/>
          </p:cNvPicPr>
          <p:nvPr/>
        </p:nvPicPr>
        <p:blipFill>
          <a:blip r:embed="rId2"/>
          <a:stretch>
            <a:fillRect/>
          </a:stretch>
        </p:blipFill>
        <p:spPr>
          <a:xfrm>
            <a:off x="0" y="112004"/>
            <a:ext cx="12192000" cy="6633992"/>
          </a:xfrm>
          <a:prstGeom prst="rect">
            <a:avLst/>
          </a:prstGeom>
        </p:spPr>
      </p:pic>
    </p:spTree>
    <p:extLst>
      <p:ext uri="{BB962C8B-B14F-4D97-AF65-F5344CB8AC3E}">
        <p14:creationId xmlns:p14="http://schemas.microsoft.com/office/powerpoint/2010/main" val="209333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7AE01-41B6-AD91-7F2A-72A69A0E9239}"/>
              </a:ext>
            </a:extLst>
          </p:cNvPr>
          <p:cNvPicPr>
            <a:picLocks noChangeAspect="1"/>
          </p:cNvPicPr>
          <p:nvPr/>
        </p:nvPicPr>
        <p:blipFill>
          <a:blip r:embed="rId2"/>
          <a:stretch>
            <a:fillRect/>
          </a:stretch>
        </p:blipFill>
        <p:spPr>
          <a:xfrm>
            <a:off x="0" y="119425"/>
            <a:ext cx="12192000" cy="6619150"/>
          </a:xfrm>
          <a:prstGeom prst="rect">
            <a:avLst/>
          </a:prstGeom>
        </p:spPr>
      </p:pic>
    </p:spTree>
    <p:extLst>
      <p:ext uri="{BB962C8B-B14F-4D97-AF65-F5344CB8AC3E}">
        <p14:creationId xmlns:p14="http://schemas.microsoft.com/office/powerpoint/2010/main" val="236768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6CD3-875C-65EA-2C23-2E39647AB248}"/>
              </a:ext>
            </a:extLst>
          </p:cNvPr>
          <p:cNvPicPr>
            <a:picLocks noChangeAspect="1"/>
          </p:cNvPicPr>
          <p:nvPr/>
        </p:nvPicPr>
        <p:blipFill>
          <a:blip r:embed="rId2"/>
          <a:stretch>
            <a:fillRect/>
          </a:stretch>
        </p:blipFill>
        <p:spPr>
          <a:xfrm>
            <a:off x="7398" y="0"/>
            <a:ext cx="12177204" cy="6858000"/>
          </a:xfrm>
          <a:prstGeom prst="rect">
            <a:avLst/>
          </a:prstGeom>
        </p:spPr>
      </p:pic>
    </p:spTree>
    <p:extLst>
      <p:ext uri="{BB962C8B-B14F-4D97-AF65-F5344CB8AC3E}">
        <p14:creationId xmlns:p14="http://schemas.microsoft.com/office/powerpoint/2010/main" val="305179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5C0D-CB1A-804B-BB96-27AC343F77C1}"/>
              </a:ext>
            </a:extLst>
          </p:cNvPr>
          <p:cNvSpPr>
            <a:spLocks noGrp="1"/>
          </p:cNvSpPr>
          <p:nvPr>
            <p:ph type="title" idx="4294967295"/>
          </p:nvPr>
        </p:nvSpPr>
        <p:spPr>
          <a:xfrm>
            <a:off x="361642" y="250825"/>
            <a:ext cx="10515600" cy="1325563"/>
          </a:xfrm>
          <a:prstGeom prst="rect">
            <a:avLst/>
          </a:prstGeom>
        </p:spPr>
        <p:txBody>
          <a:bodyPr/>
          <a:lstStyle/>
          <a:p>
            <a:r>
              <a:rPr lang="en-US" b="1" spc="-150" dirty="0">
                <a:solidFill>
                  <a:srgbClr val="008C95"/>
                </a:solidFill>
              </a:rPr>
              <a:t>Quality</a:t>
            </a:r>
            <a:endParaRPr lang="en-US" b="1" spc="-150" dirty="0"/>
          </a:p>
        </p:txBody>
      </p:sp>
      <p:cxnSp>
        <p:nvCxnSpPr>
          <p:cNvPr id="5" name="Straight Connector 4">
            <a:extLst>
              <a:ext uri="{FF2B5EF4-FFF2-40B4-BE49-F238E27FC236}">
                <a16:creationId xmlns:a16="http://schemas.microsoft.com/office/drawing/2014/main" id="{BD6D8309-74DC-F740-B252-2E7E7B3D4569}"/>
              </a:ext>
            </a:extLst>
          </p:cNvPr>
          <p:cNvCxnSpPr/>
          <p:nvPr/>
        </p:nvCxnSpPr>
        <p:spPr>
          <a:xfrm>
            <a:off x="940769" y="1253751"/>
            <a:ext cx="10207487" cy="0"/>
          </a:xfrm>
          <a:prstGeom prst="line">
            <a:avLst/>
          </a:prstGeom>
          <a:ln w="12700">
            <a:solidFill>
              <a:srgbClr val="008C9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A12720-2451-1800-2573-C5D615AF4C03}"/>
              </a:ext>
            </a:extLst>
          </p:cNvPr>
          <p:cNvSpPr txBox="1"/>
          <p:nvPr/>
        </p:nvSpPr>
        <p:spPr>
          <a:xfrm>
            <a:off x="908531" y="1253751"/>
            <a:ext cx="10141181" cy="2585323"/>
          </a:xfrm>
          <a:prstGeom prst="rect">
            <a:avLst/>
          </a:prstGeom>
          <a:noFill/>
        </p:spPr>
        <p:txBody>
          <a:bodyPr wrap="square">
            <a:spAutoFit/>
          </a:bodyPr>
          <a:lstStyle/>
          <a:p>
            <a:pPr marL="285750" indent="-285750">
              <a:buFont typeface="Arial" panose="020B0604020202020204" pitchFamily="34" charset="0"/>
              <a:buChar char="•"/>
            </a:pPr>
            <a:r>
              <a:rPr lang="en-US" dirty="0"/>
              <a:t>Patients TYHD expires when they are discharged. If the patient comes back within the 3 days they need a NEW TYHD!!! Patient from last night came back in via AirCare and was MTP. Sample from a few days ago was used to XM. This is not correct. Sometimes it can be difficult to tell if a patient was discharged and is a readmit but if you KNOW they are a new admission, like this patient arriving from AirCare, they have to have a new TYHD. </a:t>
            </a:r>
          </a:p>
          <a:p>
            <a:pPr marL="285750" indent="-285750">
              <a:buFont typeface="Arial" panose="020B0604020202020204" pitchFamily="34" charset="0"/>
              <a:buChar char="•"/>
            </a:pPr>
            <a:r>
              <a:rPr lang="en-US" dirty="0"/>
              <a:t>Sunquest fix for interface results from Vision is in the works. It needs validating before it can be moved to live. Continue to print worksheets. These can be discarded when the </a:t>
            </a:r>
            <a:r>
              <a:rPr lang="en-US" dirty="0" err="1"/>
              <a:t>reqs</a:t>
            </a:r>
            <a:r>
              <a:rPr lang="en-US" dirty="0"/>
              <a:t> go to be filed. (which for some testing is same day). Your signature on the BB req is an attestation that you checked to ensure the correct results were entered into SQ from the visions. </a:t>
            </a:r>
          </a:p>
        </p:txBody>
      </p:sp>
    </p:spTree>
    <p:extLst>
      <p:ext uri="{BB962C8B-B14F-4D97-AF65-F5344CB8AC3E}">
        <p14:creationId xmlns:p14="http://schemas.microsoft.com/office/powerpoint/2010/main" val="3564413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B600E-1C84-076A-228A-DD5F5E96EFD9}"/>
              </a:ext>
            </a:extLst>
          </p:cNvPr>
          <p:cNvPicPr>
            <a:picLocks noChangeAspect="1"/>
          </p:cNvPicPr>
          <p:nvPr/>
        </p:nvPicPr>
        <p:blipFill>
          <a:blip r:embed="rId2"/>
          <a:stretch>
            <a:fillRect/>
          </a:stretch>
        </p:blipFill>
        <p:spPr>
          <a:xfrm>
            <a:off x="0" y="38193"/>
            <a:ext cx="12192000" cy="6781614"/>
          </a:xfrm>
          <a:prstGeom prst="rect">
            <a:avLst/>
          </a:prstGeom>
        </p:spPr>
      </p:pic>
    </p:spTree>
    <p:extLst>
      <p:ext uri="{BB962C8B-B14F-4D97-AF65-F5344CB8AC3E}">
        <p14:creationId xmlns:p14="http://schemas.microsoft.com/office/powerpoint/2010/main" val="1480716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EE7FD-7DC1-1341-5339-41F722908BB2}"/>
              </a:ext>
            </a:extLst>
          </p:cNvPr>
          <p:cNvPicPr>
            <a:picLocks noChangeAspect="1"/>
          </p:cNvPicPr>
          <p:nvPr/>
        </p:nvPicPr>
        <p:blipFill>
          <a:blip r:embed="rId2"/>
          <a:stretch>
            <a:fillRect/>
          </a:stretch>
        </p:blipFill>
        <p:spPr>
          <a:xfrm>
            <a:off x="0" y="258486"/>
            <a:ext cx="12192000" cy="6341028"/>
          </a:xfrm>
          <a:prstGeom prst="rect">
            <a:avLst/>
          </a:prstGeom>
        </p:spPr>
      </p:pic>
    </p:spTree>
    <p:extLst>
      <p:ext uri="{BB962C8B-B14F-4D97-AF65-F5344CB8AC3E}">
        <p14:creationId xmlns:p14="http://schemas.microsoft.com/office/powerpoint/2010/main" val="1203583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34F63-5068-A724-E25B-90F24E035F02}"/>
              </a:ext>
            </a:extLst>
          </p:cNvPr>
          <p:cNvPicPr>
            <a:picLocks noChangeAspect="1"/>
          </p:cNvPicPr>
          <p:nvPr/>
        </p:nvPicPr>
        <p:blipFill>
          <a:blip r:embed="rId2"/>
          <a:stretch>
            <a:fillRect/>
          </a:stretch>
        </p:blipFill>
        <p:spPr>
          <a:xfrm>
            <a:off x="0" y="112220"/>
            <a:ext cx="12192000" cy="6633560"/>
          </a:xfrm>
          <a:prstGeom prst="rect">
            <a:avLst/>
          </a:prstGeom>
        </p:spPr>
      </p:pic>
    </p:spTree>
    <p:extLst>
      <p:ext uri="{BB962C8B-B14F-4D97-AF65-F5344CB8AC3E}">
        <p14:creationId xmlns:p14="http://schemas.microsoft.com/office/powerpoint/2010/main" val="3768345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03356-9F0C-9143-6B1E-2A3A2735DE0E}"/>
              </a:ext>
            </a:extLst>
          </p:cNvPr>
          <p:cNvPicPr>
            <a:picLocks noChangeAspect="1"/>
          </p:cNvPicPr>
          <p:nvPr/>
        </p:nvPicPr>
        <p:blipFill>
          <a:blip r:embed="rId2"/>
          <a:stretch>
            <a:fillRect/>
          </a:stretch>
        </p:blipFill>
        <p:spPr>
          <a:xfrm>
            <a:off x="0" y="125005"/>
            <a:ext cx="12192000" cy="6607990"/>
          </a:xfrm>
          <a:prstGeom prst="rect">
            <a:avLst/>
          </a:prstGeom>
        </p:spPr>
      </p:pic>
    </p:spTree>
    <p:extLst>
      <p:ext uri="{BB962C8B-B14F-4D97-AF65-F5344CB8AC3E}">
        <p14:creationId xmlns:p14="http://schemas.microsoft.com/office/powerpoint/2010/main" val="2485205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724F3-D7E0-BA99-9B55-48AC88D7669E}"/>
              </a:ext>
            </a:extLst>
          </p:cNvPr>
          <p:cNvPicPr>
            <a:picLocks noChangeAspect="1"/>
          </p:cNvPicPr>
          <p:nvPr/>
        </p:nvPicPr>
        <p:blipFill>
          <a:blip r:embed="rId2"/>
          <a:stretch>
            <a:fillRect/>
          </a:stretch>
        </p:blipFill>
        <p:spPr>
          <a:xfrm>
            <a:off x="0" y="25123"/>
            <a:ext cx="12192000" cy="6807753"/>
          </a:xfrm>
          <a:prstGeom prst="rect">
            <a:avLst/>
          </a:prstGeom>
        </p:spPr>
      </p:pic>
    </p:spTree>
    <p:extLst>
      <p:ext uri="{BB962C8B-B14F-4D97-AF65-F5344CB8AC3E}">
        <p14:creationId xmlns:p14="http://schemas.microsoft.com/office/powerpoint/2010/main" val="1363732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71D99-F888-15B7-1D1E-32E9D6FCC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B4601-5610-4AC1-BBBE-6FFDCC846EFB}"/>
              </a:ext>
            </a:extLst>
          </p:cNvPr>
          <p:cNvSpPr>
            <a:spLocks noGrp="1"/>
          </p:cNvSpPr>
          <p:nvPr>
            <p:ph type="title" idx="4294967295"/>
          </p:nvPr>
        </p:nvSpPr>
        <p:spPr>
          <a:xfrm>
            <a:off x="361642" y="250825"/>
            <a:ext cx="10515600" cy="1325563"/>
          </a:xfrm>
          <a:prstGeom prst="rect">
            <a:avLst/>
          </a:prstGeom>
        </p:spPr>
        <p:txBody>
          <a:bodyPr/>
          <a:lstStyle/>
          <a:p>
            <a:r>
              <a:rPr lang="en-US" b="1" spc="-150" dirty="0">
                <a:solidFill>
                  <a:srgbClr val="008C95"/>
                </a:solidFill>
              </a:rPr>
              <a:t>RFP Grifols slides</a:t>
            </a:r>
            <a:endParaRPr lang="en-US" b="1" spc="-150" dirty="0"/>
          </a:p>
        </p:txBody>
      </p:sp>
      <p:cxnSp>
        <p:nvCxnSpPr>
          <p:cNvPr id="5" name="Straight Connector 4">
            <a:extLst>
              <a:ext uri="{FF2B5EF4-FFF2-40B4-BE49-F238E27FC236}">
                <a16:creationId xmlns:a16="http://schemas.microsoft.com/office/drawing/2014/main" id="{E72BA880-21FB-28F8-A540-05C339B27476}"/>
              </a:ext>
            </a:extLst>
          </p:cNvPr>
          <p:cNvCxnSpPr/>
          <p:nvPr/>
        </p:nvCxnSpPr>
        <p:spPr>
          <a:xfrm>
            <a:off x="940769" y="1253751"/>
            <a:ext cx="10207487" cy="0"/>
          </a:xfrm>
          <a:prstGeom prst="line">
            <a:avLst/>
          </a:prstGeom>
          <a:ln w="12700">
            <a:solidFill>
              <a:srgbClr val="008C9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B4B5BAE-02D6-EB02-7589-6A2C5772BBD4}"/>
              </a:ext>
            </a:extLst>
          </p:cNvPr>
          <p:cNvPicPr>
            <a:picLocks noChangeAspect="1"/>
          </p:cNvPicPr>
          <p:nvPr/>
        </p:nvPicPr>
        <p:blipFill>
          <a:blip r:embed="rId2"/>
          <a:stretch>
            <a:fillRect/>
          </a:stretch>
        </p:blipFill>
        <p:spPr>
          <a:xfrm>
            <a:off x="666572" y="1104419"/>
            <a:ext cx="9605473" cy="5356639"/>
          </a:xfrm>
          <a:prstGeom prst="rect">
            <a:avLst/>
          </a:prstGeom>
        </p:spPr>
      </p:pic>
    </p:spTree>
    <p:extLst>
      <p:ext uri="{BB962C8B-B14F-4D97-AF65-F5344CB8AC3E}">
        <p14:creationId xmlns:p14="http://schemas.microsoft.com/office/powerpoint/2010/main" val="397867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83862-FF9B-54BC-D63C-2F4BE32CFFCB}"/>
              </a:ext>
            </a:extLst>
          </p:cNvPr>
          <p:cNvPicPr>
            <a:picLocks noChangeAspect="1"/>
          </p:cNvPicPr>
          <p:nvPr/>
        </p:nvPicPr>
        <p:blipFill>
          <a:blip r:embed="rId2"/>
          <a:stretch>
            <a:fillRect/>
          </a:stretch>
        </p:blipFill>
        <p:spPr>
          <a:xfrm>
            <a:off x="0" y="115584"/>
            <a:ext cx="12192000" cy="6626831"/>
          </a:xfrm>
          <a:prstGeom prst="rect">
            <a:avLst/>
          </a:prstGeom>
        </p:spPr>
      </p:pic>
    </p:spTree>
    <p:extLst>
      <p:ext uri="{BB962C8B-B14F-4D97-AF65-F5344CB8AC3E}">
        <p14:creationId xmlns:p14="http://schemas.microsoft.com/office/powerpoint/2010/main" val="1009501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C860C-7096-0747-4043-E448F73A18EB}"/>
              </a:ext>
            </a:extLst>
          </p:cNvPr>
          <p:cNvPicPr>
            <a:picLocks noChangeAspect="1"/>
          </p:cNvPicPr>
          <p:nvPr/>
        </p:nvPicPr>
        <p:blipFill>
          <a:blip r:embed="rId2"/>
          <a:stretch>
            <a:fillRect/>
          </a:stretch>
        </p:blipFill>
        <p:spPr>
          <a:xfrm>
            <a:off x="0" y="566643"/>
            <a:ext cx="12192000" cy="5724714"/>
          </a:xfrm>
          <a:prstGeom prst="rect">
            <a:avLst/>
          </a:prstGeom>
        </p:spPr>
      </p:pic>
    </p:spTree>
    <p:extLst>
      <p:ext uri="{BB962C8B-B14F-4D97-AF65-F5344CB8AC3E}">
        <p14:creationId xmlns:p14="http://schemas.microsoft.com/office/powerpoint/2010/main" val="4013872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35808-BE44-4055-8275-6F365204BC2C}"/>
              </a:ext>
            </a:extLst>
          </p:cNvPr>
          <p:cNvPicPr>
            <a:picLocks noChangeAspect="1"/>
          </p:cNvPicPr>
          <p:nvPr/>
        </p:nvPicPr>
        <p:blipFill>
          <a:blip r:embed="rId2"/>
          <a:stretch>
            <a:fillRect/>
          </a:stretch>
        </p:blipFill>
        <p:spPr>
          <a:xfrm>
            <a:off x="0" y="454258"/>
            <a:ext cx="12192000" cy="5949483"/>
          </a:xfrm>
          <a:prstGeom prst="rect">
            <a:avLst/>
          </a:prstGeom>
        </p:spPr>
      </p:pic>
    </p:spTree>
    <p:extLst>
      <p:ext uri="{BB962C8B-B14F-4D97-AF65-F5344CB8AC3E}">
        <p14:creationId xmlns:p14="http://schemas.microsoft.com/office/powerpoint/2010/main" val="1401785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13F87-CECB-DF96-AC45-E1448FA6F26B}"/>
              </a:ext>
            </a:extLst>
          </p:cNvPr>
          <p:cNvPicPr>
            <a:picLocks noChangeAspect="1"/>
          </p:cNvPicPr>
          <p:nvPr/>
        </p:nvPicPr>
        <p:blipFill>
          <a:blip r:embed="rId2"/>
          <a:stretch>
            <a:fillRect/>
          </a:stretch>
        </p:blipFill>
        <p:spPr>
          <a:xfrm>
            <a:off x="0" y="83949"/>
            <a:ext cx="12192000" cy="6690102"/>
          </a:xfrm>
          <a:prstGeom prst="rect">
            <a:avLst/>
          </a:prstGeom>
        </p:spPr>
      </p:pic>
    </p:spTree>
    <p:extLst>
      <p:ext uri="{BB962C8B-B14F-4D97-AF65-F5344CB8AC3E}">
        <p14:creationId xmlns:p14="http://schemas.microsoft.com/office/powerpoint/2010/main" val="273635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42CE-1710-3DA9-37EA-9CA1F5FFF3CA}"/>
              </a:ext>
            </a:extLst>
          </p:cNvPr>
          <p:cNvSpPr>
            <a:spLocks noGrp="1"/>
          </p:cNvSpPr>
          <p:nvPr>
            <p:ph type="title"/>
          </p:nvPr>
        </p:nvSpPr>
        <p:spPr>
          <a:xfrm>
            <a:off x="838200" y="365125"/>
            <a:ext cx="10515600" cy="1292759"/>
          </a:xfrm>
        </p:spPr>
        <p:txBody>
          <a:bodyPr/>
          <a:lstStyle/>
          <a:p>
            <a:r>
              <a:rPr lang="en-US" dirty="0"/>
              <a:t>RFP Overview Pros</a:t>
            </a:r>
            <a:br>
              <a:rPr lang="en-US" dirty="0"/>
            </a:br>
            <a:r>
              <a:rPr lang="en-US" dirty="0" err="1"/>
              <a:t>BioRad</a:t>
            </a:r>
            <a:r>
              <a:rPr lang="en-US" dirty="0"/>
              <a:t>				Grifols</a:t>
            </a:r>
          </a:p>
        </p:txBody>
      </p:sp>
      <p:sp>
        <p:nvSpPr>
          <p:cNvPr id="3" name="Content Placeholder 2">
            <a:extLst>
              <a:ext uri="{FF2B5EF4-FFF2-40B4-BE49-F238E27FC236}">
                <a16:creationId xmlns:a16="http://schemas.microsoft.com/office/drawing/2014/main" id="{EE00796B-52AF-B362-F7A0-DAA1BE7F478F}"/>
              </a:ext>
            </a:extLst>
          </p:cNvPr>
          <p:cNvSpPr>
            <a:spLocks noGrp="1"/>
          </p:cNvSpPr>
          <p:nvPr>
            <p:ph sz="half" idx="1"/>
          </p:nvPr>
        </p:nvSpPr>
        <p:spPr/>
        <p:txBody>
          <a:bodyPr/>
          <a:lstStyle/>
          <a:p>
            <a:pPr indent="0">
              <a:lnSpc>
                <a:spcPct val="100000"/>
              </a:lnSpc>
              <a:spcBef>
                <a:spcPts val="0"/>
              </a:spcBef>
            </a:pPr>
            <a:r>
              <a:rPr lang="en-US" sz="1600" dirty="0"/>
              <a:t>ABID Software</a:t>
            </a:r>
          </a:p>
          <a:p>
            <a:pPr lvl="1" indent="0">
              <a:lnSpc>
                <a:spcPct val="100000"/>
              </a:lnSpc>
              <a:spcBef>
                <a:spcPts val="0"/>
              </a:spcBef>
            </a:pPr>
            <a:r>
              <a:rPr lang="en-US" sz="1100" dirty="0"/>
              <a:t>Allows for other </a:t>
            </a:r>
            <a:r>
              <a:rPr lang="en-US" sz="1100" dirty="0" err="1"/>
              <a:t>manufacutrers</a:t>
            </a:r>
            <a:r>
              <a:rPr lang="en-US" sz="1100" dirty="0"/>
              <a:t> cells</a:t>
            </a:r>
          </a:p>
          <a:p>
            <a:pPr lvl="1" indent="0">
              <a:lnSpc>
                <a:spcPct val="100000"/>
              </a:lnSpc>
              <a:spcBef>
                <a:spcPts val="0"/>
              </a:spcBef>
            </a:pPr>
            <a:r>
              <a:rPr lang="en-US" sz="1100" dirty="0"/>
              <a:t>Suggests extra cells to run</a:t>
            </a:r>
          </a:p>
          <a:p>
            <a:pPr lvl="1" indent="0">
              <a:lnSpc>
                <a:spcPct val="100000"/>
              </a:lnSpc>
              <a:spcBef>
                <a:spcPts val="0"/>
              </a:spcBef>
            </a:pPr>
            <a:r>
              <a:rPr lang="en-US" sz="1100" dirty="0"/>
              <a:t>Integrated blood antigen facts book</a:t>
            </a:r>
          </a:p>
          <a:p>
            <a:pPr indent="0">
              <a:lnSpc>
                <a:spcPct val="100000"/>
              </a:lnSpc>
              <a:spcBef>
                <a:spcPts val="0"/>
              </a:spcBef>
            </a:pPr>
            <a:r>
              <a:rPr lang="en-US" sz="1600" dirty="0"/>
              <a:t>Titers up to 2048 with A2 cells</a:t>
            </a:r>
          </a:p>
          <a:p>
            <a:pPr indent="0">
              <a:lnSpc>
                <a:spcPct val="100000"/>
              </a:lnSpc>
              <a:spcBef>
                <a:spcPts val="0"/>
              </a:spcBef>
            </a:pPr>
            <a:r>
              <a:rPr lang="en-US" sz="1600" dirty="0"/>
              <a:t>C3d card</a:t>
            </a:r>
          </a:p>
          <a:p>
            <a:pPr indent="0">
              <a:lnSpc>
                <a:spcPct val="100000"/>
              </a:lnSpc>
              <a:spcBef>
                <a:spcPts val="0"/>
              </a:spcBef>
            </a:pPr>
            <a:r>
              <a:rPr lang="en-US" sz="1600" dirty="0"/>
              <a:t>Random access</a:t>
            </a:r>
          </a:p>
          <a:p>
            <a:pPr indent="0">
              <a:lnSpc>
                <a:spcPct val="100000"/>
              </a:lnSpc>
              <a:spcBef>
                <a:spcPts val="0"/>
              </a:spcBef>
            </a:pPr>
            <a:r>
              <a:rPr lang="en-US" sz="1600" dirty="0"/>
              <a:t>Zero waste</a:t>
            </a:r>
          </a:p>
          <a:p>
            <a:pPr indent="0">
              <a:lnSpc>
                <a:spcPct val="100000"/>
              </a:lnSpc>
              <a:spcBef>
                <a:spcPts val="0"/>
              </a:spcBef>
            </a:pPr>
            <a:r>
              <a:rPr lang="en-US" sz="1600" dirty="0"/>
              <a:t>Onboard stability (IH-500)</a:t>
            </a:r>
          </a:p>
          <a:p>
            <a:pPr lvl="1" indent="0">
              <a:lnSpc>
                <a:spcPct val="100000"/>
              </a:lnSpc>
              <a:spcBef>
                <a:spcPts val="0"/>
              </a:spcBef>
            </a:pPr>
            <a:r>
              <a:rPr lang="en-US" sz="1100" dirty="0"/>
              <a:t>7 days red cells</a:t>
            </a:r>
          </a:p>
          <a:p>
            <a:pPr lvl="1" indent="0">
              <a:lnSpc>
                <a:spcPct val="100000"/>
              </a:lnSpc>
              <a:spcBef>
                <a:spcPts val="0"/>
              </a:spcBef>
            </a:pPr>
            <a:r>
              <a:rPr lang="en-US" sz="1100" dirty="0"/>
              <a:t>21 days gel cards</a:t>
            </a:r>
          </a:p>
          <a:p>
            <a:pPr lvl="1" indent="0">
              <a:lnSpc>
                <a:spcPct val="100000"/>
              </a:lnSpc>
              <a:spcBef>
                <a:spcPts val="0"/>
              </a:spcBef>
            </a:pPr>
            <a:r>
              <a:rPr lang="en-US" sz="1100" dirty="0"/>
              <a:t>30 days LISS packs</a:t>
            </a:r>
          </a:p>
          <a:p>
            <a:pPr indent="0">
              <a:lnSpc>
                <a:spcPct val="100000"/>
              </a:lnSpc>
              <a:spcBef>
                <a:spcPts val="0"/>
              </a:spcBef>
            </a:pPr>
            <a:r>
              <a:rPr lang="en-US" sz="1600" dirty="0"/>
              <a:t>20 min weekly maintenance, no monthly or daily</a:t>
            </a:r>
          </a:p>
          <a:p>
            <a:pPr indent="0">
              <a:lnSpc>
                <a:spcPct val="100000"/>
              </a:lnSpc>
              <a:spcBef>
                <a:spcPts val="0"/>
              </a:spcBef>
            </a:pPr>
            <a:r>
              <a:rPr lang="en-US" sz="1600" dirty="0"/>
              <a:t>Tube incubators with manual workstations</a:t>
            </a:r>
          </a:p>
          <a:p>
            <a:pPr indent="0">
              <a:lnSpc>
                <a:spcPct val="100000"/>
              </a:lnSpc>
              <a:spcBef>
                <a:spcPts val="0"/>
              </a:spcBef>
            </a:pPr>
            <a:r>
              <a:rPr lang="en-US" sz="1600" dirty="0"/>
              <a:t>No Airgap issues</a:t>
            </a:r>
          </a:p>
        </p:txBody>
      </p:sp>
      <p:sp>
        <p:nvSpPr>
          <p:cNvPr id="4" name="Content Placeholder 3">
            <a:extLst>
              <a:ext uri="{FF2B5EF4-FFF2-40B4-BE49-F238E27FC236}">
                <a16:creationId xmlns:a16="http://schemas.microsoft.com/office/drawing/2014/main" id="{6901852E-7301-CCC5-FBE8-C7C96D14DDF0}"/>
              </a:ext>
            </a:extLst>
          </p:cNvPr>
          <p:cNvSpPr>
            <a:spLocks noGrp="1"/>
          </p:cNvSpPr>
          <p:nvPr>
            <p:ph sz="half" idx="2"/>
          </p:nvPr>
        </p:nvSpPr>
        <p:spPr/>
        <p:txBody>
          <a:bodyPr/>
          <a:lstStyle/>
          <a:p>
            <a:pPr indent="0">
              <a:lnSpc>
                <a:spcPct val="100000"/>
              </a:lnSpc>
              <a:spcBef>
                <a:spcPts val="0"/>
              </a:spcBef>
            </a:pPr>
            <a:r>
              <a:rPr lang="en-US" sz="1600" dirty="0"/>
              <a:t>ABID Software</a:t>
            </a:r>
          </a:p>
          <a:p>
            <a:pPr indent="0">
              <a:lnSpc>
                <a:spcPct val="100000"/>
              </a:lnSpc>
              <a:spcBef>
                <a:spcPts val="0"/>
              </a:spcBef>
            </a:pPr>
            <a:r>
              <a:rPr lang="en-US" sz="1600" dirty="0"/>
              <a:t>Titers up to 512 with A2 cells</a:t>
            </a:r>
          </a:p>
          <a:p>
            <a:pPr indent="0">
              <a:lnSpc>
                <a:spcPct val="100000"/>
              </a:lnSpc>
              <a:spcBef>
                <a:spcPts val="0"/>
              </a:spcBef>
            </a:pPr>
            <a:r>
              <a:rPr lang="en-US" sz="1600" dirty="0"/>
              <a:t>C3d card</a:t>
            </a:r>
          </a:p>
          <a:p>
            <a:pPr indent="0">
              <a:lnSpc>
                <a:spcPct val="100000"/>
              </a:lnSpc>
              <a:spcBef>
                <a:spcPts val="0"/>
              </a:spcBef>
            </a:pPr>
            <a:r>
              <a:rPr lang="en-US" sz="1600" dirty="0"/>
              <a:t>Random access</a:t>
            </a:r>
          </a:p>
          <a:p>
            <a:pPr indent="0">
              <a:lnSpc>
                <a:spcPct val="100000"/>
              </a:lnSpc>
              <a:spcBef>
                <a:spcPts val="0"/>
              </a:spcBef>
            </a:pPr>
            <a:r>
              <a:rPr lang="en-US" sz="1600" dirty="0"/>
              <a:t>Zero waste</a:t>
            </a:r>
          </a:p>
          <a:p>
            <a:pPr indent="0">
              <a:lnSpc>
                <a:spcPct val="100000"/>
              </a:lnSpc>
              <a:spcBef>
                <a:spcPts val="0"/>
              </a:spcBef>
            </a:pPr>
            <a:r>
              <a:rPr lang="en-US" sz="1600" dirty="0"/>
              <a:t>Onboard stability (IH-500)</a:t>
            </a:r>
          </a:p>
          <a:p>
            <a:pPr lvl="1" indent="0">
              <a:lnSpc>
                <a:spcPct val="100000"/>
              </a:lnSpc>
              <a:spcBef>
                <a:spcPts val="0"/>
              </a:spcBef>
            </a:pPr>
            <a:r>
              <a:rPr lang="en-US" sz="1100" dirty="0"/>
              <a:t>Till Gel Cards expire</a:t>
            </a:r>
          </a:p>
          <a:p>
            <a:pPr indent="0">
              <a:lnSpc>
                <a:spcPct val="100000"/>
              </a:lnSpc>
              <a:spcBef>
                <a:spcPts val="0"/>
              </a:spcBef>
            </a:pPr>
            <a:r>
              <a:rPr lang="en-US" sz="1600" dirty="0"/>
              <a:t>15 min weekly maintenance</a:t>
            </a:r>
          </a:p>
          <a:p>
            <a:pPr indent="0">
              <a:lnSpc>
                <a:spcPct val="100000"/>
              </a:lnSpc>
              <a:spcBef>
                <a:spcPts val="0"/>
              </a:spcBef>
            </a:pPr>
            <a:r>
              <a:rPr lang="en-US" sz="1600" dirty="0"/>
              <a:t>20 min monthly maintenance, no daily</a:t>
            </a:r>
          </a:p>
          <a:p>
            <a:pPr indent="0">
              <a:lnSpc>
                <a:spcPct val="100000"/>
              </a:lnSpc>
              <a:spcBef>
                <a:spcPts val="0"/>
              </a:spcBef>
            </a:pPr>
            <a:r>
              <a:rPr lang="en-US" sz="1600" dirty="0"/>
              <a:t>Tube incubators with manual workstations</a:t>
            </a:r>
          </a:p>
          <a:p>
            <a:endParaRPr lang="en-US" dirty="0"/>
          </a:p>
        </p:txBody>
      </p:sp>
    </p:spTree>
    <p:extLst>
      <p:ext uri="{BB962C8B-B14F-4D97-AF65-F5344CB8AC3E}">
        <p14:creationId xmlns:p14="http://schemas.microsoft.com/office/powerpoint/2010/main" val="2550863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ABDC2-5A02-742A-350C-95E6AF898ABF}"/>
              </a:ext>
            </a:extLst>
          </p:cNvPr>
          <p:cNvPicPr>
            <a:picLocks noChangeAspect="1"/>
          </p:cNvPicPr>
          <p:nvPr/>
        </p:nvPicPr>
        <p:blipFill>
          <a:blip r:embed="rId2"/>
          <a:stretch>
            <a:fillRect/>
          </a:stretch>
        </p:blipFill>
        <p:spPr>
          <a:xfrm>
            <a:off x="55719" y="0"/>
            <a:ext cx="12080562" cy="6858000"/>
          </a:xfrm>
          <a:prstGeom prst="rect">
            <a:avLst/>
          </a:prstGeom>
        </p:spPr>
      </p:pic>
    </p:spTree>
    <p:extLst>
      <p:ext uri="{BB962C8B-B14F-4D97-AF65-F5344CB8AC3E}">
        <p14:creationId xmlns:p14="http://schemas.microsoft.com/office/powerpoint/2010/main" val="1159902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A468B-5AF6-DA43-44D2-4F4254E278B6}"/>
              </a:ext>
            </a:extLst>
          </p:cNvPr>
          <p:cNvPicPr>
            <a:picLocks noChangeAspect="1"/>
          </p:cNvPicPr>
          <p:nvPr/>
        </p:nvPicPr>
        <p:blipFill>
          <a:blip r:embed="rId2"/>
          <a:stretch>
            <a:fillRect/>
          </a:stretch>
        </p:blipFill>
        <p:spPr>
          <a:xfrm>
            <a:off x="0" y="13254"/>
            <a:ext cx="12192000" cy="6831491"/>
          </a:xfrm>
          <a:prstGeom prst="rect">
            <a:avLst/>
          </a:prstGeom>
        </p:spPr>
      </p:pic>
    </p:spTree>
    <p:extLst>
      <p:ext uri="{BB962C8B-B14F-4D97-AF65-F5344CB8AC3E}">
        <p14:creationId xmlns:p14="http://schemas.microsoft.com/office/powerpoint/2010/main" val="201227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FB87C-FD3C-4369-A1DB-8C9EA800B3FE}"/>
              </a:ext>
            </a:extLst>
          </p:cNvPr>
          <p:cNvPicPr>
            <a:picLocks noChangeAspect="1"/>
          </p:cNvPicPr>
          <p:nvPr/>
        </p:nvPicPr>
        <p:blipFill>
          <a:blip r:embed="rId2"/>
          <a:stretch>
            <a:fillRect/>
          </a:stretch>
        </p:blipFill>
        <p:spPr>
          <a:xfrm>
            <a:off x="0" y="69273"/>
            <a:ext cx="12192000" cy="6719454"/>
          </a:xfrm>
          <a:prstGeom prst="rect">
            <a:avLst/>
          </a:prstGeom>
        </p:spPr>
      </p:pic>
    </p:spTree>
    <p:extLst>
      <p:ext uri="{BB962C8B-B14F-4D97-AF65-F5344CB8AC3E}">
        <p14:creationId xmlns:p14="http://schemas.microsoft.com/office/powerpoint/2010/main" val="1652667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6CDE-B478-62D1-7913-4C5C17898D01}"/>
              </a:ext>
            </a:extLst>
          </p:cNvPr>
          <p:cNvPicPr>
            <a:picLocks noChangeAspect="1"/>
          </p:cNvPicPr>
          <p:nvPr/>
        </p:nvPicPr>
        <p:blipFill>
          <a:blip r:embed="rId2"/>
          <a:stretch>
            <a:fillRect/>
          </a:stretch>
        </p:blipFill>
        <p:spPr>
          <a:xfrm>
            <a:off x="0" y="101527"/>
            <a:ext cx="12192000" cy="6654946"/>
          </a:xfrm>
          <a:prstGeom prst="rect">
            <a:avLst/>
          </a:prstGeom>
        </p:spPr>
      </p:pic>
    </p:spTree>
    <p:extLst>
      <p:ext uri="{BB962C8B-B14F-4D97-AF65-F5344CB8AC3E}">
        <p14:creationId xmlns:p14="http://schemas.microsoft.com/office/powerpoint/2010/main" val="184104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15D6D-59D3-7DA7-E95C-617D98F7B8FA}"/>
              </a:ext>
            </a:extLst>
          </p:cNvPr>
          <p:cNvPicPr>
            <a:picLocks noChangeAspect="1"/>
          </p:cNvPicPr>
          <p:nvPr/>
        </p:nvPicPr>
        <p:blipFill>
          <a:blip r:embed="rId2"/>
          <a:stretch>
            <a:fillRect/>
          </a:stretch>
        </p:blipFill>
        <p:spPr>
          <a:xfrm>
            <a:off x="190500" y="0"/>
            <a:ext cx="11811000" cy="6858000"/>
          </a:xfrm>
          <a:prstGeom prst="rect">
            <a:avLst/>
          </a:prstGeom>
        </p:spPr>
      </p:pic>
    </p:spTree>
    <p:extLst>
      <p:ext uri="{BB962C8B-B14F-4D97-AF65-F5344CB8AC3E}">
        <p14:creationId xmlns:p14="http://schemas.microsoft.com/office/powerpoint/2010/main" val="335011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E2C2B-2530-4665-10AC-EF1CD83E1876}"/>
              </a:ext>
            </a:extLst>
          </p:cNvPr>
          <p:cNvPicPr>
            <a:picLocks noChangeAspect="1"/>
          </p:cNvPicPr>
          <p:nvPr/>
        </p:nvPicPr>
        <p:blipFill>
          <a:blip r:embed="rId2"/>
          <a:stretch>
            <a:fillRect/>
          </a:stretch>
        </p:blipFill>
        <p:spPr>
          <a:xfrm>
            <a:off x="262666" y="0"/>
            <a:ext cx="11666668" cy="6858000"/>
          </a:xfrm>
          <a:prstGeom prst="rect">
            <a:avLst/>
          </a:prstGeom>
        </p:spPr>
      </p:pic>
    </p:spTree>
    <p:extLst>
      <p:ext uri="{BB962C8B-B14F-4D97-AF65-F5344CB8AC3E}">
        <p14:creationId xmlns:p14="http://schemas.microsoft.com/office/powerpoint/2010/main" val="1192882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2B873-F875-21B2-10EC-413953708B89}"/>
              </a:ext>
            </a:extLst>
          </p:cNvPr>
          <p:cNvPicPr>
            <a:picLocks noChangeAspect="1"/>
          </p:cNvPicPr>
          <p:nvPr/>
        </p:nvPicPr>
        <p:blipFill>
          <a:blip r:embed="rId2"/>
          <a:stretch>
            <a:fillRect/>
          </a:stretch>
        </p:blipFill>
        <p:spPr>
          <a:xfrm>
            <a:off x="0" y="127159"/>
            <a:ext cx="12192000" cy="6603682"/>
          </a:xfrm>
          <a:prstGeom prst="rect">
            <a:avLst/>
          </a:prstGeom>
        </p:spPr>
      </p:pic>
    </p:spTree>
    <p:extLst>
      <p:ext uri="{BB962C8B-B14F-4D97-AF65-F5344CB8AC3E}">
        <p14:creationId xmlns:p14="http://schemas.microsoft.com/office/powerpoint/2010/main" val="447307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D8143-5E2F-0CB6-2042-C8284EC06CF6}"/>
              </a:ext>
            </a:extLst>
          </p:cNvPr>
          <p:cNvPicPr>
            <a:picLocks noChangeAspect="1"/>
          </p:cNvPicPr>
          <p:nvPr/>
        </p:nvPicPr>
        <p:blipFill>
          <a:blip r:embed="rId2"/>
          <a:stretch>
            <a:fillRect/>
          </a:stretch>
        </p:blipFill>
        <p:spPr>
          <a:xfrm>
            <a:off x="0" y="241012"/>
            <a:ext cx="12192000" cy="6375975"/>
          </a:xfrm>
          <a:prstGeom prst="rect">
            <a:avLst/>
          </a:prstGeom>
        </p:spPr>
      </p:pic>
    </p:spTree>
    <p:extLst>
      <p:ext uri="{BB962C8B-B14F-4D97-AF65-F5344CB8AC3E}">
        <p14:creationId xmlns:p14="http://schemas.microsoft.com/office/powerpoint/2010/main" val="1576400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8F9C5-8BE6-414C-DFD6-ADCAF68630C2}"/>
              </a:ext>
            </a:extLst>
          </p:cNvPr>
          <p:cNvPicPr>
            <a:picLocks noChangeAspect="1"/>
          </p:cNvPicPr>
          <p:nvPr/>
        </p:nvPicPr>
        <p:blipFill>
          <a:blip r:embed="rId2"/>
          <a:stretch>
            <a:fillRect/>
          </a:stretch>
        </p:blipFill>
        <p:spPr>
          <a:xfrm>
            <a:off x="0" y="70134"/>
            <a:ext cx="12192000" cy="6717731"/>
          </a:xfrm>
          <a:prstGeom prst="rect">
            <a:avLst/>
          </a:prstGeom>
        </p:spPr>
      </p:pic>
    </p:spTree>
    <p:extLst>
      <p:ext uri="{BB962C8B-B14F-4D97-AF65-F5344CB8AC3E}">
        <p14:creationId xmlns:p14="http://schemas.microsoft.com/office/powerpoint/2010/main" val="4006750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8E1CB-17FF-0B4A-8CB3-32FA9FCA0950}"/>
              </a:ext>
            </a:extLst>
          </p:cNvPr>
          <p:cNvPicPr>
            <a:picLocks noChangeAspect="1"/>
          </p:cNvPicPr>
          <p:nvPr/>
        </p:nvPicPr>
        <p:blipFill>
          <a:blip r:embed="rId2"/>
          <a:stretch>
            <a:fillRect/>
          </a:stretch>
        </p:blipFill>
        <p:spPr>
          <a:xfrm>
            <a:off x="0" y="269372"/>
            <a:ext cx="12192000" cy="6319255"/>
          </a:xfrm>
          <a:prstGeom prst="rect">
            <a:avLst/>
          </a:prstGeom>
        </p:spPr>
      </p:pic>
    </p:spTree>
    <p:extLst>
      <p:ext uri="{BB962C8B-B14F-4D97-AF65-F5344CB8AC3E}">
        <p14:creationId xmlns:p14="http://schemas.microsoft.com/office/powerpoint/2010/main" val="156592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2E54-85A9-4F27-AF91-62BD9C851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223BD-C5BC-FE64-E854-AF1BCB4E21F6}"/>
              </a:ext>
            </a:extLst>
          </p:cNvPr>
          <p:cNvSpPr>
            <a:spLocks noGrp="1"/>
          </p:cNvSpPr>
          <p:nvPr>
            <p:ph type="title"/>
          </p:nvPr>
        </p:nvSpPr>
        <p:spPr>
          <a:xfrm>
            <a:off x="838200" y="365125"/>
            <a:ext cx="10515600" cy="1292759"/>
          </a:xfrm>
        </p:spPr>
        <p:txBody>
          <a:bodyPr/>
          <a:lstStyle/>
          <a:p>
            <a:r>
              <a:rPr lang="en-US" dirty="0"/>
              <a:t>RFP Overview Cons</a:t>
            </a:r>
            <a:br>
              <a:rPr lang="en-US" dirty="0"/>
            </a:br>
            <a:r>
              <a:rPr lang="en-US" dirty="0" err="1"/>
              <a:t>BioRad</a:t>
            </a:r>
            <a:r>
              <a:rPr lang="en-US" dirty="0"/>
              <a:t>				Grifols</a:t>
            </a:r>
          </a:p>
        </p:txBody>
      </p:sp>
      <p:sp>
        <p:nvSpPr>
          <p:cNvPr id="3" name="Content Placeholder 2">
            <a:extLst>
              <a:ext uri="{FF2B5EF4-FFF2-40B4-BE49-F238E27FC236}">
                <a16:creationId xmlns:a16="http://schemas.microsoft.com/office/drawing/2014/main" id="{1005E346-0DB6-3BB6-B85A-6CF72CD7D47E}"/>
              </a:ext>
            </a:extLst>
          </p:cNvPr>
          <p:cNvSpPr>
            <a:spLocks noGrp="1"/>
          </p:cNvSpPr>
          <p:nvPr>
            <p:ph sz="half" idx="1"/>
          </p:nvPr>
        </p:nvSpPr>
        <p:spPr/>
        <p:txBody>
          <a:bodyPr/>
          <a:lstStyle/>
          <a:p>
            <a:pPr indent="0">
              <a:lnSpc>
                <a:spcPct val="100000"/>
              </a:lnSpc>
              <a:spcBef>
                <a:spcPts val="0"/>
              </a:spcBef>
            </a:pPr>
            <a:r>
              <a:rPr lang="en-US" sz="1600" dirty="0"/>
              <a:t>Two analyzers are NOT both validated for the same platforms of testing making the large analyzer not ideal for our lab. We would need 2-3 IH-500 Next</a:t>
            </a:r>
          </a:p>
          <a:p>
            <a:pPr indent="0">
              <a:lnSpc>
                <a:spcPct val="100000"/>
              </a:lnSpc>
              <a:spcBef>
                <a:spcPts val="0"/>
              </a:spcBef>
            </a:pPr>
            <a:r>
              <a:rPr lang="en-US" sz="1600" dirty="0"/>
              <a:t>Manual workstations have a larger footprint</a:t>
            </a:r>
          </a:p>
          <a:p>
            <a:pPr indent="0">
              <a:lnSpc>
                <a:spcPct val="100000"/>
              </a:lnSpc>
              <a:spcBef>
                <a:spcPts val="0"/>
              </a:spcBef>
              <a:buNone/>
            </a:pPr>
            <a:endParaRPr lang="en-US" sz="1600" dirty="0"/>
          </a:p>
        </p:txBody>
      </p:sp>
      <p:sp>
        <p:nvSpPr>
          <p:cNvPr id="4" name="Content Placeholder 3">
            <a:extLst>
              <a:ext uri="{FF2B5EF4-FFF2-40B4-BE49-F238E27FC236}">
                <a16:creationId xmlns:a16="http://schemas.microsoft.com/office/drawing/2014/main" id="{86755944-043A-2A64-9EF2-6B38A1417C10}"/>
              </a:ext>
            </a:extLst>
          </p:cNvPr>
          <p:cNvSpPr>
            <a:spLocks noGrp="1"/>
          </p:cNvSpPr>
          <p:nvPr>
            <p:ph sz="half" idx="2"/>
          </p:nvPr>
        </p:nvSpPr>
        <p:spPr/>
        <p:txBody>
          <a:bodyPr/>
          <a:lstStyle/>
          <a:p>
            <a:pPr indent="0">
              <a:lnSpc>
                <a:spcPct val="100000"/>
              </a:lnSpc>
              <a:spcBef>
                <a:spcPts val="0"/>
              </a:spcBef>
            </a:pPr>
            <a:r>
              <a:rPr lang="en-US" sz="1600" dirty="0"/>
              <a:t>ABID software does not allow for third party cells</a:t>
            </a:r>
          </a:p>
          <a:p>
            <a:pPr indent="0">
              <a:lnSpc>
                <a:spcPct val="100000"/>
              </a:lnSpc>
              <a:spcBef>
                <a:spcPts val="0"/>
              </a:spcBef>
            </a:pPr>
            <a:r>
              <a:rPr lang="en-US" sz="1600" dirty="0"/>
              <a:t>Titers only up to 512. higher titers would require manual titrations</a:t>
            </a:r>
          </a:p>
          <a:p>
            <a:pPr indent="0">
              <a:lnSpc>
                <a:spcPct val="100000"/>
              </a:lnSpc>
              <a:spcBef>
                <a:spcPts val="0"/>
              </a:spcBef>
            </a:pPr>
            <a:r>
              <a:rPr lang="en-US" sz="1600" dirty="0"/>
              <a:t>DG pipettors are terrible (from past experience).</a:t>
            </a:r>
          </a:p>
          <a:p>
            <a:pPr indent="0">
              <a:lnSpc>
                <a:spcPct val="100000"/>
              </a:lnSpc>
              <a:spcBef>
                <a:spcPts val="0"/>
              </a:spcBef>
            </a:pPr>
            <a:r>
              <a:rPr lang="en-US" sz="1600" dirty="0"/>
              <a:t>Manual workstations have a larger footprint </a:t>
            </a:r>
            <a:endParaRPr lang="en-US" dirty="0"/>
          </a:p>
        </p:txBody>
      </p:sp>
    </p:spTree>
    <p:extLst>
      <p:ext uri="{BB962C8B-B14F-4D97-AF65-F5344CB8AC3E}">
        <p14:creationId xmlns:p14="http://schemas.microsoft.com/office/powerpoint/2010/main" val="2121599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9C83F-DA15-80E7-E411-D14B22AB16F2}"/>
              </a:ext>
            </a:extLst>
          </p:cNvPr>
          <p:cNvPicPr>
            <a:picLocks noChangeAspect="1"/>
          </p:cNvPicPr>
          <p:nvPr/>
        </p:nvPicPr>
        <p:blipFill>
          <a:blip r:embed="rId2"/>
          <a:stretch>
            <a:fillRect/>
          </a:stretch>
        </p:blipFill>
        <p:spPr>
          <a:xfrm>
            <a:off x="0" y="345097"/>
            <a:ext cx="12192000" cy="6167806"/>
          </a:xfrm>
          <a:prstGeom prst="rect">
            <a:avLst/>
          </a:prstGeom>
        </p:spPr>
      </p:pic>
    </p:spTree>
    <p:extLst>
      <p:ext uri="{BB962C8B-B14F-4D97-AF65-F5344CB8AC3E}">
        <p14:creationId xmlns:p14="http://schemas.microsoft.com/office/powerpoint/2010/main" val="3894018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5DA23-9AF4-24F8-E8DA-78BF2E7463C9}"/>
              </a:ext>
            </a:extLst>
          </p:cNvPr>
          <p:cNvPicPr>
            <a:picLocks noChangeAspect="1"/>
          </p:cNvPicPr>
          <p:nvPr/>
        </p:nvPicPr>
        <p:blipFill>
          <a:blip r:embed="rId2"/>
          <a:stretch>
            <a:fillRect/>
          </a:stretch>
        </p:blipFill>
        <p:spPr>
          <a:xfrm>
            <a:off x="0" y="123151"/>
            <a:ext cx="12192000" cy="6611697"/>
          </a:xfrm>
          <a:prstGeom prst="rect">
            <a:avLst/>
          </a:prstGeom>
        </p:spPr>
      </p:pic>
    </p:spTree>
    <p:extLst>
      <p:ext uri="{BB962C8B-B14F-4D97-AF65-F5344CB8AC3E}">
        <p14:creationId xmlns:p14="http://schemas.microsoft.com/office/powerpoint/2010/main" val="90253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D702-BB81-CE90-E9AB-78ECB88F133A}"/>
              </a:ext>
            </a:extLst>
          </p:cNvPr>
          <p:cNvPicPr>
            <a:picLocks noChangeAspect="1"/>
          </p:cNvPicPr>
          <p:nvPr/>
        </p:nvPicPr>
        <p:blipFill>
          <a:blip r:embed="rId2"/>
          <a:stretch>
            <a:fillRect/>
          </a:stretch>
        </p:blipFill>
        <p:spPr>
          <a:xfrm>
            <a:off x="0" y="12031"/>
            <a:ext cx="12192000" cy="6833937"/>
          </a:xfrm>
          <a:prstGeom prst="rect">
            <a:avLst/>
          </a:prstGeom>
        </p:spPr>
      </p:pic>
    </p:spTree>
    <p:extLst>
      <p:ext uri="{BB962C8B-B14F-4D97-AF65-F5344CB8AC3E}">
        <p14:creationId xmlns:p14="http://schemas.microsoft.com/office/powerpoint/2010/main" val="1975108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05C4E-6797-34F8-617C-85BCE26D69F0}"/>
              </a:ext>
            </a:extLst>
          </p:cNvPr>
          <p:cNvPicPr>
            <a:picLocks noChangeAspect="1"/>
          </p:cNvPicPr>
          <p:nvPr/>
        </p:nvPicPr>
        <p:blipFill>
          <a:blip r:embed="rId2"/>
          <a:stretch>
            <a:fillRect/>
          </a:stretch>
        </p:blipFill>
        <p:spPr>
          <a:xfrm>
            <a:off x="0" y="296333"/>
            <a:ext cx="12192000" cy="6265333"/>
          </a:xfrm>
          <a:prstGeom prst="rect">
            <a:avLst/>
          </a:prstGeom>
        </p:spPr>
      </p:pic>
    </p:spTree>
    <p:extLst>
      <p:ext uri="{BB962C8B-B14F-4D97-AF65-F5344CB8AC3E}">
        <p14:creationId xmlns:p14="http://schemas.microsoft.com/office/powerpoint/2010/main" val="580386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FBF38-0E9F-E9A9-BF03-6AD9DF5C53F6}"/>
              </a:ext>
            </a:extLst>
          </p:cNvPr>
          <p:cNvPicPr>
            <a:picLocks noChangeAspect="1"/>
          </p:cNvPicPr>
          <p:nvPr/>
        </p:nvPicPr>
        <p:blipFill>
          <a:blip r:embed="rId2"/>
          <a:stretch>
            <a:fillRect/>
          </a:stretch>
        </p:blipFill>
        <p:spPr>
          <a:xfrm>
            <a:off x="0" y="136020"/>
            <a:ext cx="12192000" cy="6585959"/>
          </a:xfrm>
          <a:prstGeom prst="rect">
            <a:avLst/>
          </a:prstGeom>
        </p:spPr>
      </p:pic>
    </p:spTree>
    <p:extLst>
      <p:ext uri="{BB962C8B-B14F-4D97-AF65-F5344CB8AC3E}">
        <p14:creationId xmlns:p14="http://schemas.microsoft.com/office/powerpoint/2010/main" val="3779769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F2B90-8ACD-0B72-42C0-F416D3557AE0}"/>
              </a:ext>
            </a:extLst>
          </p:cNvPr>
          <p:cNvPicPr>
            <a:picLocks noChangeAspect="1"/>
          </p:cNvPicPr>
          <p:nvPr/>
        </p:nvPicPr>
        <p:blipFill>
          <a:blip r:embed="rId2"/>
          <a:stretch>
            <a:fillRect/>
          </a:stretch>
        </p:blipFill>
        <p:spPr>
          <a:xfrm>
            <a:off x="0" y="198418"/>
            <a:ext cx="12192000" cy="6461164"/>
          </a:xfrm>
          <a:prstGeom prst="rect">
            <a:avLst/>
          </a:prstGeom>
        </p:spPr>
      </p:pic>
    </p:spTree>
    <p:extLst>
      <p:ext uri="{BB962C8B-B14F-4D97-AF65-F5344CB8AC3E}">
        <p14:creationId xmlns:p14="http://schemas.microsoft.com/office/powerpoint/2010/main" val="3010416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980AF-21E9-351E-5139-8B72DB43786C}"/>
              </a:ext>
            </a:extLst>
          </p:cNvPr>
          <p:cNvPicPr>
            <a:picLocks noChangeAspect="1"/>
          </p:cNvPicPr>
          <p:nvPr/>
        </p:nvPicPr>
        <p:blipFill>
          <a:blip r:embed="rId2"/>
          <a:stretch>
            <a:fillRect/>
          </a:stretch>
        </p:blipFill>
        <p:spPr>
          <a:xfrm>
            <a:off x="0" y="172844"/>
            <a:ext cx="12192000" cy="6512312"/>
          </a:xfrm>
          <a:prstGeom prst="rect">
            <a:avLst/>
          </a:prstGeom>
        </p:spPr>
      </p:pic>
    </p:spTree>
    <p:extLst>
      <p:ext uri="{BB962C8B-B14F-4D97-AF65-F5344CB8AC3E}">
        <p14:creationId xmlns:p14="http://schemas.microsoft.com/office/powerpoint/2010/main" val="3227835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7BF20-33B2-9CA6-A5AB-BDECD7332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C86E3-8299-D5C3-6E80-5973F05ECD86}"/>
              </a:ext>
            </a:extLst>
          </p:cNvPr>
          <p:cNvSpPr>
            <a:spLocks noGrp="1"/>
          </p:cNvSpPr>
          <p:nvPr>
            <p:ph type="title" idx="4294967295"/>
          </p:nvPr>
        </p:nvSpPr>
        <p:spPr>
          <a:xfrm>
            <a:off x="361642" y="250825"/>
            <a:ext cx="10515600" cy="1325563"/>
          </a:xfrm>
          <a:prstGeom prst="rect">
            <a:avLst/>
          </a:prstGeom>
        </p:spPr>
        <p:txBody>
          <a:bodyPr/>
          <a:lstStyle/>
          <a:p>
            <a:r>
              <a:rPr lang="en-US" b="1" spc="-150" dirty="0">
                <a:solidFill>
                  <a:srgbClr val="008C95"/>
                </a:solidFill>
              </a:rPr>
              <a:t>RFP </a:t>
            </a:r>
            <a:r>
              <a:rPr lang="en-US" b="1" spc="-150" dirty="0" err="1">
                <a:solidFill>
                  <a:srgbClr val="008C95"/>
                </a:solidFill>
              </a:rPr>
              <a:t>Orthos</a:t>
            </a:r>
            <a:r>
              <a:rPr lang="en-US" b="1" spc="-150" dirty="0">
                <a:solidFill>
                  <a:srgbClr val="008C95"/>
                </a:solidFill>
              </a:rPr>
              <a:t> slides</a:t>
            </a:r>
            <a:endParaRPr lang="en-US" b="1" spc="-150" dirty="0"/>
          </a:p>
        </p:txBody>
      </p:sp>
      <p:cxnSp>
        <p:nvCxnSpPr>
          <p:cNvPr id="5" name="Straight Connector 4">
            <a:extLst>
              <a:ext uri="{FF2B5EF4-FFF2-40B4-BE49-F238E27FC236}">
                <a16:creationId xmlns:a16="http://schemas.microsoft.com/office/drawing/2014/main" id="{E409A433-0E0F-338A-C21F-13D3A8ED374C}"/>
              </a:ext>
            </a:extLst>
          </p:cNvPr>
          <p:cNvCxnSpPr/>
          <p:nvPr/>
        </p:nvCxnSpPr>
        <p:spPr>
          <a:xfrm>
            <a:off x="940769" y="1253751"/>
            <a:ext cx="10207487" cy="0"/>
          </a:xfrm>
          <a:prstGeom prst="line">
            <a:avLst/>
          </a:prstGeom>
          <a:ln w="12700">
            <a:solidFill>
              <a:srgbClr val="008C9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B0CE3D1-81A7-E45D-6831-5E008BCEBF47}"/>
              </a:ext>
            </a:extLst>
          </p:cNvPr>
          <p:cNvPicPr>
            <a:picLocks noChangeAspect="1"/>
          </p:cNvPicPr>
          <p:nvPr/>
        </p:nvPicPr>
        <p:blipFill>
          <a:blip r:embed="rId2"/>
          <a:stretch>
            <a:fillRect/>
          </a:stretch>
        </p:blipFill>
        <p:spPr>
          <a:xfrm>
            <a:off x="470601" y="913606"/>
            <a:ext cx="10297682" cy="5553945"/>
          </a:xfrm>
          <a:prstGeom prst="rect">
            <a:avLst/>
          </a:prstGeom>
        </p:spPr>
      </p:pic>
    </p:spTree>
    <p:extLst>
      <p:ext uri="{BB962C8B-B14F-4D97-AF65-F5344CB8AC3E}">
        <p14:creationId xmlns:p14="http://schemas.microsoft.com/office/powerpoint/2010/main" val="3536448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969A3-6421-D540-67AF-22F6CE410F3F}"/>
              </a:ext>
            </a:extLst>
          </p:cNvPr>
          <p:cNvPicPr>
            <a:picLocks noChangeAspect="1"/>
          </p:cNvPicPr>
          <p:nvPr/>
        </p:nvPicPr>
        <p:blipFill>
          <a:blip r:embed="rId2"/>
          <a:stretch>
            <a:fillRect/>
          </a:stretch>
        </p:blipFill>
        <p:spPr>
          <a:xfrm>
            <a:off x="0" y="316871"/>
            <a:ext cx="12192000" cy="6224258"/>
          </a:xfrm>
          <a:prstGeom prst="rect">
            <a:avLst/>
          </a:prstGeom>
        </p:spPr>
      </p:pic>
    </p:spTree>
    <p:extLst>
      <p:ext uri="{BB962C8B-B14F-4D97-AF65-F5344CB8AC3E}">
        <p14:creationId xmlns:p14="http://schemas.microsoft.com/office/powerpoint/2010/main" val="781510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A42D2-7E3D-D625-25CB-E8C9E03220E8}"/>
              </a:ext>
            </a:extLst>
          </p:cNvPr>
          <p:cNvPicPr>
            <a:picLocks noChangeAspect="1"/>
          </p:cNvPicPr>
          <p:nvPr/>
        </p:nvPicPr>
        <p:blipFill>
          <a:blip r:embed="rId2"/>
          <a:stretch>
            <a:fillRect/>
          </a:stretch>
        </p:blipFill>
        <p:spPr>
          <a:xfrm>
            <a:off x="0" y="255328"/>
            <a:ext cx="12192000" cy="6347343"/>
          </a:xfrm>
          <a:prstGeom prst="rect">
            <a:avLst/>
          </a:prstGeom>
        </p:spPr>
      </p:pic>
    </p:spTree>
    <p:extLst>
      <p:ext uri="{BB962C8B-B14F-4D97-AF65-F5344CB8AC3E}">
        <p14:creationId xmlns:p14="http://schemas.microsoft.com/office/powerpoint/2010/main" val="163121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1FA7-A557-2E1C-80D8-8DA92E7A0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BB85C-6818-AFC6-2B77-7AF09241145C}"/>
              </a:ext>
            </a:extLst>
          </p:cNvPr>
          <p:cNvSpPr>
            <a:spLocks noGrp="1"/>
          </p:cNvSpPr>
          <p:nvPr>
            <p:ph type="title"/>
          </p:nvPr>
        </p:nvSpPr>
        <p:spPr>
          <a:xfrm>
            <a:off x="838200" y="365125"/>
            <a:ext cx="10515600" cy="1292759"/>
          </a:xfrm>
        </p:spPr>
        <p:txBody>
          <a:bodyPr/>
          <a:lstStyle/>
          <a:p>
            <a:r>
              <a:rPr lang="en-US" dirty="0"/>
              <a:t>RFP Overview Ortho</a:t>
            </a:r>
            <a:br>
              <a:rPr lang="en-US" dirty="0"/>
            </a:br>
            <a:r>
              <a:rPr lang="en-US" dirty="0"/>
              <a:t>Pro						Cons</a:t>
            </a:r>
          </a:p>
        </p:txBody>
      </p:sp>
      <p:sp>
        <p:nvSpPr>
          <p:cNvPr id="3" name="Content Placeholder 2">
            <a:extLst>
              <a:ext uri="{FF2B5EF4-FFF2-40B4-BE49-F238E27FC236}">
                <a16:creationId xmlns:a16="http://schemas.microsoft.com/office/drawing/2014/main" id="{A9FE8C95-A726-70D3-3EC7-B0C4DAAD1561}"/>
              </a:ext>
            </a:extLst>
          </p:cNvPr>
          <p:cNvSpPr>
            <a:spLocks noGrp="1"/>
          </p:cNvSpPr>
          <p:nvPr>
            <p:ph sz="half" idx="1"/>
          </p:nvPr>
        </p:nvSpPr>
        <p:spPr/>
        <p:txBody>
          <a:bodyPr/>
          <a:lstStyle/>
          <a:p>
            <a:pPr marL="514350" indent="-285750">
              <a:lnSpc>
                <a:spcPct val="100000"/>
              </a:lnSpc>
              <a:spcBef>
                <a:spcPts val="0"/>
              </a:spcBef>
            </a:pPr>
            <a:r>
              <a:rPr lang="en-US" sz="1600" dirty="0"/>
              <a:t>Analyzers already in use, easy validation to new Swift Analyzers</a:t>
            </a:r>
          </a:p>
          <a:p>
            <a:pPr marL="514350" indent="-285750">
              <a:lnSpc>
                <a:spcPct val="100000"/>
              </a:lnSpc>
              <a:spcBef>
                <a:spcPts val="0"/>
              </a:spcBef>
            </a:pPr>
            <a:r>
              <a:rPr lang="en-US" sz="1600" dirty="0"/>
              <a:t>Smallest footprint for manual workstations</a:t>
            </a:r>
          </a:p>
          <a:p>
            <a:pPr marL="514350" indent="-285750">
              <a:lnSpc>
                <a:spcPct val="100000"/>
              </a:lnSpc>
              <a:spcBef>
                <a:spcPts val="0"/>
              </a:spcBef>
            </a:pPr>
            <a:r>
              <a:rPr lang="en-US" sz="1600" dirty="0"/>
              <a:t>Largest test menu</a:t>
            </a:r>
          </a:p>
          <a:p>
            <a:pPr marL="514350" indent="-285750">
              <a:lnSpc>
                <a:spcPct val="100000"/>
              </a:lnSpc>
              <a:spcBef>
                <a:spcPts val="0"/>
              </a:spcBef>
            </a:pPr>
            <a:r>
              <a:rPr lang="en-US" sz="1600" dirty="0"/>
              <a:t>Fastest TAT</a:t>
            </a:r>
          </a:p>
          <a:p>
            <a:pPr marL="514350" indent="-285750">
              <a:lnSpc>
                <a:spcPct val="100000"/>
              </a:lnSpc>
              <a:spcBef>
                <a:spcPts val="0"/>
              </a:spcBef>
            </a:pPr>
            <a:r>
              <a:rPr lang="en-US" sz="1600" dirty="0"/>
              <a:t>Large selection of panels </a:t>
            </a:r>
          </a:p>
          <a:p>
            <a:pPr marL="514350" indent="-285750">
              <a:lnSpc>
                <a:spcPct val="100000"/>
              </a:lnSpc>
              <a:spcBef>
                <a:spcPts val="0"/>
              </a:spcBef>
            </a:pPr>
            <a:r>
              <a:rPr lang="en-US" sz="1600" dirty="0"/>
              <a:t>We like the MTS pipettors</a:t>
            </a:r>
            <a:endParaRPr lang="en-US" sz="1200" dirty="0"/>
          </a:p>
        </p:txBody>
      </p:sp>
      <p:sp>
        <p:nvSpPr>
          <p:cNvPr id="4" name="Content Placeholder 3">
            <a:extLst>
              <a:ext uri="{FF2B5EF4-FFF2-40B4-BE49-F238E27FC236}">
                <a16:creationId xmlns:a16="http://schemas.microsoft.com/office/drawing/2014/main" id="{47940CE5-D621-4CF4-F909-937A447D77AE}"/>
              </a:ext>
            </a:extLst>
          </p:cNvPr>
          <p:cNvSpPr>
            <a:spLocks noGrp="1"/>
          </p:cNvSpPr>
          <p:nvPr>
            <p:ph sz="half" idx="2"/>
          </p:nvPr>
        </p:nvSpPr>
        <p:spPr/>
        <p:txBody>
          <a:bodyPr/>
          <a:lstStyle/>
          <a:p>
            <a:pPr marL="685800" indent="-457200">
              <a:lnSpc>
                <a:spcPct val="100000"/>
              </a:lnSpc>
              <a:spcBef>
                <a:spcPts val="0"/>
              </a:spcBef>
            </a:pPr>
            <a:r>
              <a:rPr lang="en-US" sz="1600" dirty="0"/>
              <a:t>No ABID software</a:t>
            </a:r>
          </a:p>
          <a:p>
            <a:pPr marL="971550" lvl="1" indent="-285750">
              <a:lnSpc>
                <a:spcPct val="100000"/>
              </a:lnSpc>
              <a:spcBef>
                <a:spcPts val="0"/>
              </a:spcBef>
            </a:pPr>
            <a:r>
              <a:rPr lang="en-US" sz="1600" dirty="0"/>
              <a:t>Under development but no details shared</a:t>
            </a:r>
          </a:p>
          <a:p>
            <a:pPr marL="514350" indent="-285750">
              <a:lnSpc>
                <a:spcPct val="100000"/>
              </a:lnSpc>
              <a:spcBef>
                <a:spcPts val="0"/>
              </a:spcBef>
            </a:pPr>
            <a:r>
              <a:rPr lang="en-US" sz="1600" dirty="0"/>
              <a:t>No C3d card</a:t>
            </a:r>
          </a:p>
          <a:p>
            <a:pPr marL="971550" lvl="1" indent="-285750">
              <a:lnSpc>
                <a:spcPct val="100000"/>
              </a:lnSpc>
              <a:spcBef>
                <a:spcPts val="0"/>
              </a:spcBef>
            </a:pPr>
            <a:r>
              <a:rPr lang="en-US" sz="1200" dirty="0"/>
              <a:t>Under development but no details shared</a:t>
            </a:r>
          </a:p>
          <a:p>
            <a:pPr marL="514350" indent="-285750">
              <a:lnSpc>
                <a:spcPct val="100000"/>
              </a:lnSpc>
              <a:spcBef>
                <a:spcPts val="0"/>
              </a:spcBef>
            </a:pPr>
            <a:r>
              <a:rPr lang="en-US" sz="1600" dirty="0"/>
              <a:t>No ability to titer with A2 cells</a:t>
            </a:r>
          </a:p>
          <a:p>
            <a:pPr marL="514350" indent="-285750">
              <a:lnSpc>
                <a:spcPct val="100000"/>
              </a:lnSpc>
              <a:spcBef>
                <a:spcPts val="0"/>
              </a:spcBef>
            </a:pPr>
            <a:r>
              <a:rPr lang="en-US" sz="1600" dirty="0"/>
              <a:t>Supply issues since COVID</a:t>
            </a:r>
          </a:p>
          <a:p>
            <a:pPr marL="514350" indent="-285750">
              <a:lnSpc>
                <a:spcPct val="100000"/>
              </a:lnSpc>
              <a:spcBef>
                <a:spcPts val="0"/>
              </a:spcBef>
            </a:pPr>
            <a:r>
              <a:rPr lang="en-US" sz="1600" dirty="0"/>
              <a:t>Poor communication about delays in product shipment</a:t>
            </a:r>
          </a:p>
          <a:p>
            <a:pPr marL="514350" indent="-285750">
              <a:lnSpc>
                <a:spcPct val="100000"/>
              </a:lnSpc>
              <a:spcBef>
                <a:spcPts val="0"/>
              </a:spcBef>
            </a:pPr>
            <a:r>
              <a:rPr lang="en-US" sz="1600" dirty="0"/>
              <a:t>Test menu very cumbersome and makes it unusable for things like antigen typing.</a:t>
            </a:r>
          </a:p>
        </p:txBody>
      </p:sp>
    </p:spTree>
    <p:extLst>
      <p:ext uri="{BB962C8B-B14F-4D97-AF65-F5344CB8AC3E}">
        <p14:creationId xmlns:p14="http://schemas.microsoft.com/office/powerpoint/2010/main" val="340998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BB52A-B4F8-1E98-95A2-B86FA0F119BF}"/>
              </a:ext>
            </a:extLst>
          </p:cNvPr>
          <p:cNvPicPr>
            <a:picLocks noChangeAspect="1"/>
          </p:cNvPicPr>
          <p:nvPr/>
        </p:nvPicPr>
        <p:blipFill>
          <a:blip r:embed="rId2"/>
          <a:stretch>
            <a:fillRect/>
          </a:stretch>
        </p:blipFill>
        <p:spPr>
          <a:xfrm>
            <a:off x="0" y="119208"/>
            <a:ext cx="12192000" cy="6619583"/>
          </a:xfrm>
          <a:prstGeom prst="rect">
            <a:avLst/>
          </a:prstGeom>
        </p:spPr>
      </p:pic>
    </p:spTree>
    <p:extLst>
      <p:ext uri="{BB962C8B-B14F-4D97-AF65-F5344CB8AC3E}">
        <p14:creationId xmlns:p14="http://schemas.microsoft.com/office/powerpoint/2010/main" val="2102802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C8856-4E3B-D780-DF3F-59F45C116A6F}"/>
              </a:ext>
            </a:extLst>
          </p:cNvPr>
          <p:cNvPicPr>
            <a:picLocks noChangeAspect="1"/>
          </p:cNvPicPr>
          <p:nvPr/>
        </p:nvPicPr>
        <p:blipFill>
          <a:blip r:embed="rId2"/>
          <a:stretch>
            <a:fillRect/>
          </a:stretch>
        </p:blipFill>
        <p:spPr>
          <a:xfrm>
            <a:off x="0" y="184951"/>
            <a:ext cx="12192000" cy="6488097"/>
          </a:xfrm>
          <a:prstGeom prst="rect">
            <a:avLst/>
          </a:prstGeom>
        </p:spPr>
      </p:pic>
    </p:spTree>
    <p:extLst>
      <p:ext uri="{BB962C8B-B14F-4D97-AF65-F5344CB8AC3E}">
        <p14:creationId xmlns:p14="http://schemas.microsoft.com/office/powerpoint/2010/main" val="726828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527BF-BEF7-AA4F-BBE6-DC43CAFDE18E}"/>
              </a:ext>
            </a:extLst>
          </p:cNvPr>
          <p:cNvPicPr>
            <a:picLocks noChangeAspect="1"/>
          </p:cNvPicPr>
          <p:nvPr/>
        </p:nvPicPr>
        <p:blipFill>
          <a:blip r:embed="rId2"/>
          <a:stretch>
            <a:fillRect/>
          </a:stretch>
        </p:blipFill>
        <p:spPr>
          <a:xfrm>
            <a:off x="0" y="221957"/>
            <a:ext cx="12192000" cy="6414085"/>
          </a:xfrm>
          <a:prstGeom prst="rect">
            <a:avLst/>
          </a:prstGeom>
        </p:spPr>
      </p:pic>
    </p:spTree>
    <p:extLst>
      <p:ext uri="{BB962C8B-B14F-4D97-AF65-F5344CB8AC3E}">
        <p14:creationId xmlns:p14="http://schemas.microsoft.com/office/powerpoint/2010/main" val="667124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4F884-5BCD-EC7C-4A61-48A319CBD846}"/>
              </a:ext>
            </a:extLst>
          </p:cNvPr>
          <p:cNvPicPr>
            <a:picLocks noChangeAspect="1"/>
          </p:cNvPicPr>
          <p:nvPr/>
        </p:nvPicPr>
        <p:blipFill>
          <a:blip r:embed="rId2"/>
          <a:stretch>
            <a:fillRect/>
          </a:stretch>
        </p:blipFill>
        <p:spPr>
          <a:xfrm>
            <a:off x="0" y="271413"/>
            <a:ext cx="12192000" cy="6315174"/>
          </a:xfrm>
          <a:prstGeom prst="rect">
            <a:avLst/>
          </a:prstGeom>
        </p:spPr>
      </p:pic>
    </p:spTree>
    <p:extLst>
      <p:ext uri="{BB962C8B-B14F-4D97-AF65-F5344CB8AC3E}">
        <p14:creationId xmlns:p14="http://schemas.microsoft.com/office/powerpoint/2010/main" val="649304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1E07D-7077-7CE3-9944-EB5EA0902802}"/>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928607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EB7CE-3B0D-D437-462C-210B827732E8}"/>
              </a:ext>
            </a:extLst>
          </p:cNvPr>
          <p:cNvPicPr>
            <a:picLocks noChangeAspect="1"/>
          </p:cNvPicPr>
          <p:nvPr/>
        </p:nvPicPr>
        <p:blipFill>
          <a:blip r:embed="rId2"/>
          <a:stretch>
            <a:fillRect/>
          </a:stretch>
        </p:blipFill>
        <p:spPr>
          <a:xfrm>
            <a:off x="0" y="120857"/>
            <a:ext cx="12192000" cy="6616285"/>
          </a:xfrm>
          <a:prstGeom prst="rect">
            <a:avLst/>
          </a:prstGeom>
        </p:spPr>
      </p:pic>
    </p:spTree>
    <p:extLst>
      <p:ext uri="{BB962C8B-B14F-4D97-AF65-F5344CB8AC3E}">
        <p14:creationId xmlns:p14="http://schemas.microsoft.com/office/powerpoint/2010/main" val="131156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1BD67-1D74-5341-6A08-410443A45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F653D-DA9E-36E6-D6D9-AF2C01D46255}"/>
              </a:ext>
            </a:extLst>
          </p:cNvPr>
          <p:cNvSpPr>
            <a:spLocks noGrp="1"/>
          </p:cNvSpPr>
          <p:nvPr>
            <p:ph type="title" idx="4294967295"/>
          </p:nvPr>
        </p:nvSpPr>
        <p:spPr>
          <a:xfrm>
            <a:off x="361642" y="250825"/>
            <a:ext cx="10515600" cy="1325563"/>
          </a:xfrm>
          <a:prstGeom prst="rect">
            <a:avLst/>
          </a:prstGeom>
        </p:spPr>
        <p:txBody>
          <a:bodyPr/>
          <a:lstStyle/>
          <a:p>
            <a:r>
              <a:rPr lang="en-US" b="1" spc="-150" dirty="0">
                <a:solidFill>
                  <a:srgbClr val="008C95"/>
                </a:solidFill>
              </a:rPr>
              <a:t>RFP </a:t>
            </a:r>
            <a:r>
              <a:rPr lang="en-US" b="1" spc="-150" dirty="0" err="1">
                <a:solidFill>
                  <a:srgbClr val="008C95"/>
                </a:solidFill>
              </a:rPr>
              <a:t>Biorad</a:t>
            </a:r>
            <a:r>
              <a:rPr lang="en-US" b="1" spc="-150" dirty="0">
                <a:solidFill>
                  <a:srgbClr val="008C95"/>
                </a:solidFill>
              </a:rPr>
              <a:t> slides</a:t>
            </a:r>
            <a:endParaRPr lang="en-US" b="1" spc="-150" dirty="0"/>
          </a:p>
        </p:txBody>
      </p:sp>
      <p:cxnSp>
        <p:nvCxnSpPr>
          <p:cNvPr id="5" name="Straight Connector 4">
            <a:extLst>
              <a:ext uri="{FF2B5EF4-FFF2-40B4-BE49-F238E27FC236}">
                <a16:creationId xmlns:a16="http://schemas.microsoft.com/office/drawing/2014/main" id="{289DC725-1987-A065-2B40-ACE4C776AC4D}"/>
              </a:ext>
            </a:extLst>
          </p:cNvPr>
          <p:cNvCxnSpPr/>
          <p:nvPr/>
        </p:nvCxnSpPr>
        <p:spPr>
          <a:xfrm>
            <a:off x="940769" y="1253751"/>
            <a:ext cx="10207487" cy="0"/>
          </a:xfrm>
          <a:prstGeom prst="line">
            <a:avLst/>
          </a:prstGeom>
          <a:ln w="12700">
            <a:solidFill>
              <a:srgbClr val="008C9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E00424A-3992-2901-1F9E-FF38F0AD5287}"/>
              </a:ext>
            </a:extLst>
          </p:cNvPr>
          <p:cNvPicPr>
            <a:picLocks noChangeAspect="1"/>
          </p:cNvPicPr>
          <p:nvPr/>
        </p:nvPicPr>
        <p:blipFill>
          <a:blip r:embed="rId2"/>
          <a:stretch>
            <a:fillRect/>
          </a:stretch>
        </p:blipFill>
        <p:spPr>
          <a:xfrm>
            <a:off x="649480" y="1253751"/>
            <a:ext cx="8696770" cy="4715116"/>
          </a:xfrm>
          <a:prstGeom prst="rect">
            <a:avLst/>
          </a:prstGeom>
        </p:spPr>
      </p:pic>
    </p:spTree>
    <p:extLst>
      <p:ext uri="{BB962C8B-B14F-4D97-AF65-F5344CB8AC3E}">
        <p14:creationId xmlns:p14="http://schemas.microsoft.com/office/powerpoint/2010/main" val="1352821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69C32-AD41-BF09-B921-0515A974B29F}"/>
              </a:ext>
            </a:extLst>
          </p:cNvPr>
          <p:cNvPicPr>
            <a:picLocks noChangeAspect="1"/>
          </p:cNvPicPr>
          <p:nvPr/>
        </p:nvPicPr>
        <p:blipFill>
          <a:blip r:embed="rId2"/>
          <a:stretch>
            <a:fillRect/>
          </a:stretch>
        </p:blipFill>
        <p:spPr>
          <a:xfrm>
            <a:off x="0" y="233753"/>
            <a:ext cx="12192000" cy="6390493"/>
          </a:xfrm>
          <a:prstGeom prst="rect">
            <a:avLst/>
          </a:prstGeom>
        </p:spPr>
      </p:pic>
    </p:spTree>
    <p:extLst>
      <p:ext uri="{BB962C8B-B14F-4D97-AF65-F5344CB8AC3E}">
        <p14:creationId xmlns:p14="http://schemas.microsoft.com/office/powerpoint/2010/main" val="191144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81FB6-9CE8-EF0C-2136-F8167F57317C}"/>
              </a:ext>
            </a:extLst>
          </p:cNvPr>
          <p:cNvPicPr>
            <a:picLocks noChangeAspect="1"/>
          </p:cNvPicPr>
          <p:nvPr/>
        </p:nvPicPr>
        <p:blipFill>
          <a:blip r:embed="rId2"/>
          <a:stretch>
            <a:fillRect/>
          </a:stretch>
        </p:blipFill>
        <p:spPr>
          <a:xfrm>
            <a:off x="0" y="204066"/>
            <a:ext cx="12192000" cy="6449867"/>
          </a:xfrm>
          <a:prstGeom prst="rect">
            <a:avLst/>
          </a:prstGeom>
        </p:spPr>
      </p:pic>
    </p:spTree>
    <p:extLst>
      <p:ext uri="{BB962C8B-B14F-4D97-AF65-F5344CB8AC3E}">
        <p14:creationId xmlns:p14="http://schemas.microsoft.com/office/powerpoint/2010/main" val="2658852692"/>
      </p:ext>
    </p:extLst>
  </p:cSld>
  <p:clrMapOvr>
    <a:masterClrMapping/>
  </p:clrMapOvr>
</p:sld>
</file>

<file path=ppt/theme/theme1.xml><?xml version="1.0" encoding="utf-8"?>
<a:theme xmlns:a="http://schemas.openxmlformats.org/drawingml/2006/main" name="Office Theme">
  <a:themeElements>
    <a:clrScheme name="Atrium Presentation 1">
      <a:dk1>
        <a:srgbClr val="767882"/>
      </a:dk1>
      <a:lt1>
        <a:srgbClr val="FFFFFF"/>
      </a:lt1>
      <a:dk2>
        <a:srgbClr val="000000"/>
      </a:dk2>
      <a:lt2>
        <a:srgbClr val="008C94"/>
      </a:lt2>
      <a:accent1>
        <a:srgbClr val="006C74"/>
      </a:accent1>
      <a:accent2>
        <a:srgbClr val="E5B801"/>
      </a:accent2>
      <a:accent3>
        <a:srgbClr val="004797"/>
      </a:accent3>
      <a:accent4>
        <a:srgbClr val="04BB6E"/>
      </a:accent4>
      <a:accent5>
        <a:srgbClr val="FF7D2E"/>
      </a:accent5>
      <a:accent6>
        <a:srgbClr val="E433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humbnail xmlns="2e2fa44a-b297-4cb3-ae00-3700515fc5c7">
      <Url xsi:nil="true"/>
      <Description xsi:nil="true"/>
    </Thumbnail>
    <Template_x0020_Type xmlns="2e2fa44a-b297-4cb3-ae00-3700515fc5c7">PowerPoint Presentation Templates</Template_x0020_Type>
    <Viewer_x0020_Type xmlns="2e2fa44a-b297-4cb3-ae00-3700515fc5c7" xsi:nil="true"/>
    <Notes0 xmlns="2e2fa44a-b297-4cb3-ae00-3700515fc5c7" xsi:nil="true"/>
    <Description0 xmlns="2e2fa44a-b297-4cb3-ae00-3700515fc5c7" xsi:nil="true"/>
    <LookupLocation xmlns="2e2fa44a-b297-4cb3-ae00-3700515fc5c7" xsi:nil="true"/>
    <Size xmlns="2e2fa44a-b297-4cb3-ae00-3700515fc5c7" xsi:nil="true"/>
    <Format xmlns="2e2fa44a-b297-4cb3-ae00-3700515fc5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11A1C473963441BD86150D67F8ACB6" ma:contentTypeVersion="16" ma:contentTypeDescription="Create a new document." ma:contentTypeScope="" ma:versionID="b6027ac7c4c30af25b9aba57a64d9322">
  <xsd:schema xmlns:xsd="http://www.w3.org/2001/XMLSchema" xmlns:xs="http://www.w3.org/2001/XMLSchema" xmlns:p="http://schemas.microsoft.com/office/2006/metadata/properties" xmlns:ns2="2e2fa44a-b297-4cb3-ae00-3700515fc5c7" xmlns:ns3="990867f7-ed38-4c21-b441-c544514c8362" targetNamespace="http://schemas.microsoft.com/office/2006/metadata/properties" ma:root="true" ma:fieldsID="133d9d9c0223997ef7a48798d8ee9476" ns2:_="" ns3:_="">
    <xsd:import namespace="2e2fa44a-b297-4cb3-ae00-3700515fc5c7"/>
    <xsd:import namespace="990867f7-ed38-4c21-b441-c544514c8362"/>
    <xsd:element name="properties">
      <xsd:complexType>
        <xsd:sequence>
          <xsd:element name="documentManagement">
            <xsd:complexType>
              <xsd:all>
                <xsd:element ref="ns2:Template_x0020_Type"/>
                <xsd:element ref="ns2:Thumbnail" minOccurs="0"/>
                <xsd:element ref="ns2:LookupLocation" minOccurs="0"/>
                <xsd:element ref="ns2:Size" minOccurs="0"/>
                <xsd:element ref="ns2:Description0" minOccurs="0"/>
                <xsd:element ref="ns2:Viewer_x0020_Type" minOccurs="0"/>
                <xsd:element ref="ns2:Format" minOccurs="0"/>
                <xsd:element ref="ns2:Notes0" minOccurs="0"/>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2fa44a-b297-4cb3-ae00-3700515fc5c7" elementFormDefault="qualified">
    <xsd:import namespace="http://schemas.microsoft.com/office/2006/documentManagement/types"/>
    <xsd:import namespace="http://schemas.microsoft.com/office/infopath/2007/PartnerControls"/>
    <xsd:element name="Template_x0020_Type" ma:index="2" ma:displayName="Template Type" ma:format="Dropdown" ma:internalName="Template_x0020_Type">
      <xsd:simpleType>
        <xsd:restriction base="dms:Choice">
          <xsd:enumeration value="Research Poster Templates"/>
          <xsd:enumeration value="PowerPoint Presentation Templates"/>
          <xsd:enumeration value="Clinical Trials Memo Templates (Word)"/>
          <xsd:enumeration value="Memo Templates"/>
          <xsd:enumeration value="Newsletter Templates"/>
          <xsd:enumeration value="Fax Forms"/>
        </xsd:restriction>
      </xsd:simpleType>
    </xsd:element>
    <xsd:element name="Thumbnail" ma:index="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LookupLocation" ma:index="4" nillable="true" ma:displayName="Location" ma:list="{8c3d8ae5-af0e-43eb-a7ed-e0f5c1415c9c}" ma:internalName="LookupLocation" ma:readOnly="false" ma:showField="Title">
      <xsd:simpleType>
        <xsd:restriction base="dms:Lookup"/>
      </xsd:simpleType>
    </xsd:element>
    <xsd:element name="Size" ma:index="5" nillable="true" ma:displayName="Size" ma:internalName="Size">
      <xsd:simpleType>
        <xsd:restriction base="dms:Text">
          <xsd:maxLength value="255"/>
        </xsd:restriction>
      </xsd:simpleType>
    </xsd:element>
    <xsd:element name="Description0" ma:index="6" nillable="true" ma:displayName="Description" ma:internalName="Description0">
      <xsd:simpleType>
        <xsd:restriction base="dms:Text">
          <xsd:maxLength value="255"/>
        </xsd:restriction>
      </xsd:simpleType>
    </xsd:element>
    <xsd:element name="Viewer_x0020_Type" ma:index="7" nillable="true" ma:displayName="Viewer Type" ma:format="Dropdown" ma:internalName="Viewer_x0020_Type">
      <xsd:simpleType>
        <xsd:restriction base="dms:Choice">
          <xsd:enumeration value="Internal"/>
          <xsd:enumeration value="External"/>
        </xsd:restriction>
      </xsd:simpleType>
    </xsd:element>
    <xsd:element name="Format" ma:index="14" nillable="true" ma:displayName="Format" ma:format="Dropdown" ma:internalName="Format">
      <xsd:simpleType>
        <xsd:restriction base="dms:Choice">
          <xsd:enumeration value="Standard"/>
          <xsd:enumeration value="Widescreen"/>
        </xsd:restriction>
      </xsd:simpleType>
    </xsd:element>
    <xsd:element name="Notes0" ma:index="15" nillable="true" ma:displayName="Notes" ma:internalName="Notes0">
      <xsd:simpleType>
        <xsd:restriction base="dms:Note">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0867f7-ed38-4c21-b441-c544514c83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F4885C-7609-4458-9BFE-1B0CB90D3740}">
  <ds:schemaRefs>
    <ds:schemaRef ds:uri="http://schemas.microsoft.com/office/infopath/2007/PartnerControls"/>
    <ds:schemaRef ds:uri="http://purl.org/dc/elements/1.1/"/>
    <ds:schemaRef ds:uri="http://schemas.microsoft.com/office/2006/metadata/properties"/>
    <ds:schemaRef ds:uri="990867f7-ed38-4c21-b441-c544514c8362"/>
    <ds:schemaRef ds:uri="http://purl.org/dc/terms/"/>
    <ds:schemaRef ds:uri="http://schemas.openxmlformats.org/package/2006/metadata/core-properties"/>
    <ds:schemaRef ds:uri="2e2fa44a-b297-4cb3-ae00-3700515fc5c7"/>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E63523AF-DDDA-4640-8FDD-706FD8583505}">
  <ds:schemaRefs>
    <ds:schemaRef ds:uri="http://schemas.microsoft.com/sharepoint/v3/contenttype/forms"/>
  </ds:schemaRefs>
</ds:datastoreItem>
</file>

<file path=customXml/itemProps3.xml><?xml version="1.0" encoding="utf-8"?>
<ds:datastoreItem xmlns:ds="http://schemas.openxmlformats.org/officeDocument/2006/customXml" ds:itemID="{7E296A1C-221C-4CD9-AB8C-1B0FBD4BF0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2fa44a-b297-4cb3-ae00-3700515fc5c7"/>
    <ds:schemaRef ds:uri="990867f7-ed38-4c21-b441-c544514c8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4911</TotalTime>
  <Words>732</Words>
  <Application>Microsoft Office PowerPoint</Application>
  <PresentationFormat>Widescreen</PresentationFormat>
  <Paragraphs>63</Paragraphs>
  <Slides>65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Office Theme</vt:lpstr>
      <vt:lpstr>PowerPoint Presentation</vt:lpstr>
      <vt:lpstr>Quality </vt:lpstr>
      <vt:lpstr>Quality</vt:lpstr>
      <vt:lpstr>RFP Overview Pros BioRad    Grifols</vt:lpstr>
      <vt:lpstr>RFP Overview Cons BioRad    Grifols</vt:lpstr>
      <vt:lpstr>RFP Overview Ortho Pro      Cons</vt:lpstr>
      <vt:lpstr>RFP Biorad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RFP Grifols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RFP Orthos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Kym Stone</dc:creator>
  <cp:lastModifiedBy>Christina S Warren</cp:lastModifiedBy>
  <cp:revision>192</cp:revision>
  <dcterms:created xsi:type="dcterms:W3CDTF">2020-08-30T18:26:08Z</dcterms:created>
  <dcterms:modified xsi:type="dcterms:W3CDTF">2025-04-25T18:44:54Z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0x0101006C11A1C473963441BD86150D67F8ACB6</vt:lpwstr>
  </property>
</Properties>
</file>