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401" r:id="rId5"/>
    <p:sldId id="402" r:id="rId6"/>
    <p:sldId id="421" r:id="rId7"/>
    <p:sldId id="450" r:id="rId8"/>
    <p:sldId id="423" r:id="rId9"/>
    <p:sldId id="442" r:id="rId10"/>
    <p:sldId id="443" r:id="rId11"/>
    <p:sldId id="446" r:id="rId12"/>
    <p:sldId id="434" r:id="rId13"/>
    <p:sldId id="455" r:id="rId14"/>
    <p:sldId id="435" r:id="rId15"/>
    <p:sldId id="444" r:id="rId16"/>
    <p:sldId id="438" r:id="rId17"/>
    <p:sldId id="437" r:id="rId18"/>
    <p:sldId id="445" r:id="rId19"/>
    <p:sldId id="403" r:id="rId20"/>
    <p:sldId id="419" r:id="rId21"/>
    <p:sldId id="420" r:id="rId22"/>
    <p:sldId id="353" r:id="rId23"/>
    <p:sldId id="406" r:id="rId24"/>
    <p:sldId id="451" r:id="rId25"/>
    <p:sldId id="429" r:id="rId26"/>
    <p:sldId id="430" r:id="rId27"/>
    <p:sldId id="431" r:id="rId28"/>
    <p:sldId id="432" r:id="rId29"/>
    <p:sldId id="433" r:id="rId30"/>
    <p:sldId id="452" r:id="rId31"/>
    <p:sldId id="407" r:id="rId32"/>
    <p:sldId id="408" r:id="rId33"/>
    <p:sldId id="405" r:id="rId34"/>
    <p:sldId id="404" r:id="rId35"/>
    <p:sldId id="409" r:id="rId36"/>
    <p:sldId id="410" r:id="rId37"/>
    <p:sldId id="448" r:id="rId38"/>
    <p:sldId id="449" r:id="rId39"/>
    <p:sldId id="453" r:id="rId40"/>
    <p:sldId id="45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B"/>
    <a:srgbClr val="008C95"/>
    <a:srgbClr val="942092"/>
    <a:srgbClr val="75767F"/>
    <a:srgbClr val="6C6D76"/>
    <a:srgbClr val="606167"/>
    <a:srgbClr val="5C5D62"/>
    <a:srgbClr val="E5B901"/>
    <a:srgbClr val="F0C200"/>
    <a:srgbClr val="007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6357" autoAdjust="0"/>
  </p:normalViewPr>
  <p:slideViewPr>
    <p:cSldViewPr snapToGrid="0" snapToObjects="1">
      <p:cViewPr varScale="1">
        <p:scale>
          <a:sx n="159" d="100"/>
          <a:sy n="159" d="100"/>
        </p:scale>
        <p:origin x="198" y="13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5/12/2025</a:t>
            </a:fld>
            <a:endParaRPr lang="en-US"/>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5/12/2025</a:t>
            </a:fld>
            <a:endParaRPr lang="en-US"/>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5/12/2025</a:t>
            </a:fld>
            <a:endParaRPr lang="en-US"/>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5/12/2025</a:t>
            </a:fld>
            <a:endParaRPr lang="en-US"/>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5/12/2025</a:t>
            </a:fld>
            <a:endParaRPr lang="en-US"/>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fdc.title21.com/DocDisplay/ShowPdfPage?EventId=QUAL-POL-00121"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ptodayonline.com/pt-referral-rules-bring-regulatory-relief-for-labs/"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cms.gov/Regulations-and-Guidance/Legislation/CLIA/index.html?redirect=/clia" TargetMode="External"/><Relationship Id="rId2" Type="http://schemas.openxmlformats.org/officeDocument/2006/relationships/hyperlink" Target="https://www.cap.org/gated-assets/uploads/private/cap-proficiency-testing-manual.pdf" TargetMode="External"/><Relationship Id="rId1" Type="http://schemas.openxmlformats.org/officeDocument/2006/relationships/slideLayout" Target="../slideLayouts/slideLayout7.xml"/><Relationship Id="rId6" Type="http://schemas.openxmlformats.org/officeDocument/2006/relationships/hyperlink" Target="https://atrium.policytech.com/dotNet/documents/?docid=108566&amp;app=pt&amp;source=browse" TargetMode="External"/><Relationship Id="rId5" Type="http://schemas.openxmlformats.org/officeDocument/2006/relationships/hyperlink" Target="http://wwwn.cdc.gov/clia/regs/subpart_h.aspx" TargetMode="External"/><Relationship Id="rId4" Type="http://schemas.openxmlformats.org/officeDocument/2006/relationships/hyperlink" Target="https://www.cms.gov/Regulations-and-Guidance/Legislation/CLIA/downloads/cliabrochure8.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375-7576-3645-AF3C-A1E5E6380F60}"/>
              </a:ext>
            </a:extLst>
          </p:cNvPr>
          <p:cNvSpPr txBox="1">
            <a:spLocks/>
          </p:cNvSpPr>
          <p:nvPr/>
        </p:nvSpPr>
        <p:spPr>
          <a:xfrm>
            <a:off x="1583184" y="3642536"/>
            <a:ext cx="9144000" cy="731838"/>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dirty="0">
                <a:solidFill>
                  <a:schemeClr val="bg1"/>
                </a:solidFill>
                <a:latin typeface="Arial" panose="020B0604020202020204" pitchFamily="34" charset="0"/>
              </a:rPr>
              <a:t>Proficiency Testing (PT)</a:t>
            </a:r>
          </a:p>
          <a:p>
            <a:pPr algn="ctr"/>
            <a:endParaRPr lang="en-US" sz="4800" b="1" spc="-150" dirty="0">
              <a:solidFill>
                <a:schemeClr val="bg1"/>
              </a:solidFill>
              <a:latin typeface="Arial" panose="020B0604020202020204" pitchFamily="34" charset="0"/>
            </a:endParaRPr>
          </a:p>
          <a:p>
            <a:pPr algn="ctr"/>
            <a:r>
              <a:rPr lang="en-US" sz="2000" b="1" spc="-150" dirty="0">
                <a:solidFill>
                  <a:schemeClr val="bg1"/>
                </a:solidFill>
                <a:latin typeface="Arial" panose="020B0604020202020204" pitchFamily="34" charset="0"/>
              </a:rPr>
              <a:t>						</a:t>
            </a:r>
            <a:endParaRPr lang="en-US" sz="2000" b="1" spc="-150" dirty="0">
              <a:solidFill>
                <a:schemeClr val="tx2"/>
              </a:solidFill>
              <a:latin typeface="Arial" panose="020B0604020202020204" pitchFamily="34" charset="0"/>
            </a:endParaRPr>
          </a:p>
        </p:txBody>
      </p:sp>
      <p:pic>
        <p:nvPicPr>
          <p:cNvPr id="5" name="Picture 4">
            <a:extLst>
              <a:ext uri="{FF2B5EF4-FFF2-40B4-BE49-F238E27FC236}">
                <a16:creationId xmlns:a16="http://schemas.microsoft.com/office/drawing/2014/main" id="{1202E2BF-30C2-DFFA-F49E-D7A43FEFE7E5}"/>
              </a:ext>
            </a:extLst>
          </p:cNvPr>
          <p:cNvPicPr>
            <a:picLocks noChangeAspect="1"/>
          </p:cNvPicPr>
          <p:nvPr/>
        </p:nvPicPr>
        <p:blipFill>
          <a:blip r:embed="rId2"/>
          <a:stretch>
            <a:fillRect/>
          </a:stretch>
        </p:blipFill>
        <p:spPr>
          <a:xfrm>
            <a:off x="10009552" y="6373711"/>
            <a:ext cx="2038350" cy="419100"/>
          </a:xfrm>
          <a:prstGeom prst="rect">
            <a:avLst/>
          </a:prstGeom>
        </p:spPr>
      </p:pic>
    </p:spTree>
    <p:extLst>
      <p:ext uri="{BB962C8B-B14F-4D97-AF65-F5344CB8AC3E}">
        <p14:creationId xmlns:p14="http://schemas.microsoft.com/office/powerpoint/2010/main" val="127974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320980" y="185395"/>
            <a:ext cx="10515600" cy="968725"/>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Interlaboratory Communication </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88092" y="1248354"/>
            <a:ext cx="10515600" cy="4140695"/>
          </a:xfrm>
          <a:prstGeom prst="rect">
            <a:avLst/>
          </a:prstGeom>
        </p:spPr>
        <p:txBody>
          <a:bodyPr>
            <a:normAutofit/>
          </a:bodyPr>
          <a:lstStyle/>
          <a:p>
            <a:pPr marL="342900" indent="-342900">
              <a:lnSpc>
                <a:spcPct val="100000"/>
              </a:lnSpc>
              <a:spcBef>
                <a:spcPts val="0"/>
              </a:spcBef>
              <a:buClr>
                <a:srgbClr val="007F88"/>
              </a:buClr>
              <a:buSzPct val="110000"/>
            </a:pPr>
            <a:r>
              <a:rPr lang="en-US" b="1" dirty="0">
                <a:solidFill>
                  <a:schemeClr val="tx2"/>
                </a:solidFill>
              </a:rPr>
              <a:t>May I discuss my PT results with another laboratory? </a:t>
            </a:r>
            <a:r>
              <a:rPr lang="en-US" b="1" i="1" dirty="0">
                <a:solidFill>
                  <a:schemeClr val="tx2"/>
                </a:solidFill>
              </a:rPr>
              <a:t>NO</a:t>
            </a:r>
          </a:p>
          <a:p>
            <a:pPr marL="342900" indent="-342900">
              <a:lnSpc>
                <a:spcPct val="100000"/>
              </a:lnSpc>
              <a:spcBef>
                <a:spcPts val="0"/>
              </a:spcBef>
              <a:buClr>
                <a:srgbClr val="007F88"/>
              </a:buClr>
              <a:buSzPct val="110000"/>
            </a:pPr>
            <a:endParaRPr lang="en-US" dirty="0">
              <a:solidFill>
                <a:schemeClr val="tx2"/>
              </a:solidFill>
            </a:endParaRPr>
          </a:p>
          <a:p>
            <a:pPr marL="800100" lvl="1" indent="-342900">
              <a:lnSpc>
                <a:spcPct val="100000"/>
              </a:lnSpc>
              <a:spcBef>
                <a:spcPts val="0"/>
              </a:spcBef>
              <a:buClr>
                <a:srgbClr val="007F88"/>
              </a:buClr>
              <a:buSzPct val="110000"/>
            </a:pPr>
            <a:r>
              <a:rPr lang="en-US" b="1" i="1" dirty="0">
                <a:solidFill>
                  <a:schemeClr val="tx2"/>
                </a:solidFill>
              </a:rPr>
              <a:t>NEVER </a:t>
            </a:r>
            <a:r>
              <a:rPr lang="en-US" dirty="0">
                <a:solidFill>
                  <a:schemeClr val="tx2"/>
                </a:solidFill>
              </a:rPr>
              <a:t>discuss your PT results with another laboratory and </a:t>
            </a:r>
            <a:r>
              <a:rPr lang="en-US" b="1" i="1" dirty="0">
                <a:solidFill>
                  <a:schemeClr val="tx2"/>
                </a:solidFill>
              </a:rPr>
              <a:t>NEVER</a:t>
            </a:r>
            <a:r>
              <a:rPr lang="en-US" dirty="0">
                <a:solidFill>
                  <a:schemeClr val="tx2"/>
                </a:solidFill>
              </a:rPr>
              <a:t> enter into discussion with another laboratory about their PT results before the PT event cut-off date.</a:t>
            </a:r>
          </a:p>
          <a:p>
            <a:pPr marL="800100" lvl="1" indent="-342900">
              <a:lnSpc>
                <a:spcPct val="100000"/>
              </a:lnSpc>
              <a:spcBef>
                <a:spcPts val="0"/>
              </a:spcBef>
              <a:buClr>
                <a:srgbClr val="007F88"/>
              </a:buClr>
              <a:buSzPct val="110000"/>
            </a:pPr>
            <a:endParaRPr lang="en-US" dirty="0">
              <a:solidFill>
                <a:schemeClr val="tx2"/>
              </a:solidFill>
            </a:endParaRPr>
          </a:p>
          <a:p>
            <a:pPr marL="800100" lvl="1" indent="-342900">
              <a:lnSpc>
                <a:spcPct val="100000"/>
              </a:lnSpc>
              <a:spcBef>
                <a:spcPts val="0"/>
              </a:spcBef>
              <a:buClr>
                <a:srgbClr val="007F88"/>
              </a:buClr>
              <a:buSzPct val="110000"/>
            </a:pPr>
            <a:r>
              <a:rPr lang="en-US" dirty="0">
                <a:solidFill>
                  <a:schemeClr val="tx2"/>
                </a:solidFill>
              </a:rPr>
              <a:t>Any laboratory that discusses results of PT, prior to the deadline for submission to the PT provider could cause loss of CLIA certificate coverage for at least 1 year.</a:t>
            </a:r>
          </a:p>
          <a:p>
            <a:pPr marL="0" indent="0">
              <a:lnSpc>
                <a:spcPct val="100000"/>
              </a:lnSpc>
              <a:spcBef>
                <a:spcPts val="0"/>
              </a:spcBef>
              <a:buClr>
                <a:srgbClr val="007F88"/>
              </a:buClr>
              <a:buSzPct val="110000"/>
              <a:buNone/>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88092" y="918191"/>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80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6"/>
            <a:ext cx="10515600" cy="608874"/>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PT Samples Referral</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54536" y="1315525"/>
            <a:ext cx="10515600" cy="4544586"/>
          </a:xfrm>
          <a:prstGeom prst="rect">
            <a:avLst/>
          </a:prstGeom>
        </p:spPr>
        <p:txBody>
          <a:bodyPr>
            <a:normAutofit fontScale="55000" lnSpcReduction="20000"/>
          </a:bodyPr>
          <a:lstStyle/>
          <a:p>
            <a:pPr marL="342900" indent="-342900">
              <a:lnSpc>
                <a:spcPct val="100000"/>
              </a:lnSpc>
              <a:spcBef>
                <a:spcPts val="0"/>
              </a:spcBef>
              <a:buClr>
                <a:srgbClr val="007F88"/>
              </a:buClr>
              <a:buSzPct val="110000"/>
            </a:pPr>
            <a:r>
              <a:rPr lang="en-US" sz="3300" b="1" dirty="0">
                <a:solidFill>
                  <a:schemeClr val="tx2"/>
                </a:solidFill>
              </a:rPr>
              <a:t>PT referral means any instance in which a PT sample, or a portion of a sample is referred, for any reason, to another laboratory for testing before the PT program event cut-off date. </a:t>
            </a:r>
          </a:p>
          <a:p>
            <a:pPr marL="342900" indent="-342900">
              <a:lnSpc>
                <a:spcPct val="100000"/>
              </a:lnSpc>
              <a:spcBef>
                <a:spcPts val="0"/>
              </a:spcBef>
              <a:buClr>
                <a:srgbClr val="007F88"/>
              </a:buClr>
              <a:buSzPct val="110000"/>
            </a:pPr>
            <a:endParaRPr lang="en-US" sz="3300" b="1" dirty="0">
              <a:solidFill>
                <a:schemeClr val="tx2"/>
              </a:solidFill>
            </a:endParaRPr>
          </a:p>
          <a:p>
            <a:pPr marL="342900" indent="-342900">
              <a:lnSpc>
                <a:spcPct val="100000"/>
              </a:lnSpc>
              <a:spcBef>
                <a:spcPts val="0"/>
              </a:spcBef>
              <a:buClr>
                <a:srgbClr val="007F88"/>
              </a:buClr>
              <a:buSzPct val="110000"/>
            </a:pPr>
            <a:r>
              <a:rPr lang="en-US" sz="3300" b="1" dirty="0">
                <a:solidFill>
                  <a:schemeClr val="tx2"/>
                </a:solidFill>
              </a:rPr>
              <a:t>What do I do if I receive PT samples from another test site?</a:t>
            </a:r>
          </a:p>
          <a:p>
            <a:pPr marL="0" indent="0">
              <a:lnSpc>
                <a:spcPct val="100000"/>
              </a:lnSpc>
              <a:spcBef>
                <a:spcPts val="0"/>
              </a:spcBef>
              <a:buClr>
                <a:srgbClr val="007F88"/>
              </a:buClr>
              <a:buSzPct val="110000"/>
              <a:buNone/>
            </a:pPr>
            <a:endParaRPr lang="en-US" sz="3300" dirty="0"/>
          </a:p>
          <a:p>
            <a:pPr marL="800100" lvl="1" indent="-342900">
              <a:lnSpc>
                <a:spcPct val="100000"/>
              </a:lnSpc>
              <a:spcBef>
                <a:spcPts val="0"/>
              </a:spcBef>
              <a:buClr>
                <a:srgbClr val="007F88"/>
              </a:buClr>
              <a:buSzPct val="110000"/>
            </a:pPr>
            <a:r>
              <a:rPr lang="en-US" sz="3300" b="1" dirty="0">
                <a:solidFill>
                  <a:schemeClr val="tx2"/>
                </a:solidFill>
              </a:rPr>
              <a:t>DO NOT TEST </a:t>
            </a:r>
            <a:r>
              <a:rPr lang="en-US" sz="3300" dirty="0">
                <a:solidFill>
                  <a:schemeClr val="tx2"/>
                </a:solidFill>
              </a:rPr>
              <a:t>the samples.  </a:t>
            </a:r>
          </a:p>
          <a:p>
            <a:pPr marL="457200" lvl="1" indent="0">
              <a:lnSpc>
                <a:spcPct val="100000"/>
              </a:lnSpc>
              <a:spcBef>
                <a:spcPts val="0"/>
              </a:spcBef>
              <a:buClr>
                <a:srgbClr val="007F88"/>
              </a:buClr>
              <a:buSzPct val="110000"/>
              <a:buNone/>
            </a:pPr>
            <a:endParaRPr lang="en-US" sz="3300" b="1" dirty="0">
              <a:solidFill>
                <a:schemeClr val="tx2"/>
              </a:solidFill>
              <a:highlight>
                <a:srgbClr val="FFFF00"/>
              </a:highlight>
            </a:endParaRPr>
          </a:p>
          <a:p>
            <a:pPr marL="800100" lvl="1" indent="-342900">
              <a:lnSpc>
                <a:spcPct val="100000"/>
              </a:lnSpc>
              <a:spcBef>
                <a:spcPts val="0"/>
              </a:spcBef>
              <a:buClr>
                <a:srgbClr val="007F88"/>
              </a:buClr>
              <a:buSzPct val="110000"/>
            </a:pPr>
            <a:r>
              <a:rPr lang="en-US" sz="3300" b="1" dirty="0">
                <a:solidFill>
                  <a:schemeClr val="tx2"/>
                </a:solidFill>
              </a:rPr>
              <a:t>Immediately notify your manager.</a:t>
            </a:r>
          </a:p>
          <a:p>
            <a:pPr marL="800100" lvl="1" indent="-342900">
              <a:lnSpc>
                <a:spcPct val="100000"/>
              </a:lnSpc>
              <a:spcBef>
                <a:spcPts val="0"/>
              </a:spcBef>
              <a:buClr>
                <a:srgbClr val="007F88"/>
              </a:buClr>
              <a:buSzPct val="110000"/>
            </a:pPr>
            <a:endParaRPr lang="en-US" sz="3300" b="1" dirty="0"/>
          </a:p>
          <a:p>
            <a:pPr marL="800100" lvl="1" indent="-342900">
              <a:lnSpc>
                <a:spcPct val="100000"/>
              </a:lnSpc>
              <a:spcBef>
                <a:spcPts val="0"/>
              </a:spcBef>
              <a:buClr>
                <a:srgbClr val="007F88"/>
              </a:buClr>
              <a:buSzPct val="110000"/>
            </a:pPr>
            <a:r>
              <a:rPr lang="en-US" sz="3300" b="1" dirty="0">
                <a:solidFill>
                  <a:schemeClr val="tx2"/>
                </a:solidFill>
                <a:effectLst/>
                <a:latin typeface="SegoeUIRegular"/>
                <a:ea typeface="Times New Roman" panose="02020603050405020304" pitchFamily="18" charset="0"/>
                <a:cs typeface="Calibri" panose="020F0502020204030204" pitchFamily="34" charset="0"/>
              </a:rPr>
              <a:t>Immediately notify the Laboratory Director listed on the CLIA certificate and the Quality, Safety and Accreditation Director.</a:t>
            </a:r>
          </a:p>
          <a:p>
            <a:pPr marL="457200" lvl="1" indent="0">
              <a:lnSpc>
                <a:spcPct val="100000"/>
              </a:lnSpc>
              <a:spcBef>
                <a:spcPts val="0"/>
              </a:spcBef>
              <a:buClr>
                <a:srgbClr val="007F88"/>
              </a:buClr>
              <a:buSzPct val="110000"/>
              <a:buNone/>
            </a:pPr>
            <a:endParaRPr lang="en-US" sz="3300" b="1" dirty="0">
              <a:solidFill>
                <a:schemeClr val="tx2"/>
              </a:solidFill>
              <a:highlight>
                <a:srgbClr val="FFFF00"/>
              </a:highlight>
            </a:endParaRPr>
          </a:p>
          <a:p>
            <a:pPr marL="342900" indent="-342900">
              <a:lnSpc>
                <a:spcPct val="100000"/>
              </a:lnSpc>
              <a:spcBef>
                <a:spcPts val="0"/>
              </a:spcBef>
              <a:buClr>
                <a:srgbClr val="007F88"/>
              </a:buClr>
              <a:buSzPct val="110000"/>
            </a:pPr>
            <a:r>
              <a:rPr lang="en-US" sz="3300" dirty="0">
                <a:solidFill>
                  <a:schemeClr val="tx2"/>
                </a:solidFill>
              </a:rPr>
              <a:t>A laboratory may not accept a specimen for testing from another laboratory if the specimen appears to be a PT sample.</a:t>
            </a:r>
          </a:p>
          <a:p>
            <a:pPr marL="0" indent="0">
              <a:lnSpc>
                <a:spcPct val="100000"/>
              </a:lnSpc>
              <a:spcBef>
                <a:spcPts val="0"/>
              </a:spcBef>
              <a:buClr>
                <a:srgbClr val="007F88"/>
              </a:buClr>
              <a:buSzPct val="110000"/>
              <a:buNone/>
            </a:pPr>
            <a:endParaRPr lang="en-US" sz="3300" dirty="0">
              <a:solidFill>
                <a:schemeClr val="tx2"/>
              </a:solidFill>
            </a:endParaRPr>
          </a:p>
          <a:p>
            <a:pPr marL="342900" indent="-342900">
              <a:lnSpc>
                <a:spcPct val="100000"/>
              </a:lnSpc>
              <a:spcBef>
                <a:spcPts val="0"/>
              </a:spcBef>
              <a:buClr>
                <a:srgbClr val="007F88"/>
              </a:buClr>
              <a:buSzPct val="110000"/>
            </a:pPr>
            <a:r>
              <a:rPr lang="en-US" sz="3300" dirty="0">
                <a:solidFill>
                  <a:schemeClr val="tx2"/>
                </a:solidFill>
              </a:rPr>
              <a:t>Laboratory must notify CMS and CAP if it receives an improperly referred PT specimen.</a:t>
            </a:r>
          </a:p>
          <a:p>
            <a:pPr marL="342900" indent="-342900">
              <a:lnSpc>
                <a:spcPct val="100000"/>
              </a:lnSpc>
              <a:spcBef>
                <a:spcPts val="0"/>
              </a:spcBef>
              <a:buClr>
                <a:srgbClr val="007F88"/>
              </a:buClr>
              <a:buSzPct val="110000"/>
            </a:pPr>
            <a:endParaRPr lang="en-US" dirty="0">
              <a:solidFill>
                <a:schemeClr val="tx2"/>
              </a:solidFill>
            </a:endParaRPr>
          </a:p>
          <a:p>
            <a:pPr marL="0" indent="0">
              <a:lnSpc>
                <a:spcPct val="100000"/>
              </a:lnSpc>
              <a:spcBef>
                <a:spcPts val="0"/>
              </a:spcBef>
              <a:buClr>
                <a:srgbClr val="007F88"/>
              </a:buClr>
              <a:buSzPct val="110000"/>
              <a:buNone/>
            </a:pPr>
            <a:endParaRPr lang="en-US" dirty="0">
              <a:solidFill>
                <a:schemeClr val="tx2"/>
              </a:solidFill>
            </a:endParaRPr>
          </a:p>
          <a:p>
            <a:pPr marL="0" indent="0">
              <a:lnSpc>
                <a:spcPct val="100000"/>
              </a:lnSpc>
              <a:spcBef>
                <a:spcPts val="0"/>
              </a:spcBef>
              <a:buClr>
                <a:srgbClr val="007F88"/>
              </a:buClr>
              <a:buSzPct val="110000"/>
              <a:buNone/>
              <a:defRPr/>
            </a:pPr>
            <a:r>
              <a:rPr kumimoji="0" lang="en-US" sz="37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more information: Refer to Atrium Health Wake Forest Baptist Proficiency Testing Policy</a:t>
            </a:r>
          </a:p>
          <a:p>
            <a:pPr marL="0" indent="0">
              <a:lnSpc>
                <a:spcPct val="100000"/>
              </a:lnSpc>
              <a:spcBef>
                <a:spcPts val="0"/>
              </a:spcBef>
              <a:buClr>
                <a:srgbClr val="007F88"/>
              </a:buClr>
              <a:buSzPct val="110000"/>
              <a:buNone/>
            </a:pPr>
            <a:endParaRPr lang="en-US" sz="2000" dirty="0">
              <a:solidFill>
                <a:schemeClr val="tx2"/>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54536" y="1144762"/>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02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284085" y="0"/>
            <a:ext cx="10515600" cy="608874"/>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PT Samples Referral</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284085" y="622537"/>
            <a:ext cx="10676988" cy="5512849"/>
          </a:xfrm>
          <a:prstGeom prst="rect">
            <a:avLst/>
          </a:prstGeom>
        </p:spPr>
        <p:txBody>
          <a:bodyPr>
            <a:normAutofit/>
          </a:bodyPr>
          <a:lstStyle/>
          <a:p>
            <a:pPr marL="342900" indent="-342900">
              <a:lnSpc>
                <a:spcPct val="100000"/>
              </a:lnSpc>
              <a:spcBef>
                <a:spcPts val="0"/>
              </a:spcBef>
              <a:buClr>
                <a:srgbClr val="007F88"/>
              </a:buClr>
              <a:buSzPct val="110000"/>
            </a:pPr>
            <a:r>
              <a:rPr lang="en-US" b="1" dirty="0">
                <a:solidFill>
                  <a:schemeClr val="tx2"/>
                </a:solidFill>
              </a:rPr>
              <a:t>May I send my PT samples to another laboratory? </a:t>
            </a:r>
            <a:r>
              <a:rPr lang="en-US" b="1" i="1" dirty="0">
                <a:solidFill>
                  <a:schemeClr val="tx2"/>
                </a:solidFill>
              </a:rPr>
              <a:t>NO</a:t>
            </a:r>
          </a:p>
          <a:p>
            <a:pPr marL="800100" lvl="1" indent="-342900">
              <a:lnSpc>
                <a:spcPct val="100000"/>
              </a:lnSpc>
              <a:spcBef>
                <a:spcPts val="0"/>
              </a:spcBef>
              <a:buClr>
                <a:srgbClr val="007F88"/>
              </a:buClr>
              <a:buSzPct val="110000"/>
            </a:pPr>
            <a:r>
              <a:rPr lang="en-US" b="1" dirty="0">
                <a:solidFill>
                  <a:schemeClr val="tx2"/>
                </a:solidFill>
              </a:rPr>
              <a:t>NEVER</a:t>
            </a:r>
            <a:r>
              <a:rPr lang="en-US" dirty="0">
                <a:solidFill>
                  <a:schemeClr val="tx2"/>
                </a:solidFill>
              </a:rPr>
              <a:t> send your PT samples to another laboratory, even if you send your patients’ specimens to another laboratory for confirmation.</a:t>
            </a:r>
          </a:p>
          <a:p>
            <a:pPr marL="800100" lvl="1" indent="-342900">
              <a:lnSpc>
                <a:spcPct val="100000"/>
              </a:lnSpc>
              <a:spcBef>
                <a:spcPts val="0"/>
              </a:spcBef>
              <a:buClr>
                <a:srgbClr val="007F88"/>
              </a:buClr>
              <a:buSzPct val="110000"/>
            </a:pPr>
            <a:r>
              <a:rPr lang="en-US" dirty="0">
                <a:solidFill>
                  <a:schemeClr val="tx2"/>
                </a:solidFill>
              </a:rPr>
              <a:t>Discussing results and/or sending PT samples to another laboratory for testing is considered PT referral and will cause serious actions or penalties against your laboratory.</a:t>
            </a:r>
          </a:p>
          <a:p>
            <a:pPr marL="800100" lvl="1" indent="-342900">
              <a:lnSpc>
                <a:spcPct val="100000"/>
              </a:lnSpc>
              <a:spcBef>
                <a:spcPts val="0"/>
              </a:spcBef>
              <a:buClr>
                <a:srgbClr val="007F88"/>
              </a:buClr>
              <a:buSzPct val="110000"/>
            </a:pPr>
            <a:r>
              <a:rPr lang="en-US" dirty="0">
                <a:solidFill>
                  <a:schemeClr val="tx2"/>
                </a:solidFill>
              </a:rPr>
              <a:t>Even if a lab ­accident­ally sends a PT sample to another lab for test­ing, the lab may still be held ­accountable for referring PT sample.</a:t>
            </a:r>
          </a:p>
          <a:p>
            <a:pPr marL="800100" lvl="1" indent="-342900">
              <a:lnSpc>
                <a:spcPct val="100000"/>
              </a:lnSpc>
              <a:spcBef>
                <a:spcPts val="0"/>
              </a:spcBef>
              <a:buClr>
                <a:srgbClr val="007F88"/>
              </a:buClr>
              <a:buSzPct val="110000"/>
            </a:pPr>
            <a:r>
              <a:rPr lang="en-US" dirty="0">
                <a:solidFill>
                  <a:schemeClr val="tx2"/>
                </a:solidFill>
              </a:rPr>
              <a:t>The penalties include:</a:t>
            </a:r>
          </a:p>
          <a:p>
            <a:pPr marL="1257300" lvl="2" indent="-342900">
              <a:lnSpc>
                <a:spcPct val="100000"/>
              </a:lnSpc>
              <a:spcBef>
                <a:spcPts val="0"/>
              </a:spcBef>
              <a:buClr>
                <a:srgbClr val="007F88"/>
              </a:buClr>
              <a:buSzPct val="110000"/>
            </a:pPr>
            <a:r>
              <a:rPr lang="en-US" dirty="0">
                <a:solidFill>
                  <a:schemeClr val="tx2"/>
                </a:solidFill>
              </a:rPr>
              <a:t>Loss of your laboratory’s CLIA certificate for at least one year</a:t>
            </a:r>
          </a:p>
          <a:p>
            <a:pPr marL="1257300" lvl="2" indent="-342900">
              <a:lnSpc>
                <a:spcPct val="100000"/>
              </a:lnSpc>
              <a:spcBef>
                <a:spcPts val="0"/>
              </a:spcBef>
              <a:buClr>
                <a:srgbClr val="007F88"/>
              </a:buClr>
              <a:buSzPct val="110000"/>
            </a:pPr>
            <a:r>
              <a:rPr lang="en-US" dirty="0">
                <a:solidFill>
                  <a:schemeClr val="tx2"/>
                </a:solidFill>
              </a:rPr>
              <a:t>Your director cannot direct a laboratory for two years</a:t>
            </a:r>
          </a:p>
          <a:p>
            <a:pPr marL="1257300" lvl="2" indent="-342900">
              <a:lnSpc>
                <a:spcPct val="100000"/>
              </a:lnSpc>
              <a:spcBef>
                <a:spcPts val="0"/>
              </a:spcBef>
              <a:buClr>
                <a:srgbClr val="007F88"/>
              </a:buClr>
              <a:buSzPct val="110000"/>
            </a:pPr>
            <a:r>
              <a:rPr lang="en-US" dirty="0">
                <a:solidFill>
                  <a:schemeClr val="tx2"/>
                </a:solidFill>
              </a:rPr>
              <a:t>Your laboratory owner may not own or operate a laboratory for two years.</a:t>
            </a:r>
          </a:p>
          <a:p>
            <a:pPr marL="457200" lvl="1" indent="0">
              <a:lnSpc>
                <a:spcPct val="100000"/>
              </a:lnSpc>
              <a:spcBef>
                <a:spcPts val="0"/>
              </a:spcBef>
              <a:buClr>
                <a:srgbClr val="007F88"/>
              </a:buClr>
              <a:buSzPct val="110000"/>
              <a:buNone/>
            </a:pPr>
            <a:endParaRPr lang="en-US" dirty="0"/>
          </a:p>
          <a:p>
            <a:pPr marL="457200" lvl="1" indent="0">
              <a:lnSpc>
                <a:spcPct val="100000"/>
              </a:lnSpc>
              <a:spcBef>
                <a:spcPts val="0"/>
              </a:spcBef>
              <a:buClr>
                <a:srgbClr val="007F88"/>
              </a:buClr>
              <a:buSzPct val="110000"/>
              <a:buNone/>
            </a:pPr>
            <a:endParaRPr lang="en-US" b="1" dirty="0"/>
          </a:p>
          <a:p>
            <a:pPr marL="0" indent="0">
              <a:lnSpc>
                <a:spcPct val="100000"/>
              </a:lnSpc>
              <a:buNone/>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284085" y="510614"/>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C0E996F-A20B-5C2F-B6A7-3F5965D07EED}"/>
              </a:ext>
            </a:extLst>
          </p:cNvPr>
          <p:cNvPicPr>
            <a:picLocks noChangeAspect="1"/>
          </p:cNvPicPr>
          <p:nvPr/>
        </p:nvPicPr>
        <p:blipFill>
          <a:blip r:embed="rId2"/>
          <a:stretch>
            <a:fillRect/>
          </a:stretch>
        </p:blipFill>
        <p:spPr>
          <a:xfrm>
            <a:off x="4555630" y="4941116"/>
            <a:ext cx="2133898" cy="1076234"/>
          </a:xfrm>
          <a:prstGeom prst="rect">
            <a:avLst/>
          </a:prstGeom>
        </p:spPr>
      </p:pic>
    </p:spTree>
    <p:extLst>
      <p:ext uri="{BB962C8B-B14F-4D97-AF65-F5344CB8AC3E}">
        <p14:creationId xmlns:p14="http://schemas.microsoft.com/office/powerpoint/2010/main" val="161893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354536" y="427640"/>
            <a:ext cx="10515600" cy="608874"/>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b="1" dirty="0">
                <a:solidFill>
                  <a:srgbClr val="008C95"/>
                </a:solidFill>
                <a:ea typeface="+mn-ea"/>
                <a:cs typeface="+mn-cs"/>
              </a:rPr>
              <a:t>Identifying PT Samples</a:t>
            </a:r>
            <a:endParaRPr kumimoji="0" lang="en-US" b="1" i="0" u="none" strike="noStrike" kern="1200" cap="none" spc="0" normalizeH="0" baseline="0" noProof="0" dirty="0">
              <a:ln>
                <a:noFill/>
              </a:ln>
              <a:solidFill>
                <a:srgbClr val="008C95"/>
              </a:solidFill>
              <a:effectLst/>
              <a:uLnTx/>
              <a:uFillTx/>
              <a:ea typeface="+mn-ea"/>
              <a:cs typeface="+mn-cs"/>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54536" y="1455089"/>
            <a:ext cx="10515600" cy="4397070"/>
          </a:xfrm>
          <a:prstGeom prst="rect">
            <a:avLst/>
          </a:prstGeom>
        </p:spPr>
        <p:txBody>
          <a:bodyPr>
            <a:normAutofit/>
          </a:bodyPr>
          <a:lstStyle/>
          <a:p>
            <a:pPr marL="342900" indent="-342900">
              <a:lnSpc>
                <a:spcPct val="100000"/>
              </a:lnSpc>
              <a:spcBef>
                <a:spcPts val="0"/>
              </a:spcBef>
              <a:buClr>
                <a:srgbClr val="007F88"/>
              </a:buClr>
              <a:buSzPct val="110000"/>
            </a:pPr>
            <a:r>
              <a:rPr lang="en-US" b="1" dirty="0">
                <a:solidFill>
                  <a:schemeClr val="tx2"/>
                </a:solidFill>
              </a:rPr>
              <a:t>How do I identify PT samples received from another laboratory?</a:t>
            </a:r>
          </a:p>
          <a:p>
            <a:pPr marL="0" indent="0">
              <a:lnSpc>
                <a:spcPct val="100000"/>
              </a:lnSpc>
              <a:spcBef>
                <a:spcPts val="0"/>
              </a:spcBef>
              <a:buClr>
                <a:srgbClr val="007F88"/>
              </a:buClr>
              <a:buSzPct val="110000"/>
              <a:buNone/>
            </a:pPr>
            <a:endParaRPr lang="en-US" dirty="0">
              <a:solidFill>
                <a:schemeClr val="tx2"/>
              </a:solidFill>
            </a:endParaRPr>
          </a:p>
          <a:p>
            <a:pPr marL="800100" lvl="1" indent="-342900">
              <a:lnSpc>
                <a:spcPct val="100000"/>
              </a:lnSpc>
              <a:spcBef>
                <a:spcPts val="0"/>
              </a:spcBef>
              <a:buClr>
                <a:srgbClr val="007F88"/>
              </a:buClr>
              <a:buSzPct val="110000"/>
            </a:pPr>
            <a:r>
              <a:rPr lang="en-US" sz="2800" b="1" dirty="0">
                <a:solidFill>
                  <a:schemeClr val="tx2"/>
                </a:solidFill>
              </a:rPr>
              <a:t>The PT samples are usually named with unusual combination of letters and numbers. In other words, the first name and last name are not usual patients’ name.</a:t>
            </a:r>
          </a:p>
          <a:p>
            <a:pPr marL="1257300" lvl="2" indent="-342900">
              <a:lnSpc>
                <a:spcPct val="100000"/>
              </a:lnSpc>
              <a:spcBef>
                <a:spcPts val="0"/>
              </a:spcBef>
              <a:buClr>
                <a:srgbClr val="007F88"/>
              </a:buClr>
              <a:buSzPct val="110000"/>
            </a:pPr>
            <a:r>
              <a:rPr lang="en-US" sz="2400" b="1" dirty="0">
                <a:solidFill>
                  <a:schemeClr val="tx2"/>
                </a:solidFill>
              </a:rPr>
              <a:t>Example:</a:t>
            </a:r>
          </a:p>
          <a:p>
            <a:pPr marL="1714500" lvl="3" indent="-342900">
              <a:lnSpc>
                <a:spcPct val="100000"/>
              </a:lnSpc>
              <a:spcBef>
                <a:spcPts val="0"/>
              </a:spcBef>
              <a:buClr>
                <a:srgbClr val="007F88"/>
              </a:buClr>
              <a:buSzPct val="110000"/>
            </a:pPr>
            <a:r>
              <a:rPr lang="en-US" sz="2000" b="1" dirty="0">
                <a:solidFill>
                  <a:schemeClr val="tx2"/>
                </a:solidFill>
              </a:rPr>
              <a:t>API, GLU-04</a:t>
            </a:r>
          </a:p>
          <a:p>
            <a:pPr marL="1714500" lvl="3" indent="-342900">
              <a:lnSpc>
                <a:spcPct val="100000"/>
              </a:lnSpc>
              <a:spcBef>
                <a:spcPts val="0"/>
              </a:spcBef>
              <a:buClr>
                <a:srgbClr val="007F88"/>
              </a:buClr>
              <a:buSzPct val="110000"/>
            </a:pPr>
            <a:r>
              <a:rPr lang="en-US" sz="2000" b="1" dirty="0">
                <a:solidFill>
                  <a:schemeClr val="tx2"/>
                </a:solidFill>
              </a:rPr>
              <a:t>CAP, UA-02</a:t>
            </a:r>
          </a:p>
          <a:p>
            <a:pPr marL="1714500" lvl="3" indent="-342900">
              <a:lnSpc>
                <a:spcPct val="100000"/>
              </a:lnSpc>
              <a:spcBef>
                <a:spcPts val="0"/>
              </a:spcBef>
              <a:buClr>
                <a:srgbClr val="007F88"/>
              </a:buClr>
              <a:buSzPct val="110000"/>
            </a:pPr>
            <a:r>
              <a:rPr lang="en-US" sz="2000" b="1" dirty="0">
                <a:solidFill>
                  <a:schemeClr val="tx2"/>
                </a:solidFill>
              </a:rPr>
              <a:t>CAP, CHM-05</a:t>
            </a:r>
          </a:p>
          <a:p>
            <a:pPr marL="457200" lvl="1" indent="0">
              <a:lnSpc>
                <a:spcPct val="100000"/>
              </a:lnSpc>
              <a:spcBef>
                <a:spcPts val="0"/>
              </a:spcBef>
              <a:buClr>
                <a:srgbClr val="007F88"/>
              </a:buClr>
              <a:buSzPct val="110000"/>
              <a:buNone/>
            </a:pPr>
            <a:endParaRPr lang="en-US" b="1" dirty="0">
              <a:highlight>
                <a:srgbClr val="FFFF00"/>
              </a:highlight>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54536" y="1200422"/>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8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284085" y="229499"/>
            <a:ext cx="10515600" cy="608874"/>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b="1" dirty="0">
                <a:solidFill>
                  <a:srgbClr val="008C95"/>
                </a:solidFill>
                <a:ea typeface="+mn-ea"/>
                <a:cs typeface="+mn-cs"/>
              </a:rPr>
              <a:t>PT Results Evaluation</a:t>
            </a:r>
            <a:endParaRPr kumimoji="0" lang="en-US" b="1" i="0" u="none" strike="noStrike" kern="1200" cap="none" spc="0" normalizeH="0" baseline="0" noProof="0" dirty="0">
              <a:ln>
                <a:noFill/>
              </a:ln>
              <a:solidFill>
                <a:srgbClr val="008C95"/>
              </a:solidFill>
              <a:effectLst/>
              <a:uLnTx/>
              <a:uFillTx/>
              <a:ea typeface="+mn-ea"/>
              <a:cs typeface="+mn-cs"/>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54535" y="795670"/>
            <a:ext cx="10515600" cy="5113909"/>
          </a:xfrm>
          <a:prstGeom prst="rect">
            <a:avLst/>
          </a:prstGeom>
        </p:spPr>
        <p:txBody>
          <a:bodyPr>
            <a:normAutofit/>
          </a:bodyPr>
          <a:lstStyle/>
          <a:p>
            <a:pPr marL="342900" indent="-342900">
              <a:lnSpc>
                <a:spcPct val="100000"/>
              </a:lnSpc>
              <a:spcBef>
                <a:spcPts val="0"/>
              </a:spcBef>
              <a:buClr>
                <a:srgbClr val="007F88"/>
              </a:buClr>
              <a:buSzPct val="110000"/>
            </a:pPr>
            <a:r>
              <a:rPr lang="en-US" dirty="0">
                <a:solidFill>
                  <a:schemeClr val="tx2"/>
                </a:solidFill>
              </a:rPr>
              <a:t>Review  your evaluation and participant summary</a:t>
            </a:r>
          </a:p>
          <a:p>
            <a:pPr marL="800100" lvl="1" indent="-342900">
              <a:lnSpc>
                <a:spcPct val="100000"/>
              </a:lnSpc>
              <a:spcBef>
                <a:spcPts val="0"/>
              </a:spcBef>
              <a:buClr>
                <a:srgbClr val="007F88"/>
              </a:buClr>
              <a:buSzPct val="110000"/>
            </a:pPr>
            <a:r>
              <a:rPr lang="en-US" dirty="0">
                <a:solidFill>
                  <a:schemeClr val="tx2"/>
                </a:solidFill>
              </a:rPr>
              <a:t>Look for any unacceptable results. Reasons for unacceptable results may include:</a:t>
            </a:r>
          </a:p>
          <a:p>
            <a:pPr marL="1257300" lvl="2" indent="-342900">
              <a:lnSpc>
                <a:spcPct val="100000"/>
              </a:lnSpc>
              <a:spcBef>
                <a:spcPts val="0"/>
              </a:spcBef>
              <a:buClr>
                <a:srgbClr val="007F88"/>
              </a:buClr>
              <a:buSzPct val="110000"/>
            </a:pPr>
            <a:r>
              <a:rPr lang="en-US" dirty="0">
                <a:solidFill>
                  <a:schemeClr val="tx2"/>
                </a:solidFill>
              </a:rPr>
              <a:t>Incorrect or incomplete method/instrument data</a:t>
            </a:r>
          </a:p>
          <a:p>
            <a:pPr marL="1257300" lvl="2" indent="-342900">
              <a:lnSpc>
                <a:spcPct val="100000"/>
              </a:lnSpc>
              <a:spcBef>
                <a:spcPts val="0"/>
              </a:spcBef>
              <a:buClr>
                <a:srgbClr val="007F88"/>
              </a:buClr>
              <a:buSzPct val="110000"/>
            </a:pPr>
            <a:r>
              <a:rPr lang="en-US" dirty="0">
                <a:solidFill>
                  <a:schemeClr val="tx2"/>
                </a:solidFill>
              </a:rPr>
              <a:t>Clerical error</a:t>
            </a:r>
          </a:p>
          <a:p>
            <a:pPr marL="1257300" lvl="2" indent="-342900">
              <a:lnSpc>
                <a:spcPct val="100000"/>
              </a:lnSpc>
              <a:spcBef>
                <a:spcPts val="0"/>
              </a:spcBef>
              <a:buClr>
                <a:srgbClr val="007F88"/>
              </a:buClr>
              <a:buSzPct val="110000"/>
            </a:pPr>
            <a:r>
              <a:rPr lang="en-US" dirty="0">
                <a:solidFill>
                  <a:schemeClr val="tx2"/>
                </a:solidFill>
              </a:rPr>
              <a:t>PT sample handling error</a:t>
            </a:r>
          </a:p>
          <a:p>
            <a:pPr marL="1257300" lvl="2" indent="-342900">
              <a:lnSpc>
                <a:spcPct val="100000"/>
              </a:lnSpc>
              <a:spcBef>
                <a:spcPts val="0"/>
              </a:spcBef>
              <a:buClr>
                <a:srgbClr val="007F88"/>
              </a:buClr>
              <a:buSzPct val="110000"/>
            </a:pPr>
            <a:r>
              <a:rPr lang="en-US" dirty="0">
                <a:solidFill>
                  <a:schemeClr val="tx2"/>
                </a:solidFill>
              </a:rPr>
              <a:t>Analytical error</a:t>
            </a:r>
          </a:p>
          <a:p>
            <a:pPr marL="800100" lvl="1" indent="-342900">
              <a:lnSpc>
                <a:spcPct val="100000"/>
              </a:lnSpc>
              <a:spcBef>
                <a:spcPts val="0"/>
              </a:spcBef>
              <a:buClr>
                <a:srgbClr val="007F88"/>
              </a:buClr>
              <a:buSzPct val="110000"/>
            </a:pPr>
            <a:r>
              <a:rPr lang="en-US" dirty="0">
                <a:solidFill>
                  <a:schemeClr val="tx2"/>
                </a:solidFill>
              </a:rPr>
              <a:t>Remember, whatever the cause, all PT deficiencies must be investigated, and corrective action must be  taken to resolve the deficiency.</a:t>
            </a:r>
          </a:p>
          <a:p>
            <a:pPr marL="800100" lvl="1" indent="-342900">
              <a:lnSpc>
                <a:spcPct val="100000"/>
              </a:lnSpc>
              <a:spcBef>
                <a:spcPts val="0"/>
              </a:spcBef>
              <a:buClr>
                <a:srgbClr val="007F88"/>
              </a:buClr>
              <a:buSzPct val="110000"/>
            </a:pPr>
            <a:r>
              <a:rPr lang="en-US" dirty="0">
                <a:solidFill>
                  <a:schemeClr val="tx2"/>
                </a:solidFill>
              </a:rPr>
              <a:t>All ungraded PT results (including educational challenge) must be evaluated for accuracy.</a:t>
            </a:r>
          </a:p>
          <a:p>
            <a:pPr marL="457200" lvl="1" indent="0">
              <a:lnSpc>
                <a:spcPct val="100000"/>
              </a:lnSpc>
              <a:spcBef>
                <a:spcPts val="0"/>
              </a:spcBef>
              <a:buClr>
                <a:srgbClr val="007F88"/>
              </a:buClr>
              <a:buSzPct val="110000"/>
              <a:buNone/>
            </a:pPr>
            <a:r>
              <a:rPr lang="en-US" dirty="0"/>
              <a:t> </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54535" y="858997"/>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BBBFA35-032B-27B2-6E4B-FD7B2E6C6D30}"/>
              </a:ext>
            </a:extLst>
          </p:cNvPr>
          <p:cNvPicPr>
            <a:picLocks noChangeAspect="1"/>
          </p:cNvPicPr>
          <p:nvPr/>
        </p:nvPicPr>
        <p:blipFill>
          <a:blip r:embed="rId2"/>
          <a:stretch>
            <a:fillRect/>
          </a:stretch>
        </p:blipFill>
        <p:spPr>
          <a:xfrm>
            <a:off x="4685102" y="4786342"/>
            <a:ext cx="2133898" cy="1200318"/>
          </a:xfrm>
          <a:prstGeom prst="rect">
            <a:avLst/>
          </a:prstGeom>
        </p:spPr>
      </p:pic>
    </p:spTree>
    <p:extLst>
      <p:ext uri="{BB962C8B-B14F-4D97-AF65-F5344CB8AC3E}">
        <p14:creationId xmlns:p14="http://schemas.microsoft.com/office/powerpoint/2010/main" val="130466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284085" y="229499"/>
            <a:ext cx="10515600" cy="608874"/>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b="1" dirty="0">
                <a:solidFill>
                  <a:srgbClr val="008C95"/>
                </a:solidFill>
                <a:ea typeface="+mn-ea"/>
                <a:cs typeface="+mn-cs"/>
              </a:rPr>
              <a:t>Unsuccessful PT Performance</a:t>
            </a:r>
            <a:endParaRPr kumimoji="0" lang="en-US" b="1" i="0" u="none" strike="noStrike" kern="1200" cap="none" spc="0" normalizeH="0" baseline="0" noProof="0" dirty="0">
              <a:ln>
                <a:noFill/>
              </a:ln>
              <a:solidFill>
                <a:srgbClr val="008C95"/>
              </a:solidFill>
              <a:effectLst/>
              <a:uLnTx/>
              <a:uFillTx/>
              <a:ea typeface="+mn-ea"/>
              <a:cs typeface="+mn-cs"/>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54535" y="1211180"/>
            <a:ext cx="10515600" cy="4807957"/>
          </a:xfrm>
          <a:prstGeom prst="rect">
            <a:avLst/>
          </a:prstGeom>
        </p:spPr>
        <p:txBody>
          <a:bodyPr>
            <a:normAutofit/>
          </a:bodyPr>
          <a:lstStyle/>
          <a:p>
            <a:pPr marL="342900" indent="-342900">
              <a:lnSpc>
                <a:spcPct val="100000"/>
              </a:lnSpc>
              <a:spcBef>
                <a:spcPts val="0"/>
              </a:spcBef>
              <a:buClr>
                <a:srgbClr val="007F88"/>
              </a:buClr>
              <a:buSzPct val="110000"/>
            </a:pPr>
            <a:r>
              <a:rPr lang="en-US" b="1" dirty="0">
                <a:solidFill>
                  <a:schemeClr val="tx2"/>
                </a:solidFill>
              </a:rPr>
              <a:t>If your laboratory has never had an unsuccessful performance for any PT analyte, subspecialty, or specialty, the CLIA regulations, under certain circumstances, permit technical assistance and training to take place, rather than a more serious sanction.</a:t>
            </a:r>
          </a:p>
          <a:p>
            <a:pPr marL="0" indent="0">
              <a:lnSpc>
                <a:spcPct val="100000"/>
              </a:lnSpc>
              <a:spcBef>
                <a:spcPts val="0"/>
              </a:spcBef>
              <a:buClr>
                <a:srgbClr val="007F88"/>
              </a:buClr>
              <a:buSzPct val="110000"/>
              <a:buNone/>
            </a:pPr>
            <a:endParaRPr lang="en-US" b="1" dirty="0">
              <a:solidFill>
                <a:schemeClr val="tx2"/>
              </a:solidFill>
            </a:endParaRPr>
          </a:p>
          <a:p>
            <a:pPr marL="342900" indent="-342900">
              <a:lnSpc>
                <a:spcPct val="100000"/>
              </a:lnSpc>
              <a:spcBef>
                <a:spcPts val="0"/>
              </a:spcBef>
              <a:buClr>
                <a:srgbClr val="007F88"/>
              </a:buClr>
              <a:buSzPct val="110000"/>
            </a:pPr>
            <a:r>
              <a:rPr lang="en-US" b="1" dirty="0">
                <a:solidFill>
                  <a:schemeClr val="tx2"/>
                </a:solidFill>
              </a:rPr>
              <a:t>However, repeated unsuccessful PT performance for the same analyte, subspecialty or specialty may result in your laboratory no longer being allowed to perform testing for the failed analyte, subspecialty or specialty.</a:t>
            </a:r>
          </a:p>
          <a:p>
            <a:pPr marL="0" indent="0">
              <a:lnSpc>
                <a:spcPct val="100000"/>
              </a:lnSpc>
              <a:buNone/>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54535" y="966826"/>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77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535497" y="200478"/>
            <a:ext cx="10515600" cy="671977"/>
          </a:xfrm>
          <a:prstGeom prst="rect">
            <a:avLst/>
          </a:prstGeom>
        </p:spPr>
        <p:txBody>
          <a:bodyPr/>
          <a:lstStyle/>
          <a:p>
            <a:pPr marL="0" marR="0" lvl="0" indent="0" defTabSz="914400" rtl="0" eaLnBrk="1" fontAlgn="auto" latinLnBrk="0" hangingPunct="1">
              <a:lnSpc>
                <a:spcPct val="100000"/>
              </a:lnSpc>
              <a:spcBef>
                <a:spcPts val="1000"/>
              </a:spcBef>
              <a:spcAft>
                <a:spcPts val="0"/>
              </a:spcAft>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Staff / Team Members Training </a:t>
            </a:r>
            <a:br>
              <a:rPr kumimoji="0" lang="en-US" sz="3200" b="1" i="0" u="none" strike="noStrike" kern="1200" cap="none" spc="0" normalizeH="0" baseline="0" noProof="0" dirty="0">
                <a:ln>
                  <a:noFill/>
                </a:ln>
                <a:solidFill>
                  <a:srgbClr val="767882"/>
                </a:solidFill>
                <a:effectLst/>
                <a:uLnTx/>
                <a:uFillTx/>
                <a:latin typeface="Arial" panose="020B0604020202020204" pitchFamily="34" charset="0"/>
                <a:ea typeface="+mn-ea"/>
                <a:cs typeface="+mn-cs"/>
              </a:rPr>
            </a:br>
            <a:endParaRPr lang="en-US" b="1" spc="-150" dirty="0"/>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192696"/>
            <a:ext cx="10515600" cy="4691304"/>
          </a:xfrm>
          <a:prstGeom prst="rect">
            <a:avLst/>
          </a:prstGeom>
        </p:spPr>
        <p:txBody>
          <a:bodyPr>
            <a:normAutofit/>
          </a:bodyPr>
          <a:lstStyle/>
          <a:p>
            <a:pPr marL="342900" indent="-342900">
              <a:lnSpc>
                <a:spcPct val="100000"/>
              </a:lnSpc>
              <a:spcBef>
                <a:spcPts val="0"/>
              </a:spcBef>
              <a:buClr>
                <a:srgbClr val="007F88"/>
              </a:buClr>
              <a:buSzPct val="110000"/>
            </a:pPr>
            <a:r>
              <a:rPr lang="en-US" b="1" dirty="0">
                <a:solidFill>
                  <a:schemeClr val="tx2"/>
                </a:solidFill>
              </a:rPr>
              <a:t>Are there requirements for training of staff regarding PT referral?</a:t>
            </a:r>
          </a:p>
          <a:p>
            <a:pPr marL="800100" lvl="1" indent="-342900">
              <a:lnSpc>
                <a:spcPct val="100000"/>
              </a:lnSpc>
              <a:spcBef>
                <a:spcPts val="0"/>
              </a:spcBef>
              <a:buClr>
                <a:srgbClr val="007F88"/>
              </a:buClr>
              <a:buSzPct val="110000"/>
            </a:pPr>
            <a:r>
              <a:rPr lang="en-US" dirty="0">
                <a:solidFill>
                  <a:schemeClr val="tx2"/>
                </a:solidFill>
              </a:rPr>
              <a:t>Yes, checklist item COM.01900 requires laboratories have a policy prohibiting referral of PT to another laboratory or accepting PT from another laboratory.</a:t>
            </a:r>
          </a:p>
          <a:p>
            <a:pPr marL="800100" lvl="1" indent="-342900">
              <a:lnSpc>
                <a:spcPct val="100000"/>
              </a:lnSpc>
              <a:spcBef>
                <a:spcPts val="0"/>
              </a:spcBef>
              <a:buClr>
                <a:srgbClr val="007F88"/>
              </a:buClr>
              <a:buSzPct val="110000"/>
            </a:pPr>
            <a:r>
              <a:rPr lang="en-US" dirty="0">
                <a:solidFill>
                  <a:schemeClr val="tx2"/>
                </a:solidFill>
              </a:rPr>
              <a:t>Proficiency testing specimens are not referred to other laboratories and are not accepted from other laboratories for analysis.</a:t>
            </a:r>
          </a:p>
          <a:p>
            <a:pPr marL="800100" lvl="1" indent="-342900">
              <a:lnSpc>
                <a:spcPct val="100000"/>
              </a:lnSpc>
              <a:spcBef>
                <a:spcPts val="0"/>
              </a:spcBef>
              <a:buClr>
                <a:srgbClr val="007F88"/>
              </a:buClr>
              <a:buSzPct val="110000"/>
            </a:pPr>
            <a:r>
              <a:rPr lang="en-US" dirty="0">
                <a:solidFill>
                  <a:schemeClr val="tx2"/>
                </a:solidFill>
              </a:rPr>
              <a:t>Staff involved in the PT process should be trained to this policy, and documentation of this training is highly recommended.</a:t>
            </a:r>
          </a:p>
          <a:p>
            <a:pPr marL="800100" lvl="1" indent="-342900">
              <a:lnSpc>
                <a:spcPct val="100000"/>
              </a:lnSpc>
              <a:spcBef>
                <a:spcPts val="0"/>
              </a:spcBef>
              <a:buClr>
                <a:srgbClr val="007F88"/>
              </a:buClr>
              <a:buSzPct val="110000"/>
            </a:pPr>
            <a:r>
              <a:rPr lang="en-US" dirty="0">
                <a:solidFill>
                  <a:schemeClr val="tx2"/>
                </a:solidFill>
              </a:rPr>
              <a:t>Regulations regarding the handling, testing, and reporting of PT are complex and can be violated unintentionally if not well understood.</a:t>
            </a:r>
            <a:r>
              <a:rPr lang="en-US" sz="2000" dirty="0">
                <a:solidFill>
                  <a:schemeClr val="tx2"/>
                </a:solidFill>
              </a:rPr>
              <a:t> </a:t>
            </a:r>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641044" y="963124"/>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03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185759" y="326787"/>
            <a:ext cx="10515600" cy="625801"/>
          </a:xfrm>
          <a:prstGeom prst="rect">
            <a:avLst/>
          </a:prstGeom>
        </p:spPr>
        <p:txBody>
          <a:bodyPr/>
          <a:lstStyle/>
          <a:p>
            <a:pPr algn="l"/>
            <a:r>
              <a:rPr lang="en-US" sz="3000" b="1" dirty="0">
                <a:solidFill>
                  <a:srgbClr val="008C95"/>
                </a:solidFill>
                <a:ea typeface="+mn-ea"/>
                <a:cs typeface="+mn-cs"/>
              </a:rPr>
              <a:t>CLIA APPROVED PROFICIENCY TESTING PROGRAMS</a:t>
            </a:r>
            <a:br>
              <a:rPr lang="en-US" sz="4800" b="0" i="0" u="none" strike="noStrike" baseline="0" dirty="0">
                <a:solidFill>
                  <a:srgbClr val="000000"/>
                </a:solidFill>
                <a:latin typeface="Times New Roman" panose="02020603050405020304" pitchFamily="18" charset="0"/>
              </a:rPr>
            </a:br>
            <a:r>
              <a:rPr lang="en-US" sz="4800" b="0" i="0" u="none" strike="noStrike" baseline="0" dirty="0">
                <a:solidFill>
                  <a:srgbClr val="000000"/>
                </a:solidFill>
                <a:latin typeface="Times New Roman" panose="02020603050405020304" pitchFamily="18" charset="0"/>
              </a:rPr>
              <a:t> </a:t>
            </a:r>
            <a:endParaRPr lang="en-US" b="1" spc="-150" dirty="0"/>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1702" y="1353578"/>
            <a:ext cx="10515600" cy="4541895"/>
          </a:xfrm>
          <a:prstGeom prst="rect">
            <a:avLst/>
          </a:prstGeom>
        </p:spPr>
        <p:txBody>
          <a:bodyPr>
            <a:normAutofit lnSpcReduction="10000"/>
          </a:bodyPr>
          <a:lstStyle/>
          <a:p>
            <a:pPr lvl="1">
              <a:lnSpc>
                <a:spcPct val="100000"/>
              </a:lnSpc>
              <a:buClr>
                <a:srgbClr val="007F88"/>
              </a:buClr>
              <a:buSzPct val="110000"/>
            </a:pPr>
            <a:r>
              <a:rPr lang="en-US" sz="3000" dirty="0">
                <a:solidFill>
                  <a:schemeClr val="tx2"/>
                </a:solidFill>
              </a:rPr>
              <a:t>CLIA provides a list of approved PT program providers.</a:t>
            </a:r>
          </a:p>
          <a:p>
            <a:pPr lvl="2">
              <a:lnSpc>
                <a:spcPct val="100000"/>
              </a:lnSpc>
              <a:buClr>
                <a:srgbClr val="007F88"/>
              </a:buClr>
              <a:buSzPct val="110000"/>
            </a:pPr>
            <a:r>
              <a:rPr lang="en-US" sz="2600" dirty="0">
                <a:solidFill>
                  <a:schemeClr val="tx2"/>
                </a:solidFill>
              </a:rPr>
              <a:t>The two main PT program providers that are used throughout the Atrium Health Wake Forest Baptist System are:</a:t>
            </a:r>
          </a:p>
          <a:p>
            <a:pPr lvl="3">
              <a:lnSpc>
                <a:spcPct val="100000"/>
              </a:lnSpc>
              <a:buClr>
                <a:srgbClr val="007F88"/>
              </a:buClr>
              <a:buSzPct val="110000"/>
            </a:pPr>
            <a:r>
              <a:rPr lang="en-US" sz="2400" dirty="0">
                <a:solidFill>
                  <a:schemeClr val="tx2"/>
                </a:solidFill>
              </a:rPr>
              <a:t>The College of American Pathologists (CAP)  and</a:t>
            </a:r>
          </a:p>
          <a:p>
            <a:pPr lvl="3">
              <a:lnSpc>
                <a:spcPct val="100000"/>
              </a:lnSpc>
              <a:buClr>
                <a:srgbClr val="007F88"/>
              </a:buClr>
              <a:buSzPct val="110000"/>
            </a:pPr>
            <a:r>
              <a:rPr lang="en-US" sz="2400" dirty="0">
                <a:solidFill>
                  <a:schemeClr val="tx2"/>
                </a:solidFill>
              </a:rPr>
              <a:t>American Proficiency Institute (API)</a:t>
            </a:r>
            <a:endParaRPr lang="en-US" sz="2600" dirty="0"/>
          </a:p>
          <a:p>
            <a:pPr lvl="1">
              <a:lnSpc>
                <a:spcPct val="100000"/>
              </a:lnSpc>
              <a:buClr>
                <a:srgbClr val="007F88"/>
              </a:buClr>
              <a:buSzPct val="110000"/>
            </a:pPr>
            <a:endParaRPr lang="en-US" sz="2000" dirty="0">
              <a:solidFill>
                <a:schemeClr val="tx1">
                  <a:lumMod val="50000"/>
                  <a:lumOff val="50000"/>
                </a:schemeClr>
              </a:solidFill>
            </a:endParaRPr>
          </a:p>
          <a:p>
            <a:pPr marL="457200" lvl="1" indent="0">
              <a:lnSpc>
                <a:spcPct val="100000"/>
              </a:lnSpc>
              <a:buNone/>
            </a:pPr>
            <a:r>
              <a:rPr lang="en-US" sz="2000" b="1" dirty="0"/>
              <a:t>Note:</a:t>
            </a:r>
            <a:r>
              <a:rPr lang="en-US" sz="2000" dirty="0"/>
              <a:t> The only approved PT at any AH WFBMC laboratory is CAP. If a PT sample from 	API arrives at any AH WFBMC laboratory, the sample should be given to the Lab 	Manager immediately.  If the Lab Manager is not available (afterhours or out of 	office for other reasons) the API sample should NOT be processed but held until 	any lab manager is available to take the sample.  The Manager, CLIA Laboratory 	Director and the Quality, Safety &amp; Accreditation Director must immediately be 	notified.</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185758" y="952588"/>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71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6694-51C2-1148-8496-1AE4F7961BE5}"/>
              </a:ext>
            </a:extLst>
          </p:cNvPr>
          <p:cNvSpPr>
            <a:spLocks noGrp="1"/>
          </p:cNvSpPr>
          <p:nvPr>
            <p:ph type="title" idx="4294967295"/>
          </p:nvPr>
        </p:nvSpPr>
        <p:spPr>
          <a:xfrm>
            <a:off x="640080" y="5576887"/>
            <a:ext cx="10911840" cy="640081"/>
          </a:xfrm>
          <a:prstGeom prst="rect">
            <a:avLst/>
          </a:prstGeom>
        </p:spPr>
        <p:txBody>
          <a:bodyPr vert="horz" lIns="91440" tIns="45720" rIns="91440" bIns="45720" rtlCol="0" anchor="ctr">
            <a:normAutofit fontScale="90000"/>
          </a:bodyPr>
          <a:lstStyle/>
          <a:p>
            <a:pPr algn="ctr"/>
            <a:r>
              <a:rPr lang="en-US" sz="3000" b="1" spc="-150" dirty="0">
                <a:latin typeface="+mj-lt"/>
              </a:rPr>
              <a:t>Example of PT Samples - From College of Americans Pathologists (CAP)</a:t>
            </a:r>
            <a:endParaRPr lang="en-US" sz="3000" b="1" dirty="0">
              <a:latin typeface="+mj-lt"/>
            </a:endParaRPr>
          </a:p>
        </p:txBody>
      </p:sp>
      <p:pic>
        <p:nvPicPr>
          <p:cNvPr id="4" name="Picture 3">
            <a:extLst>
              <a:ext uri="{FF2B5EF4-FFF2-40B4-BE49-F238E27FC236}">
                <a16:creationId xmlns:a16="http://schemas.microsoft.com/office/drawing/2014/main" id="{04E8696B-4C6C-4FA4-EBE6-E7478567C94A}"/>
              </a:ext>
            </a:extLst>
          </p:cNvPr>
          <p:cNvPicPr>
            <a:picLocks noChangeAspect="1"/>
          </p:cNvPicPr>
          <p:nvPr/>
        </p:nvPicPr>
        <p:blipFill rotWithShape="1">
          <a:blip r:embed="rId2"/>
          <a:srcRect r="1" b="2043"/>
          <a:stretch/>
        </p:blipFill>
        <p:spPr>
          <a:xfrm>
            <a:off x="640080" y="640080"/>
            <a:ext cx="10911840" cy="4836795"/>
          </a:xfrm>
          <a:prstGeom prst="rect">
            <a:avLst/>
          </a:prstGeom>
          <a:ln w="19050">
            <a:solidFill>
              <a:schemeClr val="tx1"/>
            </a:solidFill>
            <a:miter lim="800000"/>
          </a:ln>
        </p:spPr>
      </p:pic>
      <p:sp>
        <p:nvSpPr>
          <p:cNvPr id="13" name="Slide Number Placeholder 5">
            <a:extLst>
              <a:ext uri="{FF2B5EF4-FFF2-40B4-BE49-F238E27FC236}">
                <a16:creationId xmlns:a16="http://schemas.microsoft.com/office/drawing/2014/main" id="{FA83D405-240D-844E-B9BE-403F33E18E2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lvl1pPr algn="l">
              <a:defRPr sz="1000" b="1">
                <a:solidFill>
                  <a:schemeClr val="bg2"/>
                </a:solidFill>
                <a:latin typeface="Helvetica" pitchFamily="2" charset="0"/>
              </a:defRPr>
            </a:lvl1pPr>
          </a:lstStyle>
          <a:p>
            <a:pPr algn="r">
              <a:spcAft>
                <a:spcPts val="600"/>
              </a:spcAft>
              <a:defRPr/>
            </a:pPr>
            <a:fld id="{15A3A3CC-4A33-426F-9192-929F87B7DC63}" type="slidenum">
              <a:rPr lang="en-US" sz="1200" b="0">
                <a:solidFill>
                  <a:schemeClr val="tx1">
                    <a:alpha val="80000"/>
                  </a:schemeClr>
                </a:solidFill>
                <a:latin typeface="+mn-lt"/>
              </a:rPr>
              <a:pPr algn="r">
                <a:spcAft>
                  <a:spcPts val="600"/>
                </a:spcAft>
                <a:defRPr/>
              </a:pPr>
              <a:t>18</a:t>
            </a:fld>
            <a:endParaRPr lang="en-US" sz="1200" b="0">
              <a:solidFill>
                <a:schemeClr val="tx1">
                  <a:alpha val="80000"/>
                </a:schemeClr>
              </a:solidFill>
              <a:latin typeface="+mn-lt"/>
            </a:endParaRPr>
          </a:p>
        </p:txBody>
      </p:sp>
    </p:spTree>
    <p:extLst>
      <p:ext uri="{BB962C8B-B14F-4D97-AF65-F5344CB8AC3E}">
        <p14:creationId xmlns:p14="http://schemas.microsoft.com/office/powerpoint/2010/main" val="9457060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6694-51C2-1148-8496-1AE4F7961BE5}"/>
              </a:ext>
            </a:extLst>
          </p:cNvPr>
          <p:cNvSpPr>
            <a:spLocks noGrp="1"/>
          </p:cNvSpPr>
          <p:nvPr>
            <p:ph type="title" idx="4294967295"/>
          </p:nvPr>
        </p:nvSpPr>
        <p:spPr>
          <a:xfrm>
            <a:off x="5202621" y="4665605"/>
            <a:ext cx="6638806" cy="1292433"/>
          </a:xfrm>
          <a:prstGeom prst="rect">
            <a:avLst/>
          </a:prstGeom>
        </p:spPr>
        <p:txBody>
          <a:bodyPr vert="horz" lIns="91440" tIns="45720" rIns="91440" bIns="45720" rtlCol="0" anchor="ctr">
            <a:normAutofit/>
          </a:bodyPr>
          <a:lstStyle/>
          <a:p>
            <a:r>
              <a:rPr lang="en-US" sz="3000" b="1" kern="1200" spc="-150" dirty="0">
                <a:solidFill>
                  <a:schemeClr val="tx1"/>
                </a:solidFill>
                <a:latin typeface="+mj-lt"/>
                <a:ea typeface="+mj-ea"/>
                <a:cs typeface="+mj-cs"/>
              </a:rPr>
              <a:t>Example of PT Samples - From American Proficiency Institute (API)</a:t>
            </a:r>
            <a:endParaRPr lang="en-US" sz="3000" b="1" kern="1200" dirty="0">
              <a:solidFill>
                <a:schemeClr val="tx1"/>
              </a:solidFill>
              <a:latin typeface="+mj-lt"/>
              <a:ea typeface="+mj-ea"/>
              <a:cs typeface="+mj-cs"/>
            </a:endParaRPr>
          </a:p>
        </p:txBody>
      </p:sp>
      <p:pic>
        <p:nvPicPr>
          <p:cNvPr id="6" name="Picture 5">
            <a:extLst>
              <a:ext uri="{FF2B5EF4-FFF2-40B4-BE49-F238E27FC236}">
                <a16:creationId xmlns:a16="http://schemas.microsoft.com/office/drawing/2014/main" id="{CC823057-7AC3-7065-112D-599CC28B1DD3}"/>
              </a:ext>
            </a:extLst>
          </p:cNvPr>
          <p:cNvPicPr>
            <a:picLocks noChangeAspect="1"/>
          </p:cNvPicPr>
          <p:nvPr/>
        </p:nvPicPr>
        <p:blipFill rotWithShape="1">
          <a:blip r:embed="rId2"/>
          <a:srcRect t="3098" r="-2" b="8053"/>
          <a:stretch/>
        </p:blipFill>
        <p:spPr>
          <a:xfrm>
            <a:off x="20" y="1"/>
            <a:ext cx="4848284" cy="4359438"/>
          </a:xfrm>
          <a:prstGeom prst="rect">
            <a:avLst/>
          </a:prstGeom>
        </p:spPr>
      </p:pic>
      <p:pic>
        <p:nvPicPr>
          <p:cNvPr id="18" name="Picture 17" descr="A picture containing text, indoor, counter&#10;&#10;Description automatically generated">
            <a:extLst>
              <a:ext uri="{FF2B5EF4-FFF2-40B4-BE49-F238E27FC236}">
                <a16:creationId xmlns:a16="http://schemas.microsoft.com/office/drawing/2014/main" id="{EF74612C-A653-02F5-3C4B-3077CC012C8C}"/>
              </a:ext>
            </a:extLst>
          </p:cNvPr>
          <p:cNvPicPr>
            <a:picLocks noChangeAspect="1"/>
          </p:cNvPicPr>
          <p:nvPr/>
        </p:nvPicPr>
        <p:blipFill rotWithShape="1">
          <a:blip r:embed="rId3"/>
          <a:srcRect t="12338" r="-1" b="18427"/>
          <a:stretch/>
        </p:blipFill>
        <p:spPr>
          <a:xfrm>
            <a:off x="4972050" y="-1"/>
            <a:ext cx="7216902" cy="4359440"/>
          </a:xfrm>
          <a:prstGeom prst="rect">
            <a:avLst/>
          </a:prstGeom>
        </p:spPr>
      </p:pic>
      <p:pic>
        <p:nvPicPr>
          <p:cNvPr id="10" name="Picture 9" descr="Text, letter&#10;&#10;Description automatically generated">
            <a:extLst>
              <a:ext uri="{FF2B5EF4-FFF2-40B4-BE49-F238E27FC236}">
                <a16:creationId xmlns:a16="http://schemas.microsoft.com/office/drawing/2014/main" id="{CAF1A831-4005-E920-1BF8-0E0BA595E2D5}"/>
              </a:ext>
            </a:extLst>
          </p:cNvPr>
          <p:cNvPicPr>
            <a:picLocks noChangeAspect="1"/>
          </p:cNvPicPr>
          <p:nvPr/>
        </p:nvPicPr>
        <p:blipFill rotWithShape="1">
          <a:blip r:embed="rId4"/>
          <a:srcRect l="3824" r="29103" b="-1"/>
          <a:stretch/>
        </p:blipFill>
        <p:spPr>
          <a:xfrm>
            <a:off x="20" y="4472610"/>
            <a:ext cx="4848284" cy="2385390"/>
          </a:xfrm>
          <a:prstGeom prst="rect">
            <a:avLst/>
          </a:prstGeom>
        </p:spPr>
      </p:pic>
      <p:sp>
        <p:nvSpPr>
          <p:cNvPr id="13" name="Slide Number Placeholder 5">
            <a:extLst>
              <a:ext uri="{FF2B5EF4-FFF2-40B4-BE49-F238E27FC236}">
                <a16:creationId xmlns:a16="http://schemas.microsoft.com/office/drawing/2014/main" id="{FA83D405-240D-844E-B9BE-403F33E18E27}"/>
              </a:ext>
            </a:extLst>
          </p:cNvPr>
          <p:cNvSpPr>
            <a:spLocks noGrp="1"/>
          </p:cNvSpPr>
          <p:nvPr>
            <p:ph type="sldNum" sz="quarter" idx="12"/>
          </p:nvPr>
        </p:nvSpPr>
        <p:spPr>
          <a:xfrm>
            <a:off x="11280808" y="6355080"/>
            <a:ext cx="560618" cy="347913"/>
          </a:xfrm>
          <a:prstGeom prst="ellipse">
            <a:avLst/>
          </a:prstGeom>
        </p:spPr>
        <p:txBody>
          <a:bodyPr vert="horz" lIns="91440" tIns="45720" rIns="91440" bIns="45720" rtlCol="0" anchor="ctr">
            <a:normAutofit/>
          </a:bodyPr>
          <a:lstStyle>
            <a:lvl1pPr algn="l">
              <a:defRPr sz="1000" b="1">
                <a:solidFill>
                  <a:schemeClr val="bg2"/>
                </a:solidFill>
                <a:latin typeface="Helvetica" pitchFamily="2" charset="0"/>
              </a:defRPr>
            </a:lvl1pPr>
          </a:lstStyle>
          <a:p>
            <a:pPr defTabSz="914400">
              <a:lnSpc>
                <a:spcPct val="90000"/>
              </a:lnSpc>
              <a:spcAft>
                <a:spcPts val="600"/>
              </a:spcAft>
            </a:pPr>
            <a:fld id="{15A3A3CC-4A33-426F-9192-929F87B7DC63}" type="slidenum">
              <a:rPr lang="en-US" sz="1100" b="0">
                <a:solidFill>
                  <a:schemeClr val="tx1">
                    <a:alpha val="80000"/>
                  </a:schemeClr>
                </a:solidFill>
                <a:latin typeface="+mn-lt"/>
              </a:rPr>
              <a:pPr defTabSz="914400">
                <a:lnSpc>
                  <a:spcPct val="90000"/>
                </a:lnSpc>
                <a:spcAft>
                  <a:spcPts val="600"/>
                </a:spcAft>
              </a:pPr>
              <a:t>19</a:t>
            </a:fld>
            <a:endParaRPr lang="en-US" sz="1100" b="0">
              <a:solidFill>
                <a:schemeClr val="tx1">
                  <a:alpha val="80000"/>
                </a:schemeClr>
              </a:solidFill>
              <a:latin typeface="+mn-lt"/>
            </a:endParaRPr>
          </a:p>
        </p:txBody>
      </p:sp>
    </p:spTree>
    <p:extLst>
      <p:ext uri="{BB962C8B-B14F-4D97-AF65-F5344CB8AC3E}">
        <p14:creationId xmlns:p14="http://schemas.microsoft.com/office/powerpoint/2010/main" val="214105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691379" y="0"/>
            <a:ext cx="10515600" cy="1325563"/>
          </a:xfrm>
          <a:prstGeom prst="rect">
            <a:avLst/>
          </a:prstGeom>
        </p:spPr>
        <p:txBody>
          <a:bodyPr/>
          <a:lstStyle/>
          <a:p>
            <a:br>
              <a:rPr lang="en-US" sz="1800" b="0" i="0" u="none" strike="noStrike" baseline="0" dirty="0">
                <a:solidFill>
                  <a:srgbClr val="000000"/>
                </a:solidFill>
                <a:latin typeface="Arial" panose="020B0604020202020204" pitchFamily="34" charset="0"/>
              </a:rPr>
            </a:br>
            <a:r>
              <a:rPr lang="en-US" b="1" i="0" u="none" strike="noStrike" baseline="0" dirty="0">
                <a:solidFill>
                  <a:srgbClr val="008C95"/>
                </a:solidFill>
              </a:rPr>
              <a:t>Objectives </a:t>
            </a:r>
            <a:endParaRPr lang="en-US" b="1" spc="-150" dirty="0">
              <a:solidFill>
                <a:srgbClr val="008C95"/>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45150" y="1322938"/>
            <a:ext cx="10515600" cy="4351338"/>
          </a:xfrm>
          <a:prstGeom prst="rect">
            <a:avLst/>
          </a:prstGeom>
        </p:spPr>
        <p:txBody>
          <a:bodyPr>
            <a:normAutofit lnSpcReduction="10000"/>
          </a:bodyPr>
          <a:lstStyle/>
          <a:p>
            <a:pPr lvl="1">
              <a:lnSpc>
                <a:spcPct val="100000"/>
              </a:lnSpc>
              <a:buClr>
                <a:srgbClr val="007F88"/>
              </a:buClr>
              <a:buSzPct val="110000"/>
            </a:pPr>
            <a:r>
              <a:rPr lang="en-US" sz="2000" dirty="0">
                <a:solidFill>
                  <a:schemeClr val="tx2"/>
                </a:solidFill>
              </a:rPr>
              <a:t>Define Proficiency Testing (PT) </a:t>
            </a:r>
          </a:p>
          <a:p>
            <a:pPr lvl="1">
              <a:lnSpc>
                <a:spcPct val="100000"/>
              </a:lnSpc>
              <a:buClr>
                <a:srgbClr val="007F88"/>
              </a:buClr>
              <a:buSzPct val="110000"/>
            </a:pPr>
            <a:r>
              <a:rPr lang="en-US" sz="2000" dirty="0">
                <a:solidFill>
                  <a:schemeClr val="tx2"/>
                </a:solidFill>
              </a:rPr>
              <a:t>Understand the importance of PT</a:t>
            </a:r>
          </a:p>
          <a:p>
            <a:pPr lvl="1">
              <a:lnSpc>
                <a:spcPct val="100000"/>
              </a:lnSpc>
              <a:buClr>
                <a:srgbClr val="007F88"/>
              </a:buClr>
              <a:buSzPct val="110000"/>
            </a:pPr>
            <a:r>
              <a:rPr lang="en-US" sz="2000" dirty="0">
                <a:solidFill>
                  <a:schemeClr val="tx2"/>
                </a:solidFill>
              </a:rPr>
              <a:t>Understand receiving, testing, handling, identifying and record retention of PT samples</a:t>
            </a:r>
          </a:p>
          <a:p>
            <a:pPr lvl="1">
              <a:lnSpc>
                <a:spcPct val="100000"/>
              </a:lnSpc>
              <a:buClr>
                <a:srgbClr val="007F88"/>
              </a:buClr>
              <a:buSzPct val="110000"/>
            </a:pPr>
            <a:r>
              <a:rPr lang="en-US" sz="2000" dirty="0">
                <a:solidFill>
                  <a:schemeClr val="tx2"/>
                </a:solidFill>
              </a:rPr>
              <a:t>Understand severity of consequences if there is interlaboratory communication prior to deadline of submission.</a:t>
            </a:r>
          </a:p>
          <a:p>
            <a:pPr lvl="1">
              <a:lnSpc>
                <a:spcPct val="100000"/>
              </a:lnSpc>
              <a:buClr>
                <a:srgbClr val="007F88"/>
              </a:buClr>
              <a:buSzPct val="110000"/>
            </a:pPr>
            <a:r>
              <a:rPr lang="en-US" sz="2000" dirty="0">
                <a:solidFill>
                  <a:schemeClr val="tx2"/>
                </a:solidFill>
              </a:rPr>
              <a:t>Understand severity of consequences for referring PT samples to another lab.</a:t>
            </a:r>
          </a:p>
          <a:p>
            <a:pPr lvl="1">
              <a:lnSpc>
                <a:spcPct val="100000"/>
              </a:lnSpc>
              <a:buClr>
                <a:srgbClr val="007F88"/>
              </a:buClr>
              <a:buSzPct val="110000"/>
            </a:pPr>
            <a:r>
              <a:rPr lang="en-US" sz="2000" dirty="0">
                <a:solidFill>
                  <a:schemeClr val="tx2"/>
                </a:solidFill>
              </a:rPr>
              <a:t>Understand requirements for staff training </a:t>
            </a:r>
          </a:p>
          <a:p>
            <a:pPr lvl="1">
              <a:lnSpc>
                <a:spcPct val="100000"/>
              </a:lnSpc>
              <a:buClr>
                <a:srgbClr val="007F88"/>
              </a:buClr>
              <a:buSzPct val="110000"/>
            </a:pPr>
            <a:r>
              <a:rPr lang="en-US" sz="2000" dirty="0">
                <a:solidFill>
                  <a:schemeClr val="tx2"/>
                </a:solidFill>
              </a:rPr>
              <a:t>Know the common PT samples used in the laboratory</a:t>
            </a:r>
          </a:p>
          <a:p>
            <a:pPr lvl="1">
              <a:lnSpc>
                <a:spcPct val="100000"/>
              </a:lnSpc>
              <a:buClr>
                <a:srgbClr val="007F88"/>
              </a:buClr>
              <a:buSzPct val="110000"/>
            </a:pPr>
            <a:r>
              <a:rPr lang="en-US" sz="2000" dirty="0">
                <a:solidFill>
                  <a:schemeClr val="tx2"/>
                </a:solidFill>
              </a:rPr>
              <a:t>Understand Atrium Health Wake Forest Baptist Medical Center Proficiency Testing Policy: </a:t>
            </a:r>
          </a:p>
          <a:p>
            <a:pPr lvl="1">
              <a:lnSpc>
                <a:spcPct val="100000"/>
              </a:lnSpc>
              <a:buClr>
                <a:srgbClr val="007F88"/>
              </a:buClr>
              <a:buSzPct val="110000"/>
            </a:pPr>
            <a:r>
              <a:rPr lang="en-US" sz="2000" dirty="0">
                <a:solidFill>
                  <a:schemeClr val="tx2"/>
                </a:solidFill>
              </a:rPr>
              <a:t>Understand PT regulations</a:t>
            </a:r>
          </a:p>
          <a:p>
            <a:pPr lvl="1">
              <a:lnSpc>
                <a:spcPct val="100000"/>
              </a:lnSpc>
              <a:buClr>
                <a:srgbClr val="007F88"/>
              </a:buClr>
              <a:buSzPct val="110000"/>
            </a:pPr>
            <a:r>
              <a:rPr lang="en-US" sz="2000" dirty="0">
                <a:solidFill>
                  <a:schemeClr val="tx2"/>
                </a:solidFill>
              </a:rPr>
              <a:t>Complete the on-line test.</a:t>
            </a:r>
          </a:p>
          <a:p>
            <a:pPr marL="0" indent="0">
              <a:lnSpc>
                <a:spcPct val="100000"/>
              </a:lnSpc>
              <a:buNone/>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45150" y="1052415"/>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13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8" y="207099"/>
            <a:ext cx="10372987" cy="945983"/>
          </a:xfrm>
          <a:prstGeom prst="rect">
            <a:avLst/>
          </a:prstGeom>
        </p:spPr>
        <p:txBody>
          <a:bodyPr/>
          <a:lstStyle/>
          <a:p>
            <a:pPr>
              <a:lnSpc>
                <a:spcPct val="100000"/>
              </a:lnSpc>
              <a:spcBef>
                <a:spcPts val="1000"/>
              </a:spcBef>
              <a:defRPr/>
            </a:pPr>
            <a:r>
              <a:rPr kumimoji="0" lang="en-US" sz="2800"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Atrium Health Wake Forest Baptist Medical Center Proficiency Testing Policy: </a:t>
            </a:r>
            <a:r>
              <a:rPr lang="en-US" sz="3200" dirty="0">
                <a:solidFill>
                  <a:schemeClr val="tx2"/>
                </a:solidFill>
                <a:hlinkClick r:id="rId2"/>
              </a:rPr>
              <a:t>QUAL-POL-0012</a:t>
            </a:r>
            <a:br>
              <a:rPr lang="en-US" sz="3200" dirty="0">
                <a:solidFill>
                  <a:schemeClr val="tx2"/>
                </a:solidFill>
              </a:rPr>
            </a:br>
            <a:br>
              <a:rPr kumimoji="0" lang="en-US" sz="3200"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br>
            <a:endParaRPr lang="en-US" b="1" spc="-150" dirty="0">
              <a:solidFill>
                <a:srgbClr val="008C95"/>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532662"/>
            <a:ext cx="10515600" cy="4351338"/>
          </a:xfrm>
          <a:prstGeom prst="rect">
            <a:avLst/>
          </a:prstGeom>
        </p:spPr>
        <p:txBody>
          <a:bodyPr>
            <a:normAutofit/>
          </a:bodyPr>
          <a:lstStyle/>
          <a:p>
            <a:pPr marL="342900" indent="-342900">
              <a:lnSpc>
                <a:spcPct val="100000"/>
              </a:lnSpc>
              <a:spcBef>
                <a:spcPts val="0"/>
              </a:spcBef>
              <a:buClr>
                <a:srgbClr val="007F88"/>
              </a:buClr>
              <a:buSzPct val="110000"/>
            </a:pPr>
            <a:r>
              <a:rPr lang="en-US" i="1" dirty="0">
                <a:solidFill>
                  <a:schemeClr val="tx2"/>
                </a:solidFill>
              </a:rPr>
              <a:t>On page 5 </a:t>
            </a:r>
            <a:r>
              <a:rPr lang="en-US" dirty="0">
                <a:solidFill>
                  <a:schemeClr val="tx2"/>
                </a:solidFill>
              </a:rPr>
              <a:t>of the Proficiency Testing Policy, </a:t>
            </a:r>
            <a:r>
              <a:rPr lang="en-US" i="1" dirty="0">
                <a:solidFill>
                  <a:schemeClr val="tx2"/>
                </a:solidFill>
              </a:rPr>
              <a:t>Section C, #2: PT Referral</a:t>
            </a:r>
            <a:r>
              <a:rPr lang="en-US" dirty="0">
                <a:solidFill>
                  <a:schemeClr val="tx2"/>
                </a:solidFill>
              </a:rPr>
              <a:t> states “</a:t>
            </a:r>
            <a:r>
              <a:rPr lang="en-US" b="1" dirty="0">
                <a:solidFill>
                  <a:schemeClr val="tx2"/>
                </a:solidFill>
              </a:rPr>
              <a:t>Do not refer PT specimen to another laboratory or accept PT specimen from another laboratory</a:t>
            </a:r>
            <a:r>
              <a:rPr lang="en-US" dirty="0">
                <a:solidFill>
                  <a:schemeClr val="tx2"/>
                </a:solidFill>
              </a:rPr>
              <a:t>”</a:t>
            </a:r>
            <a:r>
              <a:rPr lang="en-US" sz="2000" dirty="0">
                <a:solidFill>
                  <a:schemeClr val="tx2"/>
                </a:solidFill>
              </a:rPr>
              <a:t>.</a:t>
            </a:r>
          </a:p>
          <a:p>
            <a:pPr lvl="1">
              <a:lnSpc>
                <a:spcPct val="100000"/>
              </a:lnSpc>
              <a:spcBef>
                <a:spcPts val="0"/>
              </a:spcBef>
              <a:buClr>
                <a:srgbClr val="007F88"/>
              </a:buClr>
              <a:buSzPct val="110000"/>
            </a:pPr>
            <a:endParaRPr lang="en-US" dirty="0">
              <a:solidFill>
                <a:schemeClr val="tx2"/>
              </a:solidFill>
            </a:endParaRPr>
          </a:p>
          <a:p>
            <a:pPr lvl="1">
              <a:lnSpc>
                <a:spcPct val="100000"/>
              </a:lnSpc>
              <a:spcBef>
                <a:spcPts val="0"/>
              </a:spcBef>
              <a:buClr>
                <a:srgbClr val="007F88"/>
              </a:buClr>
              <a:buSzPct val="110000"/>
            </a:pPr>
            <a:r>
              <a:rPr lang="en-US" dirty="0">
                <a:solidFill>
                  <a:schemeClr val="tx2"/>
                </a:solidFill>
              </a:rPr>
              <a:t>This policy strictly prohibits referral or acceptance of proficiency testing specimens for analysis from other laboratories. This prohibition takes precedence over the requirement that proficiency testing specimens be handled in the same manner as patient specimens. </a:t>
            </a:r>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23846" y="1153083"/>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255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1002499"/>
          </a:xfrm>
          <a:prstGeom prst="rect">
            <a:avLst/>
          </a:prstGeom>
        </p:spPr>
        <p:txBody>
          <a:bodyPr/>
          <a:lstStyle/>
          <a:p>
            <a:r>
              <a:rPr lang="en-US" b="1" dirty="0">
                <a:solidFill>
                  <a:schemeClr val="bg2"/>
                </a:solidFill>
              </a:rPr>
              <a:t>CLIA PT Regulation</a:t>
            </a:r>
            <a:endParaRPr lang="en-US" b="1" spc="-150" dirty="0"/>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113183"/>
            <a:ext cx="10515600" cy="4890052"/>
          </a:xfrm>
          <a:prstGeom prst="rect">
            <a:avLst/>
          </a:prstGeom>
        </p:spPr>
        <p:txBody>
          <a:bodyPr>
            <a:normAutofit fontScale="92500"/>
          </a:bodyPr>
          <a:lstStyle/>
          <a:p>
            <a:pPr marL="0" indent="0">
              <a:lnSpc>
                <a:spcPct val="100000"/>
              </a:lnSpc>
              <a:buNone/>
            </a:pPr>
            <a:r>
              <a:rPr lang="en-US" sz="3200" b="1" dirty="0">
                <a:solidFill>
                  <a:schemeClr val="tx2"/>
                </a:solidFill>
              </a:rPr>
              <a:t>CLIA Federal Regulation (section 493.801) </a:t>
            </a:r>
          </a:p>
          <a:p>
            <a:pPr marL="342900" indent="-342900">
              <a:lnSpc>
                <a:spcPct val="100000"/>
              </a:lnSpc>
              <a:spcBef>
                <a:spcPts val="0"/>
              </a:spcBef>
              <a:buClr>
                <a:srgbClr val="007F88"/>
              </a:buClr>
              <a:buSzPct val="110000"/>
            </a:pPr>
            <a:r>
              <a:rPr lang="en-US" dirty="0">
                <a:solidFill>
                  <a:schemeClr val="tx2"/>
                </a:solidFill>
              </a:rPr>
              <a:t>The Clinical Laboratory Improvement Amendments (CLIA) law and regulations require that all laboratories enroll in approved proficiency testing programs.</a:t>
            </a:r>
          </a:p>
          <a:p>
            <a:pPr marL="342900" indent="-342900">
              <a:lnSpc>
                <a:spcPct val="100000"/>
              </a:lnSpc>
              <a:spcBef>
                <a:spcPts val="0"/>
              </a:spcBef>
              <a:buClr>
                <a:srgbClr val="007F88"/>
              </a:buClr>
              <a:buSzPct val="110000"/>
            </a:pPr>
            <a:r>
              <a:rPr lang="en-US" dirty="0">
                <a:solidFill>
                  <a:schemeClr val="tx2"/>
                </a:solidFill>
              </a:rPr>
              <a:t>In addition, the laboratory “must test [proficiency testing] samples in the same manner as [the laboratory] tests specimens”.</a:t>
            </a:r>
          </a:p>
          <a:p>
            <a:pPr lvl="1">
              <a:lnSpc>
                <a:spcPct val="100000"/>
              </a:lnSpc>
              <a:spcBef>
                <a:spcPts val="0"/>
              </a:spcBef>
              <a:buClr>
                <a:srgbClr val="007F88"/>
              </a:buClr>
              <a:buSzPct val="110000"/>
            </a:pPr>
            <a:r>
              <a:rPr lang="en-US" dirty="0">
                <a:solidFill>
                  <a:schemeClr val="tx2"/>
                </a:solidFill>
              </a:rPr>
              <a:t>This means that personnel who routinely perform the testing should test PT samples with the laboratory’s regular workload.</a:t>
            </a:r>
          </a:p>
          <a:p>
            <a:pPr lvl="2">
              <a:lnSpc>
                <a:spcPct val="100000"/>
              </a:lnSpc>
              <a:spcBef>
                <a:spcPts val="0"/>
              </a:spcBef>
              <a:buClr>
                <a:srgbClr val="007F88"/>
              </a:buClr>
              <a:buSzPct val="110000"/>
            </a:pPr>
            <a:r>
              <a:rPr lang="en-US" sz="2200" dirty="0">
                <a:solidFill>
                  <a:schemeClr val="tx2"/>
                </a:solidFill>
              </a:rPr>
              <a:t>As an example, if a laboratory tests a patient specimen only once before reporting, then PT specimens also must be run only one time, not in duplicate, before reporting.</a:t>
            </a:r>
          </a:p>
          <a:p>
            <a:pPr lvl="2">
              <a:lnSpc>
                <a:spcPct val="100000"/>
              </a:lnSpc>
              <a:spcBef>
                <a:spcPts val="0"/>
              </a:spcBef>
              <a:buClr>
                <a:srgbClr val="007F88"/>
              </a:buClr>
              <a:buSzPct val="110000"/>
            </a:pPr>
            <a:r>
              <a:rPr lang="en-US" sz="2200" dirty="0">
                <a:solidFill>
                  <a:schemeClr val="tx2"/>
                </a:solidFill>
              </a:rPr>
              <a:t>It also means that the testing of PT samples should be rotated among all staff members who routinely perform the patient testing.</a:t>
            </a:r>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1012331" y="1031115"/>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260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968725"/>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CLIA</a:t>
            </a:r>
            <a:r>
              <a:rPr kumimoji="0" lang="en-US" b="1" i="0" u="none" strike="noStrike" kern="1200" cap="none" spc="0" normalizeH="0" noProof="0" dirty="0">
                <a:ln>
                  <a:noFill/>
                </a:ln>
                <a:solidFill>
                  <a:srgbClr val="008C95"/>
                </a:solidFill>
                <a:effectLst/>
                <a:uLnTx/>
                <a:uFillTx/>
                <a:latin typeface="Arial" panose="020B0604020202020204" pitchFamily="34" charset="0"/>
                <a:ea typeface="+mn-ea"/>
                <a:cs typeface="+mn-cs"/>
              </a:rPr>
              <a:t> </a:t>
            </a: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PT Regulation</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248355"/>
            <a:ext cx="10515600" cy="4595853"/>
          </a:xfrm>
          <a:prstGeom prst="rect">
            <a:avLst/>
          </a:prstGeom>
        </p:spPr>
        <p:txBody>
          <a:bodyPr>
            <a:normAutofit fontScale="92500" lnSpcReduction="20000"/>
          </a:bodyPr>
          <a:lstStyle/>
          <a:p>
            <a:pPr marL="0" indent="0">
              <a:lnSpc>
                <a:spcPct val="100000"/>
              </a:lnSpc>
              <a:spcBef>
                <a:spcPts val="0"/>
              </a:spcBef>
              <a:buClr>
                <a:srgbClr val="007F88"/>
              </a:buClr>
              <a:buSzPct val="110000"/>
              <a:buNone/>
            </a:pPr>
            <a:r>
              <a:rPr lang="en-US" sz="3200" b="1" dirty="0">
                <a:solidFill>
                  <a:schemeClr val="tx2"/>
                </a:solidFill>
              </a:rPr>
              <a:t>Condition: Enrollment and testing of samples</a:t>
            </a:r>
          </a:p>
          <a:p>
            <a:pPr marL="0" indent="0">
              <a:lnSpc>
                <a:spcPct val="100000"/>
              </a:lnSpc>
              <a:spcBef>
                <a:spcPts val="0"/>
              </a:spcBef>
              <a:buClr>
                <a:srgbClr val="007F88"/>
              </a:buClr>
              <a:buSzPct val="110000"/>
              <a:buNone/>
            </a:pPr>
            <a:endParaRPr lang="en-US" dirty="0">
              <a:solidFill>
                <a:schemeClr val="tx2"/>
              </a:solidFill>
            </a:endParaRPr>
          </a:p>
          <a:p>
            <a:pPr marL="342900" indent="-342900">
              <a:lnSpc>
                <a:spcPct val="100000"/>
              </a:lnSpc>
              <a:spcBef>
                <a:spcPts val="0"/>
              </a:spcBef>
              <a:buClr>
                <a:srgbClr val="007F88"/>
              </a:buClr>
              <a:buSzPct val="110000"/>
            </a:pPr>
            <a:r>
              <a:rPr lang="en-US" dirty="0">
                <a:solidFill>
                  <a:schemeClr val="tx2"/>
                </a:solidFill>
              </a:rPr>
              <a:t>Laboratories that perform tests on proficiency testing samples must not engage in any inter-laboratory communications pertaining to the results of proficiency testing sample(s) until after the date by which the laboratory must report proficiency testing results to the program for the testing event in which the samples were sent.</a:t>
            </a:r>
          </a:p>
          <a:p>
            <a:pPr marL="0" indent="0">
              <a:lnSpc>
                <a:spcPct val="100000"/>
              </a:lnSpc>
              <a:spcBef>
                <a:spcPts val="0"/>
              </a:spcBef>
              <a:buClr>
                <a:srgbClr val="007F88"/>
              </a:buClr>
              <a:buSzPct val="110000"/>
              <a:buNone/>
            </a:pPr>
            <a:endParaRPr lang="en-US" dirty="0">
              <a:solidFill>
                <a:schemeClr val="tx2"/>
              </a:solidFill>
            </a:endParaRPr>
          </a:p>
          <a:p>
            <a:pPr marL="342900" indent="-342900">
              <a:lnSpc>
                <a:spcPct val="100000"/>
              </a:lnSpc>
              <a:spcBef>
                <a:spcPts val="0"/>
              </a:spcBef>
              <a:buClr>
                <a:srgbClr val="007F88"/>
              </a:buClr>
              <a:buSzPct val="110000"/>
            </a:pPr>
            <a:r>
              <a:rPr lang="en-US" dirty="0">
                <a:solidFill>
                  <a:schemeClr val="tx2"/>
                </a:solidFill>
              </a:rPr>
              <a:t>Laboratories with multiple testing sites or separate locations must not participate in any communications or discussions across sites/locations concerning proficiency testing sample results until after the date by which the laboratory must report proficiency testing results to the program.</a:t>
            </a: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21648" y="1100236"/>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468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968725"/>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CLIA PT Regulation</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253331"/>
            <a:ext cx="10515600" cy="4351338"/>
          </a:xfrm>
          <a:prstGeom prst="rect">
            <a:avLst/>
          </a:prstGeom>
        </p:spPr>
        <p:txBody>
          <a:bodyPr>
            <a:normAutofit/>
          </a:bodyPr>
          <a:lstStyle/>
          <a:p>
            <a:pPr marL="0" indent="0">
              <a:lnSpc>
                <a:spcPct val="100000"/>
              </a:lnSpc>
              <a:spcBef>
                <a:spcPts val="0"/>
              </a:spcBef>
              <a:buClr>
                <a:srgbClr val="007F88"/>
              </a:buClr>
              <a:buSzPct val="110000"/>
              <a:buNone/>
            </a:pPr>
            <a:r>
              <a:rPr lang="en-US" sz="3000" b="1" dirty="0">
                <a:solidFill>
                  <a:schemeClr val="tx2"/>
                </a:solidFill>
              </a:rPr>
              <a:t>Condition: Enrollment and testing of samples</a:t>
            </a:r>
          </a:p>
          <a:p>
            <a:pPr marL="0" indent="0">
              <a:lnSpc>
                <a:spcPct val="100000"/>
              </a:lnSpc>
              <a:spcBef>
                <a:spcPts val="0"/>
              </a:spcBef>
              <a:buClr>
                <a:srgbClr val="007F88"/>
              </a:buClr>
              <a:buSzPct val="110000"/>
              <a:buNone/>
            </a:pPr>
            <a:endParaRPr lang="en-US" dirty="0">
              <a:solidFill>
                <a:schemeClr val="tx2"/>
              </a:solidFill>
            </a:endParaRPr>
          </a:p>
          <a:p>
            <a:pPr marL="342900" indent="-342900">
              <a:lnSpc>
                <a:spcPct val="100000"/>
              </a:lnSpc>
              <a:spcBef>
                <a:spcPts val="0"/>
              </a:spcBef>
              <a:buClr>
                <a:srgbClr val="007F88"/>
              </a:buClr>
              <a:buSzPct val="110000"/>
            </a:pPr>
            <a:r>
              <a:rPr lang="en-US" sz="2600" dirty="0">
                <a:solidFill>
                  <a:schemeClr val="tx2"/>
                </a:solidFill>
              </a:rPr>
              <a:t>The individual testing or examining the samples and the laboratory director must attest to the routine integration of the samples into the patient workload using the laboratory's routine methods.</a:t>
            </a:r>
          </a:p>
          <a:p>
            <a:pPr marL="0" indent="0">
              <a:lnSpc>
                <a:spcPct val="100000"/>
              </a:lnSpc>
              <a:spcBef>
                <a:spcPts val="0"/>
              </a:spcBef>
              <a:buClr>
                <a:srgbClr val="007F88"/>
              </a:buClr>
              <a:buSzPct val="110000"/>
              <a:buNone/>
            </a:pPr>
            <a:endParaRPr lang="en-US" sz="2600" dirty="0">
              <a:solidFill>
                <a:schemeClr val="tx2"/>
              </a:solidFill>
            </a:endParaRPr>
          </a:p>
          <a:p>
            <a:pPr marL="342900" indent="-342900">
              <a:lnSpc>
                <a:spcPct val="100000"/>
              </a:lnSpc>
              <a:spcBef>
                <a:spcPts val="0"/>
              </a:spcBef>
              <a:buClr>
                <a:srgbClr val="007F88"/>
              </a:buClr>
              <a:buSzPct val="110000"/>
            </a:pPr>
            <a:r>
              <a:rPr lang="en-US" sz="2600" dirty="0">
                <a:solidFill>
                  <a:schemeClr val="tx2"/>
                </a:solidFill>
              </a:rPr>
              <a:t>The laboratory must test samples the same number of times that it routinely tests patient samples.</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13259" y="1249608"/>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884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968725"/>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CLIA PT Regulation</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165119"/>
            <a:ext cx="10515600" cy="4782456"/>
          </a:xfrm>
          <a:prstGeom prst="rect">
            <a:avLst/>
          </a:prstGeom>
        </p:spPr>
        <p:txBody>
          <a:bodyPr>
            <a:normAutofit lnSpcReduction="10000"/>
          </a:bodyPr>
          <a:lstStyle/>
          <a:p>
            <a:pPr marL="0" indent="0">
              <a:lnSpc>
                <a:spcPct val="100000"/>
              </a:lnSpc>
              <a:spcBef>
                <a:spcPts val="0"/>
              </a:spcBef>
              <a:buClr>
                <a:srgbClr val="007F88"/>
              </a:buClr>
              <a:buSzPct val="110000"/>
              <a:buNone/>
            </a:pPr>
            <a:r>
              <a:rPr lang="en-US" sz="3000" b="1" dirty="0">
                <a:solidFill>
                  <a:schemeClr val="tx2"/>
                </a:solidFill>
              </a:rPr>
              <a:t>Condition: Enrollment and testing of samples</a:t>
            </a:r>
          </a:p>
          <a:p>
            <a:pPr marL="342900" indent="-342900">
              <a:lnSpc>
                <a:spcPct val="100000"/>
              </a:lnSpc>
              <a:spcBef>
                <a:spcPts val="0"/>
              </a:spcBef>
              <a:buClr>
                <a:srgbClr val="007F88"/>
              </a:buClr>
              <a:buSzPct val="110000"/>
            </a:pPr>
            <a:endParaRPr lang="en-US" sz="2400" dirty="0">
              <a:solidFill>
                <a:schemeClr val="tx2"/>
              </a:solidFill>
            </a:endParaRPr>
          </a:p>
          <a:p>
            <a:pPr marL="342900" indent="-342900">
              <a:lnSpc>
                <a:spcPct val="100000"/>
              </a:lnSpc>
              <a:spcBef>
                <a:spcPts val="0"/>
              </a:spcBef>
              <a:buClr>
                <a:srgbClr val="007F88"/>
              </a:buClr>
              <a:buSzPct val="110000"/>
            </a:pPr>
            <a:r>
              <a:rPr lang="en-US" sz="2600" dirty="0">
                <a:solidFill>
                  <a:schemeClr val="tx2"/>
                </a:solidFill>
              </a:rPr>
              <a:t>The laboratory must not send PT samples or portions of samples to another laboratory for any analysis which it is certified to perform in its own laboratory</a:t>
            </a:r>
          </a:p>
          <a:p>
            <a:pPr marL="0" indent="0">
              <a:lnSpc>
                <a:spcPct val="100000"/>
              </a:lnSpc>
              <a:spcBef>
                <a:spcPts val="0"/>
              </a:spcBef>
              <a:buClr>
                <a:srgbClr val="007F88"/>
              </a:buClr>
              <a:buSzPct val="110000"/>
              <a:buNone/>
            </a:pPr>
            <a:endParaRPr lang="en-US" sz="2600" dirty="0">
              <a:solidFill>
                <a:schemeClr val="tx2"/>
              </a:solidFill>
            </a:endParaRPr>
          </a:p>
          <a:p>
            <a:pPr marL="342900" indent="-342900">
              <a:lnSpc>
                <a:spcPct val="100000"/>
              </a:lnSpc>
              <a:spcBef>
                <a:spcPts val="0"/>
              </a:spcBef>
              <a:buClr>
                <a:srgbClr val="007F88"/>
              </a:buClr>
              <a:buSzPct val="110000"/>
            </a:pPr>
            <a:r>
              <a:rPr lang="en-US" sz="2600" dirty="0">
                <a:solidFill>
                  <a:schemeClr val="tx2"/>
                </a:solidFill>
              </a:rPr>
              <a:t>Any laboratory that CMS determines intentionally referred its proficiency testing samples to another laboratory for analysis will have its certification revoked for at least one year.</a:t>
            </a:r>
          </a:p>
          <a:p>
            <a:pPr marL="0" indent="0">
              <a:lnSpc>
                <a:spcPct val="100000"/>
              </a:lnSpc>
              <a:spcBef>
                <a:spcPts val="0"/>
              </a:spcBef>
              <a:buClr>
                <a:srgbClr val="007F88"/>
              </a:buClr>
              <a:buSzPct val="110000"/>
              <a:buNone/>
            </a:pPr>
            <a:endParaRPr lang="en-US" sz="2600" dirty="0">
              <a:solidFill>
                <a:schemeClr val="tx2"/>
              </a:solidFill>
            </a:endParaRPr>
          </a:p>
          <a:p>
            <a:pPr marL="342900" indent="-342900">
              <a:lnSpc>
                <a:spcPct val="100000"/>
              </a:lnSpc>
              <a:spcBef>
                <a:spcPts val="0"/>
              </a:spcBef>
              <a:buClr>
                <a:srgbClr val="007F88"/>
              </a:buClr>
              <a:buSzPct val="110000"/>
            </a:pPr>
            <a:r>
              <a:rPr lang="en-US" sz="2600" dirty="0">
                <a:solidFill>
                  <a:schemeClr val="tx2"/>
                </a:solidFill>
              </a:rPr>
              <a:t>Any laboratory that receives proficiency testing samples from another laboratory for testing must notify CMS of the receipt of those samples.</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13259" y="1165119"/>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484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968725"/>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CLIA PT</a:t>
            </a:r>
            <a:r>
              <a:rPr kumimoji="0" lang="en-US" b="1" i="0" u="none" strike="noStrike" kern="1200" cap="none" spc="0" normalizeH="0" noProof="0" dirty="0">
                <a:ln>
                  <a:noFill/>
                </a:ln>
                <a:solidFill>
                  <a:srgbClr val="008C95"/>
                </a:solidFill>
                <a:effectLst/>
                <a:uLnTx/>
                <a:uFillTx/>
                <a:latin typeface="Arial" panose="020B0604020202020204" pitchFamily="34" charset="0"/>
                <a:ea typeface="+mn-ea"/>
                <a:cs typeface="+mn-cs"/>
              </a:rPr>
              <a:t> Regulation</a:t>
            </a:r>
            <a:endPar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240402"/>
            <a:ext cx="10515600" cy="4905955"/>
          </a:xfrm>
          <a:prstGeom prst="rect">
            <a:avLst/>
          </a:prstGeom>
        </p:spPr>
        <p:txBody>
          <a:bodyPr>
            <a:normAutofit fontScale="92500" lnSpcReduction="20000"/>
          </a:bodyPr>
          <a:lstStyle/>
          <a:p>
            <a:pPr marL="0" indent="0">
              <a:lnSpc>
                <a:spcPct val="100000"/>
              </a:lnSpc>
              <a:spcBef>
                <a:spcPts val="0"/>
              </a:spcBef>
              <a:buClr>
                <a:srgbClr val="007F88"/>
              </a:buClr>
              <a:buSzPct val="110000"/>
              <a:buNone/>
            </a:pPr>
            <a:r>
              <a:rPr lang="en-US" sz="3200" b="1" dirty="0">
                <a:solidFill>
                  <a:schemeClr val="tx2"/>
                </a:solidFill>
              </a:rPr>
              <a:t>Condition: Enrollment and testing of samples</a:t>
            </a:r>
          </a:p>
          <a:p>
            <a:pPr marL="342900" indent="-342900">
              <a:lnSpc>
                <a:spcPct val="100000"/>
              </a:lnSpc>
              <a:spcBef>
                <a:spcPts val="0"/>
              </a:spcBef>
              <a:buClr>
                <a:srgbClr val="007F88"/>
              </a:buClr>
              <a:buSzPct val="110000"/>
            </a:pPr>
            <a:endParaRPr lang="en-US" sz="2400" dirty="0">
              <a:solidFill>
                <a:schemeClr val="tx2"/>
              </a:solidFill>
            </a:endParaRPr>
          </a:p>
          <a:p>
            <a:pPr marL="342900" indent="-342900">
              <a:lnSpc>
                <a:spcPct val="100000"/>
              </a:lnSpc>
              <a:spcBef>
                <a:spcPts val="0"/>
              </a:spcBef>
              <a:buClr>
                <a:srgbClr val="007F88"/>
              </a:buClr>
              <a:buSzPct val="110000"/>
            </a:pPr>
            <a:r>
              <a:rPr lang="en-US" dirty="0">
                <a:solidFill>
                  <a:schemeClr val="tx2"/>
                </a:solidFill>
              </a:rPr>
              <a:t>The laboratory must document the handling, preparation, processing, examination, and each step in the testing and reporting of results for all proficiency testing samples. The laboratory must test samples the same number of times that it routinely tests patient samples.</a:t>
            </a:r>
          </a:p>
          <a:p>
            <a:pPr marL="342900" indent="-342900">
              <a:lnSpc>
                <a:spcPct val="100000"/>
              </a:lnSpc>
              <a:spcBef>
                <a:spcPts val="0"/>
              </a:spcBef>
              <a:buClr>
                <a:srgbClr val="007F88"/>
              </a:buClr>
              <a:buSzPct val="110000"/>
            </a:pPr>
            <a:endParaRPr lang="en-US" sz="2400" dirty="0">
              <a:solidFill>
                <a:schemeClr val="tx2"/>
              </a:solidFill>
            </a:endParaRPr>
          </a:p>
          <a:p>
            <a:pPr marL="342900" indent="-342900">
              <a:lnSpc>
                <a:spcPct val="100000"/>
              </a:lnSpc>
              <a:spcBef>
                <a:spcPts val="0"/>
              </a:spcBef>
              <a:buClr>
                <a:srgbClr val="007F88"/>
              </a:buClr>
              <a:buSzPct val="110000"/>
            </a:pPr>
            <a:r>
              <a:rPr lang="en-US" sz="2600" dirty="0">
                <a:solidFill>
                  <a:schemeClr val="tx2"/>
                </a:solidFill>
              </a:rPr>
              <a:t>The laboratory must maintain a copy of all records, including:</a:t>
            </a:r>
          </a:p>
          <a:p>
            <a:pPr marL="800100" lvl="1" indent="-342900">
              <a:lnSpc>
                <a:spcPct val="100000"/>
              </a:lnSpc>
              <a:spcBef>
                <a:spcPts val="0"/>
              </a:spcBef>
              <a:buClr>
                <a:srgbClr val="007F88"/>
              </a:buClr>
              <a:buSzPct val="110000"/>
            </a:pPr>
            <a:r>
              <a:rPr lang="en-US" dirty="0">
                <a:solidFill>
                  <a:schemeClr val="tx2"/>
                </a:solidFill>
              </a:rPr>
              <a:t>a copy of the proficiency testing program report forms used by the laboratory to record proficiency testing results.</a:t>
            </a:r>
          </a:p>
          <a:p>
            <a:pPr marL="800100" lvl="1" indent="-342900">
              <a:lnSpc>
                <a:spcPct val="100000"/>
              </a:lnSpc>
              <a:spcBef>
                <a:spcPts val="0"/>
              </a:spcBef>
              <a:buClr>
                <a:srgbClr val="007F88"/>
              </a:buClr>
              <a:buSzPct val="110000"/>
            </a:pPr>
            <a:r>
              <a:rPr lang="en-US" dirty="0">
                <a:solidFill>
                  <a:schemeClr val="tx2"/>
                </a:solidFill>
              </a:rPr>
              <a:t>the attestation statement provided by the PT program, signed by the analyst and the laboratory director, documenting that proficiency testing samples were tested in the same manner as patient specimens.</a:t>
            </a:r>
          </a:p>
          <a:p>
            <a:pPr marL="800100" lvl="1" indent="-342900">
              <a:lnSpc>
                <a:spcPct val="100000"/>
              </a:lnSpc>
              <a:spcBef>
                <a:spcPts val="0"/>
              </a:spcBef>
              <a:buClr>
                <a:srgbClr val="007F88"/>
              </a:buClr>
              <a:buSzPct val="110000"/>
            </a:pPr>
            <a:r>
              <a:rPr lang="en-US" dirty="0">
                <a:solidFill>
                  <a:schemeClr val="tx2"/>
                </a:solidFill>
              </a:rPr>
              <a:t>maintain records (according to the laboratory’s record retention policy) from the date of the proficiency testing event.</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13259" y="1117412"/>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76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968725"/>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CLIA PT Regulation</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455089"/>
            <a:ext cx="10515600" cy="4149579"/>
          </a:xfrm>
          <a:prstGeom prst="rect">
            <a:avLst/>
          </a:prstGeom>
        </p:spPr>
        <p:txBody>
          <a:bodyPr>
            <a:normAutofit/>
          </a:bodyPr>
          <a:lstStyle/>
          <a:p>
            <a:pPr marL="0" indent="0">
              <a:lnSpc>
                <a:spcPct val="100000"/>
              </a:lnSpc>
              <a:spcBef>
                <a:spcPts val="0"/>
              </a:spcBef>
              <a:buClr>
                <a:srgbClr val="007F88"/>
              </a:buClr>
              <a:buSzPct val="110000"/>
              <a:buNone/>
            </a:pPr>
            <a:r>
              <a:rPr lang="en-US" sz="3000" b="1" dirty="0">
                <a:solidFill>
                  <a:schemeClr val="tx2"/>
                </a:solidFill>
              </a:rPr>
              <a:t>Condition: Successful participation</a:t>
            </a:r>
          </a:p>
          <a:p>
            <a:pPr marL="0" indent="0">
              <a:lnSpc>
                <a:spcPct val="100000"/>
              </a:lnSpc>
              <a:spcBef>
                <a:spcPts val="0"/>
              </a:spcBef>
              <a:buClr>
                <a:srgbClr val="007F88"/>
              </a:buClr>
              <a:buSzPct val="110000"/>
              <a:buNone/>
            </a:pPr>
            <a:endParaRPr lang="en-US" sz="3000" b="1" dirty="0">
              <a:solidFill>
                <a:schemeClr val="tx2"/>
              </a:solidFill>
            </a:endParaRPr>
          </a:p>
          <a:p>
            <a:pPr marL="342900" indent="-342900">
              <a:lnSpc>
                <a:spcPct val="100000"/>
              </a:lnSpc>
              <a:spcBef>
                <a:spcPts val="0"/>
              </a:spcBef>
              <a:buClr>
                <a:srgbClr val="007F88"/>
              </a:buClr>
              <a:buSzPct val="110000"/>
            </a:pPr>
            <a:r>
              <a:rPr lang="en-US" sz="2600" dirty="0">
                <a:solidFill>
                  <a:schemeClr val="tx2"/>
                </a:solidFill>
              </a:rPr>
              <a:t>Each laboratory performing testing on human sample must successfully participate in a proficiency testing program approved by CMS, if applicable, as described in subpart I of this part for each specialty, subspecialty, and analyte or test in which the laboratory is certified under CLIA.</a:t>
            </a:r>
          </a:p>
          <a:p>
            <a:pPr marL="342900" indent="-342900">
              <a:lnSpc>
                <a:spcPct val="100000"/>
              </a:lnSpc>
              <a:spcBef>
                <a:spcPts val="0"/>
              </a:spcBef>
              <a:buClr>
                <a:srgbClr val="007F88"/>
              </a:buClr>
              <a:buSzPct val="110000"/>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13259" y="1233706"/>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085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1325563"/>
          </a:xfrm>
          <a:prstGeom prst="rect">
            <a:avLst/>
          </a:prstGeom>
        </p:spPr>
        <p:txBody>
          <a:bodyPr/>
          <a:lstStyle/>
          <a:p>
            <a:r>
              <a:rPr lang="en-US" b="1" dirty="0">
                <a:solidFill>
                  <a:srgbClr val="008C95"/>
                </a:solidFill>
                <a:ea typeface="Calibri" panose="020F0502020204030204" pitchFamily="34" charset="0"/>
                <a:cs typeface="Times New Roman" panose="02020603050405020304" pitchFamily="18" charset="0"/>
              </a:rPr>
              <a:t>Penalty</a:t>
            </a:r>
            <a:r>
              <a:rPr lang="en-US" sz="3200" b="1" dirty="0">
                <a:solidFill>
                  <a:srgbClr val="008C95"/>
                </a:solidFill>
                <a:ea typeface="Calibri" panose="020F0502020204030204" pitchFamily="34" charset="0"/>
                <a:cs typeface="Times New Roman" panose="02020603050405020304" pitchFamily="18" charset="0"/>
              </a:rPr>
              <a:t> </a:t>
            </a:r>
            <a:r>
              <a:rPr lang="en-US" b="1" dirty="0">
                <a:solidFill>
                  <a:srgbClr val="008C95"/>
                </a:solidFill>
                <a:ea typeface="Calibri" panose="020F0502020204030204" pitchFamily="34" charset="0"/>
                <a:cs typeface="Times New Roman" panose="02020603050405020304" pitchFamily="18" charset="0"/>
              </a:rPr>
              <a:t>Categories for PT Referral</a:t>
            </a:r>
            <a:endParaRPr lang="en-US" b="1" spc="-150" dirty="0"/>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363847"/>
            <a:ext cx="10515600" cy="4595889"/>
          </a:xfrm>
          <a:prstGeom prst="rect">
            <a:avLst/>
          </a:prstGeom>
        </p:spPr>
        <p:txBody>
          <a:bodyPr>
            <a:normAutofit/>
          </a:bodyPr>
          <a:lstStyle/>
          <a:p>
            <a:pPr marL="457200" lvl="1" indent="0">
              <a:lnSpc>
                <a:spcPct val="100000"/>
              </a:lnSpc>
              <a:buClr>
                <a:srgbClr val="007F88"/>
              </a:buClr>
              <a:buSzPct val="110000"/>
              <a:buNone/>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940769" y="1070871"/>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2544772" y="1225105"/>
            <a:ext cx="7102456" cy="4407790"/>
          </a:xfrm>
          <a:prstGeom prst="rect">
            <a:avLst/>
          </a:prstGeom>
        </p:spPr>
      </p:pic>
      <p:sp>
        <p:nvSpPr>
          <p:cNvPr id="6" name="TextBox 5">
            <a:extLst>
              <a:ext uri="{FF2B5EF4-FFF2-40B4-BE49-F238E27FC236}">
                <a16:creationId xmlns:a16="http://schemas.microsoft.com/office/drawing/2014/main" id="{9214CED5-F9A5-4112-CBC0-327025AA0A8E}"/>
              </a:ext>
            </a:extLst>
          </p:cNvPr>
          <p:cNvSpPr txBox="1"/>
          <p:nvPr/>
        </p:nvSpPr>
        <p:spPr>
          <a:xfrm>
            <a:off x="985962" y="5579767"/>
            <a:ext cx="10122010" cy="646331"/>
          </a:xfrm>
          <a:prstGeom prst="rect">
            <a:avLst/>
          </a:prstGeom>
          <a:noFill/>
        </p:spPr>
        <p:txBody>
          <a:bodyPr wrap="square">
            <a:spAutoFit/>
          </a:bodyPr>
          <a:lstStyle/>
          <a:p>
            <a:r>
              <a:rPr lang="en-US" dirty="0"/>
              <a:t>Source: </a:t>
            </a:r>
            <a:r>
              <a:rPr lang="en-US" dirty="0">
                <a:hlinkClick r:id="rId3"/>
              </a:rPr>
              <a:t>https://www.captodayonline.com/pt-referral-rules-bring-regulatory-relief-for-labs/</a:t>
            </a:r>
            <a:endParaRPr lang="en-US" dirty="0"/>
          </a:p>
          <a:p>
            <a:endParaRPr lang="en-US" dirty="0"/>
          </a:p>
        </p:txBody>
      </p:sp>
    </p:spTree>
    <p:extLst>
      <p:ext uri="{BB962C8B-B14F-4D97-AF65-F5344CB8AC3E}">
        <p14:creationId xmlns:p14="http://schemas.microsoft.com/office/powerpoint/2010/main" val="2585188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176169" y="444617"/>
            <a:ext cx="10836580" cy="616187"/>
          </a:xfrm>
          <a:prstGeom prst="rect">
            <a:avLst/>
          </a:prstGeom>
        </p:spPr>
        <p:txBody>
          <a:bodyPr/>
          <a:lstStyle/>
          <a:p>
            <a:r>
              <a:rPr lang="en-US" b="1" spc="-150" dirty="0">
                <a:solidFill>
                  <a:srgbClr val="008C95"/>
                </a:solidFill>
              </a:rPr>
              <a:t>Examples of PT Referral</a:t>
            </a:r>
            <a:endParaRPr lang="en-US" b="1" spc="-150" dirty="0"/>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286427" y="1375576"/>
            <a:ext cx="10515600" cy="4412973"/>
          </a:xfrm>
          <a:prstGeom prst="rect">
            <a:avLst/>
          </a:prstGeom>
        </p:spPr>
        <p:txBody>
          <a:bodyPr>
            <a:normAutofit fontScale="92500" lnSpcReduction="20000"/>
          </a:bodyPr>
          <a:lstStyle/>
          <a:p>
            <a:pPr marL="0" indent="0">
              <a:lnSpc>
                <a:spcPct val="100000"/>
              </a:lnSpc>
              <a:buNone/>
            </a:pPr>
            <a:r>
              <a:rPr lang="en-US" sz="3200" b="1" dirty="0">
                <a:solidFill>
                  <a:schemeClr val="tx2"/>
                </a:solidFill>
              </a:rPr>
              <a:t>Scenario One</a:t>
            </a:r>
          </a:p>
          <a:p>
            <a:pPr marL="0" indent="0">
              <a:lnSpc>
                <a:spcPct val="100000"/>
              </a:lnSpc>
              <a:buNone/>
            </a:pPr>
            <a:r>
              <a:rPr lang="en-US" sz="3200" b="1" dirty="0">
                <a:solidFill>
                  <a:schemeClr val="tx2"/>
                </a:solidFill>
              </a:rPr>
              <a:t>Referral Test</a:t>
            </a:r>
          </a:p>
          <a:p>
            <a:pPr marL="342900" indent="-342900">
              <a:lnSpc>
                <a:spcPct val="100000"/>
              </a:lnSpc>
              <a:spcBef>
                <a:spcPts val="0"/>
              </a:spcBef>
              <a:buClr>
                <a:srgbClr val="007F88"/>
              </a:buClr>
              <a:buSzPct val="110000"/>
            </a:pPr>
            <a:r>
              <a:rPr lang="en-US" dirty="0">
                <a:solidFill>
                  <a:schemeClr val="tx2"/>
                </a:solidFill>
              </a:rPr>
              <a:t>A laboratory CLIA director works with two laboratories, one is a small community hospital laboratory (Lab A), and the other laboratory (Lab B) is a sister hospital that serves as a reference lab. Both are under the same ownership and operations between the two labs are standardized. However, the laboratories are at 2 different addresses and have different CAP/CLIA numbers. Components of tests and some reflex testing are performed at the two laboratories. For example, total serum protein is performed at Lab A and protein electrophoresis is performed by Lab B by using the total serum protein result from Lab A.</a:t>
            </a:r>
            <a:r>
              <a:rPr lang="en-US" sz="2000" dirty="0">
                <a:solidFill>
                  <a:schemeClr val="tx2"/>
                </a:solidFill>
              </a:rPr>
              <a:t> </a:t>
            </a:r>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65940" y="1109342"/>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676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6"/>
            <a:ext cx="10515600" cy="907084"/>
          </a:xfrm>
          <a:prstGeom prst="rect">
            <a:avLst/>
          </a:prstGeom>
        </p:spPr>
        <p:txBody>
          <a:bodyPr/>
          <a:lstStyle/>
          <a:p>
            <a:pPr>
              <a:lnSpc>
                <a:spcPct val="100000"/>
              </a:lnSpc>
            </a:pPr>
            <a:r>
              <a:rPr lang="en-US" b="1" spc="-150" dirty="0">
                <a:solidFill>
                  <a:srgbClr val="008C95"/>
                </a:solidFill>
              </a:rPr>
              <a:t>Examples of PT Referral </a:t>
            </a:r>
            <a:br>
              <a:rPr lang="en-US" b="1" spc="-150" dirty="0">
                <a:solidFill>
                  <a:srgbClr val="008C95"/>
                </a:solidFill>
              </a:rPr>
            </a:br>
            <a:endParaRPr lang="en-US" sz="4400" b="1" dirty="0">
              <a:solidFill>
                <a:schemeClr val="bg2"/>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351722"/>
            <a:ext cx="10515600" cy="4532278"/>
          </a:xfrm>
          <a:prstGeom prst="rect">
            <a:avLst/>
          </a:prstGeom>
        </p:spPr>
        <p:txBody>
          <a:bodyPr>
            <a:normAutofit/>
          </a:bodyPr>
          <a:lstStyle/>
          <a:p>
            <a:pPr marL="0" indent="0">
              <a:lnSpc>
                <a:spcPct val="100000"/>
              </a:lnSpc>
              <a:buNone/>
            </a:pPr>
            <a:r>
              <a:rPr lang="en-US" sz="3000" b="1" dirty="0">
                <a:solidFill>
                  <a:schemeClr val="tx2"/>
                </a:solidFill>
              </a:rPr>
              <a:t>Scenario One Continued… </a:t>
            </a:r>
          </a:p>
          <a:p>
            <a:pPr marL="0" indent="0">
              <a:lnSpc>
                <a:spcPct val="100000"/>
              </a:lnSpc>
              <a:buNone/>
            </a:pPr>
            <a:r>
              <a:rPr lang="en-US" sz="3200" b="1" dirty="0">
                <a:solidFill>
                  <a:schemeClr val="tx2"/>
                </a:solidFill>
              </a:rPr>
              <a:t>How to Treat a </a:t>
            </a:r>
            <a:r>
              <a:rPr lang="en-US" sz="3200" b="1" dirty="0">
                <a:solidFill>
                  <a:srgbClr val="FF0000"/>
                </a:solidFill>
              </a:rPr>
              <a:t>Patient Specimen</a:t>
            </a:r>
          </a:p>
          <a:p>
            <a:pPr marL="342900" indent="-342900">
              <a:lnSpc>
                <a:spcPct val="100000"/>
              </a:lnSpc>
              <a:spcBef>
                <a:spcPts val="0"/>
              </a:spcBef>
              <a:buClr>
                <a:srgbClr val="007F88"/>
              </a:buClr>
              <a:buSzPct val="110000"/>
            </a:pPr>
            <a:r>
              <a:rPr lang="en-US" dirty="0">
                <a:solidFill>
                  <a:schemeClr val="tx2"/>
                </a:solidFill>
              </a:rPr>
              <a:t>Lab A would report total serum protein and send the patient specimen to Lab B for the protein electrophoresis.</a:t>
            </a:r>
            <a:r>
              <a:rPr lang="en-US" sz="2000" dirty="0">
                <a:solidFill>
                  <a:schemeClr val="tx2"/>
                </a:solidFill>
              </a:rPr>
              <a:t> </a:t>
            </a:r>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a:cxnSpLocks/>
          </p:cNvCxnSpPr>
          <p:nvPr/>
        </p:nvCxnSpPr>
        <p:spPr>
          <a:xfrm>
            <a:off x="438426" y="1188463"/>
            <a:ext cx="1065110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0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632655" y="365126"/>
            <a:ext cx="10515600" cy="1044224"/>
          </a:xfrm>
          <a:prstGeom prst="rect">
            <a:avLst/>
          </a:prstGeom>
        </p:spPr>
        <p:txBody>
          <a:bodyPr/>
          <a:lstStyle/>
          <a:p>
            <a:r>
              <a:rPr lang="en-US" b="1" spc="-150" dirty="0">
                <a:solidFill>
                  <a:srgbClr val="008C95"/>
                </a:solidFill>
              </a:rPr>
              <a:t>What is Proficiency Testing (PT)</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245481" y="1404332"/>
            <a:ext cx="10515600" cy="4351338"/>
          </a:xfrm>
          <a:prstGeom prst="rect">
            <a:avLst/>
          </a:prstGeom>
        </p:spPr>
        <p:txBody>
          <a:bodyPr>
            <a:normAutofit/>
          </a:bodyPr>
          <a:lstStyle/>
          <a:p>
            <a:pPr lvl="1">
              <a:lnSpc>
                <a:spcPct val="100000"/>
              </a:lnSpc>
              <a:buClr>
                <a:srgbClr val="007F88"/>
              </a:buClr>
              <a:buSzPct val="110000"/>
            </a:pPr>
            <a:r>
              <a:rPr lang="en-US" dirty="0">
                <a:solidFill>
                  <a:schemeClr val="tx2"/>
                </a:solidFill>
              </a:rPr>
              <a:t>Proficiency testing or PT is the testing of unknown samples sent to a laboratory by a CMS approved PT program.</a:t>
            </a:r>
          </a:p>
          <a:p>
            <a:pPr lvl="1">
              <a:lnSpc>
                <a:spcPct val="100000"/>
              </a:lnSpc>
              <a:buClr>
                <a:srgbClr val="007F88"/>
              </a:buClr>
              <a:buSzPct val="110000"/>
            </a:pPr>
            <a:r>
              <a:rPr lang="en-US" dirty="0">
                <a:solidFill>
                  <a:schemeClr val="tx2"/>
                </a:solidFill>
              </a:rPr>
              <a:t>Proficiency testing is required for any lab that performs testing on human specimen.</a:t>
            </a:r>
          </a:p>
          <a:p>
            <a:pPr lvl="1">
              <a:lnSpc>
                <a:spcPct val="100000"/>
              </a:lnSpc>
              <a:buClr>
                <a:srgbClr val="007F88"/>
              </a:buClr>
              <a:buSzPct val="110000"/>
            </a:pPr>
            <a:r>
              <a:rPr lang="en-US" dirty="0">
                <a:solidFill>
                  <a:schemeClr val="tx2"/>
                </a:solidFill>
              </a:rPr>
              <a:t>Most PT samples are sent to participating laboratories two or three times per year by </a:t>
            </a:r>
            <a:r>
              <a:rPr lang="en-US" sz="24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Centers for Medicare and Medicaid Services (CMS)</a:t>
            </a:r>
            <a:r>
              <a:rPr lang="en-US" dirty="0">
                <a:solidFill>
                  <a:schemeClr val="tx2"/>
                </a:solidFill>
              </a:rPr>
              <a:t> approved PT program provider.</a:t>
            </a:r>
          </a:p>
          <a:p>
            <a:pPr lvl="1">
              <a:lnSpc>
                <a:spcPct val="100000"/>
              </a:lnSpc>
              <a:buClr>
                <a:srgbClr val="007F88"/>
              </a:buClr>
              <a:buSzPct val="110000"/>
            </a:pPr>
            <a:r>
              <a:rPr lang="en-US" dirty="0">
                <a:solidFill>
                  <a:schemeClr val="tx2"/>
                </a:solidFill>
              </a:rPr>
              <a:t>CMS and accreditation organizations routinely monitor the laboratories’ PT performance.</a:t>
            </a:r>
          </a:p>
          <a:p>
            <a:pPr marL="457200" lvl="1" indent="0">
              <a:lnSpc>
                <a:spcPct val="100000"/>
              </a:lnSpc>
              <a:buClr>
                <a:srgbClr val="007F88"/>
              </a:buClr>
              <a:buSzPct val="110000"/>
              <a:buNone/>
            </a:pPr>
            <a:endParaRPr lang="en-US" dirty="0"/>
          </a:p>
          <a:p>
            <a:pPr marL="457200" lvl="1" indent="0">
              <a:lnSpc>
                <a:spcPct val="100000"/>
              </a:lnSpc>
              <a:buClr>
                <a:srgbClr val="007F88"/>
              </a:buClr>
              <a:buSzPct val="110000"/>
              <a:buNone/>
            </a:pPr>
            <a:endParaRPr lang="en-US" dirty="0"/>
          </a:p>
          <a:p>
            <a:pPr lvl="1">
              <a:lnSpc>
                <a:spcPct val="100000"/>
              </a:lnSpc>
              <a:buClr>
                <a:srgbClr val="007F88"/>
              </a:buClr>
              <a:buSzPct val="110000"/>
            </a:pPr>
            <a:endParaRPr lang="en-US" dirty="0">
              <a:solidFill>
                <a:schemeClr val="tx1">
                  <a:lumMod val="50000"/>
                  <a:lumOff val="50000"/>
                </a:schemeClr>
              </a:solidFill>
            </a:endParaRP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76703" y="1010470"/>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714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621987" y="196687"/>
            <a:ext cx="10515600" cy="729085"/>
          </a:xfrm>
          <a:prstGeom prst="rect">
            <a:avLst/>
          </a:prstGeom>
        </p:spPr>
        <p:txBody>
          <a:bodyPr/>
          <a:lstStyle/>
          <a:p>
            <a:r>
              <a:rPr lang="en-US" b="1" spc="-150" dirty="0">
                <a:solidFill>
                  <a:srgbClr val="008C95"/>
                </a:solidFill>
              </a:rPr>
              <a:t>Examples of PT Referral</a:t>
            </a:r>
            <a:br>
              <a:rPr lang="en-US" b="1" dirty="0">
                <a:solidFill>
                  <a:schemeClr val="bg2"/>
                </a:solidFill>
              </a:rPr>
            </a:br>
            <a:endParaRPr lang="en-US" sz="2800" b="1" spc="-150" dirty="0">
              <a:solidFill>
                <a:schemeClr val="bg2"/>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621987" y="1264257"/>
            <a:ext cx="10515600" cy="4627659"/>
          </a:xfrm>
          <a:prstGeom prst="rect">
            <a:avLst/>
          </a:prstGeom>
        </p:spPr>
        <p:txBody>
          <a:bodyPr>
            <a:normAutofit/>
          </a:bodyPr>
          <a:lstStyle/>
          <a:p>
            <a:pPr marL="0" indent="0">
              <a:lnSpc>
                <a:spcPct val="100000"/>
              </a:lnSpc>
              <a:buNone/>
            </a:pPr>
            <a:r>
              <a:rPr lang="en-US" sz="3000" b="1" dirty="0">
                <a:solidFill>
                  <a:schemeClr val="tx2"/>
                </a:solidFill>
              </a:rPr>
              <a:t>Scenario one continued…</a:t>
            </a:r>
          </a:p>
          <a:p>
            <a:pPr marL="0" indent="0">
              <a:lnSpc>
                <a:spcPct val="100000"/>
              </a:lnSpc>
              <a:buNone/>
            </a:pPr>
            <a:r>
              <a:rPr lang="en-US" sz="3200" b="1" dirty="0">
                <a:solidFill>
                  <a:schemeClr val="tx2"/>
                </a:solidFill>
              </a:rPr>
              <a:t>How to Treat a </a:t>
            </a:r>
            <a:r>
              <a:rPr lang="en-US" sz="3200" b="1" dirty="0">
                <a:solidFill>
                  <a:srgbClr val="FF0000"/>
                </a:solidFill>
              </a:rPr>
              <a:t>PT Sample</a:t>
            </a:r>
          </a:p>
          <a:p>
            <a:pPr marL="342900" indent="-342900">
              <a:lnSpc>
                <a:spcPct val="100000"/>
              </a:lnSpc>
              <a:spcBef>
                <a:spcPts val="0"/>
              </a:spcBef>
              <a:buClr>
                <a:srgbClr val="007F88"/>
              </a:buClr>
              <a:buSzPct val="110000"/>
            </a:pPr>
            <a:r>
              <a:rPr lang="en-US" sz="2400" dirty="0">
                <a:solidFill>
                  <a:schemeClr val="tx2"/>
                </a:solidFill>
              </a:rPr>
              <a:t>Lab A would need to enroll in a proficiency testing product for total protein and report the total protein the laboratory performs. </a:t>
            </a:r>
          </a:p>
          <a:p>
            <a:pPr marL="342900" indent="-342900">
              <a:lnSpc>
                <a:spcPct val="100000"/>
              </a:lnSpc>
              <a:spcBef>
                <a:spcPts val="0"/>
              </a:spcBef>
              <a:buClr>
                <a:srgbClr val="007F88"/>
              </a:buClr>
              <a:buSzPct val="110000"/>
            </a:pPr>
            <a:r>
              <a:rPr lang="en-US" sz="2400" dirty="0">
                <a:solidFill>
                  <a:schemeClr val="tx2"/>
                </a:solidFill>
              </a:rPr>
              <a:t>Lab B would need to enroll in a proficiency testing product for protein electrophoresis and report the protein electrophoresis the laboratory performs.</a:t>
            </a:r>
          </a:p>
          <a:p>
            <a:pPr marL="342900" indent="-342900">
              <a:lnSpc>
                <a:spcPct val="100000"/>
              </a:lnSpc>
              <a:spcBef>
                <a:spcPts val="0"/>
              </a:spcBef>
              <a:buClr>
                <a:srgbClr val="007F88"/>
              </a:buClr>
              <a:buSzPct val="110000"/>
            </a:pPr>
            <a:r>
              <a:rPr lang="en-US" sz="2400" dirty="0">
                <a:solidFill>
                  <a:schemeClr val="tx2"/>
                </a:solidFill>
              </a:rPr>
              <a:t>PT samples and data generated from the PT samples cannot be shared between Lab A and Lab B.</a:t>
            </a:r>
          </a:p>
          <a:p>
            <a:pPr marL="342900" indent="-342900">
              <a:lnSpc>
                <a:spcPct val="100000"/>
              </a:lnSpc>
              <a:spcBef>
                <a:spcPts val="0"/>
              </a:spcBef>
              <a:buClr>
                <a:srgbClr val="007F88"/>
              </a:buClr>
              <a:buSzPct val="110000"/>
            </a:pPr>
            <a:r>
              <a:rPr lang="en-US" sz="2400" dirty="0">
                <a:solidFill>
                  <a:schemeClr val="tx2"/>
                </a:solidFill>
              </a:rPr>
              <a:t>Each site must be enrolled separately based on location and only for testing that is performed at the location of the laboratory. </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621987" y="1063208"/>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943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1325563"/>
          </a:xfrm>
          <a:prstGeom prst="rect">
            <a:avLst/>
          </a:prstGeom>
        </p:spPr>
        <p:txBody>
          <a:bodyPr/>
          <a:lstStyle/>
          <a:p>
            <a:r>
              <a:rPr kumimoji="0" lang="en-US" b="1" i="0" u="none" strike="noStrike" kern="1200" cap="none" spc="-150" normalizeH="0" baseline="0" noProof="0" dirty="0">
                <a:ln>
                  <a:noFill/>
                </a:ln>
                <a:solidFill>
                  <a:srgbClr val="008C95"/>
                </a:solidFill>
                <a:effectLst/>
                <a:uLnTx/>
                <a:uFillTx/>
              </a:rPr>
              <a:t>Examples of PT Referral</a:t>
            </a:r>
            <a:endParaRPr lang="en-US" b="1" spc="-150" dirty="0"/>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253331"/>
            <a:ext cx="10515600" cy="4351338"/>
          </a:xfrm>
          <a:prstGeom prst="rect">
            <a:avLst/>
          </a:prstGeom>
        </p:spPr>
        <p:txBody>
          <a:bodyPr>
            <a:normAutofit/>
          </a:bodyPr>
          <a:lstStyle/>
          <a:p>
            <a:pPr marL="0" indent="0">
              <a:lnSpc>
                <a:spcPct val="100000"/>
              </a:lnSpc>
              <a:buNone/>
            </a:pPr>
            <a:r>
              <a:rPr lang="en-US" sz="3200" b="1" dirty="0">
                <a:solidFill>
                  <a:schemeClr val="tx2"/>
                </a:solidFill>
              </a:rPr>
              <a:t>Scenario Two</a:t>
            </a:r>
          </a:p>
          <a:p>
            <a:pPr marL="0" indent="0">
              <a:lnSpc>
                <a:spcPct val="100000"/>
              </a:lnSpc>
              <a:spcBef>
                <a:spcPts val="0"/>
              </a:spcBef>
              <a:buClr>
                <a:srgbClr val="007F88"/>
              </a:buClr>
              <a:buSzPct val="110000"/>
              <a:buNone/>
            </a:pPr>
            <a:r>
              <a:rPr lang="en-US" dirty="0">
                <a:solidFill>
                  <a:schemeClr val="tx2"/>
                </a:solidFill>
              </a:rPr>
              <a:t>Reflex and Confirmatory Testing  </a:t>
            </a:r>
          </a:p>
          <a:p>
            <a:pPr marL="342900" indent="-342900">
              <a:lnSpc>
                <a:spcPct val="100000"/>
              </a:lnSpc>
              <a:spcBef>
                <a:spcPts val="0"/>
              </a:spcBef>
              <a:buClr>
                <a:srgbClr val="007F88"/>
              </a:buClr>
              <a:buSzPct val="110000"/>
            </a:pPr>
            <a:r>
              <a:rPr lang="en-US" dirty="0">
                <a:solidFill>
                  <a:schemeClr val="tx2"/>
                </a:solidFill>
              </a:rPr>
              <a:t>Example:</a:t>
            </a:r>
          </a:p>
          <a:p>
            <a:pPr lvl="1">
              <a:lnSpc>
                <a:spcPct val="100000"/>
              </a:lnSpc>
              <a:buClr>
                <a:srgbClr val="007F88"/>
              </a:buClr>
              <a:buSzPct val="110000"/>
            </a:pPr>
            <a:r>
              <a:rPr lang="en-US" dirty="0">
                <a:solidFill>
                  <a:schemeClr val="tx2"/>
                </a:solidFill>
              </a:rPr>
              <a:t>A positive GC/Chlamydia Amplification (in urine samples from pediatric patients) requires confirmation and will reflex to Molecular testing which is a send out test. </a:t>
            </a:r>
          </a:p>
          <a:p>
            <a:pPr lvl="1">
              <a:lnSpc>
                <a:spcPct val="100000"/>
              </a:lnSpc>
              <a:buClr>
                <a:srgbClr val="007F88"/>
              </a:buClr>
              <a:buSzPct val="110000"/>
            </a:pPr>
            <a:r>
              <a:rPr lang="en-US" dirty="0">
                <a:solidFill>
                  <a:schemeClr val="tx2"/>
                </a:solidFill>
              </a:rPr>
              <a:t>A negative Strep screen result on a pediatric patient will reflex to Throat Culture which is referred to Atrium Health Wake Forest Baptist Medical Center Lab. </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41490" y="1148779"/>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38426" y="365125"/>
            <a:ext cx="10515600" cy="683499"/>
          </a:xfrm>
          <a:prstGeom prst="rect">
            <a:avLst/>
          </a:prstGeom>
        </p:spPr>
        <p:txBody>
          <a:bodyPr/>
          <a:lstStyle/>
          <a:p>
            <a:r>
              <a:rPr lang="en-US" b="1" spc="-150" dirty="0">
                <a:solidFill>
                  <a:srgbClr val="008C95"/>
                </a:solidFill>
              </a:rPr>
              <a:t>Examples of PT Referral</a:t>
            </a:r>
            <a:endParaRPr lang="en-US" b="1" spc="-150" dirty="0">
              <a:solidFill>
                <a:schemeClr val="bg2"/>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555872" y="1138380"/>
            <a:ext cx="10515600" cy="4351338"/>
          </a:xfrm>
          <a:prstGeom prst="rect">
            <a:avLst/>
          </a:prstGeom>
        </p:spPr>
        <p:txBody>
          <a:bodyPr>
            <a:normAutofit/>
          </a:bodyPr>
          <a:lstStyle/>
          <a:p>
            <a:pPr marL="0" indent="0">
              <a:lnSpc>
                <a:spcPct val="100000"/>
              </a:lnSpc>
              <a:buNone/>
            </a:pPr>
            <a:r>
              <a:rPr lang="en-US" sz="3200" b="1" dirty="0"/>
              <a:t>Scenario two continued…</a:t>
            </a:r>
          </a:p>
          <a:p>
            <a:pPr marL="0" indent="0">
              <a:lnSpc>
                <a:spcPct val="100000"/>
              </a:lnSpc>
              <a:buNone/>
            </a:pPr>
            <a:r>
              <a:rPr lang="en-US" sz="3200" b="1" dirty="0">
                <a:solidFill>
                  <a:schemeClr val="tx2"/>
                </a:solidFill>
              </a:rPr>
              <a:t>How to Treat a </a:t>
            </a:r>
            <a:r>
              <a:rPr lang="en-US" sz="3200" b="1" dirty="0">
                <a:solidFill>
                  <a:srgbClr val="FF0000"/>
                </a:solidFill>
              </a:rPr>
              <a:t>Patient Specimen</a:t>
            </a:r>
          </a:p>
          <a:p>
            <a:pPr marL="342900" indent="-342900">
              <a:lnSpc>
                <a:spcPct val="100000"/>
              </a:lnSpc>
              <a:spcBef>
                <a:spcPts val="0"/>
              </a:spcBef>
              <a:buClr>
                <a:srgbClr val="007F88"/>
              </a:buClr>
              <a:buSzPct val="110000"/>
            </a:pPr>
            <a:r>
              <a:rPr lang="en-US" dirty="0">
                <a:solidFill>
                  <a:schemeClr val="tx2"/>
                </a:solidFill>
              </a:rPr>
              <a:t>If a laboratory does not perform the confirmatory or reflex test that is indicated and/or required as a result of an initial test result, the specimen would typically be sent to a different, referral laboratory for that testing.</a:t>
            </a:r>
            <a:r>
              <a:rPr lang="en-US" sz="2000" dirty="0">
                <a:solidFill>
                  <a:schemeClr val="tx2"/>
                </a:solidFill>
              </a:rPr>
              <a:t> </a:t>
            </a:r>
          </a:p>
          <a:p>
            <a:pPr marL="457200" lvl="1" indent="0">
              <a:lnSpc>
                <a:spcPct val="100000"/>
              </a:lnSpc>
              <a:buClr>
                <a:srgbClr val="007F88"/>
              </a:buClr>
              <a:buSzPct val="110000"/>
              <a:buNone/>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97149" y="1048624"/>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049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608875"/>
          </a:xfrm>
          <a:prstGeom prst="rect">
            <a:avLst/>
          </a:prstGeom>
        </p:spPr>
        <p:txBody>
          <a:bodyPr/>
          <a:lstStyle/>
          <a:p>
            <a:r>
              <a:rPr lang="en-US" b="1" spc="-150" dirty="0">
                <a:solidFill>
                  <a:srgbClr val="008C95"/>
                </a:solidFill>
              </a:rPr>
              <a:t>Examples of PT Referral</a:t>
            </a:r>
            <a:endParaRPr lang="en-US" b="1" spc="-150" dirty="0">
              <a:solidFill>
                <a:schemeClr val="bg2"/>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155158"/>
            <a:ext cx="10515600" cy="4351338"/>
          </a:xfrm>
          <a:prstGeom prst="rect">
            <a:avLst/>
          </a:prstGeom>
        </p:spPr>
        <p:txBody>
          <a:bodyPr>
            <a:normAutofit lnSpcReduction="10000"/>
          </a:bodyPr>
          <a:lstStyle/>
          <a:p>
            <a:pPr marL="0" indent="0">
              <a:lnSpc>
                <a:spcPct val="100000"/>
              </a:lnSpc>
              <a:buNone/>
            </a:pPr>
            <a:r>
              <a:rPr lang="en-US" sz="3200" b="1" dirty="0">
                <a:solidFill>
                  <a:schemeClr val="tx2"/>
                </a:solidFill>
              </a:rPr>
              <a:t>Scenario Two Continued…</a:t>
            </a:r>
          </a:p>
          <a:p>
            <a:pPr marL="0" indent="0">
              <a:lnSpc>
                <a:spcPct val="100000"/>
              </a:lnSpc>
              <a:buNone/>
            </a:pPr>
            <a:r>
              <a:rPr lang="en-US" sz="3200" b="1" dirty="0">
                <a:solidFill>
                  <a:schemeClr val="tx2"/>
                </a:solidFill>
              </a:rPr>
              <a:t>How to Treat a </a:t>
            </a:r>
            <a:r>
              <a:rPr lang="en-US" sz="3200" b="1" dirty="0">
                <a:solidFill>
                  <a:srgbClr val="FF0000"/>
                </a:solidFill>
              </a:rPr>
              <a:t>PT Sample</a:t>
            </a:r>
          </a:p>
          <a:p>
            <a:pPr marL="342900" indent="-342900">
              <a:lnSpc>
                <a:spcPct val="100000"/>
              </a:lnSpc>
              <a:spcBef>
                <a:spcPts val="0"/>
              </a:spcBef>
              <a:buClr>
                <a:srgbClr val="007F88"/>
              </a:buClr>
              <a:buSzPct val="110000"/>
            </a:pPr>
            <a:r>
              <a:rPr lang="en-US" dirty="0">
                <a:solidFill>
                  <a:schemeClr val="tx2"/>
                </a:solidFill>
              </a:rPr>
              <a:t>A laboratory should report PT results for the initial testing that is done in that laboratory. If the laboratory does not perform the confirmatory or reflex testing, then the laboratory should refer to the PT Provider kit instructions on how to record a result for a test not performed in the laboratory. The laboratory is prohibited from sending the PT sample to another laboratory.</a:t>
            </a:r>
          </a:p>
          <a:p>
            <a:pPr marL="342900" indent="-342900">
              <a:lnSpc>
                <a:spcPct val="100000"/>
              </a:lnSpc>
              <a:spcBef>
                <a:spcPts val="0"/>
              </a:spcBef>
              <a:buClr>
                <a:srgbClr val="007F88"/>
              </a:buClr>
              <a:buSzPct val="110000"/>
            </a:pPr>
            <a:r>
              <a:rPr lang="en-US" dirty="0">
                <a:solidFill>
                  <a:schemeClr val="tx2"/>
                </a:solidFill>
              </a:rPr>
              <a:t>All results and signatures must be confined to the site with the same CAP/CLIA number in which the PT sample was received.</a:t>
            </a:r>
            <a:r>
              <a:rPr lang="en-US" sz="2000" dirty="0">
                <a:solidFill>
                  <a:schemeClr val="tx2"/>
                </a:solidFill>
              </a:rPr>
              <a:t> </a:t>
            </a:r>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596821" y="1006970"/>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214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608875"/>
          </a:xfrm>
          <a:prstGeom prst="rect">
            <a:avLst/>
          </a:prstGeom>
        </p:spPr>
        <p:txBody>
          <a:bodyPr/>
          <a:lstStyle/>
          <a:p>
            <a:r>
              <a:rPr kumimoji="0" lang="en-US" b="1" i="0" u="none" strike="noStrike" kern="1200" cap="none" spc="0" normalizeH="0" baseline="0" noProof="0" dirty="0">
                <a:ln>
                  <a:noFill/>
                </a:ln>
                <a:solidFill>
                  <a:schemeClr val="bg2"/>
                </a:solidFill>
                <a:effectLst/>
                <a:uLnTx/>
                <a:uFillTx/>
              </a:rPr>
              <a:t>Example of PT Referral </a:t>
            </a:r>
            <a:endParaRPr lang="en-US" b="1" spc="-150" dirty="0">
              <a:solidFill>
                <a:schemeClr val="bg2"/>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155158"/>
            <a:ext cx="10515600" cy="4351338"/>
          </a:xfrm>
          <a:prstGeom prst="rect">
            <a:avLst/>
          </a:prstGeom>
        </p:spPr>
        <p:txBody>
          <a:bodyPr>
            <a:normAutofit/>
          </a:bodyPr>
          <a:lstStyle/>
          <a:p>
            <a:pPr marL="0" indent="0">
              <a:lnSpc>
                <a:spcPct val="100000"/>
              </a:lnSpc>
              <a:buNone/>
            </a:pPr>
            <a:r>
              <a:rPr lang="en-US" sz="3200" b="1" dirty="0">
                <a:solidFill>
                  <a:schemeClr val="tx2"/>
                </a:solidFill>
              </a:rPr>
              <a:t>Scenario Three:</a:t>
            </a:r>
          </a:p>
          <a:p>
            <a:pPr marL="342900" indent="-342900">
              <a:lnSpc>
                <a:spcPct val="100000"/>
              </a:lnSpc>
              <a:spcBef>
                <a:spcPts val="0"/>
              </a:spcBef>
              <a:buClr>
                <a:srgbClr val="007F88"/>
              </a:buClr>
              <a:buSzPct val="110000"/>
            </a:pPr>
            <a:r>
              <a:rPr lang="en-US" dirty="0">
                <a:solidFill>
                  <a:schemeClr val="tx2"/>
                </a:solidFill>
              </a:rPr>
              <a:t>A tech from  Laboratory A was using PT for competency assessment prior to the submission deadline. The tech questioned the result but didn’t want to ask the supervisor; instead, the tech contacted Laboratory B who recognized that the specimen was a current PT sample and self-reported the inappropriate interlaboratory communication.  </a:t>
            </a:r>
          </a:p>
          <a:p>
            <a:pPr marL="342900" indent="-342900">
              <a:lnSpc>
                <a:spcPct val="100000"/>
              </a:lnSpc>
              <a:spcBef>
                <a:spcPts val="0"/>
              </a:spcBef>
              <a:buClr>
                <a:srgbClr val="007F88"/>
              </a:buClr>
              <a:buSzPct val="110000"/>
            </a:pPr>
            <a:endParaRPr lang="en-US" dirty="0"/>
          </a:p>
          <a:p>
            <a:pPr marL="0" indent="0">
              <a:lnSpc>
                <a:spcPct val="100000"/>
              </a:lnSpc>
              <a:spcBef>
                <a:spcPts val="0"/>
              </a:spcBef>
              <a:buClr>
                <a:srgbClr val="007F88"/>
              </a:buClr>
              <a:buSzPct val="110000"/>
              <a:buNone/>
            </a:pPr>
            <a:endParaRPr lang="en-US" sz="2000" dirty="0"/>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596821" y="1155158"/>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820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608875"/>
          </a:xfrm>
          <a:prstGeom prst="rect">
            <a:avLst/>
          </a:prstGeom>
        </p:spPr>
        <p:txBody>
          <a:bodyPr/>
          <a:lstStyle/>
          <a:p>
            <a:r>
              <a:rPr lang="en-US" b="1" dirty="0">
                <a:solidFill>
                  <a:schemeClr val="bg2"/>
                </a:solidFill>
              </a:rPr>
              <a:t>Example of PT Referral</a:t>
            </a:r>
            <a:endParaRPr lang="en-US" b="1" spc="-150" dirty="0">
              <a:solidFill>
                <a:schemeClr val="bg2"/>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155158"/>
            <a:ext cx="10515600" cy="4351338"/>
          </a:xfrm>
          <a:prstGeom prst="rect">
            <a:avLst/>
          </a:prstGeom>
        </p:spPr>
        <p:txBody>
          <a:bodyPr>
            <a:normAutofit/>
          </a:bodyPr>
          <a:lstStyle/>
          <a:p>
            <a:pPr marL="0" indent="0">
              <a:lnSpc>
                <a:spcPct val="100000"/>
              </a:lnSpc>
              <a:buNone/>
            </a:pPr>
            <a:r>
              <a:rPr lang="en-US" sz="3200" b="1" dirty="0">
                <a:solidFill>
                  <a:schemeClr val="tx2"/>
                </a:solidFill>
              </a:rPr>
              <a:t>Scenario three continued…</a:t>
            </a:r>
          </a:p>
          <a:p>
            <a:pPr marL="0" indent="0">
              <a:lnSpc>
                <a:spcPct val="100000"/>
              </a:lnSpc>
              <a:buNone/>
            </a:pPr>
            <a:r>
              <a:rPr lang="en-US" sz="3200" b="1" dirty="0">
                <a:solidFill>
                  <a:schemeClr val="tx2"/>
                </a:solidFill>
              </a:rPr>
              <a:t>Prevention:</a:t>
            </a:r>
          </a:p>
          <a:p>
            <a:pPr marL="800100" lvl="1" indent="-342900">
              <a:lnSpc>
                <a:spcPct val="100000"/>
              </a:lnSpc>
              <a:spcBef>
                <a:spcPts val="0"/>
              </a:spcBef>
              <a:buClr>
                <a:srgbClr val="007F88"/>
              </a:buClr>
              <a:buSzPct val="110000"/>
            </a:pPr>
            <a:r>
              <a:rPr lang="en-US" sz="2600" dirty="0">
                <a:solidFill>
                  <a:schemeClr val="tx2"/>
                </a:solidFill>
              </a:rPr>
              <a:t>Create policies and train staff that there can be no interlaboratory communication regarding PT samples between two laboratories with different CLIA numbers until after deadline for submission of data to the PT provider.</a:t>
            </a:r>
          </a:p>
          <a:p>
            <a:pPr marL="457200" lvl="1" indent="0">
              <a:lnSpc>
                <a:spcPct val="100000"/>
              </a:lnSpc>
              <a:spcBef>
                <a:spcPts val="0"/>
              </a:spcBef>
              <a:buClr>
                <a:srgbClr val="007F88"/>
              </a:buClr>
              <a:buSzPct val="110000"/>
              <a:buNone/>
            </a:pPr>
            <a:endParaRPr lang="en-US" sz="2600" dirty="0">
              <a:solidFill>
                <a:schemeClr val="tx2"/>
              </a:solidFill>
            </a:endParaRPr>
          </a:p>
          <a:p>
            <a:pPr marL="800100" lvl="1" indent="-342900">
              <a:lnSpc>
                <a:spcPct val="100000"/>
              </a:lnSpc>
              <a:spcBef>
                <a:spcPts val="0"/>
              </a:spcBef>
              <a:buClr>
                <a:srgbClr val="007F88"/>
              </a:buClr>
              <a:buSzPct val="110000"/>
            </a:pPr>
            <a:r>
              <a:rPr lang="en-US" sz="2600" dirty="0">
                <a:solidFill>
                  <a:schemeClr val="tx2"/>
                </a:solidFill>
              </a:rPr>
              <a:t>Do not use PT samples for competency assessment before the due date. </a:t>
            </a:r>
            <a:endParaRPr lang="en-US" sz="2000" dirty="0">
              <a:solidFill>
                <a:schemeClr val="tx2"/>
              </a:solidFill>
            </a:endParaRPr>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596821" y="975165"/>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882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608875"/>
          </a:xfrm>
          <a:prstGeom prst="rect">
            <a:avLst/>
          </a:prstGeom>
        </p:spPr>
        <p:txBody>
          <a:bodyPr/>
          <a:lstStyle/>
          <a:p>
            <a:r>
              <a:rPr lang="en-US" b="1" dirty="0">
                <a:solidFill>
                  <a:schemeClr val="bg2"/>
                </a:solidFill>
              </a:rPr>
              <a:t>Conclusion</a:t>
            </a:r>
            <a:endParaRPr lang="en-US" b="1" spc="-150" dirty="0">
              <a:solidFill>
                <a:schemeClr val="bg2"/>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155158"/>
            <a:ext cx="10515600" cy="4351338"/>
          </a:xfrm>
          <a:prstGeom prst="rect">
            <a:avLst/>
          </a:prstGeom>
        </p:spPr>
        <p:txBody>
          <a:bodyPr>
            <a:normAutofit/>
          </a:bodyPr>
          <a:lstStyle/>
          <a:p>
            <a:pPr marL="457200" lvl="1" indent="0">
              <a:lnSpc>
                <a:spcPct val="100000"/>
              </a:lnSpc>
              <a:spcBef>
                <a:spcPts val="0"/>
              </a:spcBef>
              <a:buClr>
                <a:srgbClr val="007F88"/>
              </a:buClr>
              <a:buSzPct val="110000"/>
              <a:buNone/>
            </a:pPr>
            <a:endParaRPr lang="en-US" sz="3000" dirty="0"/>
          </a:p>
          <a:p>
            <a:pPr marL="457200" lvl="1" indent="0">
              <a:lnSpc>
                <a:spcPct val="100000"/>
              </a:lnSpc>
              <a:spcBef>
                <a:spcPts val="0"/>
              </a:spcBef>
              <a:buClr>
                <a:srgbClr val="007F88"/>
              </a:buClr>
              <a:buSzPct val="110000"/>
              <a:buNone/>
            </a:pPr>
            <a:r>
              <a:rPr lang="en-US" sz="3000" dirty="0">
                <a:solidFill>
                  <a:schemeClr val="tx2"/>
                </a:solidFill>
              </a:rPr>
              <a:t>It is very important to know your policies and procedures regarding Proficiency Testing.</a:t>
            </a:r>
          </a:p>
          <a:p>
            <a:pPr marL="457200" lvl="1" indent="0">
              <a:lnSpc>
                <a:spcPct val="100000"/>
              </a:lnSpc>
              <a:spcBef>
                <a:spcPts val="0"/>
              </a:spcBef>
              <a:buClr>
                <a:srgbClr val="007F88"/>
              </a:buClr>
              <a:buSzPct val="110000"/>
              <a:buNone/>
            </a:pPr>
            <a:endParaRPr lang="en-US" sz="3000" dirty="0">
              <a:solidFill>
                <a:schemeClr val="tx2"/>
              </a:solidFill>
            </a:endParaRPr>
          </a:p>
          <a:p>
            <a:pPr marL="457200" lvl="1" indent="0">
              <a:lnSpc>
                <a:spcPct val="100000"/>
              </a:lnSpc>
              <a:spcBef>
                <a:spcPts val="0"/>
              </a:spcBef>
              <a:buClr>
                <a:srgbClr val="007F88"/>
              </a:buClr>
              <a:buSzPct val="110000"/>
              <a:buNone/>
            </a:pPr>
            <a:r>
              <a:rPr lang="en-US" sz="3000" dirty="0">
                <a:solidFill>
                  <a:schemeClr val="tx2"/>
                </a:solidFill>
              </a:rPr>
              <a:t>It is very important to know your notification and escalation process in the event of PT Referral and Interlaboratory PT Communication.</a:t>
            </a:r>
          </a:p>
          <a:p>
            <a:pPr marL="457200" lvl="1" indent="0">
              <a:lnSpc>
                <a:spcPct val="100000"/>
              </a:lnSpc>
              <a:buClr>
                <a:srgbClr val="007F88"/>
              </a:buClr>
              <a:buSzPct val="110000"/>
              <a:buNone/>
            </a:pPr>
            <a:endParaRPr lang="en-US" sz="2000" dirty="0">
              <a:solidFill>
                <a:schemeClr val="tx1">
                  <a:lumMod val="50000"/>
                  <a:lumOff val="50000"/>
                </a:schemeClr>
              </a:solidFill>
            </a:endParaRPr>
          </a:p>
          <a:p>
            <a:pPr marL="0" indent="0">
              <a:lnSpc>
                <a:spcPct val="100000"/>
              </a:lnSpc>
              <a:buNone/>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651205" y="1095481"/>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441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608875"/>
          </a:xfrm>
          <a:prstGeom prst="rect">
            <a:avLst/>
          </a:prstGeom>
        </p:spPr>
        <p:txBody>
          <a:bodyPr/>
          <a:lstStyle/>
          <a:p>
            <a:r>
              <a:rPr lang="en-US" b="1" dirty="0">
                <a:solidFill>
                  <a:schemeClr val="bg2"/>
                </a:solidFill>
              </a:rPr>
              <a:t>Reference</a:t>
            </a:r>
            <a:endParaRPr lang="en-US" b="1" spc="-150" dirty="0">
              <a:solidFill>
                <a:schemeClr val="bg2"/>
              </a:solidFill>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97149" y="1243262"/>
            <a:ext cx="10515600" cy="4700337"/>
          </a:xfrm>
          <a:prstGeom prst="rect">
            <a:avLst/>
          </a:prstGeom>
        </p:spPr>
        <p:txBody>
          <a:bodyPr>
            <a:normAutofit fontScale="77500" lnSpcReduction="20000"/>
          </a:bodyPr>
          <a:lstStyle/>
          <a:p>
            <a:pPr marL="342900" indent="-342900">
              <a:lnSpc>
                <a:spcPct val="100000"/>
              </a:lnSpc>
              <a:spcBef>
                <a:spcPts val="0"/>
              </a:spcBef>
              <a:buClr>
                <a:srgbClr val="007F88"/>
              </a:buClr>
              <a:buSzPct val="110000"/>
            </a:pPr>
            <a:r>
              <a:rPr lang="en-US" sz="2500" dirty="0">
                <a:solidFill>
                  <a:schemeClr val="tx2"/>
                </a:solidFill>
              </a:rPr>
              <a:t>Proficiency Testing (PT) Manual Available at: </a:t>
            </a:r>
            <a:r>
              <a:rPr lang="en-US" sz="2800" dirty="0">
                <a:effectLst/>
                <a:latin typeface="Calibri" panose="020F0502020204030204" pitchFamily="34" charset="0"/>
                <a:ea typeface="Calibri" panose="020F0502020204030204" pitchFamily="34" charset="0"/>
                <a:hlinkClick r:id="rId2"/>
              </a:rPr>
              <a:t>https://www.cap.org/gated-assets/uploads/private/cap-proficiency-testing-manual.pdf</a:t>
            </a:r>
            <a:endParaRPr lang="en-US" sz="2500" dirty="0"/>
          </a:p>
          <a:p>
            <a:pPr marL="0" indent="0">
              <a:lnSpc>
                <a:spcPct val="100000"/>
              </a:lnSpc>
              <a:spcBef>
                <a:spcPts val="0"/>
              </a:spcBef>
              <a:buClr>
                <a:srgbClr val="007F88"/>
              </a:buClr>
              <a:buSzPct val="110000"/>
              <a:buNone/>
            </a:pPr>
            <a:endParaRPr lang="en-US" sz="2500" dirty="0">
              <a:solidFill>
                <a:schemeClr val="tx2"/>
              </a:solidFill>
            </a:endParaRPr>
          </a:p>
          <a:p>
            <a:pPr marL="342900" indent="-342900">
              <a:lnSpc>
                <a:spcPct val="100000"/>
              </a:lnSpc>
              <a:spcBef>
                <a:spcPts val="0"/>
              </a:spcBef>
              <a:buClr>
                <a:srgbClr val="007F88"/>
              </a:buClr>
              <a:buSzPct val="110000"/>
            </a:pPr>
            <a:r>
              <a:rPr lang="en-US" sz="2500" dirty="0">
                <a:solidFill>
                  <a:schemeClr val="tx2"/>
                </a:solidFill>
              </a:rPr>
              <a:t>Clinical Laboratory Improvement Amendments (CLIA).Centers for Medicare and Medicaid Services (CMS). Available at:  </a:t>
            </a:r>
            <a:r>
              <a:rPr lang="en-US" sz="2500" dirty="0">
                <a:hlinkClick r:id="rId3"/>
              </a:rPr>
              <a:t>https://www.cms.gov/Regulations-and-Guidance/Legislation/CLIA/index.html?redirect=/clia</a:t>
            </a:r>
            <a:r>
              <a:rPr lang="en-US" sz="2500" dirty="0"/>
              <a:t>.</a:t>
            </a:r>
          </a:p>
          <a:p>
            <a:pPr marL="0" indent="0">
              <a:lnSpc>
                <a:spcPct val="100000"/>
              </a:lnSpc>
              <a:spcBef>
                <a:spcPts val="0"/>
              </a:spcBef>
              <a:buClr>
                <a:srgbClr val="007F88"/>
              </a:buClr>
              <a:buSzPct val="110000"/>
              <a:buNone/>
            </a:pPr>
            <a:endParaRPr lang="en-US" sz="2500" dirty="0"/>
          </a:p>
          <a:p>
            <a:pPr marL="342900" indent="-342900">
              <a:lnSpc>
                <a:spcPct val="100000"/>
              </a:lnSpc>
              <a:spcBef>
                <a:spcPts val="0"/>
              </a:spcBef>
              <a:buClr>
                <a:srgbClr val="007F88"/>
              </a:buClr>
              <a:buSzPct val="110000"/>
            </a:pPr>
            <a:r>
              <a:rPr lang="en-US" sz="2500" dirty="0">
                <a:solidFill>
                  <a:schemeClr val="tx2"/>
                </a:solidFill>
              </a:rPr>
              <a:t>Clinical Laboratory Improvement Amendments (CLIA): Proficiency Testing. Centers for Medicare and Medicaid Services (CMS). Available at: </a:t>
            </a:r>
            <a:r>
              <a:rPr lang="en-US" sz="2500" dirty="0">
                <a:hlinkClick r:id="rId4"/>
              </a:rPr>
              <a:t>https://www.cms.gov/Regulations-and-Guidance/Legislation/CLIA/downloads/cliabrochure8.pdf</a:t>
            </a:r>
            <a:endParaRPr lang="en-US" sz="2500" dirty="0"/>
          </a:p>
          <a:p>
            <a:pPr marL="0" indent="0">
              <a:lnSpc>
                <a:spcPct val="100000"/>
              </a:lnSpc>
              <a:spcBef>
                <a:spcPts val="0"/>
              </a:spcBef>
              <a:buClr>
                <a:srgbClr val="007F88"/>
              </a:buClr>
              <a:buSzPct val="110000"/>
              <a:buNone/>
            </a:pPr>
            <a:endParaRPr lang="en-US" sz="2500" dirty="0"/>
          </a:p>
          <a:p>
            <a:pPr marL="342900" indent="-342900">
              <a:lnSpc>
                <a:spcPct val="100000"/>
              </a:lnSpc>
              <a:spcBef>
                <a:spcPts val="0"/>
              </a:spcBef>
              <a:buClr>
                <a:srgbClr val="007F88"/>
              </a:buClr>
              <a:buSzPct val="110000"/>
            </a:pPr>
            <a:r>
              <a:rPr lang="en-US" sz="2500" dirty="0">
                <a:solidFill>
                  <a:schemeClr val="tx2"/>
                </a:solidFill>
              </a:rPr>
              <a:t>Centers for Disease Control and Prevention—Subpart H—Participation in Proficiency Testing for Laboratories Performing Nonwaived Testing Available at</a:t>
            </a:r>
            <a:r>
              <a:rPr lang="en-US" sz="2500" dirty="0"/>
              <a:t>: </a:t>
            </a:r>
            <a:r>
              <a:rPr lang="en-US" sz="2500" dirty="0">
                <a:hlinkClick r:id="rId5"/>
              </a:rPr>
              <a:t>http://wwwn.cdc.gov/clia/regs/subpart_h.aspx</a:t>
            </a:r>
            <a:endParaRPr lang="en-US" sz="2500" dirty="0"/>
          </a:p>
          <a:p>
            <a:pPr marL="0" indent="0">
              <a:lnSpc>
                <a:spcPct val="100000"/>
              </a:lnSpc>
              <a:spcBef>
                <a:spcPts val="0"/>
              </a:spcBef>
              <a:buClr>
                <a:srgbClr val="007F88"/>
              </a:buClr>
              <a:buSzPct val="110000"/>
              <a:buNone/>
            </a:pPr>
            <a:endParaRPr lang="en-US" sz="2500" dirty="0"/>
          </a:p>
          <a:p>
            <a:pPr marL="342900" indent="-342900">
              <a:lnSpc>
                <a:spcPct val="100000"/>
              </a:lnSpc>
              <a:spcBef>
                <a:spcPts val="0"/>
              </a:spcBef>
              <a:buClr>
                <a:srgbClr val="007F88"/>
              </a:buClr>
              <a:buSzPct val="110000"/>
            </a:pPr>
            <a:r>
              <a:rPr lang="en-US" sz="2500" dirty="0">
                <a:solidFill>
                  <a:schemeClr val="tx2"/>
                </a:solidFill>
              </a:rPr>
              <a:t>Atrium Health Wake Forest Baptist Medical Center Proficiency Testing Policy can be found in Policy Tech at the following link: </a:t>
            </a:r>
            <a:r>
              <a:rPr lang="en-US" sz="2500" dirty="0">
                <a:solidFill>
                  <a:schemeClr val="tx2"/>
                </a:solidFill>
                <a:hlinkClick r:id="rId6"/>
              </a:rPr>
              <a:t>Proficiency Testing Policy</a:t>
            </a:r>
            <a:r>
              <a:rPr lang="en-US" sz="2500" dirty="0">
                <a:solidFill>
                  <a:schemeClr val="tx2"/>
                </a:solidFill>
              </a:rPr>
              <a:t> (NCBH)</a:t>
            </a: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596821" y="1155158"/>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06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6064FD19-46BF-1240-A93A-ADEB8E0D5D23}"/>
              </a:ext>
            </a:extLst>
          </p:cNvPr>
          <p:cNvSpPr>
            <a:spLocks noGrp="1"/>
          </p:cNvSpPr>
          <p:nvPr>
            <p:ph type="sldNum" sz="quarter" idx="12"/>
          </p:nvPr>
        </p:nvSpPr>
        <p:spPr/>
        <p:txBody>
          <a:bodyPr/>
          <a:lstStyle>
            <a:lvl1pPr algn="l">
              <a:defRPr sz="1000" b="1">
                <a:solidFill>
                  <a:schemeClr val="bg2"/>
                </a:solidFill>
                <a:latin typeface="Helvetica" pitchFamily="2" charset="0"/>
              </a:defRPr>
            </a:lvl1pPr>
          </a:lstStyle>
          <a:p>
            <a:pPr algn="ctr"/>
            <a:fld id="{15A3A3CC-4A33-426F-9192-929F87B7DC63}" type="slidenum">
              <a:rPr lang="en-ID" b="0" smtClean="0">
                <a:solidFill>
                  <a:schemeClr val="bg1"/>
                </a:solidFill>
                <a:latin typeface="Arial" panose="020B0604020202020204" pitchFamily="34" charset="0"/>
              </a:rPr>
              <a:pPr algn="ctr"/>
              <a:t>4</a:t>
            </a:fld>
            <a:endParaRPr lang="en-ID" b="0" dirty="0">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291840" y="286326"/>
            <a:ext cx="10515600" cy="715963"/>
          </a:xfrm>
          <a:prstGeom prst="rect">
            <a:avLst/>
          </a:prstGeom>
        </p:spPr>
        <p:txBody>
          <a:bodyPr/>
          <a:lstStyle/>
          <a:p>
            <a:r>
              <a:rPr lang="en-US" b="1" spc="-150" dirty="0">
                <a:solidFill>
                  <a:srgbClr val="008C95"/>
                </a:solidFill>
              </a:rPr>
              <a:t>Why is PT important?</a:t>
            </a:r>
            <a:endParaRPr lang="en-US" b="1" spc="-150" dirty="0"/>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13972" y="1146751"/>
            <a:ext cx="10515600" cy="604838"/>
          </a:xfrm>
          <a:prstGeom prst="rect">
            <a:avLst/>
          </a:prstGeom>
        </p:spPr>
        <p:txBody>
          <a:bodyPr>
            <a:normAutofit/>
          </a:bodyPr>
          <a:lstStyle/>
          <a:p>
            <a:pPr marL="0" indent="0">
              <a:lnSpc>
                <a:spcPct val="100000"/>
              </a:lnSpc>
              <a:buNone/>
            </a:pPr>
            <a:r>
              <a:rPr lang="en-US" sz="3200" b="1" dirty="0">
                <a:solidFill>
                  <a:schemeClr val="tx2"/>
                </a:solidFill>
              </a:rPr>
              <a:t>PT is a tool that the laboratory can: </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646855" y="1070301"/>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711272A-6930-E64A-A64C-A6C11D449E82}"/>
              </a:ext>
            </a:extLst>
          </p:cNvPr>
          <p:cNvGrpSpPr/>
          <p:nvPr/>
        </p:nvGrpSpPr>
        <p:grpSpPr>
          <a:xfrm>
            <a:off x="931822" y="2303759"/>
            <a:ext cx="2375005" cy="3354195"/>
            <a:chOff x="924249" y="2968767"/>
            <a:chExt cx="3370288" cy="3655731"/>
          </a:xfrm>
        </p:grpSpPr>
        <p:sp>
          <p:nvSpPr>
            <p:cNvPr id="14" name="Rectangle 13">
              <a:extLst>
                <a:ext uri="{FF2B5EF4-FFF2-40B4-BE49-F238E27FC236}">
                  <a16:creationId xmlns:a16="http://schemas.microsoft.com/office/drawing/2014/main" id="{6C83FEE3-A319-9B45-A514-31525B1C7780}"/>
                </a:ext>
              </a:extLst>
            </p:cNvPr>
            <p:cNvSpPr/>
            <p:nvPr/>
          </p:nvSpPr>
          <p:spPr>
            <a:xfrm>
              <a:off x="934995" y="2968767"/>
              <a:ext cx="3359542" cy="48257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Rectangle 14">
              <a:extLst>
                <a:ext uri="{FF2B5EF4-FFF2-40B4-BE49-F238E27FC236}">
                  <a16:creationId xmlns:a16="http://schemas.microsoft.com/office/drawing/2014/main" id="{84DDD35F-2FF4-674B-BD40-0EA5338A9D3D}"/>
                </a:ext>
              </a:extLst>
            </p:cNvPr>
            <p:cNvSpPr/>
            <p:nvPr/>
          </p:nvSpPr>
          <p:spPr>
            <a:xfrm>
              <a:off x="1085160" y="3055947"/>
              <a:ext cx="3076401" cy="402534"/>
            </a:xfrm>
            <a:prstGeom prst="rect">
              <a:avLst/>
            </a:prstGeom>
          </p:spPr>
          <p:txBody>
            <a:bodyPr wrap="square">
              <a:spAutoFit/>
            </a:bodyPr>
            <a:lstStyle/>
            <a:p>
              <a:pPr algn="ctr"/>
              <a:endParaRPr lang="en-US" b="1" dirty="0">
                <a:solidFill>
                  <a:schemeClr val="bg1"/>
                </a:solidFill>
                <a:latin typeface="Arial" panose="020B0604020202020204" pitchFamily="34" charset="0"/>
              </a:endParaRPr>
            </a:p>
          </p:txBody>
        </p:sp>
        <p:sp>
          <p:nvSpPr>
            <p:cNvPr id="16" name="Rectangle 15">
              <a:extLst>
                <a:ext uri="{FF2B5EF4-FFF2-40B4-BE49-F238E27FC236}">
                  <a16:creationId xmlns:a16="http://schemas.microsoft.com/office/drawing/2014/main" id="{C87E603E-CFB9-9B48-B539-C6D388824337}"/>
                </a:ext>
              </a:extLst>
            </p:cNvPr>
            <p:cNvSpPr/>
            <p:nvPr/>
          </p:nvSpPr>
          <p:spPr>
            <a:xfrm>
              <a:off x="924249" y="3451345"/>
              <a:ext cx="3359541" cy="3173153"/>
            </a:xfrm>
            <a:prstGeom prst="rect">
              <a:avLst/>
            </a:prstGeom>
            <a:solidFill>
              <a:srgbClr val="B2D9DC">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Rectangle 16">
              <a:extLst>
                <a:ext uri="{FF2B5EF4-FFF2-40B4-BE49-F238E27FC236}">
                  <a16:creationId xmlns:a16="http://schemas.microsoft.com/office/drawing/2014/main" id="{755D898A-4CD4-FF43-AC8F-0EF840222133}"/>
                </a:ext>
              </a:extLst>
            </p:cNvPr>
            <p:cNvSpPr/>
            <p:nvPr/>
          </p:nvSpPr>
          <p:spPr>
            <a:xfrm>
              <a:off x="1085160" y="3587287"/>
              <a:ext cx="3076401" cy="1576592"/>
            </a:xfrm>
            <a:prstGeom prst="rect">
              <a:avLst/>
            </a:prstGeom>
          </p:spPr>
          <p:txBody>
            <a:bodyPr wrap="square">
              <a:spAutoFit/>
            </a:bodyPr>
            <a:lstStyle/>
            <a:p>
              <a:pPr marL="285750" indent="-285750">
                <a:buClr>
                  <a:srgbClr val="006F78"/>
                </a:buClr>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use to verify the accuracy and reliability of its testing</a:t>
              </a:r>
            </a:p>
          </p:txBody>
        </p:sp>
      </p:grpSp>
      <p:grpSp>
        <p:nvGrpSpPr>
          <p:cNvPr id="33" name="Group 32">
            <a:extLst>
              <a:ext uri="{FF2B5EF4-FFF2-40B4-BE49-F238E27FC236}">
                <a16:creationId xmlns:a16="http://schemas.microsoft.com/office/drawing/2014/main" id="{15032C19-B2BE-A94E-A6BF-5B4043EFCEAA}"/>
              </a:ext>
            </a:extLst>
          </p:cNvPr>
          <p:cNvGrpSpPr/>
          <p:nvPr/>
        </p:nvGrpSpPr>
        <p:grpSpPr>
          <a:xfrm>
            <a:off x="3575885" y="2303759"/>
            <a:ext cx="2375005" cy="3354195"/>
            <a:chOff x="924249" y="2968767"/>
            <a:chExt cx="3370288" cy="3655731"/>
          </a:xfrm>
        </p:grpSpPr>
        <p:sp>
          <p:nvSpPr>
            <p:cNvPr id="34" name="Rectangle 33">
              <a:extLst>
                <a:ext uri="{FF2B5EF4-FFF2-40B4-BE49-F238E27FC236}">
                  <a16:creationId xmlns:a16="http://schemas.microsoft.com/office/drawing/2014/main" id="{749D567F-05EE-044D-862B-ADB47F7CC509}"/>
                </a:ext>
              </a:extLst>
            </p:cNvPr>
            <p:cNvSpPr/>
            <p:nvPr/>
          </p:nvSpPr>
          <p:spPr>
            <a:xfrm>
              <a:off x="934995" y="2968767"/>
              <a:ext cx="3359542" cy="48257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5" name="Rectangle 34">
              <a:extLst>
                <a:ext uri="{FF2B5EF4-FFF2-40B4-BE49-F238E27FC236}">
                  <a16:creationId xmlns:a16="http://schemas.microsoft.com/office/drawing/2014/main" id="{C16EAB30-6956-4D48-9AD6-189F3AE41E53}"/>
                </a:ext>
              </a:extLst>
            </p:cNvPr>
            <p:cNvSpPr/>
            <p:nvPr/>
          </p:nvSpPr>
          <p:spPr>
            <a:xfrm>
              <a:off x="1085160" y="3055947"/>
              <a:ext cx="3076401" cy="402534"/>
            </a:xfrm>
            <a:prstGeom prst="rect">
              <a:avLst/>
            </a:prstGeom>
          </p:spPr>
          <p:txBody>
            <a:bodyPr wrap="square">
              <a:spAutoFit/>
            </a:bodyPr>
            <a:lstStyle/>
            <a:p>
              <a:pPr algn="ctr"/>
              <a:endParaRPr lang="en-US" b="1" dirty="0">
                <a:solidFill>
                  <a:schemeClr val="bg1"/>
                </a:solidFill>
                <a:latin typeface="Arial" panose="020B0604020202020204" pitchFamily="34" charset="0"/>
              </a:endParaRPr>
            </a:p>
          </p:txBody>
        </p:sp>
        <p:sp>
          <p:nvSpPr>
            <p:cNvPr id="36" name="Rectangle 35">
              <a:extLst>
                <a:ext uri="{FF2B5EF4-FFF2-40B4-BE49-F238E27FC236}">
                  <a16:creationId xmlns:a16="http://schemas.microsoft.com/office/drawing/2014/main" id="{8BFAAC9A-3F57-5142-B8C1-6FB0652148DB}"/>
                </a:ext>
              </a:extLst>
            </p:cNvPr>
            <p:cNvSpPr/>
            <p:nvPr/>
          </p:nvSpPr>
          <p:spPr>
            <a:xfrm>
              <a:off x="924249" y="3451345"/>
              <a:ext cx="3359541" cy="3173153"/>
            </a:xfrm>
            <a:prstGeom prst="rect">
              <a:avLst/>
            </a:prstGeom>
            <a:solidFill>
              <a:srgbClr val="B2D9DC">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38" name="Group 37">
            <a:extLst>
              <a:ext uri="{FF2B5EF4-FFF2-40B4-BE49-F238E27FC236}">
                <a16:creationId xmlns:a16="http://schemas.microsoft.com/office/drawing/2014/main" id="{AE735588-09FD-1F4F-BE57-5A3B47C2E333}"/>
              </a:ext>
            </a:extLst>
          </p:cNvPr>
          <p:cNvGrpSpPr/>
          <p:nvPr/>
        </p:nvGrpSpPr>
        <p:grpSpPr>
          <a:xfrm>
            <a:off x="6224858" y="2274101"/>
            <a:ext cx="2375005" cy="3354195"/>
            <a:chOff x="924249" y="2968767"/>
            <a:chExt cx="3370288" cy="3655731"/>
          </a:xfrm>
        </p:grpSpPr>
        <p:sp>
          <p:nvSpPr>
            <p:cNvPr id="39" name="Rectangle 38">
              <a:extLst>
                <a:ext uri="{FF2B5EF4-FFF2-40B4-BE49-F238E27FC236}">
                  <a16:creationId xmlns:a16="http://schemas.microsoft.com/office/drawing/2014/main" id="{0EA712CE-CA6F-964F-BFBA-0CD3D17C2F88}"/>
                </a:ext>
              </a:extLst>
            </p:cNvPr>
            <p:cNvSpPr/>
            <p:nvPr/>
          </p:nvSpPr>
          <p:spPr>
            <a:xfrm>
              <a:off x="934995" y="2968767"/>
              <a:ext cx="3359542" cy="48257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0" name="Rectangle 39">
              <a:extLst>
                <a:ext uri="{FF2B5EF4-FFF2-40B4-BE49-F238E27FC236}">
                  <a16:creationId xmlns:a16="http://schemas.microsoft.com/office/drawing/2014/main" id="{0B40A371-DF37-4E4D-8C3C-7C0426AD2F3A}"/>
                </a:ext>
              </a:extLst>
            </p:cNvPr>
            <p:cNvSpPr/>
            <p:nvPr/>
          </p:nvSpPr>
          <p:spPr>
            <a:xfrm>
              <a:off x="1085160" y="3055947"/>
              <a:ext cx="3076401" cy="402534"/>
            </a:xfrm>
            <a:prstGeom prst="rect">
              <a:avLst/>
            </a:prstGeom>
          </p:spPr>
          <p:txBody>
            <a:bodyPr wrap="square">
              <a:spAutoFit/>
            </a:bodyPr>
            <a:lstStyle/>
            <a:p>
              <a:pPr algn="ctr"/>
              <a:endParaRPr lang="en-US" b="1" dirty="0">
                <a:solidFill>
                  <a:schemeClr val="bg1"/>
                </a:solidFill>
                <a:latin typeface="Arial" panose="020B0604020202020204" pitchFamily="34" charset="0"/>
              </a:endParaRPr>
            </a:p>
          </p:txBody>
        </p:sp>
        <p:sp>
          <p:nvSpPr>
            <p:cNvPr id="41" name="Rectangle 40">
              <a:extLst>
                <a:ext uri="{FF2B5EF4-FFF2-40B4-BE49-F238E27FC236}">
                  <a16:creationId xmlns:a16="http://schemas.microsoft.com/office/drawing/2014/main" id="{779F4DD9-4573-2040-9981-3E92FA3F5E37}"/>
                </a:ext>
              </a:extLst>
            </p:cNvPr>
            <p:cNvSpPr/>
            <p:nvPr/>
          </p:nvSpPr>
          <p:spPr>
            <a:xfrm>
              <a:off x="924249" y="3451345"/>
              <a:ext cx="3359541" cy="3173153"/>
            </a:xfrm>
            <a:prstGeom prst="rect">
              <a:avLst/>
            </a:prstGeom>
            <a:solidFill>
              <a:srgbClr val="B2D9DC">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43" name="Group 42">
            <a:extLst>
              <a:ext uri="{FF2B5EF4-FFF2-40B4-BE49-F238E27FC236}">
                <a16:creationId xmlns:a16="http://schemas.microsoft.com/office/drawing/2014/main" id="{DC0B6824-E9B8-CB4A-9A97-3649C7467E5F}"/>
              </a:ext>
            </a:extLst>
          </p:cNvPr>
          <p:cNvGrpSpPr/>
          <p:nvPr/>
        </p:nvGrpSpPr>
        <p:grpSpPr>
          <a:xfrm>
            <a:off x="8885173" y="2262834"/>
            <a:ext cx="2375005" cy="3354195"/>
            <a:chOff x="924249" y="2968767"/>
            <a:chExt cx="3370288" cy="3655731"/>
          </a:xfrm>
        </p:grpSpPr>
        <p:sp>
          <p:nvSpPr>
            <p:cNvPr id="44" name="Rectangle 43">
              <a:extLst>
                <a:ext uri="{FF2B5EF4-FFF2-40B4-BE49-F238E27FC236}">
                  <a16:creationId xmlns:a16="http://schemas.microsoft.com/office/drawing/2014/main" id="{948F6C02-6250-734D-9E0F-D5F902099E89}"/>
                </a:ext>
              </a:extLst>
            </p:cNvPr>
            <p:cNvSpPr/>
            <p:nvPr/>
          </p:nvSpPr>
          <p:spPr>
            <a:xfrm>
              <a:off x="934995" y="2968767"/>
              <a:ext cx="3359542" cy="48257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5" name="Rectangle 44">
              <a:extLst>
                <a:ext uri="{FF2B5EF4-FFF2-40B4-BE49-F238E27FC236}">
                  <a16:creationId xmlns:a16="http://schemas.microsoft.com/office/drawing/2014/main" id="{F2EB127B-20B0-FE4F-A0A8-F35864B4880A}"/>
                </a:ext>
              </a:extLst>
            </p:cNvPr>
            <p:cNvSpPr/>
            <p:nvPr/>
          </p:nvSpPr>
          <p:spPr>
            <a:xfrm>
              <a:off x="1085160" y="3055947"/>
              <a:ext cx="3076401" cy="402534"/>
            </a:xfrm>
            <a:prstGeom prst="rect">
              <a:avLst/>
            </a:prstGeom>
          </p:spPr>
          <p:txBody>
            <a:bodyPr wrap="square">
              <a:spAutoFit/>
            </a:bodyPr>
            <a:lstStyle/>
            <a:p>
              <a:pPr algn="ctr"/>
              <a:endParaRPr lang="en-US" b="1" dirty="0">
                <a:solidFill>
                  <a:schemeClr val="bg1"/>
                </a:solidFill>
                <a:latin typeface="Arial" panose="020B0604020202020204" pitchFamily="34" charset="0"/>
              </a:endParaRPr>
            </a:p>
          </p:txBody>
        </p:sp>
        <p:sp>
          <p:nvSpPr>
            <p:cNvPr id="46" name="Rectangle 45">
              <a:extLst>
                <a:ext uri="{FF2B5EF4-FFF2-40B4-BE49-F238E27FC236}">
                  <a16:creationId xmlns:a16="http://schemas.microsoft.com/office/drawing/2014/main" id="{4F42B1A7-76EF-3B42-AC5B-4B43AA5AEB4C}"/>
                </a:ext>
              </a:extLst>
            </p:cNvPr>
            <p:cNvSpPr/>
            <p:nvPr/>
          </p:nvSpPr>
          <p:spPr>
            <a:xfrm>
              <a:off x="924249" y="3451345"/>
              <a:ext cx="3359541" cy="3173153"/>
            </a:xfrm>
            <a:prstGeom prst="rect">
              <a:avLst/>
            </a:prstGeom>
            <a:solidFill>
              <a:srgbClr val="B2D9DC">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48" name="Rectangle 47">
            <a:extLst>
              <a:ext uri="{FF2B5EF4-FFF2-40B4-BE49-F238E27FC236}">
                <a16:creationId xmlns:a16="http://schemas.microsoft.com/office/drawing/2014/main" id="{8C4FFCB6-9942-BC44-938D-E9C2C5D1C100}"/>
              </a:ext>
            </a:extLst>
          </p:cNvPr>
          <p:cNvSpPr/>
          <p:nvPr/>
        </p:nvSpPr>
        <p:spPr>
          <a:xfrm>
            <a:off x="3599711" y="2922279"/>
            <a:ext cx="2516380" cy="2462213"/>
          </a:xfrm>
          <a:prstGeom prst="rect">
            <a:avLst/>
          </a:prstGeom>
        </p:spPr>
        <p:txBody>
          <a:bodyPr wrap="square">
            <a:spAutoFit/>
          </a:bodyPr>
          <a:lstStyle/>
          <a:p>
            <a:pPr marL="285750" indent="-285750">
              <a:buClr>
                <a:srgbClr val="006F78"/>
              </a:buClr>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use to validate the entire testing process, including competency of the testing personnel</a:t>
            </a:r>
          </a:p>
        </p:txBody>
      </p:sp>
      <p:sp>
        <p:nvSpPr>
          <p:cNvPr id="49" name="Rectangle 48">
            <a:extLst>
              <a:ext uri="{FF2B5EF4-FFF2-40B4-BE49-F238E27FC236}">
                <a16:creationId xmlns:a16="http://schemas.microsoft.com/office/drawing/2014/main" id="{B3BDF560-5DA5-DE40-A06C-A5A18F62B908}"/>
              </a:ext>
            </a:extLst>
          </p:cNvPr>
          <p:cNvSpPr/>
          <p:nvPr/>
        </p:nvSpPr>
        <p:spPr>
          <a:xfrm>
            <a:off x="6330677" y="2892841"/>
            <a:ext cx="2167906" cy="1785104"/>
          </a:xfrm>
          <a:prstGeom prst="rect">
            <a:avLst/>
          </a:prstGeom>
        </p:spPr>
        <p:txBody>
          <a:bodyPr wrap="square">
            <a:spAutoFit/>
          </a:bodyPr>
          <a:lstStyle/>
          <a:p>
            <a:pPr marL="285750" indent="-285750">
              <a:buClr>
                <a:srgbClr val="006F78"/>
              </a:buClr>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alert to areas of testing that are not performing as expected</a:t>
            </a:r>
          </a:p>
        </p:txBody>
      </p:sp>
      <p:sp>
        <p:nvSpPr>
          <p:cNvPr id="50" name="Rectangle 49">
            <a:extLst>
              <a:ext uri="{FF2B5EF4-FFF2-40B4-BE49-F238E27FC236}">
                <a16:creationId xmlns:a16="http://schemas.microsoft.com/office/drawing/2014/main" id="{7B74112D-8B52-0E4D-9C95-5066ED28C868}"/>
              </a:ext>
            </a:extLst>
          </p:cNvPr>
          <p:cNvSpPr/>
          <p:nvPr/>
        </p:nvSpPr>
        <p:spPr>
          <a:xfrm>
            <a:off x="8947790" y="2892841"/>
            <a:ext cx="2330697" cy="2462213"/>
          </a:xfrm>
          <a:prstGeom prst="rect">
            <a:avLst/>
          </a:prstGeom>
        </p:spPr>
        <p:txBody>
          <a:bodyPr wrap="square">
            <a:spAutoFit/>
          </a:bodyPr>
          <a:lstStyle/>
          <a:p>
            <a:pPr marL="285750" indent="-285750">
              <a:buClr>
                <a:srgbClr val="006F78"/>
              </a:buClr>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use to indicate subtle shifts and trends that, overtime, would affect the patient’s results</a:t>
            </a:r>
          </a:p>
        </p:txBody>
      </p:sp>
    </p:spTree>
    <p:extLst>
      <p:ext uri="{BB962C8B-B14F-4D97-AF65-F5344CB8AC3E}">
        <p14:creationId xmlns:p14="http://schemas.microsoft.com/office/powerpoint/2010/main" val="63138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365125"/>
            <a:ext cx="10515600" cy="968725"/>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b="1" dirty="0">
                <a:solidFill>
                  <a:srgbClr val="008C95"/>
                </a:solidFill>
                <a:ea typeface="+mn-ea"/>
                <a:cs typeface="+mn-cs"/>
              </a:rPr>
              <a:t>Receiving</a:t>
            </a:r>
            <a:r>
              <a:rPr kumimoji="0" lang="en-US" b="1" i="0" u="none" strike="noStrike" kern="1200" cap="none" spc="0" normalizeH="0" baseline="0" noProof="0" dirty="0">
                <a:ln>
                  <a:noFill/>
                </a:ln>
                <a:solidFill>
                  <a:srgbClr val="008C95"/>
                </a:solidFill>
                <a:effectLst/>
                <a:uLnTx/>
                <a:uFillTx/>
                <a:ea typeface="+mn-ea"/>
                <a:cs typeface="+mn-cs"/>
              </a:rPr>
              <a:t> PT Samples in the Lab</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438426" y="1253331"/>
            <a:ext cx="10515600" cy="4351338"/>
          </a:xfrm>
          <a:prstGeom prst="rect">
            <a:avLst/>
          </a:prstGeom>
        </p:spPr>
        <p:txBody>
          <a:bodyPr>
            <a:normAutofit fontScale="85000" lnSpcReduction="20000"/>
          </a:bodyPr>
          <a:lstStyle/>
          <a:p>
            <a:pPr marL="342900" indent="-342900">
              <a:lnSpc>
                <a:spcPct val="100000"/>
              </a:lnSpc>
              <a:spcBef>
                <a:spcPts val="0"/>
              </a:spcBef>
              <a:buClr>
                <a:srgbClr val="007F88"/>
              </a:buClr>
              <a:buSzPct val="110000"/>
            </a:pPr>
            <a:r>
              <a:rPr lang="en-US" b="1" dirty="0">
                <a:solidFill>
                  <a:schemeClr val="tx2"/>
                </a:solidFill>
              </a:rPr>
              <a:t>Proficiency Kit</a:t>
            </a:r>
            <a:r>
              <a:rPr lang="en-US" dirty="0">
                <a:solidFill>
                  <a:schemeClr val="tx2"/>
                </a:solidFill>
              </a:rPr>
              <a:t>: A complete set of materials (either physical or online) required to perform and report results for a PT program. Items may include specimens and kit instructions. </a:t>
            </a:r>
          </a:p>
          <a:p>
            <a:pPr marL="0" indent="0">
              <a:lnSpc>
                <a:spcPct val="100000"/>
              </a:lnSpc>
              <a:spcBef>
                <a:spcPts val="0"/>
              </a:spcBef>
              <a:buClr>
                <a:srgbClr val="007F88"/>
              </a:buClr>
              <a:buSzPct val="110000"/>
              <a:buNone/>
            </a:pPr>
            <a:endParaRPr lang="en-US" dirty="0">
              <a:solidFill>
                <a:schemeClr val="tx2"/>
              </a:solidFill>
            </a:endParaRPr>
          </a:p>
          <a:p>
            <a:pPr marL="342900" indent="-342900">
              <a:lnSpc>
                <a:spcPct val="100000"/>
              </a:lnSpc>
              <a:spcBef>
                <a:spcPts val="0"/>
              </a:spcBef>
              <a:buClr>
                <a:srgbClr val="007F88"/>
              </a:buClr>
              <a:buSzPct val="110000"/>
            </a:pPr>
            <a:r>
              <a:rPr lang="en-US" dirty="0">
                <a:solidFill>
                  <a:schemeClr val="tx2"/>
                </a:solidFill>
              </a:rPr>
              <a:t>Open your kit as soon as possible upon receipt. Visually inspect the material for any damage and verify it has arrived at the appropriate temperature (see kit instructions). </a:t>
            </a:r>
          </a:p>
          <a:p>
            <a:pPr marL="342900" indent="-342900">
              <a:lnSpc>
                <a:spcPct val="100000"/>
              </a:lnSpc>
              <a:spcBef>
                <a:spcPts val="0"/>
              </a:spcBef>
              <a:buClr>
                <a:srgbClr val="007F88"/>
              </a:buClr>
              <a:buSzPct val="110000"/>
            </a:pPr>
            <a:endParaRPr lang="en-US" dirty="0">
              <a:solidFill>
                <a:schemeClr val="tx2"/>
              </a:solidFill>
            </a:endParaRPr>
          </a:p>
          <a:p>
            <a:pPr marL="342900" indent="-342900">
              <a:lnSpc>
                <a:spcPct val="100000"/>
              </a:lnSpc>
              <a:spcBef>
                <a:spcPts val="0"/>
              </a:spcBef>
              <a:buClr>
                <a:srgbClr val="007F88"/>
              </a:buClr>
              <a:buSzPct val="110000"/>
            </a:pPr>
            <a:r>
              <a:rPr lang="en-US" dirty="0">
                <a:solidFill>
                  <a:schemeClr val="tx2"/>
                </a:solidFill>
              </a:rPr>
              <a:t>Any problems identified with the PT sample, follow your lab policy and notify your manager.</a:t>
            </a:r>
          </a:p>
          <a:p>
            <a:pPr marL="0" indent="0">
              <a:lnSpc>
                <a:spcPct val="100000"/>
              </a:lnSpc>
              <a:spcBef>
                <a:spcPts val="0"/>
              </a:spcBef>
              <a:buClr>
                <a:srgbClr val="007F88"/>
              </a:buClr>
              <a:buSzPct val="110000"/>
              <a:buNone/>
            </a:pPr>
            <a:endParaRPr lang="en-US" dirty="0">
              <a:solidFill>
                <a:schemeClr val="tx2"/>
              </a:solidFill>
            </a:endParaRPr>
          </a:p>
          <a:p>
            <a:pPr marL="342900" indent="-342900">
              <a:lnSpc>
                <a:spcPct val="100000"/>
              </a:lnSpc>
              <a:spcBef>
                <a:spcPts val="0"/>
              </a:spcBef>
              <a:buClr>
                <a:srgbClr val="007F88"/>
              </a:buClr>
              <a:buSzPct val="110000"/>
            </a:pPr>
            <a:r>
              <a:rPr lang="en-US" dirty="0">
                <a:solidFill>
                  <a:schemeClr val="tx2"/>
                </a:solidFill>
              </a:rPr>
              <a:t>Handle and store all PT samples according to PT provider instructions, your lab policy and procedure.</a:t>
            </a:r>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12591" y="993692"/>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41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497149" y="145169"/>
            <a:ext cx="10515600" cy="577050"/>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Testing PT Samples</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88091" y="1262835"/>
            <a:ext cx="10745129" cy="5034606"/>
          </a:xfrm>
          <a:prstGeom prst="rect">
            <a:avLst/>
          </a:prstGeom>
        </p:spPr>
        <p:txBody>
          <a:bodyPr>
            <a:normAutofit fontScale="92500"/>
          </a:bodyPr>
          <a:lstStyle/>
          <a:p>
            <a:pPr marL="342900" indent="-342900">
              <a:lnSpc>
                <a:spcPct val="100000"/>
              </a:lnSpc>
              <a:spcBef>
                <a:spcPts val="0"/>
              </a:spcBef>
              <a:buClr>
                <a:srgbClr val="007F88"/>
              </a:buClr>
              <a:buSzPct val="110000"/>
            </a:pPr>
            <a:r>
              <a:rPr lang="en-US" sz="2600" b="1" dirty="0">
                <a:solidFill>
                  <a:schemeClr val="tx2"/>
                </a:solidFill>
              </a:rPr>
              <a:t>Before you start testing, thoroughly read each kit instructions for the up-to-date information. </a:t>
            </a:r>
          </a:p>
          <a:p>
            <a:pPr marL="342900" indent="-342900">
              <a:lnSpc>
                <a:spcPct val="100000"/>
              </a:lnSpc>
              <a:spcBef>
                <a:spcPts val="0"/>
              </a:spcBef>
              <a:buClr>
                <a:srgbClr val="007F88"/>
              </a:buClr>
              <a:buSzPct val="110000"/>
            </a:pPr>
            <a:r>
              <a:rPr lang="en-US" sz="2600" b="1" dirty="0">
                <a:solidFill>
                  <a:schemeClr val="tx2"/>
                </a:solidFill>
              </a:rPr>
              <a:t>Do I test my PT samples any differently than I test patient specimens? </a:t>
            </a:r>
            <a:r>
              <a:rPr lang="en-US" sz="2600" b="1" i="1" dirty="0">
                <a:solidFill>
                  <a:schemeClr val="tx2"/>
                </a:solidFill>
              </a:rPr>
              <a:t>NO</a:t>
            </a:r>
            <a:r>
              <a:rPr lang="en-US" sz="2600" b="1" dirty="0">
                <a:solidFill>
                  <a:schemeClr val="tx2"/>
                </a:solidFill>
              </a:rPr>
              <a:t> </a:t>
            </a:r>
          </a:p>
          <a:p>
            <a:pPr marL="800100" lvl="1" indent="-342900">
              <a:lnSpc>
                <a:spcPct val="100000"/>
              </a:lnSpc>
              <a:spcBef>
                <a:spcPts val="0"/>
              </a:spcBef>
              <a:buClr>
                <a:srgbClr val="007F88"/>
              </a:buClr>
              <a:buSzPct val="110000"/>
            </a:pPr>
            <a:r>
              <a:rPr lang="en-US" dirty="0">
                <a:solidFill>
                  <a:schemeClr val="tx2"/>
                </a:solidFill>
              </a:rPr>
              <a:t>PT samples must be tested in the same manner you test patient specimens.</a:t>
            </a:r>
          </a:p>
          <a:p>
            <a:pPr marL="1257300" lvl="2" indent="-342900">
              <a:lnSpc>
                <a:spcPct val="100000"/>
              </a:lnSpc>
              <a:spcBef>
                <a:spcPts val="0"/>
              </a:spcBef>
              <a:buClr>
                <a:srgbClr val="007F88"/>
              </a:buClr>
              <a:buSzPct val="110000"/>
            </a:pPr>
            <a:r>
              <a:rPr lang="en-US" sz="2100" dirty="0">
                <a:solidFill>
                  <a:schemeClr val="tx2"/>
                </a:solidFill>
              </a:rPr>
              <a:t>Test PT samples the same number of times, at the same time, by the same personnel that routinely test the patient specimens.</a:t>
            </a:r>
          </a:p>
          <a:p>
            <a:pPr marL="1257300" lvl="2" indent="-342900">
              <a:lnSpc>
                <a:spcPct val="100000"/>
              </a:lnSpc>
              <a:spcBef>
                <a:spcPts val="0"/>
              </a:spcBef>
              <a:buClr>
                <a:srgbClr val="007F88"/>
              </a:buClr>
              <a:buSzPct val="110000"/>
            </a:pPr>
            <a:r>
              <a:rPr lang="en-US" sz="2100" dirty="0">
                <a:solidFill>
                  <a:schemeClr val="tx2"/>
                </a:solidFill>
              </a:rPr>
              <a:t>Use the same test system that is routinely used for the patient specimens.</a:t>
            </a:r>
          </a:p>
          <a:p>
            <a:pPr marL="1257300" lvl="2" indent="-342900">
              <a:lnSpc>
                <a:spcPct val="100000"/>
              </a:lnSpc>
              <a:spcBef>
                <a:spcPts val="0"/>
              </a:spcBef>
              <a:buClr>
                <a:srgbClr val="007F88"/>
              </a:buClr>
              <a:buSzPct val="110000"/>
            </a:pPr>
            <a:r>
              <a:rPr lang="en-US" sz="2100" dirty="0">
                <a:solidFill>
                  <a:schemeClr val="tx2"/>
                </a:solidFill>
              </a:rPr>
              <a:t>Some PT sample may require preparation before testing. But, after preparation, PT samples must be treated in the same manner as patient specimens.</a:t>
            </a:r>
          </a:p>
          <a:p>
            <a:pPr marL="800100" lvl="1" indent="-342900">
              <a:lnSpc>
                <a:spcPct val="100000"/>
              </a:lnSpc>
              <a:spcBef>
                <a:spcPts val="0"/>
              </a:spcBef>
              <a:buClr>
                <a:srgbClr val="007F88"/>
              </a:buClr>
              <a:buSzPct val="110000"/>
            </a:pPr>
            <a:r>
              <a:rPr lang="en-US" dirty="0">
                <a:solidFill>
                  <a:schemeClr val="tx2"/>
                </a:solidFill>
              </a:rPr>
              <a:t>PT samples should be rotated among the testing personnel.</a:t>
            </a:r>
          </a:p>
          <a:p>
            <a:pPr marL="800100" lvl="1" indent="-342900">
              <a:lnSpc>
                <a:spcPct val="100000"/>
              </a:lnSpc>
              <a:spcBef>
                <a:spcPts val="0"/>
              </a:spcBef>
              <a:buClr>
                <a:srgbClr val="007F88"/>
              </a:buClr>
              <a:buSzPct val="110000"/>
            </a:pPr>
            <a:r>
              <a:rPr lang="en-US" b="1" dirty="0">
                <a:solidFill>
                  <a:schemeClr val="tx2"/>
                </a:solidFill>
              </a:rPr>
              <a:t>NEVER send PT samples out of your laboratory for any reason, even if you routinely send out patient specimens for additional or confirmatory testing.</a:t>
            </a:r>
          </a:p>
          <a:p>
            <a:pPr lvl="1">
              <a:lnSpc>
                <a:spcPct val="100000"/>
              </a:lnSpc>
            </a:pPr>
            <a:endParaRPr lang="en-US" b="1"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455714" y="918351"/>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B569C9B-9C92-20D6-AD54-F12A81DB3427}"/>
              </a:ext>
            </a:extLst>
          </p:cNvPr>
          <p:cNvSpPr txBox="1"/>
          <p:nvPr/>
        </p:nvSpPr>
        <p:spPr>
          <a:xfrm>
            <a:off x="388091" y="929818"/>
            <a:ext cx="9898641" cy="369332"/>
          </a:xfrm>
          <a:prstGeom prst="rect">
            <a:avLst/>
          </a:prstGeom>
          <a:noFill/>
        </p:spPr>
        <p:txBody>
          <a:bodyPr wrap="square" rtlCol="0">
            <a:spAutoFit/>
          </a:bodyPr>
          <a:lstStyle/>
          <a:p>
            <a:endParaRPr lang="en-US" dirty="0">
              <a:noFill/>
            </a:endParaRPr>
          </a:p>
        </p:txBody>
      </p:sp>
    </p:spTree>
    <p:extLst>
      <p:ext uri="{BB962C8B-B14F-4D97-AF65-F5344CB8AC3E}">
        <p14:creationId xmlns:p14="http://schemas.microsoft.com/office/powerpoint/2010/main" val="890265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621070" y="145169"/>
            <a:ext cx="10515600" cy="577050"/>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Attestation</a:t>
            </a:r>
            <a:r>
              <a:rPr kumimoji="0" lang="en-US" b="1" i="0" u="none" strike="noStrike" kern="1200" cap="none" spc="0" normalizeH="0" noProof="0" dirty="0">
                <a:ln>
                  <a:noFill/>
                </a:ln>
                <a:solidFill>
                  <a:srgbClr val="008C95"/>
                </a:solidFill>
                <a:effectLst/>
                <a:uLnTx/>
                <a:uFillTx/>
                <a:latin typeface="Arial" panose="020B0604020202020204" pitchFamily="34" charset="0"/>
                <a:ea typeface="+mn-ea"/>
                <a:cs typeface="+mn-cs"/>
              </a:rPr>
              <a:t> Statement</a:t>
            </a:r>
            <a:endPar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endParaRP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12591" y="1327867"/>
            <a:ext cx="10515600" cy="4444779"/>
          </a:xfrm>
          <a:prstGeom prst="rect">
            <a:avLst/>
          </a:prstGeom>
        </p:spPr>
        <p:txBody>
          <a:bodyPr>
            <a:normAutofit/>
          </a:bodyPr>
          <a:lstStyle/>
          <a:p>
            <a:pPr marL="342900" indent="-342900">
              <a:lnSpc>
                <a:spcPct val="100000"/>
              </a:lnSpc>
              <a:spcBef>
                <a:spcPts val="0"/>
              </a:spcBef>
              <a:buClr>
                <a:srgbClr val="007F88"/>
              </a:buClr>
              <a:buSzPct val="110000"/>
            </a:pPr>
            <a:r>
              <a:rPr lang="en-US" dirty="0">
                <a:solidFill>
                  <a:schemeClr val="tx2"/>
                </a:solidFill>
              </a:rPr>
              <a:t>An attestation statement is a page included in the result form attesting to the routine integration of the PT samples into the patient workload using the laboratory’s routine methods.</a:t>
            </a:r>
          </a:p>
          <a:p>
            <a:pPr marL="342900" indent="-342900">
              <a:lnSpc>
                <a:spcPct val="100000"/>
              </a:lnSpc>
              <a:spcBef>
                <a:spcPts val="0"/>
              </a:spcBef>
              <a:buClr>
                <a:srgbClr val="007F88"/>
              </a:buClr>
              <a:buSzPct val="110000"/>
            </a:pPr>
            <a:r>
              <a:rPr lang="en-US" dirty="0">
                <a:solidFill>
                  <a:schemeClr val="tx2"/>
                </a:solidFill>
              </a:rPr>
              <a:t>The individual testing or examining the PT samples and the Laboratory Director (or designee) </a:t>
            </a:r>
            <a:r>
              <a:rPr lang="en-US" b="1" i="1" dirty="0">
                <a:solidFill>
                  <a:schemeClr val="tx2"/>
                </a:solidFill>
              </a:rPr>
              <a:t>must</a:t>
            </a:r>
            <a:r>
              <a:rPr lang="en-US" dirty="0">
                <a:solidFill>
                  <a:schemeClr val="tx2"/>
                </a:solidFill>
              </a:rPr>
              <a:t> sign the attestation page.  </a:t>
            </a:r>
          </a:p>
          <a:p>
            <a:pPr marL="342900" indent="-342900">
              <a:lnSpc>
                <a:spcPct val="100000"/>
              </a:lnSpc>
              <a:spcBef>
                <a:spcPts val="0"/>
              </a:spcBef>
              <a:buClr>
                <a:srgbClr val="007F88"/>
              </a:buClr>
              <a:buSzPct val="110000"/>
            </a:pPr>
            <a:r>
              <a:rPr lang="en-US" dirty="0">
                <a:solidFill>
                  <a:schemeClr val="tx2"/>
                </a:solidFill>
              </a:rPr>
              <a:t>Retain a copy of signed attestation page for your laboratory records and inspection documentation for the appropriate time. This document does not need to be returned to the CAP. </a:t>
            </a:r>
          </a:p>
          <a:p>
            <a:pPr marL="342900" indent="-342900">
              <a:lnSpc>
                <a:spcPct val="100000"/>
              </a:lnSpc>
              <a:spcBef>
                <a:spcPts val="0"/>
              </a:spcBef>
              <a:buClr>
                <a:srgbClr val="007F88"/>
              </a:buClr>
              <a:buSzPct val="110000"/>
            </a:pPr>
            <a:endParaRPr lang="en-US" b="1"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36077" y="866400"/>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272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621070" y="145169"/>
            <a:ext cx="10515600" cy="577050"/>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Retention of PT Results, Records and Data</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12590" y="1023059"/>
            <a:ext cx="11053242" cy="4821150"/>
          </a:xfrm>
          <a:prstGeom prst="rect">
            <a:avLst/>
          </a:prstGeom>
        </p:spPr>
        <p:txBody>
          <a:bodyPr>
            <a:normAutofit/>
          </a:bodyPr>
          <a:lstStyle/>
          <a:p>
            <a:pPr marL="0" indent="0">
              <a:lnSpc>
                <a:spcPct val="100000"/>
              </a:lnSpc>
              <a:spcBef>
                <a:spcPts val="0"/>
              </a:spcBef>
              <a:buClr>
                <a:srgbClr val="007F88"/>
              </a:buClr>
              <a:buSzPct val="110000"/>
              <a:buNone/>
            </a:pPr>
            <a:r>
              <a:rPr lang="en-US" sz="3200" b="1" dirty="0">
                <a:solidFill>
                  <a:schemeClr val="tx2"/>
                </a:solidFill>
              </a:rPr>
              <a:t>All PT records must be retained according to the laboratory record retention policy. </a:t>
            </a:r>
          </a:p>
          <a:p>
            <a:pPr marL="800100" lvl="1" indent="-342900">
              <a:lnSpc>
                <a:spcPct val="100000"/>
              </a:lnSpc>
              <a:spcBef>
                <a:spcPts val="0"/>
              </a:spcBef>
              <a:buClr>
                <a:srgbClr val="007F88"/>
              </a:buClr>
              <a:buSzPct val="110000"/>
            </a:pPr>
            <a:r>
              <a:rPr lang="en-US" sz="3000" dirty="0">
                <a:solidFill>
                  <a:schemeClr val="tx2"/>
                </a:solidFill>
              </a:rPr>
              <a:t>Examples of some records  to retain (electronic or paper):</a:t>
            </a:r>
          </a:p>
          <a:p>
            <a:pPr marL="1257300" lvl="2" indent="-342900">
              <a:lnSpc>
                <a:spcPct val="100000"/>
              </a:lnSpc>
              <a:spcBef>
                <a:spcPts val="0"/>
              </a:spcBef>
              <a:buClr>
                <a:srgbClr val="007F88"/>
              </a:buClr>
              <a:buSzPct val="110000"/>
            </a:pPr>
            <a:r>
              <a:rPr lang="en-US" sz="2600" dirty="0">
                <a:solidFill>
                  <a:schemeClr val="tx2"/>
                </a:solidFill>
              </a:rPr>
              <a:t>QC and Calibration records</a:t>
            </a:r>
          </a:p>
          <a:p>
            <a:pPr marL="1257300" lvl="2" indent="-342900">
              <a:lnSpc>
                <a:spcPct val="100000"/>
              </a:lnSpc>
              <a:spcBef>
                <a:spcPts val="0"/>
              </a:spcBef>
              <a:buClr>
                <a:srgbClr val="007F88"/>
              </a:buClr>
              <a:buSzPct val="110000"/>
            </a:pPr>
            <a:r>
              <a:rPr lang="en-US" sz="2600" dirty="0">
                <a:solidFill>
                  <a:schemeClr val="tx2"/>
                </a:solidFill>
              </a:rPr>
              <a:t>Maintenance records</a:t>
            </a:r>
          </a:p>
          <a:p>
            <a:pPr marL="1257300" lvl="2" indent="-342900">
              <a:lnSpc>
                <a:spcPct val="100000"/>
              </a:lnSpc>
              <a:spcBef>
                <a:spcPts val="0"/>
              </a:spcBef>
              <a:buClr>
                <a:srgbClr val="007F88"/>
              </a:buClr>
              <a:buSzPct val="110000"/>
            </a:pPr>
            <a:r>
              <a:rPr lang="en-US" sz="2600" dirty="0">
                <a:solidFill>
                  <a:schemeClr val="tx2"/>
                </a:solidFill>
              </a:rPr>
              <a:t>Instrument printout, manual worksheets, logs</a:t>
            </a:r>
          </a:p>
          <a:p>
            <a:pPr marL="1257300" lvl="2" indent="-342900">
              <a:lnSpc>
                <a:spcPct val="100000"/>
              </a:lnSpc>
              <a:spcBef>
                <a:spcPts val="0"/>
              </a:spcBef>
              <a:buClr>
                <a:srgbClr val="007F88"/>
              </a:buClr>
              <a:buSzPct val="110000"/>
            </a:pPr>
            <a:r>
              <a:rPr lang="en-US" sz="2600" dirty="0">
                <a:solidFill>
                  <a:schemeClr val="tx2"/>
                </a:solidFill>
              </a:rPr>
              <a:t>All images </a:t>
            </a:r>
          </a:p>
          <a:p>
            <a:pPr marL="1257300" lvl="2" indent="-342900">
              <a:lnSpc>
                <a:spcPct val="100000"/>
              </a:lnSpc>
              <a:spcBef>
                <a:spcPts val="0"/>
              </a:spcBef>
              <a:buClr>
                <a:srgbClr val="007F88"/>
              </a:buClr>
              <a:buSzPct val="110000"/>
            </a:pPr>
            <a:r>
              <a:rPr lang="en-US" sz="2600" dirty="0">
                <a:solidFill>
                  <a:schemeClr val="tx2"/>
                </a:solidFill>
              </a:rPr>
              <a:t>PT results on the test result form </a:t>
            </a:r>
          </a:p>
          <a:p>
            <a:pPr marL="1257300" lvl="2" indent="-342900">
              <a:lnSpc>
                <a:spcPct val="100000"/>
              </a:lnSpc>
              <a:spcBef>
                <a:spcPts val="0"/>
              </a:spcBef>
              <a:buClr>
                <a:srgbClr val="007F88"/>
              </a:buClr>
              <a:buSzPct val="110000"/>
            </a:pPr>
            <a:r>
              <a:rPr lang="en-US" sz="2600" dirty="0">
                <a:solidFill>
                  <a:schemeClr val="tx2"/>
                </a:solidFill>
              </a:rPr>
              <a:t>Signed attestation statement</a:t>
            </a:r>
          </a:p>
          <a:p>
            <a:pPr marL="1257300" lvl="2" indent="-342900">
              <a:lnSpc>
                <a:spcPct val="100000"/>
              </a:lnSpc>
              <a:spcBef>
                <a:spcPts val="0"/>
              </a:spcBef>
              <a:buClr>
                <a:srgbClr val="007F88"/>
              </a:buClr>
              <a:buSzPct val="110000"/>
            </a:pPr>
            <a:r>
              <a:rPr lang="en-US" sz="2600" dirty="0">
                <a:solidFill>
                  <a:schemeClr val="tx2"/>
                </a:solidFill>
              </a:rPr>
              <a:t>Review of PT evaluation </a:t>
            </a:r>
          </a:p>
          <a:p>
            <a:pPr marL="1257300" lvl="2" indent="-342900">
              <a:lnSpc>
                <a:spcPct val="100000"/>
              </a:lnSpc>
              <a:spcBef>
                <a:spcPts val="0"/>
              </a:spcBef>
              <a:buClr>
                <a:srgbClr val="007F88"/>
              </a:buClr>
              <a:buSzPct val="110000"/>
            </a:pPr>
            <a:r>
              <a:rPr lang="en-US" sz="2600" dirty="0">
                <a:solidFill>
                  <a:schemeClr val="tx2"/>
                </a:solidFill>
              </a:rPr>
              <a:t>Records of unacceptable PT investigation and corrective action</a:t>
            </a:r>
          </a:p>
          <a:p>
            <a:pPr marL="800100" lvl="1" indent="-342900">
              <a:lnSpc>
                <a:spcPct val="100000"/>
              </a:lnSpc>
              <a:spcBef>
                <a:spcPts val="0"/>
              </a:spcBef>
              <a:buClr>
                <a:srgbClr val="007F88"/>
              </a:buClr>
              <a:buSzPct val="110000"/>
            </a:pPr>
            <a:endParaRPr lang="en-US" b="1"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12224" y="866403"/>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301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5C0D-CB1A-804B-BB96-27AC343F77C1}"/>
              </a:ext>
            </a:extLst>
          </p:cNvPr>
          <p:cNvSpPr>
            <a:spLocks noGrp="1"/>
          </p:cNvSpPr>
          <p:nvPr>
            <p:ph type="title" idx="4294967295"/>
          </p:nvPr>
        </p:nvSpPr>
        <p:spPr>
          <a:xfrm>
            <a:off x="320980" y="185395"/>
            <a:ext cx="10515600" cy="968725"/>
          </a:xfrm>
          <a:prstGeom prst="rect">
            <a:avLst/>
          </a:prstGeo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8C95"/>
                </a:solidFill>
                <a:effectLst/>
                <a:uLnTx/>
                <a:uFillTx/>
                <a:latin typeface="Arial" panose="020B0604020202020204" pitchFamily="34" charset="0"/>
                <a:ea typeface="+mn-ea"/>
                <a:cs typeface="+mn-cs"/>
              </a:rPr>
              <a:t>Proper and Improper Handling of PT </a:t>
            </a:r>
          </a:p>
        </p:txBody>
      </p:sp>
      <p:sp>
        <p:nvSpPr>
          <p:cNvPr id="3" name="Content Placeholder 2">
            <a:extLst>
              <a:ext uri="{FF2B5EF4-FFF2-40B4-BE49-F238E27FC236}">
                <a16:creationId xmlns:a16="http://schemas.microsoft.com/office/drawing/2014/main" id="{E1F6CEFF-99AE-E948-914A-EF71E9C2205B}"/>
              </a:ext>
            </a:extLst>
          </p:cNvPr>
          <p:cNvSpPr>
            <a:spLocks noGrp="1"/>
          </p:cNvSpPr>
          <p:nvPr>
            <p:ph sz="half" idx="4294967295"/>
          </p:nvPr>
        </p:nvSpPr>
        <p:spPr>
          <a:xfrm>
            <a:off x="388092" y="1106140"/>
            <a:ext cx="10515600" cy="4645719"/>
          </a:xfrm>
          <a:prstGeom prst="rect">
            <a:avLst/>
          </a:prstGeom>
        </p:spPr>
        <p:txBody>
          <a:bodyPr>
            <a:normAutofit fontScale="92500" lnSpcReduction="10000"/>
          </a:bodyPr>
          <a:lstStyle/>
          <a:p>
            <a:pPr marL="342900" indent="-342900">
              <a:lnSpc>
                <a:spcPct val="100000"/>
              </a:lnSpc>
              <a:spcBef>
                <a:spcPts val="0"/>
              </a:spcBef>
              <a:buClr>
                <a:srgbClr val="007F88"/>
              </a:buClr>
              <a:buSzPct val="110000"/>
            </a:pPr>
            <a:r>
              <a:rPr lang="en-US" dirty="0">
                <a:solidFill>
                  <a:schemeClr val="tx2"/>
                </a:solidFill>
              </a:rPr>
              <a:t>Proper handling of PT samples:</a:t>
            </a:r>
          </a:p>
          <a:p>
            <a:pPr marL="800100" lvl="1" indent="-342900">
              <a:lnSpc>
                <a:spcPct val="100000"/>
              </a:lnSpc>
              <a:spcBef>
                <a:spcPts val="0"/>
              </a:spcBef>
              <a:buClr>
                <a:srgbClr val="007F88"/>
              </a:buClr>
              <a:buSzPct val="110000"/>
            </a:pPr>
            <a:r>
              <a:rPr lang="en-US" dirty="0">
                <a:solidFill>
                  <a:schemeClr val="tx2"/>
                </a:solidFill>
              </a:rPr>
              <a:t>No interlaboratory communication before the PT event cut-off date.</a:t>
            </a:r>
          </a:p>
          <a:p>
            <a:pPr marL="800100" lvl="1" indent="-342900">
              <a:lnSpc>
                <a:spcPct val="100000"/>
              </a:lnSpc>
              <a:spcBef>
                <a:spcPts val="0"/>
              </a:spcBef>
              <a:buClr>
                <a:srgbClr val="007F88"/>
              </a:buClr>
              <a:buSzPct val="110000"/>
            </a:pPr>
            <a:r>
              <a:rPr lang="en-US" dirty="0">
                <a:solidFill>
                  <a:schemeClr val="tx2"/>
                </a:solidFill>
              </a:rPr>
              <a:t>No intentional or unintentional referral of PT sample to another laboratory.</a:t>
            </a:r>
          </a:p>
          <a:p>
            <a:pPr marL="800100" lvl="1" indent="-342900">
              <a:lnSpc>
                <a:spcPct val="100000"/>
              </a:lnSpc>
              <a:spcBef>
                <a:spcPts val="0"/>
              </a:spcBef>
              <a:buClr>
                <a:srgbClr val="007F88"/>
              </a:buClr>
              <a:buSzPct val="110000"/>
            </a:pPr>
            <a:r>
              <a:rPr lang="en-US" dirty="0">
                <a:solidFill>
                  <a:schemeClr val="tx2"/>
                </a:solidFill>
              </a:rPr>
              <a:t>Identify PT samples that are sent to your lab from another lab. </a:t>
            </a:r>
          </a:p>
          <a:p>
            <a:pPr>
              <a:lnSpc>
                <a:spcPct val="100000"/>
              </a:lnSpc>
              <a:spcBef>
                <a:spcPts val="0"/>
              </a:spcBef>
              <a:buClr>
                <a:srgbClr val="007F88"/>
              </a:buClr>
              <a:buSzPct val="110000"/>
            </a:pPr>
            <a:endParaRPr lang="en-US" dirty="0">
              <a:solidFill>
                <a:schemeClr val="tx2"/>
              </a:solidFill>
            </a:endParaRPr>
          </a:p>
          <a:p>
            <a:pPr>
              <a:lnSpc>
                <a:spcPct val="100000"/>
              </a:lnSpc>
              <a:spcBef>
                <a:spcPts val="0"/>
              </a:spcBef>
              <a:buClr>
                <a:srgbClr val="007F88"/>
              </a:buClr>
              <a:buSzPct val="110000"/>
            </a:pPr>
            <a:r>
              <a:rPr lang="en-US" dirty="0">
                <a:solidFill>
                  <a:schemeClr val="tx2"/>
                </a:solidFill>
              </a:rPr>
              <a:t>Improper handling of PT  samples:</a:t>
            </a:r>
          </a:p>
          <a:p>
            <a:pPr lvl="1">
              <a:lnSpc>
                <a:spcPct val="100000"/>
              </a:lnSpc>
              <a:spcBef>
                <a:spcPts val="0"/>
              </a:spcBef>
              <a:buClr>
                <a:srgbClr val="007F88"/>
              </a:buClr>
              <a:buSzPct val="110000"/>
            </a:pPr>
            <a:r>
              <a:rPr lang="en-US" dirty="0">
                <a:solidFill>
                  <a:schemeClr val="tx2"/>
                </a:solidFill>
              </a:rPr>
              <a:t>Interlaboratory communication before the PT event cut-off date.</a:t>
            </a:r>
          </a:p>
          <a:p>
            <a:pPr lvl="1">
              <a:lnSpc>
                <a:spcPct val="100000"/>
              </a:lnSpc>
              <a:spcBef>
                <a:spcPts val="0"/>
              </a:spcBef>
              <a:buClr>
                <a:srgbClr val="007F88"/>
              </a:buClr>
              <a:buSzPct val="110000"/>
            </a:pPr>
            <a:r>
              <a:rPr lang="en-US" dirty="0">
                <a:solidFill>
                  <a:schemeClr val="tx2"/>
                </a:solidFill>
              </a:rPr>
              <a:t>Referring PT sample for any reason intentionally or unintentionally to another laboratory.</a:t>
            </a:r>
          </a:p>
          <a:p>
            <a:pPr lvl="1">
              <a:lnSpc>
                <a:spcPct val="100000"/>
              </a:lnSpc>
              <a:spcBef>
                <a:spcPts val="0"/>
              </a:spcBef>
              <a:buClr>
                <a:srgbClr val="007F88"/>
              </a:buClr>
              <a:buSzPct val="110000"/>
            </a:pPr>
            <a:r>
              <a:rPr lang="en-US" dirty="0">
                <a:solidFill>
                  <a:schemeClr val="tx2"/>
                </a:solidFill>
              </a:rPr>
              <a:t>Receiving and performing a test on a PT sample from another laboratory.</a:t>
            </a:r>
          </a:p>
          <a:p>
            <a:pPr marL="0" indent="0">
              <a:lnSpc>
                <a:spcPct val="100000"/>
              </a:lnSpc>
              <a:spcBef>
                <a:spcPts val="0"/>
              </a:spcBef>
              <a:buClr>
                <a:srgbClr val="007F88"/>
              </a:buClr>
              <a:buSzPct val="110000"/>
              <a:buNone/>
            </a:pPr>
            <a:endParaRPr lang="en-US" b="1" dirty="0">
              <a:solidFill>
                <a:schemeClr val="tx2"/>
              </a:solidFill>
            </a:endParaRPr>
          </a:p>
          <a:p>
            <a:pPr marL="0" indent="0">
              <a:lnSpc>
                <a:spcPct val="100000"/>
              </a:lnSpc>
              <a:spcBef>
                <a:spcPts val="0"/>
              </a:spcBef>
              <a:buClr>
                <a:srgbClr val="007F88"/>
              </a:buClr>
              <a:buSzPct val="110000"/>
              <a:buNone/>
            </a:pPr>
            <a:r>
              <a:rPr lang="en-US" b="1" dirty="0">
                <a:solidFill>
                  <a:schemeClr val="tx2"/>
                </a:solidFill>
              </a:rPr>
              <a:t>For more information: Refer to Atrium Health Wake Forest Baptist Proficiency Testing Policy</a:t>
            </a:r>
          </a:p>
          <a:p>
            <a:pPr marL="457200" lvl="1" indent="0">
              <a:lnSpc>
                <a:spcPct val="100000"/>
              </a:lnSpc>
              <a:spcBef>
                <a:spcPts val="0"/>
              </a:spcBef>
              <a:buClr>
                <a:srgbClr val="007F88"/>
              </a:buClr>
              <a:buSzPct val="110000"/>
              <a:buNone/>
            </a:pPr>
            <a:endParaRPr lang="en-US" dirty="0"/>
          </a:p>
        </p:txBody>
      </p:sp>
      <p:cxnSp>
        <p:nvCxnSpPr>
          <p:cNvPr id="5" name="Straight Connector 4">
            <a:extLst>
              <a:ext uri="{FF2B5EF4-FFF2-40B4-BE49-F238E27FC236}">
                <a16:creationId xmlns:a16="http://schemas.microsoft.com/office/drawing/2014/main" id="{BD6D8309-74DC-F740-B252-2E7E7B3D4569}"/>
              </a:ext>
            </a:extLst>
          </p:cNvPr>
          <p:cNvCxnSpPr/>
          <p:nvPr/>
        </p:nvCxnSpPr>
        <p:spPr>
          <a:xfrm>
            <a:off x="388092" y="963927"/>
            <a:ext cx="10207487" cy="0"/>
          </a:xfrm>
          <a:prstGeom prst="line">
            <a:avLst/>
          </a:prstGeom>
          <a:ln w="127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567065"/>
      </p:ext>
    </p:extLst>
  </p:cSld>
  <p:clrMapOvr>
    <a:masterClrMapping/>
  </p:clrMapOvr>
</p:sld>
</file>

<file path=ppt/theme/theme1.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0dd49f-50f7-49fa-8a72-4fd5f14aa89b">
      <Terms xmlns="http://schemas.microsoft.com/office/infopath/2007/PartnerControls"/>
    </lcf76f155ced4ddcb4097134ff3c332f>
    <TaxCatchAll xmlns="116654f4-1673-4470-989b-6ab225ea394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75C8ED8263CB42BD24595BEBFFFC9C" ma:contentTypeVersion="9" ma:contentTypeDescription="Create a new document." ma:contentTypeScope="" ma:versionID="714963e5ab3d5851caea750d0db2f6b6">
  <xsd:schema xmlns:xsd="http://www.w3.org/2001/XMLSchema" xmlns:xs="http://www.w3.org/2001/XMLSchema" xmlns:p="http://schemas.microsoft.com/office/2006/metadata/properties" xmlns:ns2="cf0dd49f-50f7-49fa-8a72-4fd5f14aa89b" xmlns:ns3="116654f4-1673-4470-989b-6ab225ea3947" targetNamespace="http://schemas.microsoft.com/office/2006/metadata/properties" ma:root="true" ma:fieldsID="5c37b420769e7a9e1ca4e6eea51273cf" ns2:_="" ns3:_="">
    <xsd:import namespace="cf0dd49f-50f7-49fa-8a72-4fd5f14aa89b"/>
    <xsd:import namespace="116654f4-1673-4470-989b-6ab225ea39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dd49f-50f7-49fa-8a72-4fd5f14aa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ff0a844-5d80-49b0-a46a-0a8d4957c3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16654f4-1673-4470-989b-6ab225ea394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21e9a1c-0d29-47c3-ad4d-a9f2f9da2f1e}" ma:internalName="TaxCatchAll" ma:showField="CatchAllData" ma:web="990867f7-ed38-4c21-b441-c544514c83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3523AF-DDDA-4640-8FDD-706FD8583505}">
  <ds:schemaRefs>
    <ds:schemaRef ds:uri="http://schemas.microsoft.com/sharepoint/v3/contenttype/forms"/>
  </ds:schemaRefs>
</ds:datastoreItem>
</file>

<file path=customXml/itemProps2.xml><?xml version="1.0" encoding="utf-8"?>
<ds:datastoreItem xmlns:ds="http://schemas.openxmlformats.org/officeDocument/2006/customXml" ds:itemID="{6CF4885C-7609-4458-9BFE-1B0CB90D3740}">
  <ds:schemaRef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116654f4-1673-4470-989b-6ab225ea3947"/>
    <ds:schemaRef ds:uri="cf0dd49f-50f7-49fa-8a72-4fd5f14aa89b"/>
    <ds:schemaRef ds:uri="http://www.w3.org/XML/1998/namespace"/>
  </ds:schemaRefs>
</ds:datastoreItem>
</file>

<file path=customXml/itemProps3.xml><?xml version="1.0" encoding="utf-8"?>
<ds:datastoreItem xmlns:ds="http://schemas.openxmlformats.org/officeDocument/2006/customXml" ds:itemID="{6C5313F4-8A28-4299-831A-2AABCF43C6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dd49f-50f7-49fa-8a72-4fd5f14aa89b"/>
    <ds:schemaRef ds:uri="116654f4-1673-4470-989b-6ab225ea39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15267</TotalTime>
  <Words>3104</Words>
  <Application>Microsoft Office PowerPoint</Application>
  <PresentationFormat>Widescreen</PresentationFormat>
  <Paragraphs>245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SegoeUIRegular</vt:lpstr>
      <vt:lpstr>Times New Roman</vt:lpstr>
      <vt:lpstr>Office Theme</vt:lpstr>
      <vt:lpstr>PowerPoint Presentation</vt:lpstr>
      <vt:lpstr> Objectives </vt:lpstr>
      <vt:lpstr>What is Proficiency Testing (PT)</vt:lpstr>
      <vt:lpstr>Why is PT important?</vt:lpstr>
      <vt:lpstr>Receiving PT Samples in the Lab</vt:lpstr>
      <vt:lpstr>Testing PT Samples</vt:lpstr>
      <vt:lpstr>Attestation Statement</vt:lpstr>
      <vt:lpstr>Retention of PT Results, Records and Data</vt:lpstr>
      <vt:lpstr>Proper and Improper Handling of PT </vt:lpstr>
      <vt:lpstr>Interlaboratory Communication </vt:lpstr>
      <vt:lpstr>PT Samples Referral</vt:lpstr>
      <vt:lpstr>PT Samples Referral</vt:lpstr>
      <vt:lpstr>Identifying PT Samples</vt:lpstr>
      <vt:lpstr>PT Results Evaluation</vt:lpstr>
      <vt:lpstr>Unsuccessful PT Performance</vt:lpstr>
      <vt:lpstr>Staff / Team Members Training  </vt:lpstr>
      <vt:lpstr>CLIA APPROVED PROFICIENCY TESTING PROGRAMS  </vt:lpstr>
      <vt:lpstr>Example of PT Samples - From College of Americans Pathologists (CAP)</vt:lpstr>
      <vt:lpstr>Example of PT Samples - From American Proficiency Institute (API)</vt:lpstr>
      <vt:lpstr>Atrium Health Wake Forest Baptist Medical Center Proficiency Testing Policy: QUAL-POL-0012  </vt:lpstr>
      <vt:lpstr>CLIA PT Regulation</vt:lpstr>
      <vt:lpstr>CLIA PT Regulation</vt:lpstr>
      <vt:lpstr>CLIA PT Regulation</vt:lpstr>
      <vt:lpstr>CLIA PT Regulation</vt:lpstr>
      <vt:lpstr>CLIA PT Regulation</vt:lpstr>
      <vt:lpstr>CLIA PT Regulation</vt:lpstr>
      <vt:lpstr>Penalty Categories for PT Referral</vt:lpstr>
      <vt:lpstr>Examples of PT Referral</vt:lpstr>
      <vt:lpstr>Examples of PT Referral  </vt:lpstr>
      <vt:lpstr>Examples of PT Referral </vt:lpstr>
      <vt:lpstr>Examples of PT Referral</vt:lpstr>
      <vt:lpstr>Examples of PT Referral</vt:lpstr>
      <vt:lpstr>Examples of PT Referral</vt:lpstr>
      <vt:lpstr>Example of PT Referral </vt:lpstr>
      <vt:lpstr>Example of PT Referral</vt:lpstr>
      <vt:lpstr>Conclusion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lastModifiedBy>Sandra Johnston (Lab)</cp:lastModifiedBy>
  <cp:revision>231</cp:revision>
  <dcterms:created xsi:type="dcterms:W3CDTF">2020-08-30T18:26:08Z</dcterms:created>
  <dcterms:modified xsi:type="dcterms:W3CDTF">2025-05-12T20:44:26Z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0x0101008F75C8ED8263CB42BD24595BEBFFFC9C</vt:lpwstr>
  </property>
</Properties>
</file>