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3" r:id="rId36"/>
    <p:sldId id="291" r:id="rId37"/>
    <p:sldId id="290"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3D535EF-5301-4755-BE48-305D6742A491}" type="datetimeFigureOut">
              <a:rPr lang="en-US" smtClean="0"/>
              <a:t>8/11/2025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151111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35EF-5301-4755-BE48-305D6742A49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21187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35EF-5301-4755-BE48-305D6742A49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158907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35EF-5301-4755-BE48-305D6742A49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286203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D535EF-5301-4755-BE48-305D6742A49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05437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535EF-5301-4755-BE48-305D6742A491}"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7829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535EF-5301-4755-BE48-305D6742A491}" type="datetimeFigureOut">
              <a:rPr lang="en-US" smtClean="0"/>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03016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D535EF-5301-4755-BE48-305D6742A491}" type="datetimeFigureOut">
              <a:rPr lang="en-US" smtClean="0"/>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47316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535EF-5301-4755-BE48-305D6742A491}" type="datetimeFigureOut">
              <a:rPr lang="en-US" smtClean="0"/>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6EB74-064D-4AF8-A605-590030D9B073}" type="slidenum">
              <a:rPr lang="en-US" smtClean="0"/>
              <a:t>‹#›</a:t>
            </a:fld>
            <a:endParaRPr lang="en-US"/>
          </a:p>
        </p:txBody>
      </p:sp>
    </p:spTree>
    <p:extLst>
      <p:ext uri="{BB962C8B-B14F-4D97-AF65-F5344CB8AC3E}">
        <p14:creationId xmlns:p14="http://schemas.microsoft.com/office/powerpoint/2010/main" val="388998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3D535EF-5301-4755-BE48-305D6742A491}"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412226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3D535EF-5301-4755-BE48-305D6742A491}" type="datetimeFigureOut">
              <a:rPr lang="en-US" smtClean="0"/>
              <a:t>8/11/2025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21785965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3D535EF-5301-4755-BE48-305D6742A491}" type="datetimeFigureOut">
              <a:rPr lang="en-US" smtClean="0"/>
              <a:t>8/11/2025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9B6EB74-064D-4AF8-A605-590030D9B073}" type="slidenum">
              <a:rPr lang="en-US" smtClean="0"/>
              <a:t>‹#›</a:t>
            </a:fld>
            <a:endParaRPr lang="en-US"/>
          </a:p>
        </p:txBody>
      </p:sp>
    </p:spTree>
    <p:extLst>
      <p:ext uri="{BB962C8B-B14F-4D97-AF65-F5344CB8AC3E}">
        <p14:creationId xmlns:p14="http://schemas.microsoft.com/office/powerpoint/2010/main" val="10444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8337" y="303975"/>
            <a:ext cx="5641848" cy="1486582"/>
          </a:xfrm>
          <a:prstGeom prst="rect">
            <a:avLst/>
          </a:prstGeom>
        </p:spPr>
      </p:pic>
      <p:sp>
        <p:nvSpPr>
          <p:cNvPr id="2" name="Title 1"/>
          <p:cNvSpPr>
            <a:spLocks noGrp="1"/>
          </p:cNvSpPr>
          <p:nvPr>
            <p:ph type="ctrTitle"/>
          </p:nvPr>
        </p:nvSpPr>
        <p:spPr/>
        <p:txBody>
          <a:bodyPr/>
          <a:lstStyle/>
          <a:p>
            <a:pPr algn="ctr"/>
            <a:r>
              <a:rPr lang="en-US" dirty="0" err="1">
                <a:solidFill>
                  <a:schemeClr val="tx1"/>
                </a:solidFill>
              </a:rPr>
              <a:t>GxP</a:t>
            </a:r>
            <a:r>
              <a:rPr lang="en-US" dirty="0">
                <a:solidFill>
                  <a:schemeClr val="tx1"/>
                </a:solidFill>
              </a:rPr>
              <a:t> Training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8149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 Record Keeping, cont..</a:t>
            </a:r>
            <a:endParaRPr lang="en-US" dirty="0"/>
          </a:p>
        </p:txBody>
      </p:sp>
      <p:sp>
        <p:nvSpPr>
          <p:cNvPr id="3" name="Content Placeholder 2"/>
          <p:cNvSpPr>
            <a:spLocks noGrp="1"/>
          </p:cNvSpPr>
          <p:nvPr>
            <p:ph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Written procedure for record retention. Quality records are legal documents and shall be maintained. </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Records should provide complete history</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a:t>
            </a:r>
            <a:r>
              <a:rPr lang="en-US" altLang="en-US" sz="1800" dirty="0" err="1">
                <a:solidFill>
                  <a:prstClr val="black"/>
                </a:solidFill>
                <a:latin typeface="Trebuchet MS" panose="020B0603020202020204" pitchFamily="34" charset="0"/>
                <a:ea typeface="MS PGothic" panose="020B0600070205080204" pitchFamily="34" charset="-128"/>
                <a:cs typeface="Trebuchet MS" panose="020B0603020202020204" pitchFamily="34" charset="0"/>
              </a:rPr>
              <a:t>trackability</a:t>
            </a: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 (where the product is at all times)</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traceability (who performed what process) </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Consistent clinical documentation practices</a:t>
            </a: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Information must be recorded and signed for at the time of performance on the original record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Write down correct date.  If you forget to sign something on a previous date, correct problem by  writing: “Performed on 7/10/2022; written on 7/11/2022”</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Sign only what you performed or verified</a:t>
            </a:r>
          </a:p>
          <a:p>
            <a:endParaRPr lang="en-US" dirty="0"/>
          </a:p>
        </p:txBody>
      </p:sp>
      <p:pic>
        <p:nvPicPr>
          <p:cNvPr id="5" name="Picture 2" descr="C:\Users\jtam\AppData\Local\Microsoft\Windows\Temporary Internet Files\Content.IE5\IO5D86EF\sign_here_sticker[1].jpg">
            <a:extLst>
              <a:ext uri="{FF2B5EF4-FFF2-40B4-BE49-F238E27FC236}">
                <a16:creationId xmlns:a16="http://schemas.microsoft.com/office/drawing/2014/main" id="{2D3153DB-4800-4F26-9920-7F43DA1B3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61063">
            <a:off x="7047563" y="616806"/>
            <a:ext cx="1140074" cy="142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90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 Record Keeping, cont..</a:t>
            </a:r>
            <a:endParaRPr lang="en-US" dirty="0"/>
          </a:p>
        </p:txBody>
      </p:sp>
      <p:sp>
        <p:nvSpPr>
          <p:cNvPr id="3" name="Content Placeholder 2"/>
          <p:cNvSpPr>
            <a:spLocks noGrp="1"/>
          </p:cNvSpPr>
          <p:nvPr>
            <p:ph idx="1"/>
          </p:nvPr>
        </p:nvSpPr>
        <p:spPr>
          <a:xfrm>
            <a:off x="676656" y="1651778"/>
            <a:ext cx="10753725" cy="4730734"/>
          </a:xfrm>
        </p:spPr>
        <p:txBody>
          <a:bodyPr>
            <a:normAutofit fontScale="92500"/>
          </a:bodyPr>
          <a:lstStyle/>
          <a:p>
            <a:pPr>
              <a:buFont typeface="Arial" panose="020B0604020202020204" pitchFamily="34" charset="0"/>
              <a:buChar char="•"/>
            </a:pPr>
            <a:r>
              <a:rPr lang="en-US" altLang="en-US" dirty="0">
                <a:solidFill>
                  <a:schemeClr val="tx1"/>
                </a:solidFill>
                <a:latin typeface="Trebuchet MS" panose="020B0603020202020204" pitchFamily="34" charset="0"/>
                <a:cs typeface="Trebuchet MS" panose="020B0603020202020204" pitchFamily="34" charset="0"/>
              </a:rPr>
              <a:t> Use black or</a:t>
            </a:r>
            <a:r>
              <a:rPr lang="en-US" altLang="en-US" dirty="0">
                <a:solidFill>
                  <a:schemeClr val="accent1"/>
                </a:solidFill>
                <a:latin typeface="Trebuchet MS" panose="020B0603020202020204" pitchFamily="34" charset="0"/>
                <a:cs typeface="Trebuchet MS" panose="020B0603020202020204" pitchFamily="34" charset="0"/>
              </a:rPr>
              <a:t> blue </a:t>
            </a:r>
            <a:r>
              <a:rPr lang="en-US" altLang="en-US" dirty="0">
                <a:solidFill>
                  <a:schemeClr val="tx1"/>
                </a:solidFill>
                <a:latin typeface="Trebuchet MS" panose="020B0603020202020204" pitchFamily="34" charset="0"/>
                <a:cs typeface="Trebuchet MS" panose="020B0603020202020204" pitchFamily="34" charset="0"/>
              </a:rPr>
              <a:t>indelible ink</a:t>
            </a:r>
          </a:p>
          <a:p>
            <a:pPr>
              <a:buFont typeface="Arial" panose="020B0604020202020204" pitchFamily="34" charset="0"/>
              <a:buChar char="•"/>
            </a:pPr>
            <a:r>
              <a:rPr lang="en-US" altLang="en-US" dirty="0">
                <a:solidFill>
                  <a:schemeClr val="tx1"/>
                </a:solidFill>
                <a:latin typeface="Trebuchet MS" panose="020B0603020202020204" pitchFamily="34" charset="0"/>
                <a:cs typeface="Trebuchet MS" panose="020B0603020202020204" pitchFamily="34" charset="0"/>
              </a:rPr>
              <a:t> Cross out entries with a single line; initial date</a:t>
            </a:r>
          </a:p>
          <a:p>
            <a:pPr lvl="1"/>
            <a:r>
              <a:rPr lang="en-US" altLang="en-US" dirty="0">
                <a:solidFill>
                  <a:schemeClr val="tx1"/>
                </a:solidFill>
                <a:latin typeface="Trebuchet MS" panose="020B0603020202020204" pitchFamily="34" charset="0"/>
                <a:cs typeface="Trebuchet MS" panose="020B0603020202020204" pitchFamily="34" charset="0"/>
              </a:rPr>
              <a:t>If you find someone else’s error: correct error, initial &amp; date. Have person who made original documentation also initial and date as soon as possible.  </a:t>
            </a:r>
          </a:p>
          <a:p>
            <a:endParaRPr lang="en-US" altLang="en-US" dirty="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endParaRPr lang="en-US" altLang="en-US" dirty="0">
              <a:solidFill>
                <a:schemeClr val="tx1"/>
              </a:solidFill>
              <a:latin typeface="Trebuchet MS" panose="020B0603020202020204" pitchFamily="34" charset="0"/>
              <a:cs typeface="Trebuchet MS" panose="020B0603020202020204" pitchFamily="34" charset="0"/>
            </a:endParaRPr>
          </a:p>
          <a:p>
            <a:pPr>
              <a:buFont typeface="Arial" panose="020B0604020202020204" pitchFamily="34" charset="0"/>
              <a:buChar char="•"/>
            </a:pPr>
            <a:r>
              <a:rPr lang="en-US" altLang="en-US" dirty="0">
                <a:solidFill>
                  <a:schemeClr val="tx1"/>
                </a:solidFill>
                <a:latin typeface="Trebuchet MS" panose="020B0603020202020204" pitchFamily="34" charset="0"/>
                <a:cs typeface="Trebuchet MS" panose="020B0603020202020204" pitchFamily="34" charset="0"/>
              </a:rPr>
              <a:t> Do not use whiteout or scrap paper</a:t>
            </a:r>
          </a:p>
          <a:p>
            <a:endParaRPr lang="en-US" dirty="0"/>
          </a:p>
        </p:txBody>
      </p:sp>
      <p:pic>
        <p:nvPicPr>
          <p:cNvPr id="5" name="Picture 4">
            <a:extLst>
              <a:ext uri="{FF2B5EF4-FFF2-40B4-BE49-F238E27FC236}">
                <a16:creationId xmlns:a16="http://schemas.microsoft.com/office/drawing/2014/main" id="{39F2AD2B-F174-4EC4-B765-E0775F2045FF}"/>
              </a:ext>
            </a:extLst>
          </p:cNvPr>
          <p:cNvPicPr>
            <a:picLocks noChangeAspect="1"/>
          </p:cNvPicPr>
          <p:nvPr/>
        </p:nvPicPr>
        <p:blipFill>
          <a:blip r:embed="rId3"/>
          <a:stretch>
            <a:fillRect/>
          </a:stretch>
        </p:blipFill>
        <p:spPr>
          <a:xfrm>
            <a:off x="2697018" y="3302521"/>
            <a:ext cx="5005869" cy="2475345"/>
          </a:xfrm>
          <a:prstGeom prst="rect">
            <a:avLst/>
          </a:prstGeom>
        </p:spPr>
      </p:pic>
    </p:spTree>
    <p:extLst>
      <p:ext uri="{BB962C8B-B14F-4D97-AF65-F5344CB8AC3E}">
        <p14:creationId xmlns:p14="http://schemas.microsoft.com/office/powerpoint/2010/main" val="402433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 Record Keeping, cont..</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b="1" dirty="0">
                <a:solidFill>
                  <a:prstClr val="black"/>
                </a:solidFill>
                <a:latin typeface="Trebuchet MS"/>
                <a:ea typeface="MS PGothic" panose="020B0600070205080204" pitchFamily="34" charset="-128"/>
              </a:rPr>
              <a:t>Examples of record keeping errors: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Use of non-indelible ink on forms and labels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Missing entries on forms (incomplete documentation)</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Documentation after the fact</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Using old version of a form</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No review of records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Transcription errors on forms and labels</a:t>
            </a:r>
            <a:endParaRPr lang="en-US" altLang="en-US" sz="1800"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130764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2. Organization &amp; Personnel</a:t>
            </a:r>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pPr>
            <a:r>
              <a:rPr lang="en-US" b="1" dirty="0">
                <a:solidFill>
                  <a:prstClr val="black"/>
                </a:solidFill>
                <a:latin typeface="Trebuchet MS"/>
                <a:ea typeface="MS PGothic" panose="020B0600070205080204" pitchFamily="34" charset="-128"/>
              </a:rPr>
              <a:t>Quality Control Unit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Responsible for approval or rejection of all components, raw materials, containers, closures, packaging, labeled finish products, process validation reports, procedure and product specification</a:t>
            </a:r>
          </a:p>
          <a:p>
            <a:pPr marL="0" lvl="0" indent="0" defTabSz="457200" eaLnBrk="0" fontAlgn="base" hangingPunct="0">
              <a:lnSpc>
                <a:spcPct val="100000"/>
              </a:lnSpc>
              <a:spcBef>
                <a:spcPct val="20000"/>
              </a:spcBef>
              <a:spcAft>
                <a:spcPct val="0"/>
              </a:spcAft>
              <a:buNone/>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Investigates non-conformances and out of specifications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Responsible for reviewing production records and ensuring no errors have occurred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Responsible for releasing materials/supplies for use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5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Independent of manufacturing</a:t>
            </a:r>
          </a:p>
          <a:p>
            <a:endParaRPr lang="en-US" dirty="0"/>
          </a:p>
        </p:txBody>
      </p:sp>
      <p:pic>
        <p:nvPicPr>
          <p:cNvPr id="5" name="Picture 4"/>
          <p:cNvPicPr>
            <a:picLocks noChangeAspect="1"/>
          </p:cNvPicPr>
          <p:nvPr/>
        </p:nvPicPr>
        <p:blipFill>
          <a:blip r:embed="rId3"/>
          <a:stretch>
            <a:fillRect/>
          </a:stretch>
        </p:blipFill>
        <p:spPr>
          <a:xfrm>
            <a:off x="8019217" y="4526218"/>
            <a:ext cx="1621677" cy="1426588"/>
          </a:xfrm>
          <a:prstGeom prst="rect">
            <a:avLst/>
          </a:prstGeom>
        </p:spPr>
      </p:pic>
    </p:spTree>
    <p:extLst>
      <p:ext uri="{BB962C8B-B14F-4D97-AF65-F5344CB8AC3E}">
        <p14:creationId xmlns:p14="http://schemas.microsoft.com/office/powerpoint/2010/main" val="79415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2. Organization &amp; Personnel, cont. </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Personnel</a:t>
            </a:r>
            <a:endParaRPr lang="en-US"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buNone/>
              <a:defRPr/>
            </a:pPr>
            <a:r>
              <a:rPr lang="en-US" sz="2000" i="1" dirty="0">
                <a:solidFill>
                  <a:prstClr val="black"/>
                </a:solidFill>
                <a:latin typeface="Trebuchet MS"/>
                <a:ea typeface="MS PGothic" panose="020B0600070205080204" pitchFamily="34" charset="-128"/>
              </a:rPr>
              <a:t>Qualifications and Training</a:t>
            </a:r>
          </a:p>
          <a:p>
            <a:pPr marL="342900" lvl="0" indent="-342900" defTabSz="457200" eaLnBrk="0" fontAlgn="base" hangingPunct="0">
              <a:lnSpc>
                <a:spcPct val="100000"/>
              </a:lnSpc>
              <a:spcBef>
                <a:spcPct val="20000"/>
              </a:spcBef>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Personnel must be qualified on specific assigned task through appropriate education, training, and expertise. </a:t>
            </a:r>
          </a:p>
          <a:p>
            <a:pPr marL="342900" lvl="0" indent="-342900" defTabSz="457200" eaLnBrk="0" fontAlgn="base" hangingPunct="0">
              <a:lnSpc>
                <a:spcPct val="100000"/>
              </a:lnSpc>
              <a:spcBef>
                <a:spcPct val="20000"/>
              </a:spcBef>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Personnel training is planned, organized, documented and consistent with individual job descriptions. </a:t>
            </a:r>
            <a:endParaRPr lang="en-US" altLang="en-US" sz="18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Training includes yearly GMP training</a:t>
            </a: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Relevant staff received REMS training </a:t>
            </a:r>
          </a:p>
          <a:p>
            <a:pPr marL="0" lvl="0" indent="0" defTabSz="457200" eaLnBrk="0" fontAlgn="base" hangingPunct="0">
              <a:lnSpc>
                <a:spcPct val="100000"/>
              </a:lnSpc>
              <a:spcBef>
                <a:spcPct val="20000"/>
              </a:spcBef>
              <a:buNone/>
              <a:defRPr/>
            </a:pPr>
            <a:r>
              <a:rPr lang="en-US" altLang="en-US" sz="2000" i="1" dirty="0">
                <a:solidFill>
                  <a:prstClr val="black"/>
                </a:solidFill>
                <a:latin typeface="Trebuchet MS"/>
                <a:ea typeface="MS PGothic" panose="020B0600070205080204" pitchFamily="34" charset="-128"/>
              </a:rPr>
              <a:t>Competency</a:t>
            </a:r>
            <a:r>
              <a:rPr lang="en-US" altLang="en-US" sz="2000" dirty="0">
                <a:solidFill>
                  <a:prstClr val="black"/>
                </a:solidFill>
                <a:latin typeface="Trebuchet MS"/>
                <a:ea typeface="MS PGothic" panose="020B0600070205080204" pitchFamily="34" charset="-128"/>
              </a:rPr>
              <a:t> </a:t>
            </a: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Annual competency evaluation and continuing education</a:t>
            </a:r>
          </a:p>
          <a:p>
            <a:pPr marL="0" lvl="0" indent="0" defTabSz="457200" eaLnBrk="0" fontAlgn="base" hangingPunct="0">
              <a:lnSpc>
                <a:spcPct val="100000"/>
              </a:lnSpc>
              <a:spcBef>
                <a:spcPct val="20000"/>
              </a:spcBef>
              <a:buNone/>
              <a:defRPr/>
            </a:pPr>
            <a:r>
              <a:rPr lang="en-US" sz="2000" i="1" dirty="0">
                <a:solidFill>
                  <a:prstClr val="black"/>
                </a:solidFill>
                <a:latin typeface="Trebuchet MS"/>
                <a:ea typeface="MS PGothic" panose="020B0600070205080204" pitchFamily="34" charset="-128"/>
              </a:rPr>
              <a:t>Continuing Education</a:t>
            </a:r>
          </a:p>
          <a:p>
            <a:pPr marL="342900" lvl="0" indent="-342900" defTabSz="457200" eaLnBrk="0" fontAlgn="base" hangingPunct="0">
              <a:lnSpc>
                <a:spcPct val="100000"/>
              </a:lnSpc>
              <a:spcBef>
                <a:spcPct val="20000"/>
              </a:spcBef>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Relevant staff must complete at least 10 hours continuing education and submit updated logs at the end of the calendar year</a:t>
            </a:r>
          </a:p>
        </p:txBody>
      </p:sp>
      <p:pic>
        <p:nvPicPr>
          <p:cNvPr id="5" name="Picture 4"/>
          <p:cNvPicPr>
            <a:picLocks noChangeAspect="1"/>
          </p:cNvPicPr>
          <p:nvPr/>
        </p:nvPicPr>
        <p:blipFill>
          <a:blip r:embed="rId3"/>
          <a:stretch>
            <a:fillRect/>
          </a:stretch>
        </p:blipFill>
        <p:spPr>
          <a:xfrm>
            <a:off x="7598593" y="731143"/>
            <a:ext cx="1621677" cy="1426588"/>
          </a:xfrm>
          <a:prstGeom prst="rect">
            <a:avLst/>
          </a:prstGeom>
        </p:spPr>
      </p:pic>
    </p:spTree>
    <p:extLst>
      <p:ext uri="{BB962C8B-B14F-4D97-AF65-F5344CB8AC3E}">
        <p14:creationId xmlns:p14="http://schemas.microsoft.com/office/powerpoint/2010/main" val="228229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3. Calibration &amp; Validation</a:t>
            </a:r>
            <a:endParaRPr lang="en-US" dirty="0"/>
          </a:p>
        </p:txBody>
      </p:sp>
      <p:sp>
        <p:nvSpPr>
          <p:cNvPr id="3" name="Content Placeholder 2"/>
          <p:cNvSpPr>
            <a:spLocks noGrp="1"/>
          </p:cNvSpPr>
          <p:nvPr>
            <p:ph idx="1"/>
          </p:nvPr>
        </p:nvSpPr>
        <p:spPr/>
        <p:txBody>
          <a:bodyPr>
            <a:normAutofit fontScale="92500" lnSpcReduction="20000"/>
          </a:bodyPr>
          <a:lstStyle/>
          <a:p>
            <a:pPr marL="0" lvl="0" indent="0" defTabSz="457200" eaLnBrk="0" fontAlgn="base" hangingPunct="0">
              <a:lnSpc>
                <a:spcPct val="100000"/>
              </a:lnSpc>
              <a:spcBef>
                <a:spcPct val="20000"/>
              </a:spcBef>
              <a:spcAft>
                <a:spcPct val="0"/>
              </a:spcAft>
              <a:buNone/>
              <a:defRPr/>
            </a:pPr>
            <a:r>
              <a:rPr lang="en-US" altLang="en-US" sz="2000" b="1" dirty="0">
                <a:solidFill>
                  <a:prstClr val="black"/>
                </a:solidFill>
                <a:latin typeface="Trebuchet MS"/>
                <a:ea typeface="MS PGothic" panose="020B0600070205080204" pitchFamily="34" charset="-128"/>
              </a:rPr>
              <a:t>Calibration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Documentation of calibration for relevant equipment used in processing CTPs ( </a:t>
            </a:r>
            <a:r>
              <a:rPr lang="en-US" altLang="en-US" sz="2000" dirty="0" err="1">
                <a:solidFill>
                  <a:prstClr val="black"/>
                </a:solidFill>
                <a:latin typeface="Trebuchet MS"/>
                <a:ea typeface="MS PGothic" panose="020B0600070205080204" pitchFamily="34" charset="-128"/>
              </a:rPr>
              <a:t>waterbaths</a:t>
            </a:r>
            <a:r>
              <a:rPr lang="en-US" altLang="en-US" sz="2000" dirty="0">
                <a:solidFill>
                  <a:prstClr val="black"/>
                </a:solidFill>
                <a:latin typeface="Trebuchet MS"/>
                <a:ea typeface="MS PGothic" panose="020B0600070205080204" pitchFamily="34" charset="-128"/>
              </a:rPr>
              <a:t>, centrifuges, weighing scale, etc.)</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Identification of the equipment and calibration standard used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Performed at suitable intervals, after major service and as required by regulation or manufacturer’s recommendations</a:t>
            </a: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altLang="en-US" sz="2000" b="1" dirty="0">
                <a:solidFill>
                  <a:prstClr val="black"/>
                </a:solidFill>
                <a:latin typeface="Trebuchet MS"/>
                <a:ea typeface="MS PGothic" panose="020B0600070205080204" pitchFamily="34" charset="-128"/>
              </a:rPr>
              <a:t>Validations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Must consistently produce a result that meets pre-established quality and performance specifications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Critical processes are validated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Revalidation must take place following any significant changes in the equipment, process, or procedure. </a:t>
            </a:r>
            <a:endParaRPr lang="en-US" altLang="en-US" sz="2000" b="1" i="1" dirty="0">
              <a:solidFill>
                <a:prstClr val="black"/>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188941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altLang="en-US" sz="22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4. Error Management</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A system in place to prevent errors, and detect errors that have occurred and take appropriate corrective actions to avoid future occurrences </a:t>
            </a:r>
            <a:endParaRPr lang="en-US" altLang="en-US" sz="2000" b="1" i="1"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Includes Deviations, Accident/Error/Unexpected Event, Near Miss, Severe Adverse Event and Biological Product Deviation.</a:t>
            </a:r>
          </a:p>
          <a:p>
            <a:pPr marL="342900" lvl="0" indent="-342900" defTabSz="457200" eaLnBrk="0" fontAlgn="base" hangingPunct="0">
              <a:lnSpc>
                <a:spcPct val="100000"/>
              </a:lnSpc>
              <a:spcBef>
                <a:spcPct val="2000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Must report to FDA if it may affect </a:t>
            </a:r>
            <a:r>
              <a:rPr lang="en-US" altLang="en-US" sz="2000" u="sng" dirty="0">
                <a:solidFill>
                  <a:prstClr val="black"/>
                </a:solidFill>
                <a:latin typeface="Trebuchet MS"/>
                <a:ea typeface="MS PGothic" panose="020B0600070205080204" pitchFamily="34" charset="-128"/>
              </a:rPr>
              <a:t>safety, purity or potency </a:t>
            </a:r>
            <a:r>
              <a:rPr lang="en-US" altLang="en-US" sz="2000" dirty="0">
                <a:solidFill>
                  <a:prstClr val="black"/>
                </a:solidFill>
                <a:latin typeface="Trebuchet MS"/>
                <a:ea typeface="MS PGothic" panose="020B0600070205080204" pitchFamily="34" charset="-128"/>
              </a:rPr>
              <a:t>of blood product</a:t>
            </a:r>
          </a:p>
          <a:p>
            <a:pPr marL="742950" lvl="1" indent="-285750" defTabSz="457200" eaLnBrk="0" fontAlgn="base" hangingPunct="0">
              <a:lnSpc>
                <a:spcPct val="100000"/>
              </a:lnSpc>
              <a:spcBef>
                <a:spcPct val="20000"/>
              </a:spcBef>
              <a:buFont typeface="Arial" panose="020B0604020202020204" pitchFamily="34" charset="0"/>
              <a:buChar char="–"/>
              <a:defRPr/>
            </a:pPr>
            <a:r>
              <a:rPr lang="en-US" altLang="en-US" sz="1800" dirty="0">
                <a:solidFill>
                  <a:prstClr val="black"/>
                </a:solidFill>
                <a:latin typeface="Trebuchet MS"/>
                <a:ea typeface="MS PGothic" panose="020B0600070205080204" pitchFamily="34" charset="-128"/>
              </a:rPr>
              <a:t>Blood collection or transfusion related fatalities must be reported to the FDA by </a:t>
            </a:r>
            <a:r>
              <a:rPr lang="en-US" altLang="en-US" sz="1800" u="sng" dirty="0">
                <a:solidFill>
                  <a:prstClr val="black"/>
                </a:solidFill>
                <a:latin typeface="Trebuchet MS"/>
                <a:ea typeface="MS PGothic" panose="020B0600070205080204" pitchFamily="34" charset="-128"/>
              </a:rPr>
              <a:t>phone or email within 24 hours and in writing within 7 days.</a:t>
            </a:r>
          </a:p>
          <a:p>
            <a:endParaRPr lang="en-US" dirty="0"/>
          </a:p>
        </p:txBody>
      </p:sp>
    </p:spTree>
    <p:extLst>
      <p:ext uri="{BB962C8B-B14F-4D97-AF65-F5344CB8AC3E}">
        <p14:creationId xmlns:p14="http://schemas.microsoft.com/office/powerpoint/2010/main" val="208476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altLang="en-US" sz="22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4. Error Management, cont. </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altLang="en-US" sz="2000" b="1" dirty="0">
                <a:solidFill>
                  <a:prstClr val="black"/>
                </a:solidFill>
                <a:latin typeface="Trebuchet MS"/>
                <a:ea typeface="MS PGothic" panose="020B0600070205080204" pitchFamily="34" charset="-128"/>
              </a:rPr>
              <a:t>Deviations are non-punitive.</a:t>
            </a: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b="1" dirty="0">
                <a:solidFill>
                  <a:prstClr val="black"/>
                </a:solidFill>
                <a:latin typeface="Trebuchet MS"/>
                <a:ea typeface="MS PGothic" panose="020B0600070205080204" pitchFamily="34" charset="-128"/>
              </a:rPr>
              <a:t>Self reporting is encouraged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b="1" dirty="0">
                <a:solidFill>
                  <a:prstClr val="black"/>
                </a:solidFill>
                <a:latin typeface="Trebuchet MS"/>
                <a:ea typeface="MS PGothic" panose="020B0600070205080204" pitchFamily="34" charset="-128"/>
              </a:rPr>
              <a:t>Designed to identify the cause of the event and detect trends so appropriate corrective action can be implemented (process modification or retrain personnel)</a:t>
            </a:r>
          </a:p>
          <a:p>
            <a:pPr marL="342900" lvl="0" indent="-342900" defTabSz="457200" eaLnBrk="0" fontAlgn="base" hangingPunct="0">
              <a:lnSpc>
                <a:spcPct val="100000"/>
              </a:lnSpc>
              <a:spcBef>
                <a:spcPct val="20000"/>
              </a:spcBef>
              <a:buFont typeface="Arial" panose="020B0604020202020204" pitchFamily="34" charset="0"/>
              <a:buChar char="•"/>
              <a:defRPr/>
            </a:pPr>
            <a:endParaRPr lang="en-US" altLang="en-US" sz="2000" u="sng"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412837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a:solidFill>
                  <a:prstClr val="black"/>
                </a:solidFill>
                <a:latin typeface="Trebuchet MS"/>
                <a:ea typeface="MS PGothic" panose="020B0600070205080204" pitchFamily="34" charset="-128"/>
              </a:rPr>
              <a:t>5. </a:t>
            </a:r>
            <a:r>
              <a:rPr lang="en-US" altLang="en-US" sz="2200" b="1" spc="0">
                <a:solidFill>
                  <a:prstClr val="black"/>
                </a:solidFill>
                <a:latin typeface="Trebuchet MS" panose="020B0603020202020204" pitchFamily="34" charset="0"/>
                <a:ea typeface="MS PGothic" panose="020B0600070205080204" pitchFamily="34" charset="-128"/>
                <a:cs typeface="Trebuchet MS" panose="020B0603020202020204" pitchFamily="34" charset="0"/>
              </a:rPr>
              <a:t>Standard Operating Procedures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Maintained for all steps to be followed in manufacturing of blood and blood products (collection, testing, storage, distribution)</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Available for use in the areas where the procedures are performed</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Only one version in use</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Are reviewed, approved, and followed by applicable staff and departments</a:t>
            </a:r>
          </a:p>
          <a:p>
            <a:pPr marL="342900" lvl="0" indent="-342900" defTabSz="457200" eaLnBrk="0" fontAlgn="base" hangingPunct="0">
              <a:lnSpc>
                <a:spcPct val="100000"/>
              </a:lnSpc>
              <a:spcBef>
                <a:spcPts val="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Deviations investigated and documented</a:t>
            </a:r>
          </a:p>
          <a:p>
            <a:pPr marL="342900" lvl="0" indent="-342900" defTabSz="457200" eaLnBrk="0" fontAlgn="base" hangingPunct="0">
              <a:lnSpc>
                <a:spcPct val="100000"/>
              </a:lnSpc>
              <a:spcBef>
                <a:spcPts val="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TCTL SOPs are available on share drive and CHLA </a:t>
            </a:r>
            <a:r>
              <a:rPr lang="en-US" altLang="en-US" sz="2000" dirty="0" err="1">
                <a:solidFill>
                  <a:prstClr val="black"/>
                </a:solidFill>
                <a:latin typeface="Trebuchet MS"/>
                <a:ea typeface="MS PGothic" panose="020B0600070205080204" pitchFamily="34" charset="-128"/>
              </a:rPr>
              <a:t>Sharepoint</a:t>
            </a:r>
            <a:r>
              <a:rPr lang="en-US" altLang="en-US" sz="2000" dirty="0">
                <a:solidFill>
                  <a:prstClr val="black"/>
                </a:solidFill>
                <a:latin typeface="Trebuchet MS"/>
                <a:ea typeface="MS PGothic" panose="020B0600070205080204" pitchFamily="34" charset="-128"/>
              </a:rPr>
              <a:t>. In the event of computer down-time they are available in binders in the TCTL office.</a:t>
            </a:r>
          </a:p>
          <a:p>
            <a:endParaRPr lang="en-US" dirty="0"/>
          </a:p>
        </p:txBody>
      </p:sp>
    </p:spTree>
    <p:extLst>
      <p:ext uri="{BB962C8B-B14F-4D97-AF65-F5344CB8AC3E}">
        <p14:creationId xmlns:p14="http://schemas.microsoft.com/office/powerpoint/2010/main" val="19625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6. Production and Process Controls</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ts val="0"/>
              </a:spcBef>
              <a:buNone/>
              <a:defRPr/>
            </a:pPr>
            <a:r>
              <a:rPr lang="en-US" altLang="en-US" sz="2000" b="1" i="1" dirty="0">
                <a:solidFill>
                  <a:prstClr val="black"/>
                </a:solidFill>
                <a:latin typeface="Trebuchet MS"/>
                <a:ea typeface="MS PGothic" panose="020B0600070205080204" pitchFamily="34" charset="-128"/>
              </a:rPr>
              <a:t>Change Control</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New or changed critical processes must be controlled and validated to ensure new process works</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Changes are communicated to relevant employees</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All staff trained prior to implementation</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Old versions of SOP removed and archived</a:t>
            </a:r>
          </a:p>
          <a:p>
            <a:pPr marL="457200" lvl="1" indent="0" defTabSz="457200" eaLnBrk="0" fontAlgn="base" hangingPunct="0">
              <a:lnSpc>
                <a:spcPct val="100000"/>
              </a:lnSpc>
              <a:spcBef>
                <a:spcPts val="0"/>
              </a:spcBef>
              <a:buNone/>
              <a:defRPr/>
            </a:pPr>
            <a:endParaRPr lang="en-US" altLang="en-US" sz="1800"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ts val="0"/>
              </a:spcBef>
              <a:buNone/>
              <a:defRPr/>
            </a:pPr>
            <a:r>
              <a:rPr lang="en-US" altLang="en-US" sz="2000" b="1" i="1" dirty="0">
                <a:solidFill>
                  <a:prstClr val="black"/>
                </a:solidFill>
                <a:latin typeface="Trebuchet MS"/>
                <a:ea typeface="MS PGothic" panose="020B0600070205080204" pitchFamily="34" charset="-128"/>
              </a:rPr>
              <a:t>Quality Control</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Ensure reagents, equipment and methods function as expected</a:t>
            </a:r>
          </a:p>
          <a:p>
            <a:pPr marL="742950" lvl="1" indent="-285750" defTabSz="457200" eaLnBrk="0" fontAlgn="base" hangingPunct="0">
              <a:lnSpc>
                <a:spcPct val="100000"/>
              </a:lnSpc>
              <a:spcBef>
                <a:spcPts val="0"/>
              </a:spcBef>
              <a:buFont typeface="Wingdings" panose="05000000000000000000" pitchFamily="2" charset="2"/>
              <a:buChar char="§"/>
              <a:defRPr/>
            </a:pPr>
            <a:r>
              <a:rPr lang="en-US" altLang="en-US" sz="1800" dirty="0">
                <a:solidFill>
                  <a:prstClr val="black"/>
                </a:solidFill>
                <a:latin typeface="Trebuchet MS"/>
                <a:ea typeface="MS PGothic" panose="020B0600070205080204" pitchFamily="34" charset="-128"/>
              </a:rPr>
              <a:t>Results shall be reviewed and corrective action taken where appropriate</a:t>
            </a:r>
          </a:p>
          <a:p>
            <a:endParaRPr lang="en-US" dirty="0"/>
          </a:p>
        </p:txBody>
      </p:sp>
    </p:spTree>
    <p:extLst>
      <p:ext uri="{BB962C8B-B14F-4D97-AF65-F5344CB8AC3E}">
        <p14:creationId xmlns:p14="http://schemas.microsoft.com/office/powerpoint/2010/main" val="374399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4372477" cy="1152143"/>
          </a:xfrm>
          <a:prstGeom prst="rect">
            <a:avLst/>
          </a:prstGeom>
        </p:spPr>
      </p:pic>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95636" y="1998663"/>
            <a:ext cx="2825352" cy="3767137"/>
          </a:xfrm>
        </p:spPr>
      </p:pic>
      <p:sp>
        <p:nvSpPr>
          <p:cNvPr id="8" name="Text Placeholder 7"/>
          <p:cNvSpPr>
            <a:spLocks noGrp="1"/>
          </p:cNvSpPr>
          <p:nvPr>
            <p:ph sz="half" idx="2"/>
          </p:nvPr>
        </p:nvSpPr>
        <p:spPr/>
        <p:txBody>
          <a:bodyPr>
            <a:normAutofit fontScale="92500" lnSpcReduction="10000"/>
          </a:bodyPr>
          <a:lstStyle/>
          <a:p>
            <a:endParaRPr lang="en-US" dirty="0"/>
          </a:p>
          <a:p>
            <a:endParaRPr lang="en-US" dirty="0"/>
          </a:p>
          <a:p>
            <a:pPr marL="285750" indent="-285750">
              <a:buFont typeface="Arial" panose="020B0604020202020204" pitchFamily="34" charset="0"/>
              <a:buChar char="•"/>
            </a:pPr>
            <a:r>
              <a:rPr lang="en-US" dirty="0"/>
              <a:t>Regulations are written to ensure the safety and quality of Cellular Therapy Products.  </a:t>
            </a:r>
          </a:p>
          <a:p>
            <a:pPr marL="285750" indent="-285750">
              <a:buFont typeface="Arial" panose="020B0604020202020204" pitchFamily="34" charset="0"/>
              <a:buChar char="•"/>
            </a:pPr>
            <a:r>
              <a:rPr lang="en-US" dirty="0"/>
              <a:t>Blood and blood component are considered both biological products and drugs.</a:t>
            </a:r>
          </a:p>
          <a:p>
            <a:pPr marL="285750" indent="-285750">
              <a:buFont typeface="Arial" panose="020B0604020202020204" pitchFamily="34" charset="0"/>
              <a:buChar char="•"/>
            </a:pPr>
            <a:r>
              <a:rPr lang="en-US" dirty="0"/>
              <a:t>Blood establishments are held to quality standards comparable to pharmaceutical manufacturers. </a:t>
            </a:r>
          </a:p>
        </p:txBody>
      </p:sp>
    </p:spTree>
    <p:extLst>
      <p:ext uri="{BB962C8B-B14F-4D97-AF65-F5344CB8AC3E}">
        <p14:creationId xmlns:p14="http://schemas.microsoft.com/office/powerpoint/2010/main" val="150183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6. Production and Process Controls, cont. </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ts val="0"/>
              </a:spcBef>
              <a:buNone/>
              <a:defRPr/>
            </a:pPr>
            <a:r>
              <a:rPr lang="en-US" altLang="en-US" sz="1800" b="1" i="1" dirty="0">
                <a:solidFill>
                  <a:prstClr val="black"/>
                </a:solidFill>
                <a:latin typeface="Trebuchet MS" panose="020B0603020202020204" pitchFamily="34" charset="0"/>
                <a:ea typeface="MS PGothic" panose="020B0600070205080204" pitchFamily="34" charset="-128"/>
              </a:rPr>
              <a:t>Risk Evaluation </a:t>
            </a:r>
          </a:p>
          <a:p>
            <a:pPr marL="457200" lvl="1" indent="0" defTabSz="457200" eaLnBrk="0" fontAlgn="base" hangingPunct="0">
              <a:lnSpc>
                <a:spcPct val="100000"/>
              </a:lnSpc>
              <a:spcBef>
                <a:spcPct val="0"/>
              </a:spcBef>
              <a:buFont typeface="Wingdings" panose="05000000000000000000" pitchFamily="2" charset="2"/>
              <a:buChar char="§"/>
              <a:defRPr/>
            </a:pPr>
            <a:r>
              <a:rPr lang="en-US" sz="1800" dirty="0">
                <a:solidFill>
                  <a:prstClr val="black"/>
                </a:solidFill>
                <a:latin typeface="Trebuchet MS" panose="020B0603020202020204" pitchFamily="34" charset="0"/>
                <a:ea typeface="MS PGothic" panose="020B0600070205080204" pitchFamily="34" charset="-128"/>
              </a:rPr>
              <a:t>Risk evaluations are documented to assess new and/or significant changes to processes for risk. </a:t>
            </a:r>
          </a:p>
          <a:p>
            <a:pPr marL="457200" lvl="1" indent="0" defTabSz="457200" eaLnBrk="0" fontAlgn="base" hangingPunct="0">
              <a:lnSpc>
                <a:spcPct val="100000"/>
              </a:lnSpc>
              <a:spcBef>
                <a:spcPct val="0"/>
              </a:spcBef>
              <a:buFont typeface="Wingdings" panose="05000000000000000000" pitchFamily="2" charset="2"/>
              <a:buChar char="§"/>
              <a:defRPr/>
            </a:pPr>
            <a:r>
              <a:rPr lang="en-US" sz="1800" dirty="0">
                <a:solidFill>
                  <a:prstClr val="black"/>
                </a:solidFill>
                <a:latin typeface="Trebuchet MS" panose="020B0603020202020204" pitchFamily="34" charset="0"/>
                <a:ea typeface="MS PGothic" panose="020B0600070205080204" pitchFamily="34" charset="-128"/>
              </a:rPr>
              <a:t>Once a potential risk or known risk is identified, the QA Department under the guidance of the Program Director, evaluates the level of risk and if necessary CAPA (Corrective Action Preventative Action) is initiated.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7045196"/>
              </p:ext>
            </p:extLst>
          </p:nvPr>
        </p:nvGraphicFramePr>
        <p:xfrm>
          <a:off x="3845878" y="3345910"/>
          <a:ext cx="5054598" cy="3128010"/>
        </p:xfrm>
        <a:graphic>
          <a:graphicData uri="http://schemas.openxmlformats.org/drawingml/2006/table">
            <a:tbl>
              <a:tblPr/>
              <a:tblGrid>
                <a:gridCol w="760182">
                  <a:extLst>
                    <a:ext uri="{9D8B030D-6E8A-4147-A177-3AD203B41FA5}">
                      <a16:colId xmlns:a16="http://schemas.microsoft.com/office/drawing/2014/main" val="1872483127"/>
                    </a:ext>
                  </a:extLst>
                </a:gridCol>
                <a:gridCol w="588528">
                  <a:extLst>
                    <a:ext uri="{9D8B030D-6E8A-4147-A177-3AD203B41FA5}">
                      <a16:colId xmlns:a16="http://schemas.microsoft.com/office/drawing/2014/main" val="2675689798"/>
                    </a:ext>
                  </a:extLst>
                </a:gridCol>
                <a:gridCol w="763248">
                  <a:extLst>
                    <a:ext uri="{9D8B030D-6E8A-4147-A177-3AD203B41FA5}">
                      <a16:colId xmlns:a16="http://schemas.microsoft.com/office/drawing/2014/main" val="4001187392"/>
                    </a:ext>
                  </a:extLst>
                </a:gridCol>
                <a:gridCol w="588528">
                  <a:extLst>
                    <a:ext uri="{9D8B030D-6E8A-4147-A177-3AD203B41FA5}">
                      <a16:colId xmlns:a16="http://schemas.microsoft.com/office/drawing/2014/main" val="1461426609"/>
                    </a:ext>
                  </a:extLst>
                </a:gridCol>
                <a:gridCol w="588528">
                  <a:extLst>
                    <a:ext uri="{9D8B030D-6E8A-4147-A177-3AD203B41FA5}">
                      <a16:colId xmlns:a16="http://schemas.microsoft.com/office/drawing/2014/main" val="3903220665"/>
                    </a:ext>
                  </a:extLst>
                </a:gridCol>
                <a:gridCol w="588528">
                  <a:extLst>
                    <a:ext uri="{9D8B030D-6E8A-4147-A177-3AD203B41FA5}">
                      <a16:colId xmlns:a16="http://schemas.microsoft.com/office/drawing/2014/main" val="179398702"/>
                    </a:ext>
                  </a:extLst>
                </a:gridCol>
                <a:gridCol w="588528">
                  <a:extLst>
                    <a:ext uri="{9D8B030D-6E8A-4147-A177-3AD203B41FA5}">
                      <a16:colId xmlns:a16="http://schemas.microsoft.com/office/drawing/2014/main" val="41643603"/>
                    </a:ext>
                  </a:extLst>
                </a:gridCol>
                <a:gridCol w="588528">
                  <a:extLst>
                    <a:ext uri="{9D8B030D-6E8A-4147-A177-3AD203B41FA5}">
                      <a16:colId xmlns:a16="http://schemas.microsoft.com/office/drawing/2014/main" val="509216529"/>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Risk Assessment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US" sz="1100" b="1" i="0" u="none" strike="noStrike">
                          <a:solidFill>
                            <a:srgbClr val="000000"/>
                          </a:solidFill>
                          <a:effectLst/>
                          <a:latin typeface="Calibri" panose="020F0502020204030204" pitchFamily="34" charset="0"/>
                        </a:rPr>
                        <a:t>Probability of Occurrence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3671091"/>
                  </a:ext>
                </a:extLst>
              </a:tr>
              <a:tr h="190500">
                <a:tc rowSpan="6" gridSpan="2">
                  <a:txBody>
                    <a:bodyPr/>
                    <a:lstStyle/>
                    <a:p>
                      <a:pPr algn="ctr" fontAlgn="ctr"/>
                      <a:r>
                        <a:rPr lang="en-US" sz="1100" b="1" i="0" u="none" strike="noStrike" dirty="0">
                          <a:solidFill>
                            <a:srgbClr val="000000"/>
                          </a:solidFill>
                          <a:effectLst/>
                          <a:latin typeface="Calibri" panose="020F0502020204030204" pitchFamily="34" charset="0"/>
                        </a:rPr>
                        <a:t>Severity of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Frequent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Likely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Occasional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Seldom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Unlikely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826946"/>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Category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Quite 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May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Unlikely to occur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0451"/>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Catastrophic </a:t>
                      </a:r>
                      <a:r>
                        <a:rPr lang="en-US" sz="900" b="0" i="0" u="none" strike="noStrike">
                          <a:solidFill>
                            <a:srgbClr val="000000"/>
                          </a:solidFill>
                          <a:effectLst/>
                          <a:latin typeface="Calibri" panose="020F0502020204030204" pitchFamily="34" charset="0"/>
                        </a:rPr>
                        <a:t> May Result in death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0" i="0" u="none" strike="noStrike">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39452413"/>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Critical</a:t>
                      </a:r>
                      <a:r>
                        <a:rPr lang="en-US" sz="900" b="0" i="0" u="none" strike="noStrike">
                          <a:solidFill>
                            <a:srgbClr val="000000"/>
                          </a:solidFill>
                          <a:effectLst/>
                          <a:latin typeface="Calibri" panose="020F0502020204030204" pitchFamily="34" charset="0"/>
                        </a:rPr>
                        <a:t>            May cause severe injury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07189313"/>
                  </a:ext>
                </a:extLst>
              </a:tr>
              <a:tr h="4572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Marginal       </a:t>
                      </a:r>
                      <a:r>
                        <a:rPr lang="en-US" sz="900" b="0" i="0" u="none" strike="noStrike">
                          <a:solidFill>
                            <a:srgbClr val="000000"/>
                          </a:solidFill>
                          <a:effectLst/>
                          <a:latin typeface="Calibri" panose="020F0502020204030204" pitchFamily="34" charset="0"/>
                        </a:rPr>
                        <a:t>  May cause minor injury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16149361"/>
                  </a:ext>
                </a:extLst>
              </a:tr>
              <a:tr h="609600">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a:solidFill>
                            <a:srgbClr val="000000"/>
                          </a:solidFill>
                          <a:effectLst/>
                          <a:latin typeface="Calibri" panose="020F0502020204030204" pitchFamily="34" charset="0"/>
                        </a:rPr>
                        <a:t>Negligible</a:t>
                      </a:r>
                      <a:r>
                        <a:rPr lang="en-US" sz="900" b="0" i="0" u="none" strike="noStrike">
                          <a:solidFill>
                            <a:srgbClr val="000000"/>
                          </a:solidFill>
                          <a:effectLst/>
                          <a:latin typeface="Calibri" panose="020F0502020204030204" pitchFamily="34" charset="0"/>
                        </a:rPr>
                        <a:t>       May cause minimal injury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80236887"/>
                  </a:ext>
                </a:extLst>
              </a:tr>
            </a:tbl>
          </a:graphicData>
        </a:graphic>
      </p:graphicFrame>
    </p:spTree>
    <p:extLst>
      <p:ext uri="{BB962C8B-B14F-4D97-AF65-F5344CB8AC3E}">
        <p14:creationId xmlns:p14="http://schemas.microsoft.com/office/powerpoint/2010/main" val="8061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7. Packing and Labeling Control</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Labeling is display of a written, printed, or graphic matter upon the immediate container of any article</a:t>
            </a: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Packaging and labeling must be inspected prior to issuing to production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a written procedure that document receiving, identity, storage, handling, sampling, and testing of labels and ensure that integrity is maintained throughout production and use of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label control.</a:t>
            </a:r>
            <a:r>
              <a:rPr lang="en-US" altLang="en-US" sz="2000" dirty="0">
                <a:solidFill>
                  <a:prstClr val="white"/>
                </a:solidFill>
                <a:latin typeface="Trebuchet MS" panose="020B0603020202020204" pitchFamily="34" charset="0"/>
                <a:ea typeface="MS PGothic" panose="020B0600070205080204" pitchFamily="34" charset="-128"/>
                <a:cs typeface="Trebuchet MS" panose="020B0603020202020204" pitchFamily="34" charset="0"/>
              </a:rPr>
              <a:t> </a:t>
            </a: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Labeling must be stored in a way to prevent mix-ups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All labels must be reconciled. Obsolete or unused labels must be destroyed</a:t>
            </a:r>
          </a:p>
          <a:p>
            <a:endParaRPr lang="en-US" dirty="0"/>
          </a:p>
        </p:txBody>
      </p:sp>
    </p:spTree>
    <p:extLst>
      <p:ext uri="{BB962C8B-B14F-4D97-AF65-F5344CB8AC3E}">
        <p14:creationId xmlns:p14="http://schemas.microsoft.com/office/powerpoint/2010/main" val="374365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8. Building and Facilities</a:t>
            </a:r>
            <a:endParaRPr lang="en-US" dirty="0"/>
          </a:p>
        </p:txBody>
      </p:sp>
      <p:sp>
        <p:nvSpPr>
          <p:cNvPr id="3" name="Content Placeholder 2"/>
          <p:cNvSpPr>
            <a:spLocks noGrp="1"/>
          </p:cNvSpPr>
          <p:nvPr>
            <p:ph idx="1"/>
          </p:nvPr>
        </p:nvSpPr>
        <p:spPr/>
        <p:txBody>
          <a:bodyPr>
            <a:normAutofit fontScale="92500"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Only authorized personnel shall enter building and facilities</a:t>
            </a: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Building shall be of suitable size for manufacture, processing, packing, or hold of a drug product  </a:t>
            </a: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adequate space for equipment and material placement</a:t>
            </a: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Operations must be performed in specifically defined areas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must be adequate lighting, environmental controls, potable water and air break on drains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Building shall be maintained in a clean sanitary manner</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Trash and other refuse disposed</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Free of pest infestations</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endParaRPr lang="en-US" altLang="en-US" sz="4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There shall be SOPs for cleaning and waste disposal.  Cleaning agents and pesticides used cannot affect product</a:t>
            </a:r>
          </a:p>
          <a:p>
            <a:endParaRPr lang="en-US" dirty="0"/>
          </a:p>
        </p:txBody>
      </p:sp>
    </p:spTree>
    <p:extLst>
      <p:ext uri="{BB962C8B-B14F-4D97-AF65-F5344CB8AC3E}">
        <p14:creationId xmlns:p14="http://schemas.microsoft.com/office/powerpoint/2010/main" val="129523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9. Holding and Distribution</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Quarantine product before release</a:t>
            </a:r>
          </a:p>
          <a:p>
            <a:pPr marL="0" lvl="0" indent="0" defTabSz="457200" eaLnBrk="0" fontAlgn="base" hangingPunct="0">
              <a:lnSpc>
                <a:spcPct val="100000"/>
              </a:lnSpc>
              <a:spcBef>
                <a:spcPct val="20000"/>
              </a:spcBef>
              <a:spcAft>
                <a:spcPct val="0"/>
              </a:spcAft>
              <a:buNone/>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Store products under appropriate conditions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Distribution of product First Expiration First Out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Traceability of product lot/batch.  Can readily identify distributed lots in case of recall</a:t>
            </a:r>
          </a:p>
          <a:p>
            <a:endParaRPr lang="en-US" dirty="0"/>
          </a:p>
        </p:txBody>
      </p:sp>
    </p:spTree>
    <p:extLst>
      <p:ext uri="{BB962C8B-B14F-4D97-AF65-F5344CB8AC3E}">
        <p14:creationId xmlns:p14="http://schemas.microsoft.com/office/powerpoint/2010/main" val="10746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10. Materials/Component Control</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Written procedures on receipt, handling, storage, testing, rejection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Suppliers must be evaluated, approved, and monitored for quality</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Each lot of incoming materials shall be placed in quarantine until testing/examination is completed and released for use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5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Materials must be properly stored and off floor.  Materials issued according to First in, First out</a:t>
            </a:r>
          </a:p>
          <a:p>
            <a:endParaRPr lang="en-US" dirty="0"/>
          </a:p>
        </p:txBody>
      </p:sp>
      <p:pic>
        <p:nvPicPr>
          <p:cNvPr id="5" name="Picture 4"/>
          <p:cNvPicPr>
            <a:picLocks noChangeAspect="1"/>
          </p:cNvPicPr>
          <p:nvPr/>
        </p:nvPicPr>
        <p:blipFill>
          <a:blip r:embed="rId3"/>
          <a:stretch>
            <a:fillRect/>
          </a:stretch>
        </p:blipFill>
        <p:spPr>
          <a:xfrm>
            <a:off x="4242691" y="4446950"/>
            <a:ext cx="2883658" cy="1877731"/>
          </a:xfrm>
          <a:prstGeom prst="rect">
            <a:avLst/>
          </a:prstGeom>
        </p:spPr>
      </p:pic>
    </p:spTree>
    <p:extLst>
      <p:ext uri="{BB962C8B-B14F-4D97-AF65-F5344CB8AC3E}">
        <p14:creationId xmlns:p14="http://schemas.microsoft.com/office/powerpoint/2010/main" val="1145455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11. Equipment</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Will be of appropriate design, adequate size, and suitably located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Equipment must be properly qualified (IQ, OQ, PQ)</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Will be cleaned and maintained according to SOP and established schedule.  Equipment will be cleaned after each use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endParaRPr lang="en-US" dirty="0"/>
          </a:p>
        </p:txBody>
      </p:sp>
    </p:spTree>
    <p:extLst>
      <p:ext uri="{BB962C8B-B14F-4D97-AF65-F5344CB8AC3E}">
        <p14:creationId xmlns:p14="http://schemas.microsoft.com/office/powerpoint/2010/main" val="311822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12. Returned and Salvaged Products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Written procedures for product return, salvage, or destruction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Returned product shall be identified, documented, and quarantined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If returned product casts doubt on the safety, quality, identity, strength, or purity of the product, product must be destroyed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Products can be salvaged if laboratory tests show that product meets all applicable standards of safety, quality, identity, strength, and purity and is needed for urgent medical need.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3876752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13. Quality Assurance</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Required to have a Quality department</a:t>
            </a:r>
          </a:p>
          <a:p>
            <a:pPr marL="0" lvl="0" indent="0" defTabSz="457200" eaLnBrk="0" fontAlgn="base" hangingPunct="0">
              <a:lnSpc>
                <a:spcPct val="100000"/>
              </a:lnSpc>
              <a:spcBef>
                <a:spcPct val="20000"/>
              </a:spcBef>
              <a:spcAft>
                <a:spcPct val="0"/>
              </a:spcAft>
              <a:buNone/>
              <a:defRPr/>
            </a:pPr>
            <a:endParaRPr lang="en-US" alt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Under the guidance of the TCLMD, the TCTQM or designee manages the implementation and effectiveness of the QM Plan</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alt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ts val="0"/>
              </a:spcBef>
              <a:buFont typeface="Arial" panose="020B0604020202020204" pitchFamily="34" charset="0"/>
              <a:buChar char="•"/>
              <a:defRPr/>
            </a:pPr>
            <a:r>
              <a:rPr lang="en-US" altLang="en-US" sz="2000" dirty="0">
                <a:solidFill>
                  <a:prstClr val="black"/>
                </a:solidFill>
                <a:latin typeface="Trebuchet MS"/>
                <a:ea typeface="MS PGothic" panose="020B0600070205080204" pitchFamily="34" charset="-128"/>
              </a:rPr>
              <a:t>Goals of The TCT QM Plan:</a:t>
            </a:r>
          </a:p>
          <a:p>
            <a:pPr marL="742950" lvl="1" indent="-285750" defTabSz="457200" eaLnBrk="0" fontAlgn="base" hangingPunct="0">
              <a:lnSpc>
                <a:spcPct val="100000"/>
              </a:lnSpc>
              <a:spcBef>
                <a:spcPts val="0"/>
              </a:spcBef>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Reduce and prevent errors</a:t>
            </a:r>
            <a:endParaRPr lang="en-US" sz="1400" dirty="0">
              <a:solidFill>
                <a:prstClr val="black"/>
              </a:solidFill>
              <a:latin typeface="Trebuchet MS"/>
              <a:ea typeface="MS PGothic" panose="020B0600070205080204" pitchFamily="34" charset="-128"/>
            </a:endParaRPr>
          </a:p>
          <a:p>
            <a:pPr marL="742950" lvl="1" indent="-285750" defTabSz="457200" eaLnBrk="0" fontAlgn="base" hangingPunct="0">
              <a:lnSpc>
                <a:spcPct val="100000"/>
              </a:lnSpc>
              <a:spcBef>
                <a:spcPts val="0"/>
              </a:spcBef>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Collect and analyze outcome data</a:t>
            </a:r>
            <a:endParaRPr lang="en-US" sz="1400" dirty="0">
              <a:solidFill>
                <a:prstClr val="black"/>
              </a:solidFill>
              <a:latin typeface="Trebuchet MS"/>
              <a:ea typeface="MS PGothic" panose="020B0600070205080204" pitchFamily="34" charset="-128"/>
            </a:endParaRPr>
          </a:p>
          <a:p>
            <a:pPr marL="742950" lvl="1" indent="-285750" defTabSz="457200" eaLnBrk="0" fontAlgn="base" hangingPunct="0">
              <a:lnSpc>
                <a:spcPct val="100000"/>
              </a:lnSpc>
              <a:spcBef>
                <a:spcPts val="0"/>
              </a:spcBef>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Implement effective mechanisms to improve patient safety, quality of processes and patient satisfaction</a:t>
            </a:r>
          </a:p>
          <a:p>
            <a:endParaRPr lang="en-US" dirty="0"/>
          </a:p>
        </p:txBody>
      </p:sp>
    </p:spTree>
    <p:extLst>
      <p:ext uri="{BB962C8B-B14F-4D97-AF65-F5344CB8AC3E}">
        <p14:creationId xmlns:p14="http://schemas.microsoft.com/office/powerpoint/2010/main" val="3003867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13. Quality Assurance, cont. </a:t>
            </a:r>
            <a:endParaRPr lang="en-US" dirty="0"/>
          </a:p>
        </p:txBody>
      </p:sp>
      <p:sp>
        <p:nvSpPr>
          <p:cNvPr id="3" name="Content Placeholder 2"/>
          <p:cNvSpPr>
            <a:spLocks noGrp="1"/>
          </p:cNvSpPr>
          <p:nvPr>
            <p:ph idx="1"/>
          </p:nvPr>
        </p:nvSpPr>
        <p:spPr/>
        <p:txBody>
          <a:bodyPr>
            <a:normAutofit fontScale="92500" lnSpcReduction="10000"/>
          </a:bodyPr>
          <a:lstStyle/>
          <a:p>
            <a:pPr marL="0" lvl="0" indent="0" defTabSz="457200" eaLnBrk="0" fontAlgn="base" hangingPunct="0">
              <a:lnSpc>
                <a:spcPct val="100000"/>
              </a:lnSpc>
              <a:spcBef>
                <a:spcPct val="20000"/>
              </a:spcBef>
              <a:spcAft>
                <a:spcPct val="0"/>
              </a:spcAft>
              <a:buNone/>
            </a:pPr>
            <a:r>
              <a:rPr lang="en-US" sz="2000" b="1" dirty="0">
                <a:solidFill>
                  <a:prstClr val="black"/>
                </a:solidFill>
                <a:latin typeface="Trebuchet MS"/>
                <a:ea typeface="MS PGothic" panose="020B0600070205080204" pitchFamily="34" charset="-128"/>
              </a:rPr>
              <a:t>Role and Responsibilities</a:t>
            </a:r>
          </a:p>
          <a:p>
            <a:pPr marL="0" lvl="0" indent="0" defTabSz="457200" eaLnBrk="0" fontAlgn="base" hangingPunct="0">
              <a:lnSpc>
                <a:spcPct val="100000"/>
              </a:lnSpc>
              <a:spcBef>
                <a:spcPct val="20000"/>
              </a:spcBef>
              <a:spcAft>
                <a:spcPct val="0"/>
              </a:spcAft>
              <a:buNone/>
              <a:defRPr/>
            </a:pPr>
            <a:r>
              <a:rPr lang="en-US" sz="2000" i="1" dirty="0">
                <a:solidFill>
                  <a:prstClr val="black"/>
                </a:solidFill>
                <a:latin typeface="Trebuchet MS"/>
                <a:ea typeface="MS PGothic" panose="020B0600070205080204" pitchFamily="34" charset="-128"/>
              </a:rPr>
              <a:t>The TCTLMD(or designee):</a:t>
            </a:r>
            <a:endParaRPr lang="en-US" sz="1400" i="1"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Reviews and reports quality management activities to staff, at a minimum, quarterly</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Does not have oversight of his/her own work if performing other tasks in the Processing facility.</a:t>
            </a:r>
            <a:endParaRPr lang="en-US" altLang="en-US" sz="1800" dirty="0">
              <a:solidFill>
                <a:prstClr val="white"/>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endParaRPr lang="en-US" altLang="en-US" sz="2000" b="1"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altLang="en-US" sz="2000" i="1" dirty="0">
                <a:solidFill>
                  <a:prstClr val="black"/>
                </a:solidFill>
                <a:latin typeface="Trebuchet MS"/>
                <a:ea typeface="MS PGothic" panose="020B0600070205080204" pitchFamily="34" charset="-128"/>
              </a:rPr>
              <a:t>TCTQM:</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Develop, review and approve all SOPs</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Develop and approve validation protocols</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Approval of training content</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Approval of procedures used in QC</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Error management</a:t>
            </a:r>
          </a:p>
          <a:p>
            <a:pPr marL="342900" lvl="0" indent="-342900" defTabSz="457200" eaLnBrk="0" fontAlgn="base" hangingPunct="0">
              <a:lnSpc>
                <a:spcPct val="100000"/>
              </a:lnSpc>
              <a:spcBef>
                <a:spcPct val="20000"/>
              </a:spcBef>
              <a:spcAft>
                <a:spcPct val="0"/>
              </a:spcAft>
              <a:buFont typeface="Wingdings" panose="05000000000000000000" pitchFamily="2" charset="2"/>
              <a:buChar char="ü"/>
              <a:defRPr/>
            </a:pPr>
            <a:r>
              <a:rPr lang="en-US" altLang="en-US" sz="1800" dirty="0">
                <a:solidFill>
                  <a:prstClr val="black"/>
                </a:solidFill>
                <a:latin typeface="Trebuchet MS"/>
                <a:ea typeface="MS PGothic" panose="020B0600070205080204" pitchFamily="34" charset="-128"/>
              </a:rPr>
              <a:t>Internal audits</a:t>
            </a:r>
          </a:p>
          <a:p>
            <a:endParaRPr lang="en-US" dirty="0"/>
          </a:p>
        </p:txBody>
      </p:sp>
    </p:spTree>
    <p:extLst>
      <p:ext uri="{BB962C8B-B14F-4D97-AF65-F5344CB8AC3E}">
        <p14:creationId xmlns:p14="http://schemas.microsoft.com/office/powerpoint/2010/main" val="239731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13. Quality Assurance, cont. </a:t>
            </a:r>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defRPr/>
            </a:pPr>
            <a:r>
              <a:rPr lang="en-US" altLang="en-US" sz="2800" b="1" dirty="0">
                <a:solidFill>
                  <a:prstClr val="black"/>
                </a:solidFill>
                <a:latin typeface="Trebuchet MS"/>
                <a:ea typeface="MS PGothic" panose="020B0600070205080204" pitchFamily="34" charset="-128"/>
              </a:rPr>
              <a:t>Quality Assurance is everyone’s responsibility!!!</a:t>
            </a:r>
          </a:p>
          <a:p>
            <a:pPr marL="0" lvl="0" indent="0" algn="ctr" defTabSz="457200" eaLnBrk="0" fontAlgn="base" hangingPunct="0">
              <a:lnSpc>
                <a:spcPct val="100000"/>
              </a:lnSpc>
              <a:spcBef>
                <a:spcPct val="20000"/>
              </a:spcBef>
              <a:spcAft>
                <a:spcPct val="0"/>
              </a:spcAft>
              <a:buNone/>
              <a:defRPr/>
            </a:pPr>
            <a:r>
              <a:rPr lang="en-US" altLang="en-US" sz="2000" dirty="0">
                <a:solidFill>
                  <a:prstClr val="black"/>
                </a:solidFill>
                <a:latin typeface="Trebuchet MS"/>
                <a:ea typeface="MS PGothic" panose="020B0600070205080204" pitchFamily="34" charset="-128"/>
              </a:rPr>
              <a:t>Many components are required to create a true quality program, quality product and quality patient care</a:t>
            </a:r>
          </a:p>
          <a:p>
            <a:endParaRPr lang="en-US" dirty="0"/>
          </a:p>
        </p:txBody>
      </p:sp>
      <p:pic>
        <p:nvPicPr>
          <p:cNvPr id="5" name="Picture 4"/>
          <p:cNvPicPr>
            <a:picLocks noChangeAspect="1"/>
          </p:cNvPicPr>
          <p:nvPr/>
        </p:nvPicPr>
        <p:blipFill>
          <a:blip r:embed="rId3"/>
          <a:stretch>
            <a:fillRect/>
          </a:stretch>
        </p:blipFill>
        <p:spPr>
          <a:xfrm>
            <a:off x="4248856" y="3709610"/>
            <a:ext cx="1261981" cy="1091279"/>
          </a:xfrm>
          <a:prstGeom prst="rect">
            <a:avLst/>
          </a:prstGeom>
        </p:spPr>
      </p:pic>
      <p:pic>
        <p:nvPicPr>
          <p:cNvPr id="6" name="Picture 5"/>
          <p:cNvPicPr>
            <a:picLocks noChangeAspect="1"/>
          </p:cNvPicPr>
          <p:nvPr/>
        </p:nvPicPr>
        <p:blipFill>
          <a:blip r:embed="rId4"/>
          <a:stretch>
            <a:fillRect/>
          </a:stretch>
        </p:blipFill>
        <p:spPr>
          <a:xfrm>
            <a:off x="5191453" y="4294981"/>
            <a:ext cx="1542422" cy="1335140"/>
          </a:xfrm>
          <a:prstGeom prst="rect">
            <a:avLst/>
          </a:prstGeom>
        </p:spPr>
      </p:pic>
      <p:pic>
        <p:nvPicPr>
          <p:cNvPr id="9" name="Picture 8"/>
          <p:cNvPicPr>
            <a:picLocks noChangeAspect="1"/>
          </p:cNvPicPr>
          <p:nvPr/>
        </p:nvPicPr>
        <p:blipFill>
          <a:blip r:embed="rId5"/>
          <a:stretch>
            <a:fillRect/>
          </a:stretch>
        </p:blipFill>
        <p:spPr>
          <a:xfrm>
            <a:off x="5331674" y="3124238"/>
            <a:ext cx="1261981" cy="1091279"/>
          </a:xfrm>
          <a:prstGeom prst="rect">
            <a:avLst/>
          </a:prstGeom>
        </p:spPr>
      </p:pic>
      <p:pic>
        <p:nvPicPr>
          <p:cNvPr id="10" name="Picture 9"/>
          <p:cNvPicPr>
            <a:picLocks noChangeAspect="1"/>
          </p:cNvPicPr>
          <p:nvPr/>
        </p:nvPicPr>
        <p:blipFill>
          <a:blip r:embed="rId6"/>
          <a:stretch>
            <a:fillRect/>
          </a:stretch>
        </p:blipFill>
        <p:spPr>
          <a:xfrm>
            <a:off x="6414490" y="3755273"/>
            <a:ext cx="1261981" cy="1091279"/>
          </a:xfrm>
          <a:prstGeom prst="rect">
            <a:avLst/>
          </a:prstGeom>
        </p:spPr>
      </p:pic>
      <p:pic>
        <p:nvPicPr>
          <p:cNvPr id="11" name="Picture 10"/>
          <p:cNvPicPr>
            <a:picLocks noChangeAspect="1"/>
          </p:cNvPicPr>
          <p:nvPr/>
        </p:nvPicPr>
        <p:blipFill>
          <a:blip r:embed="rId7"/>
          <a:stretch>
            <a:fillRect/>
          </a:stretch>
        </p:blipFill>
        <p:spPr>
          <a:xfrm>
            <a:off x="5306500" y="5675057"/>
            <a:ext cx="1261981" cy="1091279"/>
          </a:xfrm>
          <a:prstGeom prst="rect">
            <a:avLst/>
          </a:prstGeom>
        </p:spPr>
      </p:pic>
      <p:pic>
        <p:nvPicPr>
          <p:cNvPr id="12" name="Picture 11"/>
          <p:cNvPicPr>
            <a:picLocks noChangeAspect="1"/>
          </p:cNvPicPr>
          <p:nvPr/>
        </p:nvPicPr>
        <p:blipFill>
          <a:blip r:embed="rId8"/>
          <a:stretch>
            <a:fillRect/>
          </a:stretch>
        </p:blipFill>
        <p:spPr>
          <a:xfrm>
            <a:off x="6432600" y="5075444"/>
            <a:ext cx="1261981" cy="1091279"/>
          </a:xfrm>
          <a:prstGeom prst="rect">
            <a:avLst/>
          </a:prstGeom>
        </p:spPr>
      </p:pic>
      <p:pic>
        <p:nvPicPr>
          <p:cNvPr id="13" name="Picture 12"/>
          <p:cNvPicPr>
            <a:picLocks noChangeAspect="1"/>
          </p:cNvPicPr>
          <p:nvPr/>
        </p:nvPicPr>
        <p:blipFill>
          <a:blip r:embed="rId9"/>
          <a:stretch>
            <a:fillRect/>
          </a:stretch>
        </p:blipFill>
        <p:spPr>
          <a:xfrm>
            <a:off x="4228023" y="5084481"/>
            <a:ext cx="1261981" cy="1091279"/>
          </a:xfrm>
          <a:prstGeom prst="rect">
            <a:avLst/>
          </a:prstGeom>
        </p:spPr>
      </p:pic>
    </p:spTree>
    <p:extLst>
      <p:ext uri="{BB962C8B-B14F-4D97-AF65-F5344CB8AC3E}">
        <p14:creationId xmlns:p14="http://schemas.microsoft.com/office/powerpoint/2010/main" val="379875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4371211" cy="1152244"/>
          </a:xfrm>
          <a:prstGeom prst="rect">
            <a:avLst/>
          </a:prstGeom>
        </p:spPr>
      </p:pic>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FDA is responsible for ensuring the safety of our nation’s blood supply under it’s two divisions: CBER ( Center for Biologics Evaluation and Research (CBER) and CDER ( Center for Drug Evaluation and Research (CDER).</a:t>
            </a:r>
          </a:p>
          <a:p>
            <a:pPr marL="0" lvl="0" indent="0" defTabSz="457200" eaLnBrk="0" fontAlgn="base" hangingPunct="0">
              <a:lnSpc>
                <a:spcPct val="100000"/>
              </a:lnSpc>
              <a:spcBef>
                <a:spcPct val="20000"/>
              </a:spcBef>
              <a:spcAft>
                <a:spcPct val="0"/>
              </a:spcAft>
              <a:buNone/>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CBER regulates the collection of blood components used for transfusion or for the manufacture of pharmaceuticals derived from blood components.</a:t>
            </a:r>
          </a:p>
          <a:p>
            <a:pPr marL="457200" lvl="1" indent="0" defTabSz="457200" eaLnBrk="0" fontAlgn="base" hangingPunct="0">
              <a:lnSpc>
                <a:spcPct val="100000"/>
              </a:lnSpc>
              <a:spcBef>
                <a:spcPct val="20000"/>
              </a:spcBef>
              <a:spcAft>
                <a:spcPct val="0"/>
              </a:spcAft>
              <a:buNone/>
            </a:pPr>
            <a:endPar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CDER regulates over- the- counter and prescriptions drugs, including biological therapeutics and generic drugs. </a:t>
            </a:r>
          </a:p>
          <a:p>
            <a:pPr marL="0" lvl="0" indent="0" defTabSz="457200" eaLnBrk="0" fontAlgn="base" hangingPunct="0">
              <a:lnSpc>
                <a:spcPct val="100000"/>
              </a:lnSpc>
              <a:spcBef>
                <a:spcPct val="20000"/>
              </a:spcBef>
              <a:spcAft>
                <a:spcPct val="0"/>
              </a:spcAft>
              <a:buNone/>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endParaRPr lang="en-US" dirty="0"/>
          </a:p>
        </p:txBody>
      </p:sp>
    </p:spTree>
    <p:extLst>
      <p:ext uri="{BB962C8B-B14F-4D97-AF65-F5344CB8AC3E}">
        <p14:creationId xmlns:p14="http://schemas.microsoft.com/office/powerpoint/2010/main" val="745511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Aft>
                <a:spcPct val="0"/>
              </a:spcAft>
            </a:pPr>
            <a:br>
              <a:rPr lang="en-US" sz="2200" spc="0" dirty="0">
                <a:solidFill>
                  <a:prstClr val="black"/>
                </a:solidFill>
                <a:latin typeface="Arial" panose="020B0604020202020204" pitchFamily="34" charset="0"/>
                <a:ea typeface="MS PGothic" panose="020B0600070205080204" pitchFamily="34" charset="-128"/>
                <a:cs typeface="+mn-cs"/>
              </a:rPr>
            </a:br>
            <a:br>
              <a:rPr lang="en-US" sz="2200" spc="0" dirty="0">
                <a:solidFill>
                  <a:prstClr val="black"/>
                </a:solidFill>
                <a:latin typeface="Arial" panose="020B0604020202020204" pitchFamily="34" charset="0"/>
                <a:ea typeface="MS PGothic" panose="020B0600070205080204" pitchFamily="34" charset="-128"/>
                <a:cs typeface="+mn-cs"/>
              </a:rPr>
            </a:br>
            <a:br>
              <a:rPr lang="en-US" sz="2200" spc="0" dirty="0">
                <a:solidFill>
                  <a:prstClr val="black"/>
                </a:solidFill>
                <a:latin typeface="Arial" panose="020B0604020202020204" pitchFamily="34" charset="0"/>
                <a:ea typeface="MS PGothic" panose="020B0600070205080204" pitchFamily="34" charset="-128"/>
                <a:cs typeface="+mn-cs"/>
              </a:rPr>
            </a:br>
            <a:r>
              <a:rPr lang="en-US" sz="2200" spc="0" dirty="0">
                <a:solidFill>
                  <a:prstClr val="black"/>
                </a:solidFill>
                <a:latin typeface="Arial" panose="020B0604020202020204" pitchFamily="34" charset="0"/>
                <a:ea typeface="MS PGothic" panose="020B0600070205080204" pitchFamily="34" charset="-128"/>
                <a:cs typeface="+mn-cs"/>
              </a:rPr>
              <a:t>14. Auditing</a:t>
            </a:r>
            <a:br>
              <a:rPr lang="en-US" sz="1800" spc="0" dirty="0">
                <a:solidFill>
                  <a:prstClr val="black"/>
                </a:solidFill>
                <a:latin typeface="Arial" panose="020B0604020202020204" pitchFamily="34" charset="0"/>
                <a:ea typeface="MS PGothic" panose="020B0600070205080204" pitchFamily="34" charset="-128"/>
                <a:cs typeface="+mn-cs"/>
              </a:rPr>
            </a:br>
            <a:endParaRPr lang="en-US" dirty="0"/>
          </a:p>
        </p:txBody>
      </p:sp>
      <p:sp>
        <p:nvSpPr>
          <p:cNvPr id="6" name="Content Placeholder 5"/>
          <p:cNvSpPr>
            <a:spLocks noGrp="1"/>
          </p:cNvSpPr>
          <p:nvPr>
            <p:ph sz="half" idx="1"/>
          </p:nvPr>
        </p:nvSpPr>
        <p:spPr/>
        <p:txBody>
          <a:bodyPr/>
          <a:lstStyle/>
          <a:p>
            <a:pPr marL="342900" lvl="0" indent="-342900" defTabSz="457200" eaLnBrk="0" fontAlgn="base" hangingPunct="0">
              <a:lnSpc>
                <a:spcPct val="9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Audits are completed to verify compliance with elements of the Quality Management Program and operational policies. </a:t>
            </a:r>
          </a:p>
          <a:p>
            <a:pPr marL="0" lvl="0" indent="0" defTabSz="457200" eaLnBrk="0" fontAlgn="base" hangingPunct="0">
              <a:lnSpc>
                <a:spcPct val="9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9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Results and audit findings are documented, reviewed by the TCTQM and are used to detect trends, identify performance improvement opportunities and implement timely corrective actions as necessary. </a:t>
            </a:r>
          </a:p>
          <a:p>
            <a:endParaRPr lang="en-US" dirty="0"/>
          </a:p>
        </p:txBody>
      </p:sp>
      <p:pic>
        <p:nvPicPr>
          <p:cNvPr id="8" name="Content Placeholder 7"/>
          <p:cNvPicPr>
            <a:picLocks noGrp="1" noChangeAspect="1"/>
          </p:cNvPicPr>
          <p:nvPr>
            <p:ph sz="half" idx="2"/>
          </p:nvPr>
        </p:nvPicPr>
        <p:blipFill>
          <a:blip r:embed="rId3"/>
          <a:stretch>
            <a:fillRect/>
          </a:stretch>
        </p:blipFill>
        <p:spPr>
          <a:xfrm>
            <a:off x="7160165" y="1998663"/>
            <a:ext cx="2365883" cy="3767137"/>
          </a:xfrm>
          <a:prstGeom prst="rect">
            <a:avLst/>
          </a:prstGeom>
        </p:spPr>
      </p:pic>
    </p:spTree>
    <p:extLst>
      <p:ext uri="{BB962C8B-B14F-4D97-AF65-F5344CB8AC3E}">
        <p14:creationId xmlns:p14="http://schemas.microsoft.com/office/powerpoint/2010/main" val="378352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pPr algn="ctr"/>
            <a:r>
              <a:rPr lang="en-US" sz="2800" b="1" spc="0" dirty="0">
                <a:solidFill>
                  <a:prstClr val="black"/>
                </a:solidFill>
                <a:latin typeface="Trebuchet MS"/>
                <a:ea typeface="MS PGothic" panose="020B0600070205080204" pitchFamily="34" charset="-128"/>
              </a:rPr>
              <a:t>NON-COMPLIANCE</a:t>
            </a:r>
            <a:endParaRPr lang="en-US" dirty="0"/>
          </a:p>
        </p:txBody>
      </p:sp>
      <p:pic>
        <p:nvPicPr>
          <p:cNvPr id="7" name="Content Placeholder 6"/>
          <p:cNvPicPr>
            <a:picLocks noGrp="1" noChangeAspect="1"/>
          </p:cNvPicPr>
          <p:nvPr>
            <p:ph sz="half" idx="1"/>
          </p:nvPr>
        </p:nvPicPr>
        <p:blipFill>
          <a:blip r:embed="rId3"/>
          <a:stretch>
            <a:fillRect/>
          </a:stretch>
        </p:blipFill>
        <p:spPr>
          <a:xfrm>
            <a:off x="1249464" y="2330665"/>
            <a:ext cx="3517697" cy="3103133"/>
          </a:xfrm>
          <a:prstGeom prst="rect">
            <a:avLst/>
          </a:prstGeom>
        </p:spPr>
      </p:pic>
      <p:sp>
        <p:nvSpPr>
          <p:cNvPr id="6" name="Content Placeholder 5"/>
          <p:cNvSpPr>
            <a:spLocks noGrp="1"/>
          </p:cNvSpPr>
          <p:nvPr>
            <p:ph sz="half" idx="2"/>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483</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warning letters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Product recall</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Injunction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Closure</a:t>
            </a:r>
          </a:p>
          <a:p>
            <a:endParaRPr lang="en-US" dirty="0"/>
          </a:p>
        </p:txBody>
      </p:sp>
    </p:spTree>
    <p:extLst>
      <p:ext uri="{BB962C8B-B14F-4D97-AF65-F5344CB8AC3E}">
        <p14:creationId xmlns:p14="http://schemas.microsoft.com/office/powerpoint/2010/main" val="291568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800" b="1" spc="0" dirty="0">
                <a:solidFill>
                  <a:prstClr val="black"/>
                </a:solidFill>
                <a:latin typeface="Trebuchet MS"/>
                <a:ea typeface="MS PGothic" panose="020B0600070205080204" pitchFamily="34" charset="-128"/>
              </a:rPr>
              <a:t>Good Tissue Practice (GTP)</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GTPs are guidelines developed by the FDA specifically to establishments that manufacture Human Cell and Tissue Products (HCT/Ps).  Written to be compatible with GMP.</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Like GMP but taking into consideration that the nature of the product is very different (biologics vs drugs) and specific to tissue which has not been significantly modified such as stem cells for transplant.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Applies to the Stem Cell Processing Laboratory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Additional guidelines include:</a:t>
            </a:r>
          </a:p>
          <a:p>
            <a:pPr marL="742950" lvl="1" indent="-285750" defTabSz="457200" eaLnBrk="0" fontAlgn="base" hangingPunct="0">
              <a:lnSpc>
                <a:spcPct val="100000"/>
              </a:lnSpc>
              <a:spcBef>
                <a:spcPct val="20000"/>
              </a:spcBef>
              <a:spcAft>
                <a:spcPct val="0"/>
              </a:spcAft>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Donor eligibility requirements</a:t>
            </a:r>
          </a:p>
          <a:p>
            <a:pPr marL="742950" lvl="1" indent="-285750" defTabSz="457200" eaLnBrk="0" fontAlgn="base" hangingPunct="0">
              <a:lnSpc>
                <a:spcPct val="100000"/>
              </a:lnSpc>
              <a:spcBef>
                <a:spcPct val="20000"/>
              </a:spcBef>
              <a:spcAft>
                <a:spcPct val="0"/>
              </a:spcAft>
              <a:buFont typeface="Wingdings" panose="05000000000000000000" pitchFamily="2" charset="2"/>
              <a:buChar char="Ø"/>
              <a:defRPr/>
            </a:pPr>
            <a:r>
              <a:rPr lang="en-US" sz="1800" dirty="0">
                <a:solidFill>
                  <a:prstClr val="black"/>
                </a:solidFill>
                <a:latin typeface="Trebuchet MS"/>
                <a:ea typeface="MS PGothic" panose="020B0600070205080204" pitchFamily="34" charset="-128"/>
              </a:rPr>
              <a:t>Focus on the prevention of the introduction, transmission or spread of communicable diseases</a:t>
            </a:r>
          </a:p>
          <a:p>
            <a:endParaRPr lang="en-US" dirty="0"/>
          </a:p>
        </p:txBody>
      </p:sp>
    </p:spTree>
    <p:extLst>
      <p:ext uri="{BB962C8B-B14F-4D97-AF65-F5344CB8AC3E}">
        <p14:creationId xmlns:p14="http://schemas.microsoft.com/office/powerpoint/2010/main" val="581434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Bef>
                <a:spcPct val="20000"/>
              </a:spcBef>
              <a:spcAft>
                <a:spcPct val="0"/>
              </a:spcAft>
              <a:defRPr/>
            </a:pPr>
            <a:br>
              <a:rPr lang="en-US" sz="2000" spc="0" dirty="0">
                <a:solidFill>
                  <a:prstClr val="black"/>
                </a:solidFill>
                <a:latin typeface="Trebuchet MS"/>
                <a:ea typeface="MS PGothic" panose="020B0600070205080204" pitchFamily="34" charset="-128"/>
              </a:rPr>
            </a:br>
            <a:br>
              <a:rPr lang="en-US" sz="2000" spc="0" dirty="0">
                <a:solidFill>
                  <a:prstClr val="black"/>
                </a:solidFill>
                <a:latin typeface="Trebuchet MS"/>
                <a:ea typeface="MS PGothic" panose="020B0600070205080204" pitchFamily="34" charset="-128"/>
              </a:rPr>
            </a:br>
            <a:br>
              <a:rPr lang="en-US" sz="2000" spc="0" dirty="0">
                <a:solidFill>
                  <a:prstClr val="black"/>
                </a:solidFill>
                <a:latin typeface="Trebuchet MS"/>
                <a:ea typeface="MS PGothic" panose="020B0600070205080204" pitchFamily="34" charset="-128"/>
              </a:rPr>
            </a:br>
            <a:r>
              <a:rPr lang="en-US" sz="2000" spc="0" dirty="0">
                <a:solidFill>
                  <a:prstClr val="black"/>
                </a:solidFill>
                <a:latin typeface="Trebuchet MS"/>
                <a:ea typeface="MS PGothic" panose="020B0600070205080204" pitchFamily="34" charset="-128"/>
              </a:rPr>
              <a:t>Why are GTPs important?</a:t>
            </a:r>
            <a:br>
              <a:rPr lang="en-US" sz="2000" spc="0" dirty="0">
                <a:solidFill>
                  <a:prstClr val="black"/>
                </a:solidFill>
                <a:latin typeface="Trebuchet MS"/>
                <a:ea typeface="MS PGothic" panose="020B0600070205080204" pitchFamily="34" charset="-128"/>
              </a:rPr>
            </a:b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Required by the FDA</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	Ensures a safe and effective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	Prevents the introduction, transmission, or spread of 	communicable diseases by HCT/Ps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338998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CGTP governs the methods used in, and the facilities and controls used for, the manufacture of HCT/Ps including all steps in recovery, donor screening, donor testing, processing, storage, labeling, packaging, and distribution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Outlined in 21 CFR 1271: Human Cells, Tissues, and Cellular and Tissue Based Products</a:t>
            </a:r>
          </a:p>
          <a:p>
            <a:pPr marL="0" lvl="0" indent="0" defTabSz="457200" eaLnBrk="0" fontAlgn="base" hangingPunct="0">
              <a:lnSpc>
                <a:spcPct val="100000"/>
              </a:lnSpc>
              <a:spcBef>
                <a:spcPct val="20000"/>
              </a:spcBef>
              <a:spcAft>
                <a:spcPct val="0"/>
              </a:spcAft>
              <a:buNone/>
              <a:defRPr/>
            </a:pPr>
            <a:endParaRPr lang="en-US" sz="1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Compliance with CGMP regulations results in compliance with CGTP requirements</a:t>
            </a:r>
          </a:p>
          <a:p>
            <a:endParaRPr lang="en-US" dirty="0"/>
          </a:p>
        </p:txBody>
      </p:sp>
    </p:spTree>
    <p:extLst>
      <p:ext uri="{BB962C8B-B14F-4D97-AF65-F5344CB8AC3E}">
        <p14:creationId xmlns:p14="http://schemas.microsoft.com/office/powerpoint/2010/main" val="83038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351 Products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More than minimally manipulated</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Intended for non-homologous use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Systemic effect dependent upon metabolic activity (</a:t>
            </a:r>
            <a:r>
              <a:rPr lang="en-US" sz="1800" dirty="0" err="1">
                <a:solidFill>
                  <a:prstClr val="black"/>
                </a:solidFill>
                <a:latin typeface="Trebuchet MS"/>
                <a:ea typeface="MS PGothic" panose="020B0600070205080204" pitchFamily="34" charset="-128"/>
              </a:rPr>
              <a:t>allo</a:t>
            </a:r>
            <a:r>
              <a:rPr lang="en-US" sz="1800" dirty="0">
                <a:solidFill>
                  <a:prstClr val="black"/>
                </a:solidFill>
                <a:latin typeface="Trebuchet MS"/>
                <a:ea typeface="MS PGothic" panose="020B0600070205080204" pitchFamily="34" charset="-128"/>
              </a:rPr>
              <a:t> except close relative)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Combined with a device, drug, or biologic</a:t>
            </a:r>
          </a:p>
          <a:p>
            <a:pPr marL="457200" lvl="1" indent="0" defTabSz="457200" eaLnBrk="0" fontAlgn="base" hangingPunct="0">
              <a:lnSpc>
                <a:spcPct val="100000"/>
              </a:lnSpc>
              <a:spcBef>
                <a:spcPct val="20000"/>
              </a:spcBef>
              <a:spcAft>
                <a:spcPct val="0"/>
              </a:spcAft>
              <a:buNone/>
              <a:defRPr/>
            </a:pPr>
            <a:endParaRPr lang="en-US" sz="18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361 Products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Minimally manipulated</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Homologous use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Metabolic tissue for self or close blood relative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Not intended to change tissue function or characteristics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2110799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Bef>
                <a:spcPct val="20000"/>
              </a:spcBef>
              <a:spcAft>
                <a:spcPct val="0"/>
              </a:spcAft>
            </a:pPr>
            <a:br>
              <a:rPr lang="en-US" altLang="en-US" sz="24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br>
              <a:rPr lang="en-US" altLang="en-US" sz="24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r>
              <a:rPr lang="en-US" altLang="en-US" sz="24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GTP regulations </a:t>
            </a:r>
            <a:r>
              <a:rPr lang="en-US" altLang="en-US" sz="24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not covered by GMP regulations:</a:t>
            </a:r>
            <a:br>
              <a:rPr lang="en-US" altLang="en-US" sz="24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endParaRPr lang="en-US" dirty="0"/>
          </a:p>
        </p:txBody>
      </p:sp>
      <p:sp>
        <p:nvSpPr>
          <p:cNvPr id="3" name="Content Placeholder 2"/>
          <p:cNvSpPr>
            <a:spLocks noGrp="1"/>
          </p:cNvSpPr>
          <p:nvPr>
            <p:ph idx="1"/>
          </p:nvPr>
        </p:nvSpPr>
        <p:spPr/>
        <p:txBody>
          <a:bodyPr>
            <a:normAutofit lnSpcReduction="10000"/>
          </a:bodyPr>
          <a:lstStyle/>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Donor Eligibility</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Communicable Disease Prevention</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Audits</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Processing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Packaging and Distribution</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Record</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Labeling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Tracking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Complaints</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Reporting</a:t>
            </a:r>
          </a:p>
          <a:p>
            <a:pPr marL="800100" lvl="1" defTabSz="457200" eaLnBrk="0" fontAlgn="base" hangingPunct="0">
              <a:lnSpc>
                <a:spcPct val="100000"/>
              </a:lnSpc>
              <a:spcBef>
                <a:spcPct val="20000"/>
              </a:spcBef>
              <a:spcAft>
                <a:spcPct val="0"/>
              </a:spcAft>
              <a:buFont typeface="+mj-lt"/>
              <a:buAutoNum type="arabicPeriod"/>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Recall</a:t>
            </a:r>
          </a:p>
          <a:p>
            <a:endParaRPr lang="en-US" dirty="0"/>
          </a:p>
        </p:txBody>
      </p:sp>
    </p:spTree>
    <p:extLst>
      <p:ext uri="{BB962C8B-B14F-4D97-AF65-F5344CB8AC3E}">
        <p14:creationId xmlns:p14="http://schemas.microsoft.com/office/powerpoint/2010/main" val="4093868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white"/>
                </a:solidFill>
                <a:latin typeface="Trebuchet MS"/>
                <a:ea typeface="MS PGothic" panose="020B0600070205080204" pitchFamily="34" charset="-128"/>
              </a:rPr>
              <a:t>1</a:t>
            </a:r>
            <a:r>
              <a:rPr lang="en-US" sz="2200" b="1" spc="0" dirty="0">
                <a:solidFill>
                  <a:prstClr val="black"/>
                </a:solidFill>
                <a:latin typeface="Trebuchet MS"/>
                <a:ea typeface="MS PGothic" panose="020B0600070205080204" pitchFamily="34" charset="-128"/>
              </a:rPr>
              <a:t>1. Donor </a:t>
            </a:r>
            <a:r>
              <a:rPr lang="en-US" sz="2200" b="1" spc="0" dirty="0" err="1">
                <a:solidFill>
                  <a:prstClr val="black"/>
                </a:solidFill>
                <a:latin typeface="Trebuchet MS"/>
                <a:ea typeface="MS PGothic" panose="020B0600070205080204" pitchFamily="34" charset="-128"/>
              </a:rPr>
              <a:t>Eligibilty</a:t>
            </a:r>
            <a:endParaRPr lang="en-US" dirty="0"/>
          </a:p>
        </p:txBody>
      </p:sp>
      <p:sp>
        <p:nvSpPr>
          <p:cNvPr id="3" name="Content Placeholder 2"/>
          <p:cNvSpPr>
            <a:spLocks noGrp="1"/>
          </p:cNvSpPr>
          <p:nvPr>
            <p:ph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Eligibility based on donor screening</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Statement whether donor is eligible or ineligible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Summary of records must include a statement that communicable disease testing was performed (IDM results)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container must include donor identification code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must be quarantined and stored in separate area</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collected from ineligible donors can only be used due to urgent medical need and there is no comparable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7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Retain records for at least 10 years after the date of the HCT/P’s distribution</a:t>
            </a:r>
          </a:p>
          <a:p>
            <a:endParaRPr lang="en-US" dirty="0"/>
          </a:p>
        </p:txBody>
      </p:sp>
    </p:spTree>
    <p:extLst>
      <p:ext uri="{BB962C8B-B14F-4D97-AF65-F5344CB8AC3E}">
        <p14:creationId xmlns:p14="http://schemas.microsoft.com/office/powerpoint/2010/main" val="4145569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2. Communicable Disease Prevention</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Must “recover, process, store, label, package, and distribute HCT/Ps and screen test cell and tissue donors, in a way that prevents the introduction, transmission, or spread of communicable diseases”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Established Quality Program</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Maintain appropriate procedures for receiving, storing, processing, releasing, recalling, and destroying HCT/Ps; deviation reporting; and CAPA root cause investigation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Procedures must be designed “to prevent circumstances that increase the risk of the introduction, transmission, or spread of communicable diseases through the use of HCT/Ps”</a:t>
            </a:r>
          </a:p>
          <a:p>
            <a:endParaRPr lang="en-US" dirty="0"/>
          </a:p>
        </p:txBody>
      </p:sp>
      <p:pic>
        <p:nvPicPr>
          <p:cNvPr id="5" name="Picture 4"/>
          <p:cNvPicPr>
            <a:picLocks noChangeAspect="1"/>
          </p:cNvPicPr>
          <p:nvPr/>
        </p:nvPicPr>
        <p:blipFill>
          <a:blip r:embed="rId3"/>
          <a:stretch>
            <a:fillRect/>
          </a:stretch>
        </p:blipFill>
        <p:spPr>
          <a:xfrm>
            <a:off x="4371211" y="4773093"/>
            <a:ext cx="1597290" cy="1719221"/>
          </a:xfrm>
          <a:prstGeom prst="rect">
            <a:avLst/>
          </a:prstGeom>
        </p:spPr>
      </p:pic>
    </p:spTree>
    <p:extLst>
      <p:ext uri="{BB962C8B-B14F-4D97-AF65-F5344CB8AC3E}">
        <p14:creationId xmlns:p14="http://schemas.microsoft.com/office/powerpoint/2010/main" val="210890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3. Audits</a:t>
            </a:r>
            <a:endParaRPr lang="en-US" dirty="0"/>
          </a:p>
        </p:txBody>
      </p:sp>
      <p:pic>
        <p:nvPicPr>
          <p:cNvPr id="7" name="Content Placeholder 6"/>
          <p:cNvPicPr>
            <a:picLocks noGrp="1" noChangeAspect="1"/>
          </p:cNvPicPr>
          <p:nvPr>
            <p:ph sz="half" idx="1"/>
          </p:nvPr>
        </p:nvPicPr>
        <p:blipFill>
          <a:blip r:embed="rId3"/>
          <a:stretch>
            <a:fillRect/>
          </a:stretch>
        </p:blipFill>
        <p:spPr>
          <a:xfrm>
            <a:off x="1347008" y="2220927"/>
            <a:ext cx="3322608" cy="3322608"/>
          </a:xfrm>
          <a:prstGeom prst="rect">
            <a:avLst/>
          </a:prstGeom>
        </p:spPr>
      </p:pic>
      <p:sp>
        <p:nvSpPr>
          <p:cNvPr id="6" name="Content Placeholder 5"/>
          <p:cNvSpPr>
            <a:spLocks noGrp="1"/>
          </p:cNvSpPr>
          <p:nvPr>
            <p:ph sz="half" idx="2"/>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Periodically performed</a:t>
            </a:r>
          </a:p>
          <a:p>
            <a:pPr marL="0" lvl="0" indent="0" defTabSz="457200" eaLnBrk="0" fontAlgn="base" hangingPunct="0">
              <a:lnSpc>
                <a:spcPct val="10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Review of activities related to core GTP requirements</a:t>
            </a:r>
          </a:p>
          <a:p>
            <a:pPr marL="0" lvl="0" indent="0" defTabSz="457200" eaLnBrk="0" fontAlgn="base" hangingPunct="0">
              <a:lnSpc>
                <a:spcPct val="10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Validation of computer software performance, if applicable</a:t>
            </a:r>
          </a:p>
          <a:p>
            <a:endParaRPr lang="en-US" dirty="0"/>
          </a:p>
        </p:txBody>
      </p:sp>
    </p:spTree>
    <p:extLst>
      <p:ext uri="{BB962C8B-B14F-4D97-AF65-F5344CB8AC3E}">
        <p14:creationId xmlns:p14="http://schemas.microsoft.com/office/powerpoint/2010/main" val="317025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Content Placeholder 2">
            <a:extLst>
              <a:ext uri="{FF2B5EF4-FFF2-40B4-BE49-F238E27FC236}">
                <a16:creationId xmlns:a16="http://schemas.microsoft.com/office/drawing/2014/main" id="{E44A1179-E004-4C49-9FE3-78E5B13AF5AB}"/>
              </a:ext>
            </a:extLst>
          </p:cNvPr>
          <p:cNvSpPr txBox="1">
            <a:spLocks/>
          </p:cNvSpPr>
          <p:nvPr/>
        </p:nvSpPr>
        <p:spPr bwMode="auto">
          <a:xfrm>
            <a:off x="457200" y="1230874"/>
            <a:ext cx="8229600" cy="48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Trebuchet MS"/>
                <a:ea typeface="MS PGothic" panose="020B0600070205080204" pitchFamily="34" charset="-128"/>
                <a:cs typeface="Trebuchet M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FFBC24"/>
                </a:solidFill>
                <a:latin typeface="Trebuchet MS"/>
                <a:ea typeface="MS PGothic" panose="020B0600070205080204" pitchFamily="34" charset="-128"/>
                <a:cs typeface="Trebuchet M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Trebuchet MS"/>
                <a:ea typeface="MS PGothic" panose="020B0600070205080204" pitchFamily="34" charset="-128"/>
                <a:cs typeface="Trebuchet M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D5B115"/>
                </a:solidFill>
                <a:latin typeface="Trebuchet MS"/>
                <a:ea typeface="MS PGothic" panose="020B0600070205080204" pitchFamily="34" charset="-128"/>
                <a:cs typeface="Trebuchet M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Trebuchet MS"/>
                <a:ea typeface="MS PGothic" panose="020B0600070205080204" pitchFamily="34"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None/>
              <a:tabLst/>
              <a:defRPr/>
            </a:pPr>
            <a:r>
              <a:rPr kumimoji="0" lang="en-US" sz="3800" b="1"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                 What is </a:t>
            </a:r>
            <a:r>
              <a:rPr kumimoji="0" lang="en-US" sz="3800" b="1" i="0" u="none" strike="noStrike" kern="1200" cap="none" spc="0" normalizeH="0" baseline="0" noProof="0" dirty="0" err="1">
                <a:ln>
                  <a:noFill/>
                </a:ln>
                <a:solidFill>
                  <a:sysClr val="windowText" lastClr="000000"/>
                </a:solidFill>
                <a:effectLst/>
                <a:uLnTx/>
                <a:uFillTx/>
                <a:latin typeface="Trebuchet MS"/>
                <a:ea typeface="MS PGothic" panose="020B0600070205080204" pitchFamily="34" charset="-128"/>
              </a:rPr>
              <a:t>Gxp</a:t>
            </a:r>
            <a:r>
              <a:rPr kumimoji="0" lang="en-US" sz="3800" b="1"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dirty="0">
              <a:solidFill>
                <a:sysClr val="windowText" lastClr="000000"/>
              </a:solidFill>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ysClr val="windowText" lastClr="000000"/>
                </a:solidFill>
                <a:effectLst/>
                <a:uLnTx/>
                <a:uFillTx/>
                <a:latin typeface="Trebuchet MS"/>
                <a:ea typeface="MS PGothic" panose="020B0600070205080204" pitchFamily="34" charset="-128"/>
              </a:rPr>
              <a:t>GxP</a:t>
            </a:r>
            <a:r>
              <a:rPr kumimoji="0" lang="en-US" sz="20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 is a set of regulations and quality guidelines formulated by the FDA to ensure the safety  and quality of food and medical products throughout every stage of manufacturing, control, storage and distributions.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ysClr val="windowText" lastClr="000000"/>
                </a:solidFill>
                <a:effectLst/>
                <a:uLnTx/>
                <a:uFillTx/>
                <a:latin typeface="Trebuchet MS"/>
                <a:ea typeface="MS PGothic" panose="020B0600070205080204" pitchFamily="34" charset="-128"/>
              </a:rPr>
              <a:t>GxP</a:t>
            </a:r>
            <a:r>
              <a:rPr kumimoji="0" lang="en-US" sz="20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 abbreviation stands for “ good practice” following various quality standards and regulations. The “x” is variable: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GMP (Good Manufacturing Practices)</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GTP (Good Tissue Practice)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GDP (Good Documentation Practice)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GCP (Good Clinical Practice)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The type of work that is being performed will define which </a:t>
            </a:r>
            <a:r>
              <a:rPr kumimoji="0" lang="en-US" sz="2000" b="0" i="0" u="none" strike="noStrike" kern="1200" cap="none" spc="0" normalizeH="0" baseline="0" noProof="0" dirty="0" err="1">
                <a:ln>
                  <a:noFill/>
                </a:ln>
                <a:solidFill>
                  <a:sysClr val="windowText" lastClr="000000"/>
                </a:solidFill>
                <a:effectLst/>
                <a:uLnTx/>
                <a:uFillTx/>
                <a:latin typeface="Trebuchet MS"/>
                <a:ea typeface="MS PGothic" panose="020B0600070205080204" pitchFamily="34" charset="-128"/>
              </a:rPr>
              <a:t>GxPs</a:t>
            </a:r>
            <a:r>
              <a:rPr kumimoji="0" lang="en-US" sz="20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rPr>
              <a:t> should be followed.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Trebuchet MS"/>
              <a:ea typeface="MS PGothic" panose="020B0600070205080204" pitchFamily="34" charset="-128"/>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 lastClr="FFFFFF"/>
              </a:solidFill>
              <a:effectLst/>
              <a:uLnTx/>
              <a:uFillTx/>
              <a:latin typeface="Trebuchet MS"/>
              <a:ea typeface="MS PGothic" panose="020B0600070205080204" pitchFamily="34" charset="-128"/>
            </a:endParaRPr>
          </a:p>
        </p:txBody>
      </p:sp>
    </p:spTree>
    <p:extLst>
      <p:ext uri="{BB962C8B-B14F-4D97-AF65-F5344CB8AC3E}">
        <p14:creationId xmlns:p14="http://schemas.microsoft.com/office/powerpoint/2010/main" val="1639947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4. Processing and Process Controls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All process changes must be verified or validated</a:t>
            </a:r>
          </a:p>
          <a:p>
            <a:pPr marL="0" lvl="0" indent="0" defTabSz="457200" eaLnBrk="0" fontAlgn="base" hangingPunct="0">
              <a:lnSpc>
                <a:spcPct val="100000"/>
              </a:lnSpc>
              <a:spcBef>
                <a:spcPct val="20000"/>
              </a:spcBef>
              <a:spcAft>
                <a:spcPct val="0"/>
              </a:spcAft>
              <a:buNone/>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Validation activities and results must be documented, reviewed, and approved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“Procedures must include verification of label accuracy, legibility, and integrity”</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HCT/Ps from two or more donors cannot be pooled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HCT/P expiration dates shall be based on product type, processing type, storage conditions, and packaging</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Establish temperature limits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6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Record storage temperatures and continuously monitor temperatures</a:t>
            </a:r>
          </a:p>
          <a:p>
            <a:endParaRPr lang="en-US" dirty="0"/>
          </a:p>
        </p:txBody>
      </p:sp>
    </p:spTree>
    <p:extLst>
      <p:ext uri="{BB962C8B-B14F-4D97-AF65-F5344CB8AC3E}">
        <p14:creationId xmlns:p14="http://schemas.microsoft.com/office/powerpoint/2010/main" val="2229251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5. Receipt and Distribution</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Inspect incoming products (accept, reject, or place in quarantine)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1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Review all processing and tracking records prior to distribution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1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Products processed under a departure from SOP cannot be distributed “unless a responsible person has determined that the departure does not increase the risk of communicable disease”</a:t>
            </a:r>
          </a:p>
          <a:p>
            <a:endParaRPr lang="en-US" dirty="0"/>
          </a:p>
        </p:txBody>
      </p:sp>
      <p:pic>
        <p:nvPicPr>
          <p:cNvPr id="5" name="Picture 4"/>
          <p:cNvPicPr>
            <a:picLocks noChangeAspect="1"/>
          </p:cNvPicPr>
          <p:nvPr/>
        </p:nvPicPr>
        <p:blipFill>
          <a:blip r:embed="rId3"/>
          <a:stretch>
            <a:fillRect/>
          </a:stretch>
        </p:blipFill>
        <p:spPr>
          <a:xfrm>
            <a:off x="4300645" y="4236637"/>
            <a:ext cx="1908213" cy="1914310"/>
          </a:xfrm>
          <a:prstGeom prst="rect">
            <a:avLst/>
          </a:prstGeom>
        </p:spPr>
      </p:pic>
    </p:spTree>
    <p:extLst>
      <p:ext uri="{BB962C8B-B14F-4D97-AF65-F5344CB8AC3E}">
        <p14:creationId xmlns:p14="http://schemas.microsoft.com/office/powerpoint/2010/main" val="2635191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6. Records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“Maintain records concurrently with the performance of each step”</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“Records must identify the person performing the work and the dates of the various entries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Records “must be as detailed as necessary to provide a complete history of the work performed” and relate the records to the corresponding HCT/P</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Records must be retained for at least 10 years after their creation or product administration or distribution/disposition</a:t>
            </a:r>
          </a:p>
          <a:p>
            <a:endParaRPr lang="en-US" dirty="0"/>
          </a:p>
        </p:txBody>
      </p:sp>
    </p:spTree>
    <p:extLst>
      <p:ext uri="{BB962C8B-B14F-4D97-AF65-F5344CB8AC3E}">
        <p14:creationId xmlns:p14="http://schemas.microsoft.com/office/powerpoint/2010/main" val="2043011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7. Labels</a:t>
            </a:r>
            <a:endParaRPr lang="en-US" dirty="0"/>
          </a:p>
        </p:txBody>
      </p:sp>
      <p:sp>
        <p:nvSpPr>
          <p:cNvPr id="5" name="Content Placeholder 4"/>
          <p:cNvSpPr>
            <a:spLocks noGrp="1"/>
          </p:cNvSpPr>
          <p:nvPr>
            <p:ph sz="half"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Label HCT/P products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Labels must include: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Unique identifier</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Product type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Expiration date</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r>
              <a:rPr lang="en-US" sz="1800" dirty="0">
                <a:solidFill>
                  <a:prstClr val="black"/>
                </a:solidFill>
                <a:latin typeface="Trebuchet MS"/>
                <a:ea typeface="MS PGothic" panose="020B0600070205080204" pitchFamily="34" charset="-128"/>
              </a:rPr>
              <a:t>Warnings</a:t>
            </a:r>
          </a:p>
          <a:p>
            <a:pPr marL="742950" lvl="1" indent="-285750" defTabSz="457200" eaLnBrk="0" fontAlgn="base" hangingPunct="0">
              <a:lnSpc>
                <a:spcPct val="100000"/>
              </a:lnSpc>
              <a:spcBef>
                <a:spcPct val="20000"/>
              </a:spcBef>
              <a:spcAft>
                <a:spcPct val="0"/>
              </a:spcAft>
              <a:buFont typeface="Arial" panose="020B0604020202020204" pitchFamily="34" charset="0"/>
              <a:buChar char="–"/>
              <a:defRPr/>
            </a:pPr>
            <a:endParaRPr lang="en-US" sz="18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Center name and address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Storage temperature</a:t>
            </a:r>
          </a:p>
          <a:p>
            <a:endParaRPr lang="en-US" dirty="0"/>
          </a:p>
        </p:txBody>
      </p:sp>
      <p:sp>
        <p:nvSpPr>
          <p:cNvPr id="6" name="Content Placeholder 5"/>
          <p:cNvSpPr>
            <a:spLocks noGrp="1"/>
          </p:cNvSpPr>
          <p:nvPr>
            <p:ph sz="half" idx="2"/>
          </p:nvPr>
        </p:nvSpPr>
        <p:spPr/>
        <p:txBody>
          <a:bodyPr>
            <a:normAutofit lnSpcReduction="10000"/>
          </a:bodyPr>
          <a:lstStyle/>
          <a:p>
            <a:endParaRPr lang="en-US" dirty="0"/>
          </a:p>
        </p:txBody>
      </p:sp>
      <p:pic>
        <p:nvPicPr>
          <p:cNvPr id="7" name="Picture 2" descr="C:\Users\jtam\AppData\Local\Microsoft\Windows\Temporary Internet Files\Content.IE5\JC4XN1EN\EPAreadlabel[1].gif">
            <a:extLst>
              <a:ext uri="{FF2B5EF4-FFF2-40B4-BE49-F238E27FC236}">
                <a16:creationId xmlns:a16="http://schemas.microsoft.com/office/drawing/2014/main" id="{8B8F7BF4-6B24-4088-B7FF-F49CA7697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814" y="2657264"/>
            <a:ext cx="215106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29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8. Tracking</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Each HCT/P must have a unique identifier</a:t>
            </a:r>
          </a:p>
          <a:p>
            <a:pPr marL="0" lvl="0" indent="0" defTabSz="457200" eaLnBrk="0" fontAlgn="base" hangingPunct="0">
              <a:lnSpc>
                <a:spcPct val="100000"/>
              </a:lnSpc>
              <a:spcBef>
                <a:spcPct val="20000"/>
              </a:spcBef>
              <a:spcAft>
                <a:spcPct val="0"/>
              </a:spcAft>
              <a:buNone/>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HCT/P should be tracked from donor to the consignee or final disposition, and from the consignee or final disposition to the donor</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Track all HCT/Ps in case of actual or suspected contamination</a:t>
            </a:r>
          </a:p>
          <a:p>
            <a:endParaRPr lang="en-US" dirty="0"/>
          </a:p>
        </p:txBody>
      </p:sp>
      <p:pic>
        <p:nvPicPr>
          <p:cNvPr id="5" name="Picture 4"/>
          <p:cNvPicPr>
            <a:picLocks noChangeAspect="1"/>
          </p:cNvPicPr>
          <p:nvPr/>
        </p:nvPicPr>
        <p:blipFill>
          <a:blip r:embed="rId3"/>
          <a:stretch>
            <a:fillRect/>
          </a:stretch>
        </p:blipFill>
        <p:spPr>
          <a:xfrm>
            <a:off x="4371211" y="4675563"/>
            <a:ext cx="2597121" cy="1585097"/>
          </a:xfrm>
          <a:prstGeom prst="rect">
            <a:avLst/>
          </a:prstGeom>
        </p:spPr>
      </p:pic>
    </p:spTree>
    <p:extLst>
      <p:ext uri="{BB962C8B-B14F-4D97-AF65-F5344CB8AC3E}">
        <p14:creationId xmlns:p14="http://schemas.microsoft.com/office/powerpoint/2010/main" val="97326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9. Complaints</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All complaints must be documented, reviewed, and evaluated to determine if complaint is related to a deviation or adverse reaction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7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Investigate all adverse reactions involving a communicable disease</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7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Report adverse reactions to the FDA if it is:</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Fatal</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Life threatening</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Results in permanent impairment</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r>
              <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Necessitates medical or surgical intervention</a:t>
            </a:r>
          </a:p>
          <a:p>
            <a:pPr marL="742950" lvl="1" indent="-285750" defTabSz="457200" eaLnBrk="0" fontAlgn="base" hangingPunct="0">
              <a:lnSpc>
                <a:spcPct val="100000"/>
              </a:lnSpc>
              <a:spcBef>
                <a:spcPct val="20000"/>
              </a:spcBef>
              <a:spcAft>
                <a:spcPct val="0"/>
              </a:spcAft>
              <a:buFont typeface="Arial" panose="020B0604020202020204" pitchFamily="34" charset="0"/>
              <a:buChar char="–"/>
            </a:pPr>
            <a:endParaRPr lang="en-US" altLang="en-US" sz="18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Complete form FDA-3500A and submit to FDA within 15 calendar days</a:t>
            </a:r>
          </a:p>
          <a:p>
            <a:endParaRPr lang="en-US" dirty="0"/>
          </a:p>
        </p:txBody>
      </p:sp>
    </p:spTree>
    <p:extLst>
      <p:ext uri="{BB962C8B-B14F-4D97-AF65-F5344CB8AC3E}">
        <p14:creationId xmlns:p14="http://schemas.microsoft.com/office/powerpoint/2010/main" val="956549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10. Reporting</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Investigate all deviations related to a distributed product that was processed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Report all HCT/P deviations that relates to a core CGTP requirement to the FDA within 45 days of event discovery.  Complete form FDA-3486</a:t>
            </a:r>
          </a:p>
          <a:p>
            <a:endParaRPr lang="en-US" dirty="0"/>
          </a:p>
        </p:txBody>
      </p:sp>
    </p:spTree>
    <p:extLst>
      <p:ext uri="{BB962C8B-B14F-4D97-AF65-F5344CB8AC3E}">
        <p14:creationId xmlns:p14="http://schemas.microsoft.com/office/powerpoint/2010/main" val="3482937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spc="0" dirty="0">
                <a:solidFill>
                  <a:prstClr val="black"/>
                </a:solidFill>
                <a:latin typeface="Trebuchet MS"/>
                <a:ea typeface="MS PGothic" panose="020B0600070205080204" pitchFamily="34" charset="-128"/>
              </a:rPr>
              <a:t>11</a:t>
            </a:r>
            <a:r>
              <a:rPr lang="en-US" sz="2200" b="1" spc="0" dirty="0">
                <a:solidFill>
                  <a:prstClr val="black"/>
                </a:solidFill>
                <a:latin typeface="Trebuchet MS"/>
                <a:ea typeface="MS PGothic" panose="020B0600070205080204" pitchFamily="34" charset="-128"/>
              </a:rPr>
              <a:t>. Recall</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shall be recalled if it was manufactured in violation of CGTP regulations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Product will be destroyed</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Center can be ordered to stop processing until compliance with regulations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altLang="en-US" sz="1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FDA can issue a written order to recall and destroy product within 5 working days from the date of receipt of the order</a:t>
            </a:r>
          </a:p>
          <a:p>
            <a:endParaRPr lang="en-US" dirty="0"/>
          </a:p>
        </p:txBody>
      </p:sp>
      <p:pic>
        <p:nvPicPr>
          <p:cNvPr id="5" name="Picture 4"/>
          <p:cNvPicPr>
            <a:picLocks noChangeAspect="1"/>
          </p:cNvPicPr>
          <p:nvPr/>
        </p:nvPicPr>
        <p:blipFill>
          <a:blip r:embed="rId3"/>
          <a:stretch>
            <a:fillRect/>
          </a:stretch>
        </p:blipFill>
        <p:spPr>
          <a:xfrm>
            <a:off x="5165711" y="4264068"/>
            <a:ext cx="1755800" cy="1932599"/>
          </a:xfrm>
          <a:prstGeom prst="rect">
            <a:avLst/>
          </a:prstGeom>
        </p:spPr>
      </p:pic>
    </p:spTree>
    <p:extLst>
      <p:ext uri="{BB962C8B-B14F-4D97-AF65-F5344CB8AC3E}">
        <p14:creationId xmlns:p14="http://schemas.microsoft.com/office/powerpoint/2010/main" val="1374170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pPr algn="ctr"/>
            <a:r>
              <a:rPr lang="en-US" sz="2800" b="1" spc="0" dirty="0">
                <a:solidFill>
                  <a:prstClr val="black"/>
                </a:solidFill>
                <a:latin typeface="Trebuchet MS"/>
                <a:ea typeface="MS PGothic" panose="020B0600070205080204" pitchFamily="34" charset="-128"/>
              </a:rPr>
              <a:t>NON-COMPLIANCE</a:t>
            </a:r>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483</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FDA warning letters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Product recall</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Injunction</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altLang="en-US" sz="2800" dirty="0">
                <a:solidFill>
                  <a:prstClr val="black"/>
                </a:solidFill>
                <a:latin typeface="Trebuchet MS"/>
                <a:ea typeface="MS PGothic" panose="020B0600070205080204" pitchFamily="34" charset="-128"/>
              </a:rPr>
              <a:t>Closure</a:t>
            </a:r>
          </a:p>
          <a:p>
            <a:endParaRPr lang="en-US" dirty="0"/>
          </a:p>
        </p:txBody>
      </p:sp>
      <p:pic>
        <p:nvPicPr>
          <p:cNvPr id="7" name="Picture 5" descr="C:\Users\jtam\AppData\Local\Microsoft\Windows\Temporary Internet Files\Content.IE5\P9XJ2JL6\556px-Mauritius_Road_Signs_-_Warning_Sign_-_Other_dangers.svg[1].png">
            <a:extLst>
              <a:ext uri="{FF2B5EF4-FFF2-40B4-BE49-F238E27FC236}">
                <a16:creationId xmlns:a16="http://schemas.microsoft.com/office/drawing/2014/main" id="{5287A6F8-3708-44B1-8C2C-F873A84F1B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8943" y="2007261"/>
            <a:ext cx="3514438" cy="3101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253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400" b="1" spc="0" dirty="0">
                <a:solidFill>
                  <a:prstClr val="black"/>
                </a:solidFill>
                <a:latin typeface="Trebuchet MS"/>
                <a:ea typeface="MS PGothic" panose="020B0600070205080204" pitchFamily="34" charset="-128"/>
              </a:rPr>
              <a:t>Good Documentation Practice (GDP)</a:t>
            </a:r>
            <a:endParaRPr lang="en-US" dirty="0"/>
          </a:p>
        </p:txBody>
      </p:sp>
      <p:sp>
        <p:nvSpPr>
          <p:cNvPr id="3" name="Content Placeholder 2"/>
          <p:cNvSpPr>
            <a:spLocks noGrp="1"/>
          </p:cNvSpPr>
          <p:nvPr>
            <p:ph idx="1"/>
          </p:nvPr>
        </p:nvSpPr>
        <p:spPr/>
        <p:txBody>
          <a:bodyPr>
            <a:normAutofit lnSpcReduction="10000"/>
          </a:bodyPr>
          <a:lstStyle/>
          <a:p>
            <a:pPr marL="0" lvl="0" indent="0" algn="ctr" defTabSz="457200" eaLnBrk="0" fontAlgn="base" hangingPunct="0">
              <a:lnSpc>
                <a:spcPct val="100000"/>
              </a:lnSpc>
              <a:spcBef>
                <a:spcPct val="20000"/>
              </a:spcBef>
              <a:spcAft>
                <a:spcPct val="0"/>
              </a:spcAft>
              <a:buNone/>
              <a:defRPr/>
            </a:pPr>
            <a:r>
              <a:rPr lang="en-US" b="1" dirty="0">
                <a:solidFill>
                  <a:prstClr val="black"/>
                </a:solidFill>
                <a:latin typeface="Trebuchet MS"/>
                <a:ea typeface="MS PGothic" panose="020B0600070205080204" pitchFamily="34" charset="-128"/>
              </a:rPr>
              <a:t>What constitutes GDP?</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Documentation and records should be sufficiently detailed and provide proof that something was done</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Document in real time</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Documents must be clear and legible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Do not leave blank spaces – write N/A if not applicable or cross out if not relevant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Correct errors in a legible way</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Errors must be corrected immediately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Deviations should be captured and provide sufficient detail to tell a story</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Confidentiality is crucial. Access to certain information and records should be restricted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Falsification is not tolerated. Information must be true and accurate </a:t>
            </a:r>
          </a:p>
          <a:p>
            <a:endParaRPr lang="en-US" dirty="0"/>
          </a:p>
        </p:txBody>
      </p:sp>
    </p:spTree>
    <p:extLst>
      <p:ext uri="{BB962C8B-B14F-4D97-AF65-F5344CB8AC3E}">
        <p14:creationId xmlns:p14="http://schemas.microsoft.com/office/powerpoint/2010/main" val="303251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pPr algn="ctr"/>
            <a:r>
              <a:rPr lang="en-US" sz="2800" b="1" spc="0" dirty="0">
                <a:solidFill>
                  <a:prstClr val="black"/>
                </a:solidFill>
                <a:latin typeface="Trebuchet MS"/>
                <a:ea typeface="MS PGothic" panose="020B0600070205080204" pitchFamily="34" charset="-128"/>
              </a:rPr>
              <a:t>Good Manufacturing Practice (GMP)</a:t>
            </a:r>
            <a:endParaRPr lang="en-US"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ct val="20000"/>
              </a:spcBef>
              <a:spcAft>
                <a:spcPct val="0"/>
              </a:spcAft>
              <a:buNone/>
              <a:defRPr/>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GMP is part of Quality Management which ensure that all products are consistently produced and controlled to the quality standards appropriate to their intended use or per product specification. These standards are set up by the FDA to ensure that a safe and effective product is manufactured.</a:t>
            </a:r>
          </a:p>
          <a:p>
            <a:pPr marL="0" lvl="0" indent="0" defTabSz="457200" eaLnBrk="0" fontAlgn="base" hangingPunct="0">
              <a:lnSpc>
                <a:spcPct val="100000"/>
              </a:lnSpc>
              <a:spcBef>
                <a:spcPct val="20000"/>
              </a:spcBef>
              <a:spcAft>
                <a:spcPct val="0"/>
              </a:spcAft>
              <a:buNone/>
              <a:defRPr/>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srgbClr val="000000"/>
                </a:solidFill>
                <a:latin typeface="Trebuchet MS"/>
                <a:ea typeface="MS PGothic" panose="020B0600070205080204" pitchFamily="34" charset="-128"/>
                <a:cs typeface="Arial" panose="020B0604020202020204" pitchFamily="34" charset="0"/>
              </a:rPr>
              <a:t>GMPs apply to drug products, biologics, HCT/Ps, etc.</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srgbClr val="000000"/>
                </a:solidFill>
                <a:latin typeface="Trebuchet MS"/>
                <a:ea typeface="MS PGothic" panose="020B0600070205080204" pitchFamily="34" charset="-128"/>
                <a:cs typeface="Arial" panose="020B0604020202020204" pitchFamily="34" charset="0"/>
              </a:rPr>
              <a:t>These regulations are published in the Code of Federal Regulations (CFR) and outlined in 21CFR 211 (drugs).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altLang="en-US" sz="2000" dirty="0">
                <a:solidFill>
                  <a:srgbClr val="000000"/>
                </a:solidFill>
                <a:latin typeface="Trebuchet MS"/>
                <a:ea typeface="MS PGothic" panose="020B0600070205080204" pitchFamily="34" charset="-128"/>
              </a:rPr>
              <a:t>Staff must be knowledgeable of the GMPs that relate to their job duties.</a:t>
            </a:r>
            <a:endParaRPr lang="en-US" altLang="en-US" sz="2000" dirty="0">
              <a:solidFill>
                <a:prstClr val="white"/>
              </a:solidFill>
              <a:latin typeface="Trebuchet MS" panose="020B0603020202020204" pitchFamily="34" charset="0"/>
              <a:ea typeface="MS PGothic" panose="020B0600070205080204" pitchFamily="34" charset="-128"/>
              <a:cs typeface="Trebuchet MS" panose="020B0603020202020204" pitchFamily="34" charset="0"/>
            </a:endParaRPr>
          </a:p>
          <a:p>
            <a:endParaRPr lang="en-US" dirty="0"/>
          </a:p>
        </p:txBody>
      </p:sp>
    </p:spTree>
    <p:extLst>
      <p:ext uri="{BB962C8B-B14F-4D97-AF65-F5344CB8AC3E}">
        <p14:creationId xmlns:p14="http://schemas.microsoft.com/office/powerpoint/2010/main" val="3873764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Signatures must be traceable.  A signature list of maintained of all clinical employees</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Complete/submit documents on time. Many documents are used by other departments to perform their tasks so process documents promptly and do not allow paperwork to pile up.  Your work affects others!!</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Records must be stored safely and securely and easily retrievable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GDP applies to all types of document media; paper and electronic </a:t>
            </a:r>
          </a:p>
          <a:p>
            <a:pPr marL="342900" lvl="0" indent="-342900" defTabSz="457200" eaLnBrk="0" fontAlgn="base" hangingPunct="0">
              <a:lnSpc>
                <a:spcPct val="100000"/>
              </a:lnSpc>
              <a:spcBef>
                <a:spcPct val="20000"/>
              </a:spcBef>
              <a:spcAft>
                <a:spcPct val="0"/>
              </a:spcAft>
              <a:buFont typeface="Wingdings" panose="05000000000000000000" pitchFamily="2" charset="2"/>
              <a:buChar char="§"/>
              <a:defRPr/>
            </a:pPr>
            <a:r>
              <a:rPr lang="en-US" sz="2000" dirty="0">
                <a:solidFill>
                  <a:prstClr val="black"/>
                </a:solidFill>
                <a:latin typeface="Trebuchet MS"/>
                <a:ea typeface="MS PGothic" panose="020B0600070205080204" pitchFamily="34" charset="-128"/>
              </a:rPr>
              <a:t>For the safety of staff, donors and patients: </a:t>
            </a:r>
            <a:r>
              <a:rPr lang="en-US" sz="2000" b="1" dirty="0">
                <a:solidFill>
                  <a:prstClr val="black"/>
                </a:solidFill>
                <a:latin typeface="Trebuchet MS"/>
                <a:ea typeface="MS PGothic" panose="020B0600070205080204" pitchFamily="34" charset="-128"/>
              </a:rPr>
              <a:t>Do what you document and document what you do!!</a:t>
            </a:r>
          </a:p>
          <a:p>
            <a:endParaRPr lang="en-US" dirty="0"/>
          </a:p>
        </p:txBody>
      </p:sp>
      <p:pic>
        <p:nvPicPr>
          <p:cNvPr id="5" name="Picture 4"/>
          <p:cNvPicPr>
            <a:picLocks noChangeAspect="1"/>
          </p:cNvPicPr>
          <p:nvPr/>
        </p:nvPicPr>
        <p:blipFill>
          <a:blip r:embed="rId3"/>
          <a:stretch>
            <a:fillRect/>
          </a:stretch>
        </p:blipFill>
        <p:spPr>
          <a:xfrm>
            <a:off x="3252075" y="1168366"/>
            <a:ext cx="4355733" cy="1721085"/>
          </a:xfrm>
          <a:prstGeom prst="rect">
            <a:avLst/>
          </a:prstGeom>
        </p:spPr>
      </p:pic>
    </p:spTree>
    <p:extLst>
      <p:ext uri="{BB962C8B-B14F-4D97-AF65-F5344CB8AC3E}">
        <p14:creationId xmlns:p14="http://schemas.microsoft.com/office/powerpoint/2010/main" val="871735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800" b="1" spc="0" dirty="0">
                <a:solidFill>
                  <a:prstClr val="black"/>
                </a:solidFill>
                <a:latin typeface="Trebuchet MS"/>
                <a:ea typeface="MS PGothic" panose="020B0600070205080204" pitchFamily="34" charset="-128"/>
              </a:rPr>
              <a:t>Good Clinical Practice (GCP)</a:t>
            </a:r>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pPr>
            <a:r>
              <a:rPr lang="en-US" b="1" dirty="0">
                <a:solidFill>
                  <a:prstClr val="black"/>
                </a:solidFill>
                <a:latin typeface="Trebuchet MS"/>
                <a:ea typeface="MS PGothic" panose="020B0600070205080204" pitchFamily="34" charset="-128"/>
              </a:rPr>
              <a:t>What is GCP?</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GCPs are quality standards for the design, conduct, performance, monitoring, auditing, recording, analyses and reporting of clinical trials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It serves to protect the rights, integrity and confidentiality of human research subjects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Relevant clinical program faculty and staff involved in FDA regulated research or internal research with investigational drugs are required to complete CITI GCP training </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r>
              <a:rPr lang="en-US" sz="2000" dirty="0">
                <a:solidFill>
                  <a:prstClr val="black"/>
                </a:solidFill>
                <a:latin typeface="Trebuchet MS"/>
                <a:ea typeface="MS PGothic" panose="020B0600070205080204" pitchFamily="34" charset="-128"/>
              </a:rPr>
              <a:t>Responsibility for following GCPs is shared among the following:</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Institutional Review Board (IRB)</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b="1" dirty="0">
                <a:solidFill>
                  <a:prstClr val="black"/>
                </a:solidFill>
                <a:latin typeface="Trebuchet MS"/>
                <a:ea typeface="MS PGothic" panose="020B0600070205080204" pitchFamily="34" charset="-128"/>
              </a:rPr>
              <a:t>Investigator (study team)</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Sponsor</a:t>
            </a:r>
          </a:p>
          <a:p>
            <a:pPr marL="742950" lvl="1" indent="-285750" defTabSz="457200" eaLnBrk="0" fontAlgn="base" hangingPunct="0">
              <a:lnSpc>
                <a:spcPct val="100000"/>
              </a:lnSpc>
              <a:spcBef>
                <a:spcPts val="0"/>
              </a:spcBef>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Monitor</a:t>
            </a:r>
          </a:p>
          <a:p>
            <a:endParaRPr lang="en-US" dirty="0"/>
          </a:p>
        </p:txBody>
      </p:sp>
    </p:spTree>
    <p:extLst>
      <p:ext uri="{BB962C8B-B14F-4D97-AF65-F5344CB8AC3E}">
        <p14:creationId xmlns:p14="http://schemas.microsoft.com/office/powerpoint/2010/main" val="1835360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a:t>
            </a:r>
          </a:p>
          <a:p>
            <a:pPr marL="0" lvl="0" indent="0" defTabSz="457200" eaLnBrk="0" fontAlgn="base" hangingPunct="0">
              <a:lnSpc>
                <a:spcPct val="100000"/>
              </a:lnSpc>
              <a:spcBef>
                <a:spcPct val="20000"/>
              </a:spcBef>
              <a:spcAft>
                <a:spcPct val="0"/>
              </a:spcAft>
              <a:buNone/>
              <a:defRPr/>
            </a:pPr>
            <a:endParaRPr lang="en-US" sz="1100" dirty="0">
              <a:solidFill>
                <a:prstClr val="black"/>
              </a:solidFill>
              <a:latin typeface="Trebuchet MS"/>
              <a:ea typeface="MS PGothic" panose="020B0600070205080204" pitchFamily="34" charset="-128"/>
            </a:endParaRP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Follow</a:t>
            </a:r>
            <a:r>
              <a:rPr lang="en-US" sz="2000" dirty="0">
                <a:solidFill>
                  <a:prstClr val="black"/>
                </a:solidFill>
                <a:latin typeface="Trebuchet MS"/>
                <a:ea typeface="MS PGothic" panose="020B0600070205080204" pitchFamily="34" charset="-128"/>
              </a:rPr>
              <a:t> approved protocol according to the signed agreement , investigational plan and FDA regulations</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Responsible for research team’s adherence as well</a:t>
            </a: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Protect</a:t>
            </a:r>
            <a:r>
              <a:rPr lang="en-US" sz="2000" dirty="0">
                <a:solidFill>
                  <a:prstClr val="black"/>
                </a:solidFill>
                <a:latin typeface="Trebuchet MS"/>
                <a:ea typeface="MS PGothic" panose="020B0600070205080204" pitchFamily="34" charset="-128"/>
              </a:rPr>
              <a:t> human subjects</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Ensure informed consent (both via IRB approved form and research notes in the subject’s record)</a:t>
            </a: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Control</a:t>
            </a:r>
            <a:r>
              <a:rPr lang="en-US" sz="2000" dirty="0">
                <a:solidFill>
                  <a:prstClr val="black"/>
                </a:solidFill>
                <a:latin typeface="Trebuchet MS"/>
                <a:ea typeface="MS PGothic" panose="020B0600070205080204" pitchFamily="34" charset="-128"/>
              </a:rPr>
              <a:t> investigational product, including disposal or return</a:t>
            </a:r>
          </a:p>
          <a:p>
            <a:pPr marL="457200" lvl="0" indent="-457200" defTabSz="457200" eaLnBrk="0" fontAlgn="base" hangingPunct="0">
              <a:lnSpc>
                <a:spcPct val="120000"/>
              </a:lnSpc>
              <a:spcBef>
                <a:spcPts val="0"/>
              </a:spcBef>
              <a:buFont typeface="+mj-lt"/>
              <a:buAutoNum type="arabicPeriod"/>
              <a:defRPr/>
            </a:pPr>
            <a:r>
              <a:rPr lang="en-US" sz="2000" b="1" u="sng" dirty="0">
                <a:solidFill>
                  <a:prstClr val="black"/>
                </a:solidFill>
                <a:latin typeface="Trebuchet MS"/>
                <a:ea typeface="MS PGothic" panose="020B0600070205080204" pitchFamily="34" charset="-128"/>
              </a:rPr>
              <a:t>Document</a:t>
            </a:r>
            <a:r>
              <a:rPr lang="en-US" sz="2000" dirty="0">
                <a:solidFill>
                  <a:prstClr val="black"/>
                </a:solidFill>
                <a:latin typeface="Trebuchet MS"/>
                <a:ea typeface="MS PGothic" panose="020B0600070205080204" pitchFamily="34" charset="-128"/>
              </a:rPr>
              <a:t> study progress</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Maintain accurate, complete and current records </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Submit appropriate reports-progress, safety and final</a:t>
            </a:r>
          </a:p>
          <a:p>
            <a:pPr marL="800100" lvl="1" defTabSz="457200" eaLnBrk="0" fontAlgn="base" hangingPunct="0">
              <a:lnSpc>
                <a:spcPct val="120000"/>
              </a:lnSpc>
              <a:spcBef>
                <a:spcPts val="0"/>
              </a:spcBef>
              <a:buFont typeface="Wingdings" panose="05000000000000000000" pitchFamily="2" charset="2"/>
              <a:buChar char="Ø"/>
              <a:defRPr/>
            </a:pPr>
            <a:r>
              <a:rPr lang="en-US" sz="2000" dirty="0">
                <a:solidFill>
                  <a:prstClr val="black"/>
                </a:solidFill>
                <a:latin typeface="Trebuchet MS"/>
                <a:ea typeface="MS PGothic" panose="020B0600070205080204" pitchFamily="34" charset="-128"/>
              </a:rPr>
              <a:t>Retain records and make them available for review</a:t>
            </a:r>
          </a:p>
          <a:p>
            <a:endParaRPr lang="en-US" dirty="0"/>
          </a:p>
        </p:txBody>
      </p:sp>
    </p:spTree>
    <p:extLst>
      <p:ext uri="{BB962C8B-B14F-4D97-AF65-F5344CB8AC3E}">
        <p14:creationId xmlns:p14="http://schemas.microsoft.com/office/powerpoint/2010/main" val="331827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a:t>
            </a:r>
          </a:p>
          <a:p>
            <a:pPr marL="0" lvl="0" indent="0" defTabSz="457200" eaLnBrk="0" fontAlgn="base" hangingPunct="0">
              <a:lnSpc>
                <a:spcPct val="100000"/>
              </a:lnSpc>
              <a:spcBef>
                <a:spcPct val="20000"/>
              </a:spcBef>
              <a:spcAft>
                <a:spcPct val="0"/>
              </a:spcAft>
              <a:buNone/>
              <a:defRPr/>
            </a:pPr>
            <a:endParaRPr lang="en-US" sz="1100" dirty="0">
              <a:solidFill>
                <a:prstClr val="black"/>
              </a:solidFill>
              <a:latin typeface="Trebuchet MS"/>
              <a:ea typeface="MS PGothic" panose="020B0600070205080204" pitchFamily="34" charset="-128"/>
            </a:endParaRPr>
          </a:p>
          <a:p>
            <a:pPr marL="457200" lvl="0" indent="-457200" defTabSz="457200" eaLnBrk="0" fontAlgn="base" hangingPunct="0">
              <a:lnSpc>
                <a:spcPct val="100000"/>
              </a:lnSpc>
              <a:spcBef>
                <a:spcPct val="20000"/>
              </a:spcBef>
              <a:spcAft>
                <a:spcPct val="0"/>
              </a:spcAft>
              <a:buFont typeface="+mj-lt"/>
              <a:buAutoNum type="arabicPeriod" startAt="5"/>
              <a:defRPr/>
            </a:pPr>
            <a:r>
              <a:rPr lang="en-US" sz="2000" dirty="0">
                <a:solidFill>
                  <a:prstClr val="black"/>
                </a:solidFill>
                <a:latin typeface="Trebuchet MS"/>
                <a:ea typeface="MS PGothic" panose="020B0600070205080204" pitchFamily="34" charset="-128"/>
              </a:rPr>
              <a:t>Disclosure of Conflicts of Interest that affect the design, conduct, reporting, and analysis of the research (Disclose to Sponsor and UC San Diego Health)</a:t>
            </a:r>
          </a:p>
          <a:p>
            <a:pPr marL="457200" lvl="0" indent="-457200" defTabSz="457200" eaLnBrk="0" fontAlgn="base" hangingPunct="0">
              <a:lnSpc>
                <a:spcPct val="100000"/>
              </a:lnSpc>
              <a:spcBef>
                <a:spcPts val="0"/>
              </a:spcBef>
              <a:buFont typeface="+mj-lt"/>
              <a:buAutoNum type="arabicPeriod" startAt="5"/>
              <a:defRPr/>
            </a:pPr>
            <a:r>
              <a:rPr lang="en-US" sz="2000" dirty="0">
                <a:solidFill>
                  <a:prstClr val="black"/>
                </a:solidFill>
                <a:latin typeface="Trebuchet MS"/>
                <a:ea typeface="MS PGothic" panose="020B0600070205080204" pitchFamily="34" charset="-128"/>
              </a:rPr>
              <a:t>Complete Form FDA 1572 – contract between the PI and FDA.  Investigator:</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Agrees to personally conduct or supervise the study in accordance with the approved, relevant, current protocol</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Maintains adequate and accurate records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Reads and understands the information in the investigator brochure</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Ensures all assisting in the study are informed of their obligations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Ensures IRB complies with FDA requirements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Promptly report all changes or unexpected problems to IRB</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 changes are approved by IRB</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Ensure all site personnel are qualified and familiar with the product and it’s use</a:t>
            </a:r>
          </a:p>
          <a:p>
            <a:endParaRPr lang="en-US" dirty="0"/>
          </a:p>
        </p:txBody>
      </p:sp>
    </p:spTree>
    <p:extLst>
      <p:ext uri="{BB962C8B-B14F-4D97-AF65-F5344CB8AC3E}">
        <p14:creationId xmlns:p14="http://schemas.microsoft.com/office/powerpoint/2010/main" val="1749211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lgn="ctr"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a:t>
            </a:r>
          </a:p>
          <a:p>
            <a:pPr marL="0" lvl="0" indent="0" defTabSz="457200" eaLnBrk="0" fontAlgn="base" hangingPunct="0">
              <a:lnSpc>
                <a:spcPct val="100000"/>
              </a:lnSpc>
              <a:spcBef>
                <a:spcPct val="20000"/>
              </a:spcBef>
              <a:spcAft>
                <a:spcPct val="0"/>
              </a:spcAft>
              <a:buNone/>
              <a:defRPr/>
            </a:pPr>
            <a:endParaRPr lang="en-US" sz="1100" dirty="0">
              <a:solidFill>
                <a:prstClr val="black"/>
              </a:solidFill>
              <a:latin typeface="Trebuchet MS"/>
              <a:ea typeface="MS PGothic" panose="020B0600070205080204" pitchFamily="34" charset="-128"/>
            </a:endParaRPr>
          </a:p>
          <a:p>
            <a:pPr marL="0" lvl="0" indent="0" defTabSz="457200" eaLnBrk="0" fontAlgn="base" hangingPunct="0">
              <a:lnSpc>
                <a:spcPct val="100000"/>
              </a:lnSpc>
              <a:spcBef>
                <a:spcPct val="20000"/>
              </a:spcBef>
              <a:spcAft>
                <a:spcPct val="0"/>
              </a:spcAft>
              <a:buNone/>
              <a:defRPr/>
            </a:pPr>
            <a:r>
              <a:rPr lang="en-US" sz="2000" b="1" dirty="0">
                <a:solidFill>
                  <a:prstClr val="black"/>
                </a:solidFill>
                <a:latin typeface="Trebuchet MS"/>
                <a:ea typeface="MS PGothic" panose="020B0600070205080204" pitchFamily="34" charset="-128"/>
              </a:rPr>
              <a:t>Investigator Responsibilities per Form 1572 cont’d:</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Sufficient resources, access to patients and time</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Adequate number of qualified personnel</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Adequate facilities and equipment</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Personnel trained on protocol, investigational product, and assigned duties and functions</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Medical decisions should be made by a qualified physician who is an investigator or sub-investigator for the study</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Adverse events and other medical issues should be managed adequately</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Subject’s Primary Care Physician should be notified of participation, with subject’s approval</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Withdrawn subjects should be assessed</a:t>
            </a:r>
          </a:p>
          <a:p>
            <a:pPr marL="742950" lvl="1" indent="-285750" defTabSz="457200" eaLnBrk="0" fontAlgn="base" hangingPunct="0">
              <a:lnSpc>
                <a:spcPct val="100000"/>
              </a:lnSpc>
              <a:spcBef>
                <a:spcPts val="0"/>
              </a:spcBef>
              <a:buFont typeface="Wingdings" panose="05000000000000000000" pitchFamily="2" charset="2"/>
              <a:buChar char="ü"/>
              <a:defRPr/>
            </a:pPr>
            <a:r>
              <a:rPr lang="en-US" sz="1800" dirty="0">
                <a:solidFill>
                  <a:prstClr val="black"/>
                </a:solidFill>
                <a:latin typeface="Trebuchet MS"/>
                <a:ea typeface="MS PGothic" panose="020B0600070205080204" pitchFamily="34" charset="-128"/>
              </a:rPr>
              <a:t>Accurate documentation and records</a:t>
            </a: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Tree>
    <p:extLst>
      <p:ext uri="{BB962C8B-B14F-4D97-AF65-F5344CB8AC3E}">
        <p14:creationId xmlns:p14="http://schemas.microsoft.com/office/powerpoint/2010/main" val="172640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algn="ctr" defTabSz="457200" eaLnBrk="0" fontAlgn="base" hangingPunct="0">
              <a:lnSpc>
                <a:spcPct val="100000"/>
              </a:lnSpc>
              <a:spcBef>
                <a:spcPct val="20000"/>
              </a:spcBef>
              <a:spcAft>
                <a:spcPct val="0"/>
              </a:spcAft>
              <a:defRPr/>
            </a:pPr>
            <a:br>
              <a:rPr lang="en-US" sz="2000" spc="0" dirty="0">
                <a:solidFill>
                  <a:prstClr val="black"/>
                </a:solidFill>
                <a:latin typeface="Trebuchet MS"/>
                <a:ea typeface="MS PGothic" panose="020B0600070205080204" pitchFamily="34" charset="-128"/>
              </a:rPr>
            </a:br>
            <a:br>
              <a:rPr lang="en-US" sz="2000" spc="0" dirty="0">
                <a:solidFill>
                  <a:prstClr val="black"/>
                </a:solidFill>
                <a:latin typeface="Trebuchet MS"/>
                <a:ea typeface="MS PGothic" panose="020B0600070205080204" pitchFamily="34" charset="-128"/>
              </a:rPr>
            </a:br>
            <a:br>
              <a:rPr lang="en-US" sz="2000" spc="0" dirty="0">
                <a:solidFill>
                  <a:prstClr val="black"/>
                </a:solidFill>
                <a:latin typeface="Trebuchet MS"/>
                <a:ea typeface="MS PGothic" panose="020B0600070205080204" pitchFamily="34" charset="-128"/>
              </a:rPr>
            </a:br>
            <a:r>
              <a:rPr lang="en-US" sz="4200" spc="0" dirty="0">
                <a:solidFill>
                  <a:prstClr val="black"/>
                </a:solidFill>
                <a:latin typeface="Trebuchet MS"/>
                <a:ea typeface="MS PGothic" panose="020B0600070205080204" pitchFamily="34" charset="-128"/>
              </a:rPr>
              <a:t>Why are GMPs important?</a:t>
            </a:r>
            <a:br>
              <a:rPr lang="en-US" sz="4200" spc="0" dirty="0">
                <a:solidFill>
                  <a:prstClr val="black"/>
                </a:solidFill>
                <a:latin typeface="Trebuchet MS"/>
                <a:ea typeface="MS PGothic" panose="020B0600070205080204" pitchFamily="34" charset="-128"/>
              </a:rPr>
            </a:br>
            <a:endParaRPr lang="en-US" sz="4200"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endParaRPr lang="en-US" sz="2000" dirty="0">
              <a:solidFill>
                <a:prstClr val="black"/>
              </a:solidFill>
              <a:latin typeface="Trebuchet MS"/>
              <a:ea typeface="MS PGothic" panose="020B0600070205080204" pitchFamily="34" charset="-128"/>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Required by the FDA</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Ensures a safe and effective product</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Maintains consistency and conformity</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Reduces product rejection or recall	</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Designed to minimize risk involved in any pharmaceutical production that cannot be eliminated through final product testing</a:t>
            </a:r>
          </a:p>
          <a:p>
            <a:endParaRPr lang="en-US" dirty="0"/>
          </a:p>
        </p:txBody>
      </p:sp>
    </p:spTree>
    <p:extLst>
      <p:ext uri="{BB962C8B-B14F-4D97-AF65-F5344CB8AC3E}">
        <p14:creationId xmlns:p14="http://schemas.microsoft.com/office/powerpoint/2010/main" val="280142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normAutofit fontScale="90000"/>
          </a:bodyPr>
          <a:lstStyle/>
          <a:p>
            <a:pPr lvl="0" defTabSz="457200" eaLnBrk="0" fontAlgn="base" hangingPunct="0">
              <a:lnSpc>
                <a:spcPct val="100000"/>
              </a:lnSpc>
              <a:spcBef>
                <a:spcPct val="20000"/>
              </a:spcBef>
              <a:spcAft>
                <a:spcPct val="0"/>
              </a:spcAft>
            </a:pPr>
            <a:br>
              <a:rPr lang="en-US" altLang="en-US" sz="20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br>
              <a:rPr lang="en-US" altLang="en-US" sz="20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br>
              <a:rPr lang="en-US" altLang="en-US" sz="20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r>
              <a:rPr lang="en-US" altLang="en-US" sz="28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What happens if GMPs are not followed?</a:t>
            </a:r>
            <a:br>
              <a:rPr lang="en-US" altLang="en-US" sz="2800"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br>
            <a:endParaRPr lang="en-US" sz="2800" dirty="0"/>
          </a:p>
        </p:txBody>
      </p:sp>
      <p:sp>
        <p:nvSpPr>
          <p:cNvPr id="3" name="Content Placeholder 2"/>
          <p:cNvSpPr>
            <a:spLocks noGrp="1"/>
          </p:cNvSpPr>
          <p:nvPr>
            <p:ph idx="1"/>
          </p:nvPr>
        </p:nvSpPr>
        <p:spPr/>
        <p:txBody>
          <a:bodyPr/>
          <a:lstStyle/>
          <a:p>
            <a:pPr marL="0" lvl="0" indent="0" defTabSz="457200" eaLnBrk="0" fontAlgn="base" hangingPunct="0">
              <a:lnSpc>
                <a:spcPct val="100000"/>
              </a:lnSpc>
              <a:spcBef>
                <a:spcPct val="20000"/>
              </a:spcBef>
              <a:spcAft>
                <a:spcPct val="0"/>
              </a:spcAft>
              <a:buNone/>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 product is deemed </a:t>
            </a:r>
            <a:r>
              <a:rPr lang="en-US" altLang="en-US" sz="2000" u="sng"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adulterated.  </a:t>
            </a: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The product fails to conform to standards and cannot claim to be safe or contain the identity, strength, quality, or purity which it is represented to have.</a:t>
            </a:r>
          </a:p>
          <a:p>
            <a:pPr marL="0" lvl="0" indent="0" algn="ctr" defTabSz="457200" eaLnBrk="0" fontAlgn="base" hangingPunct="0">
              <a:lnSpc>
                <a:spcPct val="100000"/>
              </a:lnSpc>
              <a:spcBef>
                <a:spcPct val="20000"/>
              </a:spcBef>
              <a:spcAft>
                <a:spcPct val="0"/>
              </a:spcAft>
              <a:buNone/>
            </a:pPr>
            <a:r>
              <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	</a:t>
            </a:r>
          </a:p>
          <a:p>
            <a:pPr marL="0" lvl="0" indent="0" defTabSz="457200" eaLnBrk="0" fontAlgn="base" hangingPunct="0">
              <a:lnSpc>
                <a:spcPct val="100000"/>
              </a:lnSpc>
              <a:spcBef>
                <a:spcPct val="20000"/>
              </a:spcBef>
              <a:spcAft>
                <a:spcPct val="0"/>
              </a:spcAft>
              <a:buNone/>
            </a:pPr>
            <a:endParaRPr lang="en-US" altLang="en-US" sz="2000" dirty="0">
              <a:solidFill>
                <a:prstClr val="black"/>
              </a:solidFill>
              <a:latin typeface="Trebuchet MS" panose="020B0603020202020204" pitchFamily="34" charset="0"/>
              <a:ea typeface="MS PGothic" panose="020B0600070205080204" pitchFamily="34" charset="-128"/>
              <a:cs typeface="Trebuchet MS" panose="020B0603020202020204" pitchFamily="34" charset="0"/>
            </a:endParaRPr>
          </a:p>
          <a:p>
            <a:pPr marL="342900" lvl="0" indent="-342900" defTabSz="457200" eaLnBrk="0" fontAlgn="base" hangingPunct="0">
              <a:lnSpc>
                <a:spcPct val="100000"/>
              </a:lnSpc>
              <a:spcBef>
                <a:spcPct val="20000"/>
              </a:spcBef>
              <a:spcAft>
                <a:spcPct val="0"/>
              </a:spcAft>
              <a:buFont typeface="Arial" panose="020B0604020202020204" pitchFamily="34" charset="0"/>
              <a:buChar char="•"/>
            </a:pPr>
            <a:endParaRPr lang="en-US" sz="2000" dirty="0">
              <a:solidFill>
                <a:prstClr val="white"/>
              </a:solidFill>
              <a:latin typeface="Trebuchet MS"/>
              <a:ea typeface="MS PGothic" panose="020B0600070205080204" pitchFamily="34" charset="-128"/>
            </a:endParaRPr>
          </a:p>
          <a:p>
            <a:endParaRPr lang="en-US" dirty="0"/>
          </a:p>
        </p:txBody>
      </p:sp>
      <p:sp>
        <p:nvSpPr>
          <p:cNvPr id="5" name="Oval 4"/>
          <p:cNvSpPr/>
          <p:nvPr/>
        </p:nvSpPr>
        <p:spPr>
          <a:xfrm>
            <a:off x="4267105" y="2842346"/>
            <a:ext cx="2261711" cy="1655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GMP NOT FOLLOWED</a:t>
            </a:r>
          </a:p>
        </p:txBody>
      </p:sp>
      <p:sp>
        <p:nvSpPr>
          <p:cNvPr id="6" name="Rounded Rectangle 5"/>
          <p:cNvSpPr/>
          <p:nvPr/>
        </p:nvSpPr>
        <p:spPr>
          <a:xfrm>
            <a:off x="1097280" y="4928616"/>
            <a:ext cx="2176272" cy="135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Product may contain toxic substances or unexpected contamination. </a:t>
            </a:r>
          </a:p>
        </p:txBody>
      </p:sp>
      <p:sp>
        <p:nvSpPr>
          <p:cNvPr id="12" name="Rounded Rectangle 11"/>
          <p:cNvSpPr/>
          <p:nvPr/>
        </p:nvSpPr>
        <p:spPr>
          <a:xfrm>
            <a:off x="4267105" y="4928616"/>
            <a:ext cx="2261711" cy="135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Containers could be incorrectly </a:t>
            </a:r>
            <a:r>
              <a:rPr lang="en-US" dirty="0" err="1">
                <a:solidFill>
                  <a:schemeClr val="tx1"/>
                </a:solidFill>
              </a:rPr>
              <a:t>labled</a:t>
            </a:r>
            <a:endParaRPr lang="en-US" dirty="0">
              <a:solidFill>
                <a:schemeClr val="tx1"/>
              </a:solidFill>
            </a:endParaRPr>
          </a:p>
        </p:txBody>
      </p:sp>
      <p:sp>
        <p:nvSpPr>
          <p:cNvPr id="13" name="Rounded Rectangle 12"/>
          <p:cNvSpPr/>
          <p:nvPr/>
        </p:nvSpPr>
        <p:spPr>
          <a:xfrm>
            <a:off x="7607808" y="4928616"/>
            <a:ext cx="2176272" cy="135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Product may contain insufficient or too much active ingredient</a:t>
            </a:r>
          </a:p>
        </p:txBody>
      </p:sp>
      <p:cxnSp>
        <p:nvCxnSpPr>
          <p:cNvPr id="15" name="Straight Arrow Connector 14"/>
          <p:cNvCxnSpPr>
            <a:stCxn id="5" idx="2"/>
          </p:cNvCxnSpPr>
          <p:nvPr/>
        </p:nvCxnSpPr>
        <p:spPr>
          <a:xfrm flipH="1">
            <a:off x="2185416" y="3669878"/>
            <a:ext cx="2081689" cy="1176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4"/>
            <a:endCxn id="12" idx="0"/>
          </p:cNvCxnSpPr>
          <p:nvPr/>
        </p:nvCxnSpPr>
        <p:spPr>
          <a:xfrm>
            <a:off x="5397961" y="4497410"/>
            <a:ext cx="0" cy="431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528816" y="3669878"/>
            <a:ext cx="2020824" cy="1176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50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sz="2200" b="1" spc="0" dirty="0">
                <a:solidFill>
                  <a:prstClr val="black"/>
                </a:solidFill>
                <a:latin typeface="Trebuchet MS"/>
                <a:ea typeface="MS PGothic" panose="020B0600070205080204" pitchFamily="34" charset="-128"/>
              </a:rPr>
              <a:t>GMP Elements</a:t>
            </a:r>
            <a:endParaRPr lang="en-US" dirty="0"/>
          </a:p>
        </p:txBody>
      </p:sp>
      <p:sp>
        <p:nvSpPr>
          <p:cNvPr id="5" name="Content Placeholder 4"/>
          <p:cNvSpPr>
            <a:spLocks noGrp="1"/>
          </p:cNvSpPr>
          <p:nvPr>
            <p:ph sz="half" idx="1"/>
          </p:nvPr>
        </p:nvSpPr>
        <p:spPr/>
        <p:txBody>
          <a:bodyPr/>
          <a:lstStyle/>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Record Keeping</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Organization &amp; Personnel</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Calibration &amp; Validation</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Error Management</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SOPs</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Production &amp; Process Control</a:t>
            </a:r>
          </a:p>
          <a:p>
            <a:pPr marL="457200" lvl="0" indent="-457200" defTabSz="457200" eaLnBrk="0" fontAlgn="base" hangingPunct="0">
              <a:lnSpc>
                <a:spcPct val="100000"/>
              </a:lnSpc>
              <a:spcBef>
                <a:spcPct val="20000"/>
              </a:spcBef>
              <a:buFont typeface="+mj-lt"/>
              <a:buAutoNum type="arabicPeriod"/>
              <a:defRPr/>
            </a:pPr>
            <a:r>
              <a:rPr lang="en-US" altLang="en-US" sz="2000" dirty="0">
                <a:solidFill>
                  <a:prstClr val="black"/>
                </a:solidFill>
                <a:latin typeface="Trebuchet MS"/>
                <a:ea typeface="MS PGothic" panose="020B0600070205080204" pitchFamily="34" charset="-128"/>
              </a:rPr>
              <a:t>Packaging &amp; Labeling Control</a:t>
            </a:r>
          </a:p>
          <a:p>
            <a:endParaRPr lang="en-US" dirty="0"/>
          </a:p>
        </p:txBody>
      </p:sp>
      <p:sp>
        <p:nvSpPr>
          <p:cNvPr id="6" name="Content Placeholder 5"/>
          <p:cNvSpPr>
            <a:spLocks noGrp="1"/>
          </p:cNvSpPr>
          <p:nvPr>
            <p:ph sz="half" idx="2"/>
          </p:nvPr>
        </p:nvSpPr>
        <p:spPr/>
        <p:txBody>
          <a:bodyPr/>
          <a:lstStyle/>
          <a:p>
            <a:pPr marL="457200" lvl="0" indent="-457200" defTabSz="457200" eaLnBrk="0" fontAlgn="base" hangingPunct="0">
              <a:lnSpc>
                <a:spcPct val="100000"/>
              </a:lnSpc>
              <a:spcBef>
                <a:spcPts val="480"/>
              </a:spcBef>
              <a:buAutoNum type="arabicPeriod" startAt="8"/>
              <a:defRPr/>
            </a:pPr>
            <a:r>
              <a:rPr lang="en-US" altLang="en-US" sz="2000" dirty="0">
                <a:solidFill>
                  <a:prstClr val="black"/>
                </a:solidFill>
                <a:latin typeface="Trebuchet MS" panose="020B0603020202020204" pitchFamily="34" charset="0"/>
                <a:ea typeface="MS PGothic" panose="020B0600070205080204" pitchFamily="34" charset="-128"/>
              </a:rPr>
              <a:t>Building &amp; Facilities</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9.	Holding &amp; Distribution</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10.	Materials &amp; Component 	Control</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11.	Equipment/Supplies</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12.	Returned &amp; Salvaged 	Products</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13.	Quality Assurance</a:t>
            </a:r>
          </a:p>
          <a:p>
            <a:pPr marL="0" lvl="0" indent="0" defTabSz="457200" eaLnBrk="0" fontAlgn="base" hangingPunct="0">
              <a:lnSpc>
                <a:spcPct val="100000"/>
              </a:lnSpc>
              <a:spcBef>
                <a:spcPts val="480"/>
              </a:spcBef>
              <a:buNone/>
              <a:defRPr/>
            </a:pPr>
            <a:r>
              <a:rPr lang="en-US" altLang="en-US" sz="2000" dirty="0">
                <a:solidFill>
                  <a:prstClr val="black"/>
                </a:solidFill>
                <a:latin typeface="Trebuchet MS" panose="020B0603020202020204" pitchFamily="34" charset="0"/>
                <a:ea typeface="MS PGothic" panose="020B0600070205080204" pitchFamily="34" charset="-128"/>
              </a:rPr>
              <a:t>14.	Auditing</a:t>
            </a:r>
          </a:p>
          <a:p>
            <a:endParaRPr lang="en-US" dirty="0"/>
          </a:p>
        </p:txBody>
      </p:sp>
    </p:spTree>
    <p:extLst>
      <p:ext uri="{BB962C8B-B14F-4D97-AF65-F5344CB8AC3E}">
        <p14:creationId xmlns:p14="http://schemas.microsoft.com/office/powerpoint/2010/main" val="196354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371211" cy="1152244"/>
          </a:xfrm>
          <a:prstGeom prst="rect">
            <a:avLst/>
          </a:prstGeom>
        </p:spPr>
      </p:pic>
      <p:sp>
        <p:nvSpPr>
          <p:cNvPr id="2" name="Title 1"/>
          <p:cNvSpPr>
            <a:spLocks noGrp="1"/>
          </p:cNvSpPr>
          <p:nvPr>
            <p:ph type="title"/>
          </p:nvPr>
        </p:nvSpPr>
        <p:spPr/>
        <p:txBody>
          <a:bodyPr/>
          <a:lstStyle/>
          <a:p>
            <a:r>
              <a:rPr lang="en-US" altLang="en-US" sz="2200" b="1" spc="0" dirty="0">
                <a:solidFill>
                  <a:prstClr val="black"/>
                </a:solidFill>
                <a:latin typeface="Trebuchet MS" panose="020B0603020202020204" pitchFamily="34" charset="0"/>
                <a:ea typeface="MS PGothic" panose="020B0600070205080204" pitchFamily="34" charset="-128"/>
                <a:cs typeface="Trebuchet MS" panose="020B0603020202020204" pitchFamily="34" charset="0"/>
              </a:rPr>
              <a:t>1. Record Keeping</a:t>
            </a:r>
            <a:endParaRPr lang="en-US" dirty="0"/>
          </a:p>
        </p:txBody>
      </p:sp>
      <p:sp>
        <p:nvSpPr>
          <p:cNvPr id="3" name="Content Placeholder 2"/>
          <p:cNvSpPr>
            <a:spLocks noGrp="1"/>
          </p:cNvSpPr>
          <p:nvPr>
            <p:ph idx="1"/>
          </p:nvPr>
        </p:nvSpPr>
        <p:spPr/>
        <p:txBody>
          <a:bodyPr/>
          <a:lstStyle/>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Written procedures must be established and followed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Product release criteria established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All actions must be documented in </a:t>
            </a:r>
            <a:r>
              <a:rPr lang="en-US" sz="2000" u="sng" dirty="0">
                <a:solidFill>
                  <a:prstClr val="black"/>
                </a:solidFill>
                <a:latin typeface="Trebuchet MS"/>
                <a:ea typeface="MS PGothic" panose="020B0600070205080204" pitchFamily="34" charset="-128"/>
              </a:rPr>
              <a:t>real-time</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Data must be directly recorded into appropriate records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Calculations need to be recorded</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Second person must review records</a:t>
            </a:r>
          </a:p>
          <a:p>
            <a:pPr marL="342900" lvl="0" indent="-342900" defTabSz="457200" eaLnBrk="0" fontAlgn="base" hangingPunct="0">
              <a:lnSpc>
                <a:spcPct val="100000"/>
              </a:lnSpc>
              <a:spcBef>
                <a:spcPct val="20000"/>
              </a:spcBef>
              <a:spcAft>
                <a:spcPct val="0"/>
              </a:spcAft>
              <a:buFont typeface="Arial" panose="020B0604020202020204" pitchFamily="34" charset="0"/>
              <a:buChar char="•"/>
              <a:defRPr/>
            </a:pPr>
            <a:r>
              <a:rPr lang="en-US" sz="2000" dirty="0">
                <a:solidFill>
                  <a:prstClr val="black"/>
                </a:solidFill>
                <a:latin typeface="Trebuchet MS"/>
                <a:ea typeface="MS PGothic" panose="020B0600070205080204" pitchFamily="34" charset="-128"/>
              </a:rPr>
              <a:t>Deviations and OOS must be reported and investigated.  Root cause should be identified</a:t>
            </a:r>
          </a:p>
          <a:p>
            <a:endParaRPr lang="en-US" dirty="0"/>
          </a:p>
        </p:txBody>
      </p:sp>
      <p:pic>
        <p:nvPicPr>
          <p:cNvPr id="5" name="Picture 4" descr="Clipart - Write Documen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632" y="865682"/>
            <a:ext cx="2291996" cy="2291996"/>
          </a:xfrm>
          <a:prstGeom prst="rect">
            <a:avLst/>
          </a:prstGeom>
        </p:spPr>
      </p:pic>
    </p:spTree>
    <p:extLst>
      <p:ext uri="{BB962C8B-B14F-4D97-AF65-F5344CB8AC3E}">
        <p14:creationId xmlns:p14="http://schemas.microsoft.com/office/powerpoint/2010/main" val="11418768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82</TotalTime>
  <Words>3632</Words>
  <Application>Microsoft Office PowerPoint</Application>
  <PresentationFormat>Widescreen</PresentationFormat>
  <Paragraphs>488</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Trebuchet MS</vt:lpstr>
      <vt:lpstr>Wingdings</vt:lpstr>
      <vt:lpstr>Metropolitan</vt:lpstr>
      <vt:lpstr>GxP Training</vt:lpstr>
      <vt:lpstr>PowerPoint Presentation</vt:lpstr>
      <vt:lpstr>PowerPoint Presentation</vt:lpstr>
      <vt:lpstr>PowerPoint Presentation</vt:lpstr>
      <vt:lpstr>Good Manufacturing Practice (GMP)</vt:lpstr>
      <vt:lpstr>   Why are GMPs important? </vt:lpstr>
      <vt:lpstr>   What happens if GMPs are not followed? </vt:lpstr>
      <vt:lpstr>GMP Elements</vt:lpstr>
      <vt:lpstr>1. Record Keeping</vt:lpstr>
      <vt:lpstr>1. Record Keeping, cont..</vt:lpstr>
      <vt:lpstr>1. Record Keeping, cont..</vt:lpstr>
      <vt:lpstr>1. Record Keeping, cont..</vt:lpstr>
      <vt:lpstr>2. Organization &amp; Personnel</vt:lpstr>
      <vt:lpstr>2. Organization &amp; Personnel, cont. </vt:lpstr>
      <vt:lpstr>3. Calibration &amp; Validation</vt:lpstr>
      <vt:lpstr>4. Error Management</vt:lpstr>
      <vt:lpstr>4. Error Management, cont. </vt:lpstr>
      <vt:lpstr>5. Standard Operating Procedures</vt:lpstr>
      <vt:lpstr>6. Production and Process Controls</vt:lpstr>
      <vt:lpstr>6. Production and Process Controls, cont. </vt:lpstr>
      <vt:lpstr>7. Packing and Labeling Control</vt:lpstr>
      <vt:lpstr>8. Building and Facilities</vt:lpstr>
      <vt:lpstr>9. Holding and Distribution</vt:lpstr>
      <vt:lpstr>10. Materials/Component Control</vt:lpstr>
      <vt:lpstr>11. Equipment</vt:lpstr>
      <vt:lpstr>12. Returned and Salvaged Products</vt:lpstr>
      <vt:lpstr>13. Quality Assurance</vt:lpstr>
      <vt:lpstr>13. Quality Assurance, cont. </vt:lpstr>
      <vt:lpstr>13. Quality Assurance, cont. </vt:lpstr>
      <vt:lpstr>   14. Auditing </vt:lpstr>
      <vt:lpstr>NON-COMPLIANCE</vt:lpstr>
      <vt:lpstr>Good Tissue Practice (GTP)</vt:lpstr>
      <vt:lpstr>   Why are GTPs important? </vt:lpstr>
      <vt:lpstr>PowerPoint Presentation</vt:lpstr>
      <vt:lpstr>PowerPoint Presentation</vt:lpstr>
      <vt:lpstr>  GTP regulations not covered by GMP regulations: </vt:lpstr>
      <vt:lpstr>11. Donor Eligibilty</vt:lpstr>
      <vt:lpstr>2. Communicable Disease Prevention</vt:lpstr>
      <vt:lpstr>3. Audits</vt:lpstr>
      <vt:lpstr>4. Processing and Process Controls</vt:lpstr>
      <vt:lpstr>5. Receipt and Distribution</vt:lpstr>
      <vt:lpstr>6. Records</vt:lpstr>
      <vt:lpstr>7. Labels</vt:lpstr>
      <vt:lpstr>8. Tracking</vt:lpstr>
      <vt:lpstr>9. Complaints</vt:lpstr>
      <vt:lpstr>10. Reporting</vt:lpstr>
      <vt:lpstr>11. Recall</vt:lpstr>
      <vt:lpstr>NON-COMPLIANCE</vt:lpstr>
      <vt:lpstr>Good Documentation Practice (GDP)</vt:lpstr>
      <vt:lpstr>PowerPoint Presentation</vt:lpstr>
      <vt:lpstr>Good Clinical Practice (GCP)</vt:lpstr>
      <vt:lpstr>PowerPoint Presentation</vt:lpstr>
      <vt:lpstr>PowerPoint Presentation</vt:lpstr>
      <vt:lpstr>PowerPoint Presentation</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Wilson</dc:creator>
  <cp:lastModifiedBy>Wilson, Emily</cp:lastModifiedBy>
  <cp:revision>19</cp:revision>
  <dcterms:created xsi:type="dcterms:W3CDTF">2023-09-21T15:26:52Z</dcterms:created>
  <dcterms:modified xsi:type="dcterms:W3CDTF">2025-08-11T17:42:32Z</dcterms:modified>
</cp:coreProperties>
</file>