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8"/>
  </p:notesMasterIdLst>
  <p:sldIdLst>
    <p:sldId id="561" r:id="rId3"/>
    <p:sldId id="563" r:id="rId4"/>
    <p:sldId id="567" r:id="rId5"/>
    <p:sldId id="568" r:id="rId6"/>
    <p:sldId id="569" r:id="rId7"/>
    <p:sldId id="570" r:id="rId8"/>
    <p:sldId id="571" r:id="rId9"/>
    <p:sldId id="572" r:id="rId10"/>
    <p:sldId id="574" r:id="rId11"/>
    <p:sldId id="575" r:id="rId12"/>
    <p:sldId id="576" r:id="rId13"/>
    <p:sldId id="578" r:id="rId14"/>
    <p:sldId id="579"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108" d="100"/>
          <a:sy n="108" d="100"/>
        </p:scale>
        <p:origin x="1224" y="102"/>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D2099-C6A8-47C9-8669-C41CF766EE10}" type="datetimeFigureOut">
              <a:rPr lang="en-US" smtClean="0"/>
              <a:t>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46169-CAF9-4C4B-83BC-1054477BA3C6}" type="slidenum">
              <a:rPr lang="en-US" smtClean="0"/>
              <a:t>‹#›</a:t>
            </a:fld>
            <a:endParaRPr lang="en-US"/>
          </a:p>
        </p:txBody>
      </p:sp>
    </p:spTree>
    <p:extLst>
      <p:ext uri="{BB962C8B-B14F-4D97-AF65-F5344CB8AC3E}">
        <p14:creationId xmlns:p14="http://schemas.microsoft.com/office/powerpoint/2010/main" val="220000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9144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2559966" y="1410764"/>
            <a:ext cx="4024067"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9144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04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980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86605"/>
            <a:ext cx="7452360" cy="116119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277115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66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4305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3226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
        <p:nvSpPr>
          <p:cNvPr id="6"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extLst>
      <p:ext uri="{BB962C8B-B14F-4D97-AF65-F5344CB8AC3E}">
        <p14:creationId xmlns:p14="http://schemas.microsoft.com/office/powerpoint/2010/main" val="2222795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97423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8963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22057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96417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78126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extLst>
      <p:ext uri="{BB962C8B-B14F-4D97-AF65-F5344CB8AC3E}">
        <p14:creationId xmlns:p14="http://schemas.microsoft.com/office/powerpoint/2010/main" val="3420339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30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a:t>Title: Divider Page</a:t>
            </a:r>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9144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2559966" y="1410764"/>
            <a:ext cx="4024067"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9144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3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221663" y="6408738"/>
            <a:ext cx="381000" cy="304800"/>
          </a:xfrm>
        </p:spPr>
        <p:txBody>
          <a:bodyPr/>
          <a:lstStyle>
            <a:lvl1pPr>
              <a:defRPr/>
            </a:lvl1pPr>
          </a:lstStyle>
          <a:p>
            <a:fld id="{564CC27E-8DE1-40E8-A464-BF5568E74AF3}" type="slidenum">
              <a:rPr lang="en-US" altLang="en-US">
                <a:solidFill>
                  <a:srgbClr val="04617B">
                    <a:shade val="90000"/>
                  </a:srgbClr>
                </a:solidFill>
              </a:rPr>
              <a:pPr/>
              <a:t>‹#›</a:t>
            </a:fld>
            <a:endParaRPr lang="en-US" altLang="en-US" dirty="0">
              <a:solidFill>
                <a:srgbClr val="04617B">
                  <a:shade val="90000"/>
                </a:srgbClr>
              </a:solidFill>
            </a:endParaRPr>
          </a:p>
        </p:txBody>
      </p:sp>
      <p:sp>
        <p:nvSpPr>
          <p:cNvPr id="6" name="Footer Placeholder 5"/>
          <p:cNvSpPr>
            <a:spLocks noGrp="1"/>
          </p:cNvSpPr>
          <p:nvPr>
            <p:ph type="ftr" sz="quarter" idx="11"/>
          </p:nvPr>
        </p:nvSpPr>
        <p:spPr>
          <a:xfrm>
            <a:off x="381000" y="6337300"/>
            <a:ext cx="6858000" cy="307975"/>
          </a:xfrm>
        </p:spPr>
        <p:txBody>
          <a:bodyPr/>
          <a:lstStyle>
            <a:lvl1pPr>
              <a:defRPr/>
            </a:lvl1pPr>
          </a:lstStyle>
          <a:p>
            <a:endParaRPr lang="en-US" altLang="en-US" dirty="0">
              <a:solidFill>
                <a:srgbClr val="04617B">
                  <a:shade val="90000"/>
                </a:srgbClr>
              </a:solidFill>
            </a:endParaRPr>
          </a:p>
        </p:txBody>
      </p:sp>
    </p:spTree>
    <p:extLst>
      <p:ext uri="{BB962C8B-B14F-4D97-AF65-F5344CB8AC3E}">
        <p14:creationId xmlns:p14="http://schemas.microsoft.com/office/powerpoint/2010/main" val="126558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Internal Audience</a:t>
            </a:r>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 id="2147483671"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148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143000" y="3589152"/>
            <a:ext cx="6858000" cy="54887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113" dirty="0">
                <a:solidFill>
                  <a:schemeClr val="bg1"/>
                </a:solidFill>
                <a:latin typeface="Arial" panose="020B0604020202020204" pitchFamily="34" charset="0"/>
              </a:rPr>
              <a:t>AVOX 1000E </a:t>
            </a:r>
          </a:p>
          <a:p>
            <a:pPr algn="ctr"/>
            <a:r>
              <a:rPr lang="en-US" sz="2800" b="1" spc="-113" dirty="0">
                <a:solidFill>
                  <a:schemeClr val="bg1"/>
                </a:solidFill>
                <a:latin typeface="Arial" panose="020B0604020202020204" pitchFamily="34" charset="0"/>
              </a:rPr>
              <a:t>Education Module </a:t>
            </a:r>
          </a:p>
          <a:p>
            <a:pPr algn="ctr"/>
            <a:endParaRPr lang="en-US" sz="3600" b="1" spc="-113" dirty="0">
              <a:solidFill>
                <a:schemeClr val="bg1"/>
              </a:solidFill>
              <a:latin typeface="Arial" panose="020B0604020202020204" pitchFamily="34" charset="0"/>
            </a:endParaRPr>
          </a:p>
          <a:p>
            <a:pPr algn="ctr"/>
            <a:endParaRPr lang="en-US" sz="1800" b="1" spc="-113" dirty="0">
              <a:solidFill>
                <a:schemeClr val="bg1"/>
              </a:solidFill>
              <a:latin typeface="Arial" panose="020B0604020202020204" pitchFamily="34" charset="0"/>
            </a:endParaRPr>
          </a:p>
          <a:p>
            <a:pPr algn="ctr"/>
            <a:endParaRPr lang="en-US" sz="3600" b="1" spc="-113" dirty="0">
              <a:solidFill>
                <a:schemeClr val="bg1"/>
              </a:solidFill>
              <a:latin typeface="Arial" panose="020B0604020202020204" pitchFamily="34" charset="0"/>
            </a:endParaRPr>
          </a:p>
        </p:txBody>
      </p:sp>
      <p:sp>
        <p:nvSpPr>
          <p:cNvPr id="3" name="Subtitle 2">
            <a:extLst>
              <a:ext uri="{FF2B5EF4-FFF2-40B4-BE49-F238E27FC236}">
                <a16:creationId xmlns:a16="http://schemas.microsoft.com/office/drawing/2014/main" id="{825C97AE-5E62-6949-B001-D10D9E2716D7}"/>
              </a:ext>
            </a:extLst>
          </p:cNvPr>
          <p:cNvSpPr txBox="1">
            <a:spLocks/>
          </p:cNvSpPr>
          <p:nvPr/>
        </p:nvSpPr>
        <p:spPr>
          <a:xfrm>
            <a:off x="349135" y="4138031"/>
            <a:ext cx="8261465" cy="4529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rPr>
              <a:t>  </a:t>
            </a:r>
          </a:p>
        </p:txBody>
      </p:sp>
      <p:sp>
        <p:nvSpPr>
          <p:cNvPr id="4" name="TextBox 3">
            <a:extLst>
              <a:ext uri="{FF2B5EF4-FFF2-40B4-BE49-F238E27FC236}">
                <a16:creationId xmlns:a16="http://schemas.microsoft.com/office/drawing/2014/main" id="{A44723A9-9B96-3448-A176-30EA898954BA}"/>
              </a:ext>
            </a:extLst>
          </p:cNvPr>
          <p:cNvSpPr txBox="1"/>
          <p:nvPr/>
        </p:nvSpPr>
        <p:spPr>
          <a:xfrm>
            <a:off x="2209800" y="2514600"/>
            <a:ext cx="5410200" cy="461665"/>
          </a:xfrm>
          <a:prstGeom prst="rect">
            <a:avLst/>
          </a:prstGeom>
          <a:noFill/>
        </p:spPr>
        <p:txBody>
          <a:bodyPr wrap="square" rtlCol="0">
            <a:spAutoFit/>
          </a:bodyPr>
          <a:lstStyle/>
          <a:p>
            <a:pPr algn="ctr"/>
            <a:r>
              <a:rPr lang="en-US" sz="1400" b="1" dirty="0">
                <a:latin typeface="Arial" panose="020B0604020202020204" pitchFamily="34" charset="0"/>
              </a:rPr>
              <a:t>Point of Care Testing Department  </a:t>
            </a:r>
          </a:p>
          <a:p>
            <a:pPr algn="ctr"/>
            <a:r>
              <a:rPr lang="en-US" sz="1000" dirty="0">
                <a:latin typeface="Arial" panose="020B0604020202020204" pitchFamily="34" charset="0"/>
              </a:rPr>
              <a:t>Updated – July 2025</a:t>
            </a:r>
          </a:p>
        </p:txBody>
      </p:sp>
    </p:spTree>
    <p:extLst>
      <p:ext uri="{BB962C8B-B14F-4D97-AF65-F5344CB8AC3E}">
        <p14:creationId xmlns:p14="http://schemas.microsoft.com/office/powerpoint/2010/main" val="166895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986-7E75-4E62-D796-5CA5FF699A5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A8E2450-7AD8-1A83-A745-8A62A723A728}"/>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4000" b="1" dirty="0">
                <a:solidFill>
                  <a:prstClr val="black"/>
                </a:solidFill>
                <a:latin typeface="Calibri" panose="020F0502020204030204"/>
              </a:rPr>
              <a:t>Quality Control - Filters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9537893-048D-095F-43D1-4B33759958E9}"/>
              </a:ext>
            </a:extLst>
          </p:cNvPr>
          <p:cNvSpPr txBox="1"/>
          <p:nvPr/>
        </p:nvSpPr>
        <p:spPr>
          <a:xfrm>
            <a:off x="762000" y="2119700"/>
            <a:ext cx="7848600" cy="2862322"/>
          </a:xfrm>
          <a:prstGeom prst="rect">
            <a:avLst/>
          </a:prstGeom>
          <a:noFill/>
        </p:spPr>
        <p:txBody>
          <a:bodyPr wrap="square" anchor="ctr">
            <a:spAutoFit/>
          </a:bodyPr>
          <a:lstStyle/>
          <a:p>
            <a:pPr marL="285750" indent="-285750">
              <a:buFont typeface="Arial" panose="020B0604020202020204" pitchFamily="34" charset="0"/>
              <a:buChar char="•"/>
            </a:pPr>
            <a:r>
              <a:rPr lang="en-US" dirty="0"/>
              <a:t>Orange and Yellow QC filters. </a:t>
            </a:r>
          </a:p>
          <a:p>
            <a:pPr marL="285750" indent="-285750">
              <a:buFont typeface="Arial" panose="020B0604020202020204" pitchFamily="34" charset="0"/>
              <a:buChar char="•"/>
            </a:pPr>
            <a:r>
              <a:rPr lang="en-US" dirty="0"/>
              <a:t>The QC filters are device specific </a:t>
            </a:r>
            <a:r>
              <a:rPr lang="en-US" dirty="0">
                <a:solidFill>
                  <a:srgbClr val="FF0000"/>
                </a:solidFill>
              </a:rPr>
              <a:t>Do NOT interchange between analyzers </a:t>
            </a:r>
          </a:p>
          <a:p>
            <a:pPr marL="285750" indent="-285750">
              <a:buFont typeface="Arial" panose="020B0604020202020204" pitchFamily="34" charset="0"/>
              <a:buChar char="•"/>
            </a:pPr>
            <a:r>
              <a:rPr lang="en-US" dirty="0"/>
              <a:t>QC filters must be tested each day of patient use </a:t>
            </a:r>
          </a:p>
          <a:p>
            <a:pPr marL="285750" indent="-285750">
              <a:buFont typeface="Arial" panose="020B0604020202020204" pitchFamily="34" charset="0"/>
              <a:buChar char="•"/>
            </a:pPr>
            <a:r>
              <a:rPr lang="en-US" dirty="0"/>
              <a:t>Filters Assesses the status of the optical system, confirms calibration and verifies performance. </a:t>
            </a:r>
          </a:p>
          <a:p>
            <a:pPr marL="285750" indent="-285750">
              <a:buFont typeface="Arial" panose="020B0604020202020204" pitchFamily="34" charset="0"/>
              <a:buChar char="•"/>
            </a:pPr>
            <a:r>
              <a:rPr lang="en-US" dirty="0"/>
              <a:t>If blood has contaminated the optics, the readings from the QC filters will not fall within the acceptable ranges. Please wipe the filters and retest. </a:t>
            </a:r>
          </a:p>
          <a:p>
            <a:pPr marL="285750" indent="-285750">
              <a:buFont typeface="Arial" panose="020B0604020202020204" pitchFamily="34" charset="0"/>
              <a:buChar char="•"/>
            </a:pPr>
            <a:r>
              <a:rPr lang="en-US" dirty="0"/>
              <a:t>All QC results should be documented on the AVOX QC log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55936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FA86-E576-F091-E585-115624A3A0D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3802E96-5E3E-6CEE-7749-CFD5DE92E189}"/>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4000" b="1" dirty="0">
                <a:solidFill>
                  <a:prstClr val="black"/>
                </a:solidFill>
                <a:latin typeface="Calibri" panose="020F0502020204030204"/>
              </a:rPr>
              <a:t>Quality Control - Filters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709E0C-7A30-9932-878B-532BD7F2814F}"/>
              </a:ext>
            </a:extLst>
          </p:cNvPr>
          <p:cNvSpPr txBox="1"/>
          <p:nvPr/>
        </p:nvSpPr>
        <p:spPr>
          <a:xfrm>
            <a:off x="726393" y="1087190"/>
            <a:ext cx="7848600" cy="5909310"/>
          </a:xfrm>
          <a:prstGeom prst="rect">
            <a:avLst/>
          </a:prstGeom>
          <a:noFill/>
        </p:spPr>
        <p:txBody>
          <a:bodyPr wrap="square" anchor="ctr">
            <a:spAutoFit/>
          </a:bodyPr>
          <a:lstStyle/>
          <a:p>
            <a:endParaRPr lang="en-US" dirty="0"/>
          </a:p>
          <a:p>
            <a:endParaRPr lang="en-US" dirty="0"/>
          </a:p>
          <a:p>
            <a:pPr marL="285750" indent="-285750">
              <a:buFont typeface="Arial" panose="020B0604020202020204" pitchFamily="34" charset="0"/>
              <a:buChar char="•"/>
            </a:pPr>
            <a:r>
              <a:rPr lang="en-US" dirty="0"/>
              <a:t>Verify that the serial numbers match between QC filters and AVOX analyzer. </a:t>
            </a:r>
          </a:p>
          <a:p>
            <a:pPr marL="285750" indent="-285750">
              <a:buFont typeface="Arial" panose="020B0604020202020204" pitchFamily="34" charset="0"/>
              <a:buChar char="•"/>
            </a:pPr>
            <a:r>
              <a:rPr lang="en-US" dirty="0"/>
              <a:t>Wipe off the cuvette-shaped yellow and orange optical filters. </a:t>
            </a:r>
          </a:p>
          <a:p>
            <a:pPr marL="285750" indent="-285750">
              <a:buFont typeface="Arial" panose="020B0604020202020204" pitchFamily="34" charset="0"/>
              <a:buChar char="•"/>
            </a:pPr>
            <a:r>
              <a:rPr lang="en-US" dirty="0"/>
              <a:t>Observe that the “READY” message is displayed and insert the QC filter into the AVOX. </a:t>
            </a:r>
          </a:p>
          <a:p>
            <a:pPr marL="285750" indent="-285750">
              <a:buFont typeface="Arial" panose="020B0604020202020204" pitchFamily="34" charset="0"/>
              <a:buChar char="•"/>
            </a:pPr>
            <a:r>
              <a:rPr lang="en-US" dirty="0"/>
              <a:t>Wait until readings appear on the display. </a:t>
            </a:r>
          </a:p>
          <a:p>
            <a:pPr marL="285750" indent="-285750">
              <a:buFont typeface="Arial" panose="020B0604020202020204" pitchFamily="34" charset="0"/>
              <a:buChar char="•"/>
            </a:pPr>
            <a:r>
              <a:rPr lang="en-US" dirty="0"/>
              <a:t>Record results on the provided logs </a:t>
            </a:r>
            <a:r>
              <a:rPr lang="en-US" i="1" dirty="0"/>
              <a:t>and review for acceptability</a:t>
            </a:r>
            <a:r>
              <a:rPr lang="en-US" dirty="0"/>
              <a:t>. </a:t>
            </a:r>
          </a:p>
          <a:p>
            <a:pPr marL="285750" indent="-285750">
              <a:buFont typeface="Arial" panose="020B0604020202020204" pitchFamily="34" charset="0"/>
              <a:buChar char="•"/>
            </a:pPr>
            <a:r>
              <a:rPr lang="en-US" dirty="0"/>
              <a:t>Repeat with second QC filter. </a:t>
            </a:r>
          </a:p>
          <a:p>
            <a:pPr marL="285750" indent="-285750">
              <a:buFont typeface="Arial" panose="020B0604020202020204" pitchFamily="34" charset="0"/>
              <a:buChar char="•"/>
            </a:pPr>
            <a:r>
              <a:rPr lang="en-US" dirty="0"/>
              <a:t>If BOTH </a:t>
            </a:r>
            <a:r>
              <a:rPr lang="en-US" dirty="0" err="1"/>
              <a:t>THb</a:t>
            </a:r>
            <a:r>
              <a:rPr lang="en-US" dirty="0"/>
              <a:t> and %HbO2 readings are within specified ranges, the AVOX </a:t>
            </a:r>
            <a:r>
              <a:rPr lang="en-US" b="1" dirty="0"/>
              <a:t>passes </a:t>
            </a:r>
            <a:r>
              <a:rPr lang="en-US" dirty="0"/>
              <a:t> the Quick Cal Check and the Test for Spilled Blood. </a:t>
            </a:r>
          </a:p>
          <a:p>
            <a:pPr marL="285750" indent="-285750">
              <a:buFont typeface="Arial" panose="020B0604020202020204" pitchFamily="34" charset="0"/>
              <a:buChar char="•"/>
            </a:pPr>
            <a:r>
              <a:rPr lang="en-US" dirty="0"/>
              <a:t>If any one of the four values are outside of the specified range, the AVOX fails quality tests and can NOT be used for reporting patient results until the problem has been resolved. </a:t>
            </a:r>
          </a:p>
          <a:p>
            <a:pPr marL="742950" lvl="1" indent="-285750">
              <a:buFont typeface="Arial" panose="020B0604020202020204" pitchFamily="34" charset="0"/>
              <a:buChar char="•"/>
            </a:pPr>
            <a:r>
              <a:rPr lang="en-US" dirty="0"/>
              <a:t>Clean the filters and repeat QC. </a:t>
            </a:r>
          </a:p>
          <a:p>
            <a:pPr marL="742950" lvl="1" indent="-285750">
              <a:buFont typeface="Arial" panose="020B0604020202020204" pitchFamily="34" charset="0"/>
              <a:buChar char="•"/>
            </a:pPr>
            <a:r>
              <a:rPr lang="en-US" dirty="0"/>
              <a:t>If unable to resolve, contact site manager and/or POCT person and take device out of service. </a:t>
            </a:r>
          </a:p>
          <a:p>
            <a:pPr marL="742950" lvl="1" indent="-285750">
              <a:buFont typeface="Arial" panose="020B0604020202020204" pitchFamily="34" charset="0"/>
              <a:buChar char="•"/>
            </a:pPr>
            <a:r>
              <a:rPr lang="en-US" dirty="0"/>
              <a:t>Site manager can contact clinical engineering (</a:t>
            </a:r>
            <a:r>
              <a:rPr lang="en-US" dirty="0" err="1"/>
              <a:t>Trimedx</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6993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8F09-88AF-49EC-93D4-DB902305A5F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530E798-C131-54DE-B6F5-B6FC3BD9515A}"/>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3200" b="1" dirty="0">
                <a:solidFill>
                  <a:prstClr val="black"/>
                </a:solidFill>
                <a:latin typeface="Calibri" panose="020F0502020204030204"/>
              </a:rPr>
              <a:t>Quality Control – Liquid QC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85CC679-24F7-CF4F-05EB-CBBFE9DE706C}"/>
              </a:ext>
            </a:extLst>
          </p:cNvPr>
          <p:cNvSpPr txBox="1"/>
          <p:nvPr/>
        </p:nvSpPr>
        <p:spPr>
          <a:xfrm>
            <a:off x="762000" y="1295400"/>
            <a:ext cx="7848600" cy="5355312"/>
          </a:xfrm>
          <a:prstGeom prst="rect">
            <a:avLst/>
          </a:prstGeom>
          <a:noFill/>
        </p:spPr>
        <p:txBody>
          <a:bodyPr wrap="square" anchor="ctr">
            <a:spAutoFit/>
          </a:bodyPr>
          <a:lstStyle/>
          <a:p>
            <a:endParaRPr lang="en-US" dirty="0"/>
          </a:p>
          <a:p>
            <a:endParaRPr lang="en-US" dirty="0"/>
          </a:p>
          <a:p>
            <a:pPr marL="285750" indent="-285750">
              <a:buFont typeface="Arial" panose="020B0604020202020204" pitchFamily="34" charset="0"/>
              <a:buChar char="•"/>
            </a:pPr>
            <a:r>
              <a:rPr lang="en-US" dirty="0"/>
              <a:t>Two levels of Liquid controls are performed to verify performance of AVOX analyzer and test cuvettes. </a:t>
            </a:r>
          </a:p>
          <a:p>
            <a:pPr marL="285750" indent="-285750">
              <a:buFont typeface="Arial" panose="020B0604020202020204" pitchFamily="34" charset="0"/>
              <a:buChar char="•"/>
            </a:pPr>
            <a:r>
              <a:rPr lang="en-US" dirty="0"/>
              <a:t>LQC is tested: </a:t>
            </a:r>
          </a:p>
          <a:p>
            <a:pPr marL="1200150" lvl="2" indent="-285750">
              <a:buFont typeface="Arial" panose="020B0604020202020204" pitchFamily="34" charset="0"/>
              <a:buChar char="•"/>
            </a:pPr>
            <a:r>
              <a:rPr lang="en-US" dirty="0"/>
              <a:t>Weekly on all AVOX analyzers </a:t>
            </a:r>
          </a:p>
          <a:p>
            <a:pPr marL="1200150" lvl="2" indent="-285750">
              <a:buFont typeface="Arial" panose="020B0604020202020204" pitchFamily="34" charset="0"/>
              <a:buChar char="•"/>
            </a:pPr>
            <a:r>
              <a:rPr lang="en-US" dirty="0"/>
              <a:t>Whenever the cuvette path length is changed in an analyzer </a:t>
            </a:r>
          </a:p>
          <a:p>
            <a:pPr marL="1200150" lvl="2" indent="-285750">
              <a:buFont typeface="Arial" panose="020B0604020202020204" pitchFamily="34" charset="0"/>
              <a:buChar char="•"/>
            </a:pPr>
            <a:r>
              <a:rPr lang="en-US" dirty="0"/>
              <a:t>Whenever analyzer or cuvette performance is in question </a:t>
            </a:r>
          </a:p>
          <a:p>
            <a:pPr marL="1200150" lvl="2" indent="-285750">
              <a:buFont typeface="Arial" panose="020B0604020202020204" pitchFamily="34" charset="0"/>
              <a:buChar char="•"/>
            </a:pPr>
            <a:r>
              <a:rPr lang="en-US" dirty="0"/>
              <a:t>Post analyzer repair or calibration--prior to use for patient testing. </a:t>
            </a:r>
          </a:p>
          <a:p>
            <a:pPr marL="285750" indent="-285750">
              <a:buFont typeface="Arial" panose="020B0604020202020204" pitchFamily="34" charset="0"/>
              <a:buChar char="•"/>
            </a:pPr>
            <a:r>
              <a:rPr lang="en-US" dirty="0"/>
              <a:t>Liquid QC performance should be rotated among all users. </a:t>
            </a:r>
          </a:p>
          <a:p>
            <a:pPr marL="285750" indent="-285750">
              <a:buFont typeface="Arial" panose="020B0604020202020204" pitchFamily="34" charset="0"/>
              <a:buChar char="•"/>
            </a:pPr>
            <a:r>
              <a:rPr lang="en-US" dirty="0"/>
              <a:t>All LQC results should be documented on the AVOX liquid QC log </a:t>
            </a:r>
          </a:p>
          <a:p>
            <a:pPr marL="285750" indent="-285750">
              <a:buFont typeface="Arial" panose="020B0604020202020204" pitchFamily="34" charset="0"/>
              <a:buChar char="•"/>
            </a:pPr>
            <a:r>
              <a:rPr lang="en-US" dirty="0"/>
              <a:t>Acceptable ranges can be found on the lot specific insert that comes with each box of AVOX liquid QC. </a:t>
            </a:r>
          </a:p>
          <a:p>
            <a:pPr marL="285750" indent="-285750">
              <a:buFont typeface="Arial" panose="020B0604020202020204" pitchFamily="34" charset="0"/>
              <a:buChar char="•"/>
            </a:pPr>
            <a:r>
              <a:rPr lang="en-US" dirty="0"/>
              <a:t>RNA Medical QC 253 Liquid QC Levels 1 and 3 </a:t>
            </a:r>
          </a:p>
          <a:p>
            <a:pPr marL="285750" indent="-285750">
              <a:buFont typeface="Arial" panose="020B0604020202020204" pitchFamily="34" charset="0"/>
              <a:buChar char="•"/>
            </a:pPr>
            <a:r>
              <a:rPr lang="en-US" dirty="0"/>
              <a:t>Stored at 2-8 C until expiration date </a:t>
            </a:r>
          </a:p>
          <a:p>
            <a:pPr marL="285750" indent="-285750">
              <a:buFont typeface="Arial" panose="020B0604020202020204" pitchFamily="34" charset="0"/>
              <a:buChar char="•"/>
            </a:pPr>
            <a:r>
              <a:rPr lang="en-US" dirty="0"/>
              <a:t>Do NOT need to equilibrate to room temperature prior to use </a:t>
            </a:r>
          </a:p>
          <a:p>
            <a:pPr marL="285750" indent="-285750">
              <a:buFont typeface="Arial" panose="020B0604020202020204" pitchFamily="34" charset="0"/>
              <a:buChar char="•"/>
            </a:pPr>
            <a:r>
              <a:rPr lang="en-US" dirty="0"/>
              <a:t>Call 1-800-533-6162 for order information.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7608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2AF6-D22F-AE1A-BD23-5F3BFC14E5A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754BF5C-4682-C855-8B30-9DD40D1FFC66}"/>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3200" b="1" dirty="0">
                <a:solidFill>
                  <a:prstClr val="black"/>
                </a:solidFill>
                <a:latin typeface="Calibri" panose="020F0502020204030204"/>
              </a:rPr>
              <a:t>Quality Control – Liquid QC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EBF1BCA-A45C-A8EC-1EC1-BA4AC00A68A5}"/>
              </a:ext>
            </a:extLst>
          </p:cNvPr>
          <p:cNvSpPr txBox="1"/>
          <p:nvPr/>
        </p:nvSpPr>
        <p:spPr>
          <a:xfrm>
            <a:off x="498505" y="1752600"/>
            <a:ext cx="7848600" cy="4801314"/>
          </a:xfrm>
          <a:prstGeom prst="rect">
            <a:avLst/>
          </a:prstGeom>
          <a:noFill/>
        </p:spPr>
        <p:txBody>
          <a:bodyPr wrap="square" anchor="ctr">
            <a:spAutoFit/>
          </a:bodyPr>
          <a:lstStyle/>
          <a:p>
            <a:pPr marL="285750" indent="-285750">
              <a:buFont typeface="Arial" panose="020B0604020202020204" pitchFamily="34" charset="0"/>
              <a:buChar char="•"/>
            </a:pPr>
            <a:r>
              <a:rPr lang="en-US" sz="1600" dirty="0"/>
              <a:t>The LQC should be tested immediately after removal from refrigerator. </a:t>
            </a:r>
          </a:p>
          <a:p>
            <a:pPr marL="285750" indent="-285750">
              <a:buFont typeface="Arial" panose="020B0604020202020204" pitchFamily="34" charset="0"/>
              <a:buChar char="•"/>
            </a:pPr>
            <a:r>
              <a:rPr lang="en-US" sz="1600" dirty="0"/>
              <a:t>Hold ampule at the top and bottom (with forefinger and thumb) and gently invert to mix the solution. </a:t>
            </a:r>
          </a:p>
          <a:p>
            <a:pPr marL="285750" indent="-285750">
              <a:buFont typeface="Arial" panose="020B0604020202020204" pitchFamily="34" charset="0"/>
              <a:buChar char="•"/>
            </a:pPr>
            <a:r>
              <a:rPr lang="en-US" sz="1600" dirty="0"/>
              <a:t>Restore the QC material to the bottom of the ampule and let sit for about a minute. </a:t>
            </a:r>
          </a:p>
          <a:p>
            <a:pPr marL="285750" indent="-285750">
              <a:buFont typeface="Arial" panose="020B0604020202020204" pitchFamily="34" charset="0"/>
              <a:buChar char="•"/>
            </a:pPr>
            <a:r>
              <a:rPr lang="en-US" sz="1600" dirty="0"/>
              <a:t>Using finger protection, CAREFULLY break open the ampule of control solution and </a:t>
            </a:r>
            <a:r>
              <a:rPr lang="en-US" sz="1600" b="1" dirty="0"/>
              <a:t>SLOWLY </a:t>
            </a:r>
            <a:r>
              <a:rPr lang="en-US" sz="1600" dirty="0"/>
              <a:t>withdraw 0.2 to 0.3 ml into a 1 ml syringe. Use a blunt needle. </a:t>
            </a:r>
          </a:p>
          <a:p>
            <a:pPr marL="285750" indent="-285750">
              <a:buFont typeface="Arial" panose="020B0604020202020204" pitchFamily="34" charset="0"/>
              <a:buChar char="•"/>
            </a:pPr>
            <a:r>
              <a:rPr lang="en-US" sz="1600" b="1" dirty="0"/>
              <a:t>EXTREME CARE SHOULD BE USED IN OPENING THE QC AMPULES. </a:t>
            </a:r>
            <a:r>
              <a:rPr lang="en-US" sz="1600" dirty="0"/>
              <a:t>To avoid accidental sharps exposure, the ampule top should be covered with gauze, tissue, or a protective plastic sleeve when opening. </a:t>
            </a:r>
          </a:p>
          <a:p>
            <a:pPr marL="285750" indent="-285750">
              <a:buFont typeface="Arial" panose="020B0604020202020204" pitchFamily="34" charset="0"/>
              <a:buChar char="•"/>
            </a:pPr>
            <a:r>
              <a:rPr lang="en-US" sz="1600" b="1" dirty="0"/>
              <a:t>Avoid getting air bubbles in the syringe or AVOX results may be adversely affected. </a:t>
            </a:r>
            <a:endParaRPr lang="en-US" sz="1600" dirty="0"/>
          </a:p>
          <a:p>
            <a:pPr marL="285750" indent="-285750">
              <a:buFont typeface="Arial" panose="020B0604020202020204" pitchFamily="34" charset="0"/>
              <a:buChar char="•"/>
            </a:pPr>
            <a:r>
              <a:rPr lang="en-US" sz="1600" dirty="0"/>
              <a:t>Remove blunt needle from the syringe. Discard the needle in a biohazard sharps container. </a:t>
            </a:r>
          </a:p>
          <a:p>
            <a:pPr marL="285750" indent="-285750">
              <a:buFont typeface="Arial" panose="020B0604020202020204" pitchFamily="34" charset="0"/>
              <a:buChar char="•"/>
            </a:pPr>
            <a:r>
              <a:rPr lang="en-US" sz="1600" dirty="0"/>
              <a:t>Immediately place an AVOX cuvette on the syringe. </a:t>
            </a:r>
          </a:p>
          <a:p>
            <a:pPr marL="285750" indent="-285750">
              <a:buFont typeface="Arial" panose="020B0604020202020204" pitchFamily="34" charset="0"/>
              <a:buChar char="•"/>
            </a:pPr>
            <a:r>
              <a:rPr lang="en-US" sz="1600" dirty="0"/>
              <a:t>Fill the cuvette according to illustrations in the AVOX Operator’s/Service Manual. </a:t>
            </a:r>
          </a:p>
          <a:p>
            <a:pPr marL="285750" indent="-285750">
              <a:buFont typeface="Arial" panose="020B0604020202020204" pitchFamily="34" charset="0"/>
              <a:buChar char="•"/>
            </a:pPr>
            <a:r>
              <a:rPr lang="en-US" sz="1600" dirty="0"/>
              <a:t>Observe the “READY” message is displayed and insert the Control filled cuvette, with syringe attached, into the AVOX. </a:t>
            </a:r>
          </a:p>
          <a:p>
            <a:pPr marL="285750" indent="-285750">
              <a:buFont typeface="Arial" panose="020B0604020202020204" pitchFamily="34" charset="0"/>
              <a:buChar char="•"/>
            </a:pPr>
            <a:r>
              <a:rPr lang="en-US" sz="1600" dirty="0"/>
              <a:t>Record results on the AVOX Liquid QC log and review for acceptability. If all readings are </a:t>
            </a:r>
            <a:r>
              <a:rPr lang="en-US" sz="1600" b="1" dirty="0"/>
              <a:t>within </a:t>
            </a:r>
            <a:r>
              <a:rPr lang="en-US" sz="1600" dirty="0"/>
              <a:t>the specified ranges, the AVOX </a:t>
            </a:r>
            <a:r>
              <a:rPr lang="en-US" sz="1600" b="1" dirty="0"/>
              <a:t>passes </a:t>
            </a:r>
            <a:r>
              <a:rPr lang="en-US" sz="1600" dirty="0"/>
              <a:t>the liquid QC check. </a:t>
            </a:r>
          </a:p>
          <a:p>
            <a:endParaRPr lang="en-US" dirty="0"/>
          </a:p>
        </p:txBody>
      </p:sp>
    </p:spTree>
    <p:extLst>
      <p:ext uri="{BB962C8B-B14F-4D97-AF65-F5344CB8AC3E}">
        <p14:creationId xmlns:p14="http://schemas.microsoft.com/office/powerpoint/2010/main" val="13957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A37E-57AE-B5B7-355E-EB737BE1B4A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339EA0B-F18E-E3F1-0CA2-9EA393C88470}"/>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3200" b="1" dirty="0">
                <a:solidFill>
                  <a:prstClr val="black"/>
                </a:solidFill>
                <a:latin typeface="Calibri" panose="020F0502020204030204"/>
              </a:rPr>
              <a:t>Quality Control – Liquid QC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AE9D5DB-F308-09F5-E6E2-1C19599972DD}"/>
              </a:ext>
            </a:extLst>
          </p:cNvPr>
          <p:cNvSpPr txBox="1"/>
          <p:nvPr/>
        </p:nvSpPr>
        <p:spPr>
          <a:xfrm>
            <a:off x="474091" y="1295400"/>
            <a:ext cx="7848600" cy="5355312"/>
          </a:xfrm>
          <a:prstGeom prst="rect">
            <a:avLst/>
          </a:prstGeom>
          <a:noFill/>
        </p:spPr>
        <p:txBody>
          <a:bodyPr wrap="square" anchor="ctr">
            <a:spAutoFit/>
          </a:bodyPr>
          <a:lstStyle/>
          <a:p>
            <a:endParaRPr lang="en-US" dirty="0"/>
          </a:p>
          <a:p>
            <a:endParaRPr lang="en-US" dirty="0"/>
          </a:p>
          <a:p>
            <a:pPr marL="285750" indent="-285750">
              <a:buFont typeface="Arial" panose="020B0604020202020204" pitchFamily="34" charset="0"/>
              <a:buChar char="•"/>
            </a:pPr>
            <a:r>
              <a:rPr lang="en-US" dirty="0"/>
              <a:t>DO NOT perform patient testing if any QC value is outside of acceptable ranges that’s on the RNA medical lot specific insert.  </a:t>
            </a:r>
          </a:p>
          <a:p>
            <a:pPr marL="285750" indent="-285750">
              <a:buFont typeface="Arial" panose="020B0604020202020204" pitchFamily="34" charset="0"/>
              <a:buChar char="•"/>
            </a:pPr>
            <a:r>
              <a:rPr lang="en-US" dirty="0"/>
              <a:t>Remove the device AND cuvettes from patient use and proceed with troubleshooting procedures by verifying the following: </a:t>
            </a:r>
          </a:p>
          <a:p>
            <a:pPr marL="742950" lvl="1" indent="-285750">
              <a:buFont typeface="Arial" panose="020B0604020202020204" pitchFamily="34" charset="0"/>
              <a:buChar char="•"/>
            </a:pPr>
            <a:r>
              <a:rPr lang="en-US" dirty="0"/>
              <a:t>Correct cuvette path length is programmed in the analyzer </a:t>
            </a:r>
          </a:p>
          <a:p>
            <a:pPr marL="742950" lvl="1" indent="-285750">
              <a:buFont typeface="Arial" panose="020B0604020202020204" pitchFamily="34" charset="0"/>
              <a:buChar char="•"/>
            </a:pPr>
            <a:r>
              <a:rPr lang="en-US" dirty="0"/>
              <a:t>Confirm desiccant indicator is blue in the cuvette package </a:t>
            </a:r>
          </a:p>
          <a:p>
            <a:pPr marL="742950" lvl="1" indent="-285750">
              <a:buFont typeface="Arial" panose="020B0604020202020204" pitchFamily="34" charset="0"/>
              <a:buChar char="•"/>
            </a:pPr>
            <a:r>
              <a:rPr lang="en-US" dirty="0"/>
              <a:t>Ensure liquid controls have been stored and handled appropriately </a:t>
            </a:r>
          </a:p>
          <a:p>
            <a:pPr marL="285750" indent="-285750">
              <a:buFont typeface="Arial" panose="020B0604020202020204" pitchFamily="34" charset="0"/>
              <a:buChar char="•"/>
            </a:pPr>
            <a:r>
              <a:rPr lang="en-US" dirty="0"/>
              <a:t>Repeat the same level of liquid control using a new ampule and a new cuvette from the same box of cuvettes. </a:t>
            </a:r>
          </a:p>
          <a:p>
            <a:pPr marL="285750" indent="-285750">
              <a:buFont typeface="Arial" panose="020B0604020202020204" pitchFamily="34" charset="0"/>
              <a:buChar char="•"/>
            </a:pPr>
            <a:r>
              <a:rPr lang="en-US" dirty="0"/>
              <a:t>If repeat results are </a:t>
            </a:r>
            <a:r>
              <a:rPr lang="en-US" b="1" dirty="0"/>
              <a:t>within acceptable limits</a:t>
            </a:r>
            <a:r>
              <a:rPr lang="en-US" dirty="0"/>
              <a:t>, then the analyzer and cuvettes may be used for patient testing.</a:t>
            </a:r>
          </a:p>
          <a:p>
            <a:pPr marL="285750" indent="-285750">
              <a:buFont typeface="Arial" panose="020B0604020202020204" pitchFamily="34" charset="0"/>
              <a:buChar char="•"/>
            </a:pPr>
            <a:r>
              <a:rPr lang="en-US" dirty="0"/>
              <a:t>If repeat results are still outside of acceptable limits, contact POCT person and Clinical Engineering for assistance. </a:t>
            </a:r>
          </a:p>
          <a:p>
            <a:pPr marL="2857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9588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8D37-53E8-EB91-C3AB-0A4D44D12B6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B10F474-0520-3158-36AD-04AA0C74C00D}"/>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t>
            </a:r>
            <a:r>
              <a:rPr lang="en-US" sz="3200" b="1" dirty="0" err="1">
                <a:solidFill>
                  <a:prstClr val="black"/>
                </a:solidFill>
                <a:latin typeface="Calibri" panose="020F0502020204030204"/>
              </a:rPr>
              <a:t>uvette</a:t>
            </a:r>
            <a:r>
              <a:rPr lang="en-US" sz="3200" b="1" dirty="0">
                <a:solidFill>
                  <a:prstClr val="black"/>
                </a:solidFill>
                <a:latin typeface="Calibri" panose="020F0502020204030204"/>
              </a:rPr>
              <a:t> Calibration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270723D-F656-F9C3-ABC9-D53D6CA261AA}"/>
              </a:ext>
            </a:extLst>
          </p:cNvPr>
          <p:cNvSpPr txBox="1"/>
          <p:nvPr/>
        </p:nvSpPr>
        <p:spPr>
          <a:xfrm>
            <a:off x="533400" y="2095618"/>
            <a:ext cx="7848600" cy="2862322"/>
          </a:xfrm>
          <a:prstGeom prst="rect">
            <a:avLst/>
          </a:prstGeom>
          <a:noFill/>
        </p:spPr>
        <p:txBody>
          <a:bodyPr wrap="square" anchor="ctr">
            <a:spAutoFit/>
          </a:bodyPr>
          <a:lstStyle/>
          <a:p>
            <a:pPr marL="285750" indent="-285750">
              <a:buFont typeface="Arial" panose="020B0604020202020204" pitchFamily="34" charset="0"/>
              <a:buChar char="•"/>
            </a:pPr>
            <a:r>
              <a:rPr lang="en-US" dirty="0"/>
              <a:t>Each time a new bag of cuvettes is opened, the AVOX cuvette path length must be updated in the analyzer and/or verified. </a:t>
            </a:r>
          </a:p>
          <a:p>
            <a:pPr marL="285750" indent="-285750">
              <a:buFont typeface="Arial" panose="020B0604020202020204" pitchFamily="34" charset="0"/>
              <a:buChar char="•"/>
            </a:pPr>
            <a:r>
              <a:rPr lang="en-US" dirty="0"/>
              <a:t>Instructions are in the AVOX procedure and inside the cuvette box lid. </a:t>
            </a:r>
          </a:p>
          <a:p>
            <a:pPr marL="285750" indent="-285750">
              <a:buFont typeface="Arial" panose="020B0604020202020204" pitchFamily="34" charset="0"/>
              <a:buChar char="•"/>
            </a:pPr>
            <a:r>
              <a:rPr lang="en-US" dirty="0"/>
              <a:t>Prior to patient use and after entering a new cuvette path length in the AVOX analyzer, both levels of QC filters and liquid QC must be tested to verify analyzer/cuvette performance.</a:t>
            </a:r>
          </a:p>
          <a:p>
            <a:pPr marL="2857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2017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C565-B3C4-9B71-79D9-24127AA4BFB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4DF49A6-53BE-F244-5405-FE526920CFE0}"/>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2800" b="1" dirty="0">
                <a:solidFill>
                  <a:prstClr val="black"/>
                </a:solidFill>
                <a:latin typeface="Calibri" panose="020F0502020204030204"/>
              </a:rPr>
              <a:t>Bi-annual analyzer comparison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86F62B0-0AC0-2170-3C90-DCFF95426913}"/>
              </a:ext>
            </a:extLst>
          </p:cNvPr>
          <p:cNvSpPr txBox="1"/>
          <p:nvPr/>
        </p:nvSpPr>
        <p:spPr>
          <a:xfrm>
            <a:off x="533400" y="1541620"/>
            <a:ext cx="7848600" cy="3970318"/>
          </a:xfrm>
          <a:prstGeom prst="rect">
            <a:avLst/>
          </a:prstGeom>
          <a:noFill/>
        </p:spPr>
        <p:txBody>
          <a:bodyPr wrap="square" anchor="ctr">
            <a:spAutoFit/>
          </a:bodyPr>
          <a:lstStyle/>
          <a:p>
            <a:endParaRPr lang="en-US" dirty="0"/>
          </a:p>
          <a:p>
            <a:endParaRPr lang="en-US" dirty="0"/>
          </a:p>
          <a:p>
            <a:pPr marL="285750" indent="-285750">
              <a:buFont typeface="Arial" panose="020B0604020202020204" pitchFamily="34" charset="0"/>
              <a:buChar char="•"/>
            </a:pPr>
            <a:r>
              <a:rPr lang="en-US" dirty="0"/>
              <a:t>Must be completed by user site on each AVOX analyzer: </a:t>
            </a:r>
          </a:p>
          <a:p>
            <a:pPr marL="742950" lvl="1" indent="-285750">
              <a:buFont typeface="Arial" panose="020B0604020202020204" pitchFamily="34" charset="0"/>
              <a:buChar char="•"/>
            </a:pPr>
            <a:r>
              <a:rPr lang="en-US" dirty="0"/>
              <a:t>Each 6 months </a:t>
            </a:r>
          </a:p>
          <a:p>
            <a:pPr marL="742950" lvl="1" indent="-285750">
              <a:buFont typeface="Arial" panose="020B0604020202020204" pitchFamily="34" charset="0"/>
              <a:buChar char="•"/>
            </a:pPr>
            <a:r>
              <a:rPr lang="en-US" dirty="0"/>
              <a:t>After analyzer repair </a:t>
            </a:r>
          </a:p>
          <a:p>
            <a:pPr marL="285750" indent="-285750">
              <a:buFont typeface="Arial" panose="020B0604020202020204" pitchFamily="34" charset="0"/>
              <a:buChar char="•"/>
            </a:pPr>
            <a:r>
              <a:rPr lang="en-US" dirty="0"/>
              <a:t>Two patient samples are tested to validate comparability of results with the Clinical Laboratory Co-oximeter. </a:t>
            </a:r>
          </a:p>
          <a:p>
            <a:pPr marL="285750" indent="-285750">
              <a:buFont typeface="Arial" panose="020B0604020202020204" pitchFamily="34" charset="0"/>
              <a:buChar char="•"/>
            </a:pPr>
            <a:r>
              <a:rPr lang="en-US" dirty="0"/>
              <a:t>Results are documented and submitted to the POCT Lab for review. </a:t>
            </a:r>
          </a:p>
          <a:p>
            <a:pPr marL="285750" indent="-285750">
              <a:buFont typeface="Arial" panose="020B0604020202020204" pitchFamily="34" charset="0"/>
              <a:buChar char="•"/>
            </a:pPr>
            <a:r>
              <a:rPr lang="en-US" dirty="0"/>
              <a:t>If patient comparison results do not match, remove analyzer and cuvettes from use until issue is resolved. </a:t>
            </a:r>
          </a:p>
          <a:p>
            <a:pPr marL="2857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3522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4328-D6FA-8E34-0F33-853B1D4C30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B985CA-6A73-B7F3-A0AB-E4071E98825E}"/>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2800" b="1" dirty="0">
                <a:solidFill>
                  <a:prstClr val="black"/>
                </a:solidFill>
                <a:latin typeface="Calibri" panose="020F0502020204030204"/>
              </a:rPr>
              <a:t>Bi-annual linearity verification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0A7111D-853E-5E2F-6BFF-A9CCC84F677B}"/>
              </a:ext>
            </a:extLst>
          </p:cNvPr>
          <p:cNvSpPr txBox="1"/>
          <p:nvPr/>
        </p:nvSpPr>
        <p:spPr>
          <a:xfrm>
            <a:off x="533400" y="1541620"/>
            <a:ext cx="7848600" cy="3970318"/>
          </a:xfrm>
          <a:prstGeom prst="rect">
            <a:avLst/>
          </a:prstGeom>
          <a:noFill/>
        </p:spPr>
        <p:txBody>
          <a:bodyPr wrap="square" anchor="ctr">
            <a:spAutoFit/>
          </a:bodyPr>
          <a:lstStyle/>
          <a:p>
            <a:endParaRPr lang="en-US" dirty="0"/>
          </a:p>
          <a:p>
            <a:endParaRPr lang="en-US" dirty="0"/>
          </a:p>
          <a:p>
            <a:pPr marL="285750" indent="-285750">
              <a:buFont typeface="Arial" panose="020B0604020202020204" pitchFamily="34" charset="0"/>
              <a:buChar char="•"/>
            </a:pPr>
            <a:r>
              <a:rPr lang="en-US" dirty="0"/>
              <a:t>Must be completed by user site on each AVOX analyzer: </a:t>
            </a:r>
          </a:p>
          <a:p>
            <a:pPr marL="742950" lvl="1" indent="-285750">
              <a:buFont typeface="Arial" panose="020B0604020202020204" pitchFamily="34" charset="0"/>
              <a:buChar char="•"/>
            </a:pPr>
            <a:r>
              <a:rPr lang="en-US" dirty="0"/>
              <a:t>Each 6 months </a:t>
            </a:r>
          </a:p>
          <a:p>
            <a:pPr marL="742950" lvl="1" indent="-285750">
              <a:buFont typeface="Arial" panose="020B0604020202020204" pitchFamily="34" charset="0"/>
              <a:buChar char="•"/>
            </a:pPr>
            <a:r>
              <a:rPr lang="en-US" dirty="0"/>
              <a:t>After analyzer repair </a:t>
            </a:r>
          </a:p>
          <a:p>
            <a:pPr marL="285750" indent="-285750">
              <a:buFont typeface="Arial" panose="020B0604020202020204" pitchFamily="34" charset="0"/>
              <a:buChar char="•"/>
            </a:pPr>
            <a:r>
              <a:rPr lang="en-US" dirty="0"/>
              <a:t>Linearity kit is used and is intended to challenge the full reportable range for both </a:t>
            </a:r>
            <a:r>
              <a:rPr lang="en-US" dirty="0" err="1"/>
              <a:t>THb</a:t>
            </a:r>
            <a:r>
              <a:rPr lang="en-US" dirty="0"/>
              <a:t> and %HbO2. </a:t>
            </a:r>
          </a:p>
          <a:p>
            <a:pPr marL="285750" indent="-285750">
              <a:buFont typeface="Arial" panose="020B0604020202020204" pitchFamily="34" charset="0"/>
              <a:buChar char="•"/>
            </a:pPr>
            <a:r>
              <a:rPr lang="en-US" dirty="0"/>
              <a:t>If linearity verification fails, remove analyzer and cuvettes from use until issue is resolved. </a:t>
            </a:r>
          </a:p>
          <a:p>
            <a:pPr marL="285750" indent="-285750">
              <a:buFont typeface="Arial" panose="020B0604020202020204" pitchFamily="34" charset="0"/>
              <a:buChar char="•"/>
            </a:pPr>
            <a:r>
              <a:rPr lang="en-US" dirty="0"/>
              <a:t>Troubleshoot by contacting POCT lab or manufacture tech support. </a:t>
            </a:r>
          </a:p>
          <a:p>
            <a:endParaRPr lang="en-US" dirty="0"/>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2984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481D-7209-10D9-8AD5-B6708FF75A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8F7A692-F382-6EDA-FAAA-B11E4046D126}"/>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Post repair implementation </a:t>
            </a:r>
            <a:r>
              <a:rPr lang="en-US" sz="2800"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D13A022-9324-2758-223F-440C6C894FB3}"/>
              </a:ext>
            </a:extLst>
          </p:cNvPr>
          <p:cNvSpPr txBox="1"/>
          <p:nvPr/>
        </p:nvSpPr>
        <p:spPr>
          <a:xfrm>
            <a:off x="647700" y="2001799"/>
            <a:ext cx="7848600" cy="3970318"/>
          </a:xfrm>
          <a:prstGeom prst="rect">
            <a:avLst/>
          </a:prstGeom>
          <a:noFill/>
        </p:spPr>
        <p:txBody>
          <a:bodyPr wrap="square" anchor="ctr">
            <a:spAutoFit/>
          </a:bodyPr>
          <a:lstStyle/>
          <a:p>
            <a:endParaRPr lang="en-US" dirty="0"/>
          </a:p>
          <a:p>
            <a:r>
              <a:rPr lang="en-US" dirty="0"/>
              <a:t>If Avox comes back from Clinical Engineering or tech support for repair/check  following must be completed PRIOR to patient use: </a:t>
            </a:r>
          </a:p>
          <a:p>
            <a:pPr marL="285750" indent="-285750">
              <a:buFont typeface="Arial" panose="020B0604020202020204" pitchFamily="34" charset="0"/>
              <a:buChar char="•"/>
            </a:pPr>
            <a:r>
              <a:rPr lang="en-US" dirty="0"/>
              <a:t>Perform both levels of filter QC</a:t>
            </a:r>
          </a:p>
          <a:p>
            <a:pPr marL="285750" indent="-285750">
              <a:buFont typeface="Arial" panose="020B0604020202020204" pitchFamily="34" charset="0"/>
              <a:buChar char="•"/>
            </a:pPr>
            <a:r>
              <a:rPr lang="en-US" dirty="0"/>
              <a:t>Perform both levels of liquid QC </a:t>
            </a:r>
          </a:p>
          <a:p>
            <a:pPr marL="285750" indent="-285750">
              <a:buFont typeface="Arial" panose="020B0604020202020204" pitchFamily="34" charset="0"/>
              <a:buChar char="•"/>
            </a:pPr>
            <a:r>
              <a:rPr lang="en-US" dirty="0"/>
              <a:t>Perform patient sample comparison with the Clinical Lab co-oximeter and with the other AVOX device. </a:t>
            </a:r>
          </a:p>
          <a:p>
            <a:pPr marL="285750" indent="-285750">
              <a:buFont typeface="Arial" panose="020B0604020202020204" pitchFamily="34" charset="0"/>
              <a:buChar char="•"/>
            </a:pPr>
            <a:r>
              <a:rPr lang="en-US" dirty="0"/>
              <a:t>Perform linearity test </a:t>
            </a:r>
          </a:p>
          <a:p>
            <a:pPr marL="285750" indent="-285750">
              <a:buFont typeface="Arial" panose="020B0604020202020204" pitchFamily="34" charset="0"/>
              <a:buChar char="•"/>
            </a:pPr>
            <a:r>
              <a:rPr lang="en-US" dirty="0"/>
              <a:t>All results must be within acceptable limits</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5201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9FB4-F2F2-661E-E6D1-5A613D78C84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5F5AF33-1691-2F11-18D5-7006ED4B2A88}"/>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2800" b="1" dirty="0">
                <a:solidFill>
                  <a:prstClr val="black"/>
                </a:solidFill>
                <a:latin typeface="Calibri" panose="020F0502020204030204"/>
              </a:rPr>
              <a:t>Sample requirements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C5422F7-E35D-A238-1C61-853B5D959F87}"/>
              </a:ext>
            </a:extLst>
          </p:cNvPr>
          <p:cNvSpPr txBox="1"/>
          <p:nvPr/>
        </p:nvSpPr>
        <p:spPr>
          <a:xfrm>
            <a:off x="533400" y="1126121"/>
            <a:ext cx="7848600" cy="4801314"/>
          </a:xfrm>
          <a:prstGeom prst="rect">
            <a:avLst/>
          </a:prstGeom>
          <a:noFill/>
        </p:spPr>
        <p:txBody>
          <a:bodyPr wrap="square" anchor="ctr">
            <a:spAutoFit/>
          </a:bodyPr>
          <a:lstStyle/>
          <a:p>
            <a:endParaRPr lang="en-US" dirty="0"/>
          </a:p>
          <a:p>
            <a:endParaRPr lang="en-US" dirty="0"/>
          </a:p>
          <a:p>
            <a:endParaRPr lang="en-US" dirty="0"/>
          </a:p>
          <a:p>
            <a:endParaRPr lang="en-US" dirty="0"/>
          </a:p>
          <a:p>
            <a:pPr marL="285750" indent="-285750">
              <a:buFont typeface="Arial" panose="020B0604020202020204" pitchFamily="34" charset="0"/>
              <a:buChar char="•"/>
            </a:pPr>
            <a:r>
              <a:rPr lang="en-US" b="1" dirty="0"/>
              <a:t>ONLY fresh whole blood should be tested on the AVOX </a:t>
            </a:r>
            <a:endParaRPr lang="en-US" dirty="0"/>
          </a:p>
          <a:p>
            <a:pPr marL="285750" indent="-285750">
              <a:buFont typeface="Arial" panose="020B0604020202020204" pitchFamily="34" charset="0"/>
              <a:buChar char="•"/>
            </a:pPr>
            <a:r>
              <a:rPr lang="en-US" dirty="0"/>
              <a:t>Arterial or venous blood is acceptable </a:t>
            </a:r>
          </a:p>
          <a:p>
            <a:pPr marL="285750" indent="-285750">
              <a:buFont typeface="Arial" panose="020B0604020202020204" pitchFamily="34" charset="0"/>
              <a:buChar char="•"/>
            </a:pPr>
            <a:r>
              <a:rPr lang="en-US" dirty="0"/>
              <a:t>50 ul of fresh whole blood-analyzed within 3 minutes of collection is stated in manufacturer guide </a:t>
            </a:r>
          </a:p>
          <a:p>
            <a:pPr marL="285750" indent="-285750">
              <a:buFont typeface="Arial" panose="020B0604020202020204" pitchFamily="34" charset="0"/>
              <a:buChar char="•"/>
            </a:pPr>
            <a:r>
              <a:rPr lang="en-US" dirty="0"/>
              <a:t>Samples from in-dwelling lines, always adequately “clear” line prior to collecting a sample for AVOX testing </a:t>
            </a:r>
          </a:p>
          <a:p>
            <a:pPr marL="285750" indent="-285750">
              <a:buFont typeface="Arial" panose="020B0604020202020204" pitchFamily="34" charset="0"/>
              <a:buChar char="•"/>
            </a:pPr>
            <a:r>
              <a:rPr lang="en-US" dirty="0"/>
              <a:t>Inaccurate results will be given if samples are contaminated/diluted. </a:t>
            </a:r>
          </a:p>
          <a:p>
            <a:pPr marL="285750" indent="-285750">
              <a:buFont typeface="Arial" panose="020B0604020202020204" pitchFamily="34" charset="0"/>
              <a:buChar char="•"/>
            </a:pPr>
            <a:endParaRPr lang="en-US" dirty="0"/>
          </a:p>
          <a:p>
            <a:pPr lvl="1"/>
            <a:r>
              <a:rPr lang="en-US" dirty="0"/>
              <a:t> </a:t>
            </a:r>
          </a:p>
          <a:p>
            <a:endParaRPr lang="en-US" dirty="0"/>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4726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62001"/>
            <a:ext cx="3429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685800" y="1981200"/>
            <a:ext cx="8077200" cy="3496342"/>
          </a:xfrm>
          <a:prstGeom prst="rect">
            <a:avLst/>
          </a:prstGeom>
        </p:spPr>
        <p:txBody>
          <a:bodyPr wrap="square">
            <a:spAutoFit/>
          </a:bodyPr>
          <a:lstStyle/>
          <a:p>
            <a:pPr marL="342900" indent="-342900">
              <a:lnSpc>
                <a:spcPct val="90000"/>
              </a:lnSpc>
              <a:spcBef>
                <a:spcPts val="1200"/>
              </a:spcBef>
              <a:spcAft>
                <a:spcPts val="200"/>
              </a:spcAft>
              <a:buClr>
                <a:srgbClr val="3494BA"/>
              </a:buClr>
              <a:buSzPct val="100000"/>
              <a:buFont typeface="Arial" panose="020B0604020202020204" pitchFamily="34" charset="0"/>
              <a:buChar char="•"/>
              <a:defRPr/>
            </a:pPr>
            <a:r>
              <a:rPr lang="en-US" sz="2000" dirty="0">
                <a:solidFill>
                  <a:prstClr val="black">
                    <a:lumMod val="75000"/>
                    <a:lumOff val="25000"/>
                  </a:prstClr>
                </a:solidFill>
                <a:cs typeface="Arial" panose="020B0604020202020204" pitchFamily="34" charset="0"/>
              </a:rPr>
              <a:t>Avox manufacturer </a:t>
            </a:r>
            <a:r>
              <a:rPr lang="en-US" sz="2000" dirty="0" err="1">
                <a:solidFill>
                  <a:prstClr val="black">
                    <a:lumMod val="75000"/>
                    <a:lumOff val="25000"/>
                  </a:prstClr>
                </a:solidFill>
                <a:cs typeface="Arial" panose="020B0604020202020204" pitchFamily="34" charset="0"/>
              </a:rPr>
              <a:t>Werfen</a:t>
            </a:r>
            <a:r>
              <a:rPr lang="en-US" sz="2000" dirty="0">
                <a:solidFill>
                  <a:prstClr val="black">
                    <a:lumMod val="75000"/>
                    <a:lumOff val="25000"/>
                  </a:prstClr>
                </a:solidFill>
                <a:cs typeface="Arial" panose="020B0604020202020204" pitchFamily="34" charset="0"/>
              </a:rPr>
              <a:t> 1-800-678-0710 </a:t>
            </a:r>
          </a:p>
          <a:p>
            <a:pPr marL="342900" marR="0" lvl="0" indent="-342900" algn="l" defTabSz="914400" rtl="0" eaLnBrk="1" fontAlgn="auto" latinLnBrk="0" hangingPunct="1">
              <a:lnSpc>
                <a:spcPct val="90000"/>
              </a:lnSpc>
              <a:spcBef>
                <a:spcPts val="1200"/>
              </a:spcBef>
              <a:spcAft>
                <a:spcPts val="200"/>
              </a:spcAft>
              <a:buClr>
                <a:srgbClr val="3494BA"/>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Lab Point</a:t>
            </a:r>
            <a:r>
              <a:rPr lang="en-US" sz="2000" dirty="0">
                <a:solidFill>
                  <a:prstClr val="black">
                    <a:lumMod val="75000"/>
                    <a:lumOff val="25000"/>
                  </a:prstClr>
                </a:solidFill>
                <a:latin typeface="Calibri" panose="020F0502020204030204"/>
                <a:cs typeface="Arial" panose="020B0604020202020204" pitchFamily="34" charset="0"/>
              </a:rPr>
              <a:t> of Care Office – </a:t>
            </a:r>
          </a:p>
          <a:p>
            <a:pPr marL="800100" lvl="1" indent="-342900">
              <a:lnSpc>
                <a:spcPct val="90000"/>
              </a:lnSpc>
              <a:spcBef>
                <a:spcPts val="1200"/>
              </a:spcBef>
              <a:spcAft>
                <a:spcPts val="200"/>
              </a:spcAft>
              <a:buClr>
                <a:srgbClr val="3494BA"/>
              </a:buClr>
              <a:buSzPct val="100000"/>
              <a:buFont typeface="Arial" panose="020B0604020202020204" pitchFamily="34" charset="0"/>
              <a:buChar char="•"/>
              <a:defRPr/>
            </a:pPr>
            <a:r>
              <a:rPr lang="en-US" sz="2000" dirty="0">
                <a:solidFill>
                  <a:prstClr val="black">
                    <a:lumMod val="75000"/>
                    <a:lumOff val="25000"/>
                  </a:prstClr>
                </a:solidFill>
                <a:latin typeface="Calibri" panose="020F0502020204030204"/>
                <a:cs typeface="Arial" panose="020B0604020202020204" pitchFamily="34" charset="0"/>
              </a:rPr>
              <a:t>716-7248 </a:t>
            </a:r>
          </a:p>
          <a:p>
            <a:pPr marL="800100" lvl="1" indent="-342900">
              <a:lnSpc>
                <a:spcPct val="90000"/>
              </a:lnSpc>
              <a:spcBef>
                <a:spcPts val="1200"/>
              </a:spcBef>
              <a:spcAft>
                <a:spcPts val="200"/>
              </a:spcAft>
              <a:buClr>
                <a:srgbClr val="3494BA"/>
              </a:buClr>
              <a:buSzPct val="100000"/>
              <a:buFont typeface="Arial" panose="020B0604020202020204" pitchFamily="34" charset="0"/>
              <a:buChar char="•"/>
              <a:defRPr/>
            </a:pPr>
            <a:r>
              <a:rPr lang="en-US" sz="2000" dirty="0">
                <a:solidFill>
                  <a:prstClr val="black">
                    <a:lumMod val="75000"/>
                    <a:lumOff val="25000"/>
                  </a:prstClr>
                </a:solidFill>
                <a:latin typeface="Calibri" panose="020F0502020204030204"/>
                <a:cs typeface="Arial" panose="020B0604020202020204" pitchFamily="34" charset="0"/>
              </a:rPr>
              <a:t> 713-4136</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90000"/>
              </a:lnSpc>
              <a:spcBef>
                <a:spcPts val="1200"/>
              </a:spcBef>
              <a:spcAft>
                <a:spcPts val="200"/>
              </a:spcAft>
              <a:buClr>
                <a:srgbClr val="3494BA"/>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Contact your site manager or specific preceptors</a:t>
            </a:r>
          </a:p>
          <a:p>
            <a:pPr marL="342900" marR="0" lvl="0" indent="-342900" algn="l" defTabSz="914400" rtl="0" eaLnBrk="1" fontAlgn="auto" latinLnBrk="0" hangingPunct="1">
              <a:lnSpc>
                <a:spcPct val="90000"/>
              </a:lnSpc>
              <a:spcBef>
                <a:spcPts val="1200"/>
              </a:spcBef>
              <a:spcAft>
                <a:spcPts val="200"/>
              </a:spcAft>
              <a:buClr>
                <a:srgbClr val="3494BA"/>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endParaRPr>
          </a:p>
          <a:p>
            <a:pPr>
              <a:lnSpc>
                <a:spcPct val="90000"/>
              </a:lnSpc>
            </a:pPr>
            <a:r>
              <a:rPr lang="en-US" sz="1400" b="1" dirty="0"/>
              <a:t>This presentation does not include all information regarding AVOX testing.  It only highlights information.</a:t>
            </a:r>
          </a:p>
          <a:p>
            <a:pPr>
              <a:lnSpc>
                <a:spcPct val="90000"/>
              </a:lnSpc>
            </a:pPr>
            <a:r>
              <a:rPr lang="en-US" sz="1400" b="1" dirty="0"/>
              <a:t>For complete information, refer to the AVOX procedure and manufacturer manual in Policy Tech.</a:t>
            </a:r>
          </a:p>
          <a:p>
            <a:pPr marL="342900" marR="0" lvl="0" indent="-342900" algn="l" defTabSz="914400" rtl="0" eaLnBrk="1" fontAlgn="auto" latinLnBrk="0" hangingPunct="1">
              <a:lnSpc>
                <a:spcPct val="90000"/>
              </a:lnSpc>
              <a:spcBef>
                <a:spcPts val="1200"/>
              </a:spcBef>
              <a:spcAft>
                <a:spcPts val="200"/>
              </a:spcAft>
              <a:buClr>
                <a:srgbClr val="3494BA"/>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4011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0F11-1509-7FE8-94F0-BB9A1E98C59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3F59C1-6411-557C-7EB8-A42071762A0C}"/>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2800" b="1" dirty="0">
                <a:solidFill>
                  <a:prstClr val="black"/>
                </a:solidFill>
                <a:latin typeface="Calibri" panose="020F0502020204030204"/>
              </a:rPr>
              <a:t>P</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atient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95D12AE-E0E9-D4F9-5B60-C7488D929B5F}"/>
              </a:ext>
            </a:extLst>
          </p:cNvPr>
          <p:cNvSpPr txBox="1"/>
          <p:nvPr/>
        </p:nvSpPr>
        <p:spPr>
          <a:xfrm>
            <a:off x="457200" y="335844"/>
            <a:ext cx="8458199" cy="6186309"/>
          </a:xfrm>
          <a:prstGeom prst="rect">
            <a:avLst/>
          </a:prstGeom>
          <a:noFill/>
        </p:spPr>
        <p:txBody>
          <a:bodyPr wrap="square" anchor="ctr">
            <a:spAutoFit/>
          </a:bodyPr>
          <a:lstStyle/>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All AVOX results should be documented in the permanent/EMR patient record.</a:t>
            </a:r>
          </a:p>
          <a:p>
            <a:pPr marL="285750" indent="-285750">
              <a:buFont typeface="Arial" panose="020B0604020202020204" pitchFamily="34" charset="0"/>
              <a:buChar char="•"/>
            </a:pPr>
            <a:r>
              <a:rPr lang="en-US" dirty="0"/>
              <a:t>Results should include: </a:t>
            </a:r>
          </a:p>
          <a:p>
            <a:pPr marL="742950" lvl="1" indent="-285750">
              <a:buFont typeface="Arial" panose="020B0604020202020204" pitchFamily="34" charset="0"/>
              <a:buChar char="•"/>
            </a:pPr>
            <a:r>
              <a:rPr lang="en-US" dirty="0"/>
              <a:t>AVOX result with units of measure </a:t>
            </a:r>
          </a:p>
          <a:p>
            <a:pPr marL="742950" lvl="1" indent="-285750">
              <a:buFont typeface="Arial" panose="020B0604020202020204" pitchFamily="34" charset="0"/>
              <a:buChar char="•"/>
            </a:pPr>
            <a:r>
              <a:rPr lang="en-US" dirty="0"/>
              <a:t>Testing personnel </a:t>
            </a:r>
          </a:p>
          <a:p>
            <a:pPr marL="742950" lvl="1" indent="-285750">
              <a:buFont typeface="Arial" panose="020B0604020202020204" pitchFamily="34" charset="0"/>
              <a:buChar char="•"/>
            </a:pPr>
            <a:r>
              <a:rPr lang="en-US" dirty="0"/>
              <a:t>Date of testing </a:t>
            </a:r>
          </a:p>
          <a:p>
            <a:pPr marL="742950" lvl="1" indent="-285750">
              <a:buFont typeface="Arial" panose="020B0604020202020204" pitchFamily="34" charset="0"/>
              <a:buChar char="•"/>
            </a:pPr>
            <a:r>
              <a:rPr lang="en-US" dirty="0"/>
              <a:t>Time of testing </a:t>
            </a:r>
          </a:p>
          <a:p>
            <a:pPr marL="285750" indent="-285750">
              <a:buFont typeface="Arial" panose="020B0604020202020204" pitchFamily="34" charset="0"/>
              <a:buChar char="•"/>
            </a:pPr>
            <a:r>
              <a:rPr lang="en-US" dirty="0"/>
              <a:t>A clear audit trail should be maintained correlating patient results with QC results for the analyzer and cuvettes that were used for patient testing.  </a:t>
            </a:r>
          </a:p>
          <a:p>
            <a:pPr marL="285750" indent="-285750">
              <a:buFont typeface="Arial" panose="020B0604020202020204" pitchFamily="34" charset="0"/>
              <a:buChar char="•"/>
            </a:pPr>
            <a:r>
              <a:rPr lang="en-US" dirty="0"/>
              <a:t>Follow hospital policy for verification of patient identity. </a:t>
            </a:r>
          </a:p>
          <a:p>
            <a:pPr marL="285750" indent="-285750">
              <a:buFont typeface="Arial" panose="020B0604020202020204" pitchFamily="34" charset="0"/>
              <a:buChar char="•"/>
            </a:pPr>
            <a:r>
              <a:rPr lang="en-US" dirty="0"/>
              <a:t>Ensure sample identity throughout entire testing and reporting process. </a:t>
            </a:r>
          </a:p>
          <a:p>
            <a:pPr marL="285750" indent="-285750">
              <a:buFont typeface="Arial" panose="020B0604020202020204" pitchFamily="34" charset="0"/>
              <a:buChar char="•"/>
            </a:pPr>
            <a:r>
              <a:rPr lang="en-US" dirty="0"/>
              <a:t>Never force blood into the cuvettes. If the sample does not flow easily, discard the cuvette and use another one. </a:t>
            </a:r>
          </a:p>
          <a:p>
            <a:pPr marL="285750" indent="-285750">
              <a:buFont typeface="Arial" panose="020B0604020202020204" pitchFamily="34" charset="0"/>
              <a:buChar char="•"/>
            </a:pPr>
            <a:r>
              <a:rPr lang="en-US" dirty="0"/>
              <a:t>When filling the cuvette, do not use excessive pressure or cause the vent patch to bulge outward.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4394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2A97D-FC3E-509B-B46B-81B17369C20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99E827-8854-C03B-3B91-824DA53EA5E7}"/>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Patient testing  </a:t>
            </a:r>
            <a:r>
              <a:rPr lang="en-US" sz="2800"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3D2C402-4D7C-C8FD-883F-8F14C314ADEC}"/>
              </a:ext>
            </a:extLst>
          </p:cNvPr>
          <p:cNvSpPr txBox="1"/>
          <p:nvPr/>
        </p:nvSpPr>
        <p:spPr>
          <a:xfrm>
            <a:off x="685800" y="1977747"/>
            <a:ext cx="7696200" cy="7017306"/>
          </a:xfrm>
          <a:prstGeom prst="rect">
            <a:avLst/>
          </a:prstGeom>
          <a:noFill/>
        </p:spPr>
        <p:txBody>
          <a:bodyPr wrap="square" anchor="ctr">
            <a:spAutoFit/>
          </a:bodyPr>
          <a:lstStyle/>
          <a:p>
            <a:pPr marL="285750" indent="-285750">
              <a:buFont typeface="Arial" panose="020B0604020202020204" pitchFamily="34" charset="0"/>
              <a:buChar char="•"/>
            </a:pPr>
            <a:r>
              <a:rPr lang="en-US" dirty="0"/>
              <a:t>Review QC logs to ensure instrument is ready for use. </a:t>
            </a:r>
          </a:p>
          <a:p>
            <a:pPr marL="285750" indent="-285750">
              <a:buFont typeface="Arial" panose="020B0604020202020204" pitchFamily="34" charset="0"/>
              <a:buChar char="•"/>
            </a:pPr>
            <a:r>
              <a:rPr lang="en-US" dirty="0"/>
              <a:t>Gloves should be worn during sample collection and analysis. </a:t>
            </a:r>
          </a:p>
          <a:p>
            <a:pPr marL="285750" indent="-285750">
              <a:buFont typeface="Arial" panose="020B0604020202020204" pitchFamily="34" charset="0"/>
              <a:buChar char="•"/>
            </a:pPr>
            <a:r>
              <a:rPr lang="en-US" dirty="0"/>
              <a:t>Pressing the Enter/On key and confirm that the self-test was successful. The instrument indicates that it is ready to analyze samples by displaying the “READY SCREEN”. </a:t>
            </a:r>
          </a:p>
          <a:p>
            <a:pPr marL="285750" indent="-285750">
              <a:buFont typeface="Arial" panose="020B0604020202020204" pitchFamily="34" charset="0"/>
              <a:buChar char="•"/>
            </a:pPr>
            <a:r>
              <a:rPr lang="en-US" dirty="0"/>
              <a:t>Verify that the correct cuvette path length is programmed in the AVOX. </a:t>
            </a:r>
          </a:p>
          <a:p>
            <a:pPr marL="285750" indent="-285750">
              <a:buFont typeface="Arial" panose="020B0604020202020204" pitchFamily="34" charset="0"/>
              <a:buChar char="•"/>
            </a:pPr>
            <a:r>
              <a:rPr lang="en-US" dirty="0"/>
              <a:t>Open the sealed bag to remove cuvettes. </a:t>
            </a:r>
            <a:r>
              <a:rPr lang="en-US" b="1" dirty="0"/>
              <a:t>Immediately reseal bag</a:t>
            </a:r>
            <a:r>
              <a:rPr lang="en-US" dirty="0"/>
              <a:t>. Do not touch the sampling area (the clear surface) of the disposable cuvettes. </a:t>
            </a:r>
          </a:p>
          <a:p>
            <a:pPr marL="285750" indent="-285750">
              <a:buFont typeface="Arial" panose="020B0604020202020204" pitchFamily="34" charset="0"/>
              <a:buChar char="•"/>
            </a:pPr>
            <a:r>
              <a:rPr lang="en-US" dirty="0"/>
              <a:t>Handle cuvettes by black cap. </a:t>
            </a:r>
          </a:p>
          <a:p>
            <a:pPr marL="285750" indent="-285750">
              <a:buFont typeface="Arial" panose="020B0604020202020204" pitchFamily="34" charset="0"/>
              <a:buChar char="•"/>
            </a:pPr>
            <a:r>
              <a:rPr lang="en-US" dirty="0"/>
              <a:t>Evacuate any air bubbles that may be in the sample. </a:t>
            </a:r>
          </a:p>
          <a:p>
            <a:pPr marL="285750" indent="-285750">
              <a:buFont typeface="Arial" panose="020B0604020202020204" pitchFamily="34" charset="0"/>
              <a:buChar char="•"/>
            </a:pPr>
            <a:r>
              <a:rPr lang="en-US" dirty="0"/>
              <a:t>Immediately cap the sample to prevent air contamination and keep tightly sealed.</a:t>
            </a:r>
          </a:p>
          <a:p>
            <a:pPr marL="285750" indent="-285750">
              <a:buFont typeface="Arial" panose="020B0604020202020204" pitchFamily="34" charset="0"/>
              <a:buChar char="•"/>
            </a:pPr>
            <a:r>
              <a:rPr lang="en-US" dirty="0"/>
              <a:t>Roll syringe between palms to keep red blood cells and plasma well mixed. </a:t>
            </a:r>
          </a:p>
          <a:p>
            <a:pPr marL="285750" indent="-285750">
              <a:buFont typeface="Arial" panose="020B0604020202020204" pitchFamily="34" charset="0"/>
              <a:buChar char="•"/>
            </a:pPr>
            <a:r>
              <a:rPr lang="en-US" dirty="0"/>
              <a:t>Squirt out the first few drops of sample to check for clots and to get well mixed sample. </a:t>
            </a:r>
          </a:p>
          <a:p>
            <a:endParaRPr lang="en-US" dirty="0"/>
          </a:p>
          <a:p>
            <a:endParaRPr lang="en-US" dirty="0"/>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1041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1E625-6199-80F2-3F3D-6069F747443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147A5BE-DDF2-5D81-9302-71E0E78F19FD}"/>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Patient testing  </a:t>
            </a:r>
            <a:r>
              <a:rPr lang="en-US" sz="2800"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DB1518F-5BDD-3DB5-3106-D5E9CF2E3352}"/>
              </a:ext>
            </a:extLst>
          </p:cNvPr>
          <p:cNvSpPr txBox="1"/>
          <p:nvPr/>
        </p:nvSpPr>
        <p:spPr>
          <a:xfrm>
            <a:off x="647700" y="1295399"/>
            <a:ext cx="7848600" cy="5324535"/>
          </a:xfrm>
          <a:prstGeom prst="rect">
            <a:avLst/>
          </a:prstGeom>
          <a:noFill/>
        </p:spPr>
        <p:txBody>
          <a:bodyPr wrap="square" anchor="ctr">
            <a:spAutoFit/>
          </a:bodyPr>
          <a:lstStyle/>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Attach the cuvette to tip of the syringe, point the cuvette downward at a 45º angle, and observe the sample chamber of the cuvette. </a:t>
            </a:r>
            <a:r>
              <a:rPr lang="en-US" b="1" dirty="0"/>
              <a:t>Do not inject the blood into the instrument’s sample chamber</a:t>
            </a:r>
            <a:r>
              <a:rPr lang="en-US" dirty="0"/>
              <a:t>. </a:t>
            </a:r>
          </a:p>
          <a:p>
            <a:pPr marL="285750" indent="-285750">
              <a:buFont typeface="Arial" panose="020B0604020202020204" pitchFamily="34" charset="0"/>
              <a:buChar char="•"/>
            </a:pPr>
            <a:r>
              <a:rPr lang="en-US" dirty="0"/>
              <a:t>Press the plunger gently and fill the cuvette. Stop injection of the sample as soon as blood reaches the air vent. Do not allow any air bubbles to adhere to the internal surface of the cuvette. </a:t>
            </a:r>
          </a:p>
          <a:p>
            <a:pPr marL="285750" indent="-285750">
              <a:buFont typeface="Arial" panose="020B0604020202020204" pitchFamily="34" charset="0"/>
              <a:buChar char="•"/>
            </a:pPr>
            <a:r>
              <a:rPr lang="en-US" dirty="0"/>
              <a:t>With syringe still attached to the cuvette, hold the cuvette firmly by its black cap, and insert the cuvette into the sample chamber. </a:t>
            </a:r>
            <a:r>
              <a:rPr lang="en-US" b="1" dirty="0"/>
              <a:t>Do not depress the plunger while the syringe is in the instrument. </a:t>
            </a:r>
            <a:endParaRPr lang="en-US" dirty="0"/>
          </a:p>
          <a:p>
            <a:pPr marL="285750" indent="-285750">
              <a:buFont typeface="Arial" panose="020B0604020202020204" pitchFamily="34" charset="0"/>
              <a:buChar char="•"/>
            </a:pPr>
            <a:r>
              <a:rPr lang="en-US" sz="1600" dirty="0"/>
              <a:t> </a:t>
            </a:r>
            <a:r>
              <a:rPr lang="en-US" b="1" dirty="0"/>
              <a:t>The filled cuvette should be inserted in the AVOX analyzer within 30 seconds of fill. </a:t>
            </a:r>
            <a:endParaRPr lang="en-US" dirty="0"/>
          </a:p>
          <a:p>
            <a:pPr marL="285750" indent="-285750">
              <a:buFont typeface="Arial" panose="020B0604020202020204" pitchFamily="34" charset="0"/>
              <a:buChar char="•"/>
            </a:pPr>
            <a:r>
              <a:rPr lang="en-US" dirty="0"/>
              <a:t>Observe the LCD display. Do not disturb the AVOX. Results should display within 10 seconds. </a:t>
            </a:r>
          </a:p>
          <a:p>
            <a:pPr marL="285750" indent="-285750">
              <a:buFont typeface="Arial" panose="020B0604020202020204" pitchFamily="34" charset="0"/>
              <a:buChar char="•"/>
            </a:pPr>
            <a:r>
              <a:rPr lang="en-US" dirty="0"/>
              <a:t>Record results in the patient record and remove the sample from the sample port and discard in an appropriate biohazard container.</a:t>
            </a:r>
          </a:p>
          <a:p>
            <a:pPr marL="285750" indent="-285750">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254829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FD6D8-0D9E-AECA-4135-22213CFEB5F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7F1014-58B2-F90D-0550-E6BF0FCEEBB4}"/>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Patient </a:t>
            </a:r>
            <a:r>
              <a:rPr lang="en-US" sz="2800" b="1" dirty="0">
                <a:solidFill>
                  <a:prstClr val="black"/>
                </a:solidFill>
                <a:latin typeface="Calibri" panose="020F0502020204030204"/>
              </a:rPr>
              <a:t>results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C2AEB6-1524-8E6B-4B85-2A49E3E8CE52}"/>
              </a:ext>
            </a:extLst>
          </p:cNvPr>
          <p:cNvSpPr txBox="1"/>
          <p:nvPr/>
        </p:nvSpPr>
        <p:spPr>
          <a:xfrm>
            <a:off x="647700" y="1972507"/>
            <a:ext cx="7848600" cy="3970318"/>
          </a:xfrm>
          <a:prstGeom prst="rect">
            <a:avLst/>
          </a:prstGeom>
          <a:noFill/>
        </p:spPr>
        <p:txBody>
          <a:bodyPr wrap="square" anchor="ctr">
            <a:spAutoFit/>
          </a:bodyPr>
          <a:lstStyle/>
          <a:p>
            <a:pPr marL="285750" indent="-285750">
              <a:buFont typeface="Arial" panose="020B0604020202020204" pitchFamily="34" charset="0"/>
              <a:buChar char="•"/>
            </a:pPr>
            <a:r>
              <a:rPr lang="en-US" dirty="0"/>
              <a:t>All AVOX results should be documented in the permanent/EMR patient record.</a:t>
            </a:r>
          </a:p>
          <a:p>
            <a:pPr marL="285750" indent="-285750">
              <a:buFont typeface="Arial" panose="020B0604020202020204" pitchFamily="34" charset="0"/>
              <a:buChar char="•"/>
            </a:pPr>
            <a:r>
              <a:rPr lang="en-US" dirty="0"/>
              <a:t>Results should include: </a:t>
            </a:r>
          </a:p>
          <a:p>
            <a:pPr marL="742950" lvl="1" indent="-285750">
              <a:buFont typeface="Arial" panose="020B0604020202020204" pitchFamily="34" charset="0"/>
              <a:buChar char="•"/>
            </a:pPr>
            <a:r>
              <a:rPr lang="en-US" dirty="0"/>
              <a:t>AVOX result with units of measure </a:t>
            </a:r>
          </a:p>
          <a:p>
            <a:pPr marL="742950" lvl="1" indent="-285750">
              <a:buFont typeface="Arial" panose="020B0604020202020204" pitchFamily="34" charset="0"/>
              <a:buChar char="•"/>
            </a:pPr>
            <a:r>
              <a:rPr lang="en-US" dirty="0"/>
              <a:t>Testing personnel </a:t>
            </a:r>
          </a:p>
          <a:p>
            <a:pPr marL="742950" lvl="1" indent="-285750">
              <a:buFont typeface="Arial" panose="020B0604020202020204" pitchFamily="34" charset="0"/>
              <a:buChar char="•"/>
            </a:pPr>
            <a:r>
              <a:rPr lang="en-US" dirty="0"/>
              <a:t>Date of testing </a:t>
            </a:r>
          </a:p>
          <a:p>
            <a:pPr marL="742950" lvl="1" indent="-285750">
              <a:buFont typeface="Arial" panose="020B0604020202020204" pitchFamily="34" charset="0"/>
              <a:buChar char="•"/>
            </a:pPr>
            <a:r>
              <a:rPr lang="en-US" dirty="0"/>
              <a:t>Time of testing </a:t>
            </a:r>
          </a:p>
          <a:p>
            <a:pPr marL="285750" indent="-285750">
              <a:buFont typeface="Arial" panose="020B0604020202020204" pitchFamily="34" charset="0"/>
              <a:buChar char="•"/>
            </a:pPr>
            <a:r>
              <a:rPr lang="en-US" dirty="0"/>
              <a:t>A clear audit trail should be maintained correlating patient results with QC results for the analyzer and cuvettes that were used for patient testing.  </a:t>
            </a:r>
          </a:p>
          <a:p>
            <a:pPr marL="285750" indent="-285750">
              <a:buFont typeface="Arial" panose="020B0604020202020204" pitchFamily="34" charset="0"/>
              <a:buChar char="•"/>
            </a:pPr>
            <a:r>
              <a:rPr lang="en-US" dirty="0"/>
              <a:t>Unexpected results should be verified by another test method. </a:t>
            </a:r>
          </a:p>
          <a:p>
            <a:pPr marL="285750" indent="-285750">
              <a:buFont typeface="Arial" panose="020B0604020202020204" pitchFamily="34" charset="0"/>
              <a:buChar char="•"/>
            </a:pPr>
            <a:r>
              <a:rPr lang="en-US" dirty="0" err="1"/>
              <a:t>THb</a:t>
            </a:r>
            <a:r>
              <a:rPr lang="en-US" dirty="0"/>
              <a:t> results &lt;4 or &gt;25 will give an error and results outside of this range should be reported as “Out of Instrument Range.” </a:t>
            </a:r>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24714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05EF0-4D3E-E4A1-1EB8-D362A81EA4F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3339001-F1EB-94E8-E1B1-5F6318FF9153}"/>
              </a:ext>
            </a:extLst>
          </p:cNvPr>
          <p:cNvSpPr/>
          <p:nvPr/>
        </p:nvSpPr>
        <p:spPr>
          <a:xfrm>
            <a:off x="821309" y="633680"/>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2800" b="1" dirty="0">
                <a:solidFill>
                  <a:prstClr val="black"/>
                </a:solidFill>
                <a:latin typeface="Calibri" panose="020F0502020204030204"/>
              </a:rPr>
              <a:t>Limitations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F7A5CFD-0336-C28B-4F56-EDD57D4474CC}"/>
              </a:ext>
            </a:extLst>
          </p:cNvPr>
          <p:cNvSpPr txBox="1"/>
          <p:nvPr/>
        </p:nvSpPr>
        <p:spPr>
          <a:xfrm>
            <a:off x="647700" y="1834013"/>
            <a:ext cx="7848600" cy="4247317"/>
          </a:xfrm>
          <a:prstGeom prst="rect">
            <a:avLst/>
          </a:prstGeom>
          <a:noFill/>
        </p:spPr>
        <p:txBody>
          <a:bodyPr wrap="square" anchor="ctr">
            <a:spAutoFit/>
          </a:bodyPr>
          <a:lstStyle/>
          <a:p>
            <a:r>
              <a:rPr lang="en-US" dirty="0"/>
              <a:t>Following factors can affect result reliability: </a:t>
            </a:r>
          </a:p>
          <a:p>
            <a:pPr marL="285750" indent="-285750">
              <a:buFont typeface="Arial" panose="020B0604020202020204" pitchFamily="34" charset="0"/>
              <a:buChar char="•"/>
            </a:pPr>
            <a:r>
              <a:rPr lang="en-US" dirty="0"/>
              <a:t>Cuvettes exposed to moisture (desiccant indicator is pink) </a:t>
            </a:r>
          </a:p>
          <a:p>
            <a:pPr marL="285750" indent="-285750">
              <a:buFont typeface="Arial" panose="020B0604020202020204" pitchFamily="34" charset="0"/>
              <a:buChar char="•"/>
            </a:pPr>
            <a:r>
              <a:rPr lang="en-US" dirty="0"/>
              <a:t>Over filled cuvettes</a:t>
            </a:r>
          </a:p>
          <a:p>
            <a:pPr marL="285750" indent="-285750">
              <a:buFont typeface="Arial" panose="020B0604020202020204" pitchFamily="34" charset="0"/>
              <a:buChar char="•"/>
            </a:pPr>
            <a:r>
              <a:rPr lang="en-US" dirty="0"/>
              <a:t>Clotted samples </a:t>
            </a:r>
          </a:p>
          <a:p>
            <a:pPr marL="285750" indent="-285750">
              <a:buFont typeface="Arial" panose="020B0604020202020204" pitchFamily="34" charset="0"/>
              <a:buChar char="•"/>
            </a:pPr>
            <a:r>
              <a:rPr lang="en-US" dirty="0"/>
              <a:t>Unmixed samples </a:t>
            </a:r>
          </a:p>
          <a:p>
            <a:pPr marL="285750" indent="-285750">
              <a:buFont typeface="Arial" panose="020B0604020202020204" pitchFamily="34" charset="0"/>
              <a:buChar char="•"/>
            </a:pPr>
            <a:r>
              <a:rPr lang="en-US" dirty="0"/>
              <a:t>Lipid particles </a:t>
            </a:r>
          </a:p>
          <a:p>
            <a:pPr marL="285750" indent="-285750">
              <a:buFont typeface="Arial" panose="020B0604020202020204" pitchFamily="34" charset="0"/>
              <a:buChar char="•"/>
            </a:pPr>
            <a:r>
              <a:rPr lang="en-US" dirty="0"/>
              <a:t>Delay inserting cuvettes into the analyzer</a:t>
            </a:r>
          </a:p>
          <a:p>
            <a:pPr marL="285750" indent="-285750">
              <a:buFont typeface="Arial" panose="020B0604020202020204" pitchFamily="34" charset="0"/>
              <a:buChar char="•"/>
            </a:pPr>
            <a:r>
              <a:rPr lang="en-US" dirty="0"/>
              <a:t>Air bubbles</a:t>
            </a:r>
          </a:p>
          <a:p>
            <a:pPr marL="285750" indent="-285750">
              <a:buFont typeface="Arial" panose="020B0604020202020204" pitchFamily="34" charset="0"/>
              <a:buChar char="•"/>
            </a:pPr>
            <a:r>
              <a:rPr lang="en-US" dirty="0"/>
              <a:t>Excess heparin or saline, diluted samples </a:t>
            </a:r>
          </a:p>
          <a:p>
            <a:pPr marL="285750" indent="-285750">
              <a:buFont typeface="Arial" panose="020B0604020202020204" pitchFamily="34" charset="0"/>
              <a:buChar char="•"/>
            </a:pPr>
            <a:r>
              <a:rPr lang="en-US" dirty="0"/>
              <a:t>Certain medications </a:t>
            </a:r>
          </a:p>
          <a:p>
            <a:r>
              <a:rPr lang="en-US" dirty="0"/>
              <a:t>For more details refer to manufacture manual. </a:t>
            </a:r>
          </a:p>
          <a:p>
            <a:r>
              <a:rPr lang="en-US" dirty="0"/>
              <a:t>Any concerns or questions should be reported to the site manager and to the POCT Lab coordinator. </a:t>
            </a:r>
          </a:p>
          <a:p>
            <a:endParaRPr lang="en-US" dirty="0"/>
          </a:p>
          <a:p>
            <a:endParaRPr lang="en-US" dirty="0"/>
          </a:p>
        </p:txBody>
      </p:sp>
    </p:spTree>
    <p:extLst>
      <p:ext uri="{BB962C8B-B14F-4D97-AF65-F5344CB8AC3E}">
        <p14:creationId xmlns:p14="http://schemas.microsoft.com/office/powerpoint/2010/main" val="186245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F432F-1F30-4F46-8FE1-E5A05385F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F0A8D-39A3-DD68-F9E8-0CE0016FF12C}"/>
              </a:ext>
            </a:extLst>
          </p:cNvPr>
          <p:cNvSpPr txBox="1">
            <a:spLocks/>
          </p:cNvSpPr>
          <p:nvPr/>
        </p:nvSpPr>
        <p:spPr>
          <a:xfrm>
            <a:off x="762000" y="3589152"/>
            <a:ext cx="7543800" cy="128764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pc="-113" dirty="0">
                <a:solidFill>
                  <a:schemeClr val="bg1"/>
                </a:solidFill>
                <a:latin typeface="Arial" panose="020B0604020202020204" pitchFamily="34" charset="0"/>
              </a:rPr>
              <a:t>Thank you for completing Avox education.</a:t>
            </a:r>
          </a:p>
          <a:p>
            <a:r>
              <a:rPr lang="en-US" sz="2400" b="1" spc="-113" dirty="0">
                <a:solidFill>
                  <a:schemeClr val="bg1"/>
                </a:solidFill>
                <a:latin typeface="Arial" panose="020B0604020202020204" pitchFamily="34" charset="0"/>
              </a:rPr>
              <a:t>Please note this dose not replace the Avox procedure.</a:t>
            </a:r>
          </a:p>
          <a:p>
            <a:pPr algn="ctr"/>
            <a:endParaRPr lang="en-US" sz="2800" b="1" spc="-113" dirty="0">
              <a:solidFill>
                <a:schemeClr val="bg1"/>
              </a:solidFill>
              <a:latin typeface="Arial" panose="020B0604020202020204" pitchFamily="34" charset="0"/>
            </a:endParaRPr>
          </a:p>
          <a:p>
            <a:pPr algn="ctr"/>
            <a:endParaRPr lang="en-US" sz="3600" b="1" spc="-113" dirty="0">
              <a:solidFill>
                <a:schemeClr val="bg1"/>
              </a:solidFill>
              <a:latin typeface="Arial" panose="020B0604020202020204" pitchFamily="34" charset="0"/>
            </a:endParaRPr>
          </a:p>
        </p:txBody>
      </p:sp>
      <p:sp>
        <p:nvSpPr>
          <p:cNvPr id="3" name="Subtitle 2">
            <a:extLst>
              <a:ext uri="{FF2B5EF4-FFF2-40B4-BE49-F238E27FC236}">
                <a16:creationId xmlns:a16="http://schemas.microsoft.com/office/drawing/2014/main" id="{4460941D-8A1F-C398-6547-5FA9BCA18133}"/>
              </a:ext>
            </a:extLst>
          </p:cNvPr>
          <p:cNvSpPr txBox="1">
            <a:spLocks/>
          </p:cNvSpPr>
          <p:nvPr/>
        </p:nvSpPr>
        <p:spPr>
          <a:xfrm>
            <a:off x="349135" y="4138031"/>
            <a:ext cx="8261465" cy="4529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Arial" panose="020B0604020202020204" pitchFamily="34" charset="0"/>
              </a:rPr>
              <a:t>  </a:t>
            </a:r>
          </a:p>
        </p:txBody>
      </p:sp>
      <p:sp>
        <p:nvSpPr>
          <p:cNvPr id="4" name="TextBox 3">
            <a:extLst>
              <a:ext uri="{FF2B5EF4-FFF2-40B4-BE49-F238E27FC236}">
                <a16:creationId xmlns:a16="http://schemas.microsoft.com/office/drawing/2014/main" id="{A9142D63-2EDE-FEAB-47F0-C7F0BA7C160D}"/>
              </a:ext>
            </a:extLst>
          </p:cNvPr>
          <p:cNvSpPr txBox="1"/>
          <p:nvPr/>
        </p:nvSpPr>
        <p:spPr>
          <a:xfrm>
            <a:off x="2209800" y="2514600"/>
            <a:ext cx="5410200" cy="461665"/>
          </a:xfrm>
          <a:prstGeom prst="rect">
            <a:avLst/>
          </a:prstGeom>
          <a:noFill/>
        </p:spPr>
        <p:txBody>
          <a:bodyPr wrap="square" rtlCol="0">
            <a:spAutoFit/>
          </a:bodyPr>
          <a:lstStyle/>
          <a:p>
            <a:pPr algn="ctr"/>
            <a:r>
              <a:rPr lang="en-US" sz="1400" b="1" dirty="0">
                <a:latin typeface="Arial" panose="020B0604020202020204" pitchFamily="34" charset="0"/>
              </a:rPr>
              <a:t>Point of Care Testing Department  </a:t>
            </a:r>
          </a:p>
          <a:p>
            <a:pPr algn="ctr"/>
            <a:endParaRPr lang="en-US" sz="1000" dirty="0">
              <a:latin typeface="Arial" panose="020B0604020202020204" pitchFamily="34" charset="0"/>
            </a:endParaRPr>
          </a:p>
        </p:txBody>
      </p:sp>
    </p:spTree>
    <p:extLst>
      <p:ext uri="{BB962C8B-B14F-4D97-AF65-F5344CB8AC3E}">
        <p14:creationId xmlns:p14="http://schemas.microsoft.com/office/powerpoint/2010/main" val="124989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CDD5D-D912-3ACA-0B28-3DBA6C541D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64C6AD7-8BCA-692B-BB8E-CF4FD02928D4}"/>
              </a:ext>
            </a:extLst>
          </p:cNvPr>
          <p:cNvSpPr/>
          <p:nvPr/>
        </p:nvSpPr>
        <p:spPr>
          <a:xfrm>
            <a:off x="762000" y="762001"/>
            <a:ext cx="3429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rPr>
              <a:t>Safety </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CC93FE9-5467-D1B2-B9C4-1CE4C2F46192}"/>
              </a:ext>
            </a:extLst>
          </p:cNvPr>
          <p:cNvSpPr txBox="1"/>
          <p:nvPr/>
        </p:nvSpPr>
        <p:spPr>
          <a:xfrm>
            <a:off x="838200" y="1905001"/>
            <a:ext cx="7848600" cy="2585323"/>
          </a:xfrm>
          <a:prstGeom prst="rect">
            <a:avLst/>
          </a:prstGeom>
          <a:noFill/>
        </p:spPr>
        <p:txBody>
          <a:bodyPr wrap="square">
            <a:spAutoFit/>
          </a:bodyPr>
          <a:lstStyle/>
          <a:p>
            <a:pPr marL="285750" indent="-285750">
              <a:buFont typeface="Arial" panose="020B0604020202020204" pitchFamily="34" charset="0"/>
              <a:buChar char="•"/>
            </a:pPr>
            <a:r>
              <a:rPr lang="en-US" dirty="0"/>
              <a:t>Always wear gloves when handling analyzer or samples including patient testing and performing QC.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Disinfect when contaminated with blood AND between EVERY patient.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Routine external cleaning is recommended for infection control purposes.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performing liquid QC, protect fingers by carefully breaking open glass ampule.  </a:t>
            </a:r>
          </a:p>
        </p:txBody>
      </p:sp>
    </p:spTree>
    <p:extLst>
      <p:ext uri="{BB962C8B-B14F-4D97-AF65-F5344CB8AC3E}">
        <p14:creationId xmlns:p14="http://schemas.microsoft.com/office/powerpoint/2010/main" val="21360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33757-D2A4-CCB7-0770-659B2F6168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BB4654B-D925-1881-E0BB-AFC468618959}"/>
              </a:ext>
            </a:extLst>
          </p:cNvPr>
          <p:cNvSpPr/>
          <p:nvPr/>
        </p:nvSpPr>
        <p:spPr>
          <a:xfrm>
            <a:off x="762000" y="762001"/>
            <a:ext cx="7391400" cy="1323439"/>
          </a:xfrm>
          <a:prstGeom prst="rect">
            <a:avLst/>
          </a:prstGeom>
        </p:spPr>
        <p:txBody>
          <a:bodyPr wrap="square">
            <a:spAutoFit/>
          </a:bodyPr>
          <a:lstStyle/>
          <a:p>
            <a:pPr lvl="0">
              <a:defRPr/>
            </a:pPr>
            <a:r>
              <a:rPr lang="en-US" sz="4000" b="1" dirty="0">
                <a:solidFill>
                  <a:prstClr val="black"/>
                </a:solidFill>
              </a:rPr>
              <a:t>Avox 1000E - </a:t>
            </a:r>
            <a:r>
              <a:rPr lang="en-US" sz="4000" b="1" dirty="0">
                <a:solidFill>
                  <a:prstClr val="black"/>
                </a:solidFill>
                <a:latin typeface="Calibri" panose="020F0502020204030204"/>
              </a:rPr>
              <a:t>Basic Principle</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AB40D2-5A24-E8F0-B344-4790CB5346CC}"/>
              </a:ext>
            </a:extLst>
          </p:cNvPr>
          <p:cNvSpPr txBox="1"/>
          <p:nvPr/>
        </p:nvSpPr>
        <p:spPr>
          <a:xfrm>
            <a:off x="838200" y="1905001"/>
            <a:ext cx="7848600" cy="3139321"/>
          </a:xfrm>
          <a:prstGeom prst="rect">
            <a:avLst/>
          </a:prstGeom>
          <a:noFill/>
        </p:spPr>
        <p:txBody>
          <a:bodyPr wrap="square">
            <a:spAutoFit/>
          </a:bodyPr>
          <a:lstStyle/>
          <a:p>
            <a:pPr marL="285750" indent="-285750">
              <a:buFont typeface="Arial" panose="020B0604020202020204" pitchFamily="34" charset="0"/>
              <a:buChar char="•"/>
            </a:pPr>
            <a:r>
              <a:rPr lang="en-US" dirty="0"/>
              <a:t>The AVOX 1000E test device is used to measure: </a:t>
            </a:r>
          </a:p>
          <a:p>
            <a:pPr marL="742950" lvl="1" indent="-285750">
              <a:buFont typeface="Arial" panose="020B0604020202020204" pitchFamily="34" charset="0"/>
              <a:buChar char="•"/>
            </a:pPr>
            <a:r>
              <a:rPr lang="en-US" dirty="0"/>
              <a:t>Fractional oxyhemoglobin (%HbO2)</a:t>
            </a:r>
          </a:p>
          <a:p>
            <a:pPr marL="742950" lvl="1" indent="-285750">
              <a:buFont typeface="Arial" panose="020B0604020202020204" pitchFamily="34" charset="0"/>
              <a:buChar char="•"/>
            </a:pPr>
            <a:r>
              <a:rPr lang="en-US" dirty="0"/>
              <a:t>Total hemoglobin (</a:t>
            </a:r>
            <a:r>
              <a:rPr lang="en-US" dirty="0" err="1"/>
              <a:t>THb</a:t>
            </a:r>
            <a:r>
              <a:rPr lang="en-US" dirty="0"/>
              <a:t>) concentration</a:t>
            </a:r>
          </a:p>
          <a:p>
            <a:endParaRPr lang="en-US" dirty="0"/>
          </a:p>
          <a:p>
            <a:pPr marL="285750" indent="-285750">
              <a:buFont typeface="Arial" panose="020B0604020202020204" pitchFamily="34" charset="0"/>
              <a:buChar char="•"/>
            </a:pPr>
            <a:r>
              <a:rPr lang="en-US" dirty="0"/>
              <a:t>Blood samples are injected into a sealed, single-use disposable cuvette that is inserted into the sample chamber.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Avox 1000E illuminates the sample at multiple wavelengths, records the optical density of the sample at each of the wavelengths, and computes the results.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814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E37D1-2B05-6D85-6978-086B617E66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7995A31-011D-BE03-5AA4-1BC1CD406767}"/>
              </a:ext>
            </a:extLst>
          </p:cNvPr>
          <p:cNvSpPr/>
          <p:nvPr/>
        </p:nvSpPr>
        <p:spPr>
          <a:xfrm>
            <a:off x="762000" y="762001"/>
            <a:ext cx="7162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rPr>
              <a:t>Avox 1000E - Components  </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F9069F9-7D8A-E580-05A1-F289D431AC2A}"/>
              </a:ext>
            </a:extLst>
          </p:cNvPr>
          <p:cNvSpPr txBox="1"/>
          <p:nvPr/>
        </p:nvSpPr>
        <p:spPr>
          <a:xfrm>
            <a:off x="838200" y="1905001"/>
            <a:ext cx="7848600" cy="1815882"/>
          </a:xfrm>
          <a:prstGeom prst="rect">
            <a:avLst/>
          </a:prstGeom>
          <a:noFill/>
        </p:spPr>
        <p:txBody>
          <a:bodyPr wrap="square">
            <a:spAutoFit/>
          </a:bodyPr>
          <a:lstStyle/>
          <a:p>
            <a:pPr marL="285750" indent="-285750">
              <a:buFont typeface="Arial" panose="020B0604020202020204" pitchFamily="34" charset="0"/>
              <a:buChar char="•"/>
            </a:pPr>
            <a:r>
              <a:rPr lang="en-US" sz="2800" dirty="0"/>
              <a:t>Avox analyzer </a:t>
            </a:r>
          </a:p>
          <a:p>
            <a:pPr marL="285750" indent="-285750">
              <a:buFont typeface="Arial" panose="020B0604020202020204" pitchFamily="34" charset="0"/>
              <a:buChar char="•"/>
            </a:pPr>
            <a:r>
              <a:rPr lang="en-US" sz="2800" dirty="0"/>
              <a:t>Cuvettes </a:t>
            </a:r>
          </a:p>
          <a:p>
            <a:pPr marL="285750" indent="-285750">
              <a:buFont typeface="Arial" panose="020B0604020202020204" pitchFamily="34" charset="0"/>
              <a:buChar char="•"/>
            </a:pPr>
            <a:r>
              <a:rPr lang="en-US" sz="2800" dirty="0"/>
              <a:t>Orange and yellow quality control filters </a:t>
            </a:r>
          </a:p>
          <a:p>
            <a:pPr marL="285750" indent="-285750">
              <a:buFont typeface="Arial" panose="020B0604020202020204" pitchFamily="34" charset="0"/>
              <a:buChar char="•"/>
            </a:pPr>
            <a:r>
              <a:rPr lang="en-US" sz="2800" dirty="0"/>
              <a:t>Liquid quality control materials </a:t>
            </a:r>
          </a:p>
        </p:txBody>
      </p:sp>
    </p:spTree>
    <p:extLst>
      <p:ext uri="{BB962C8B-B14F-4D97-AF65-F5344CB8AC3E}">
        <p14:creationId xmlns:p14="http://schemas.microsoft.com/office/powerpoint/2010/main" val="319328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325A9-DB14-0897-4E80-422B2D5CB5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FF0452B-0C4C-3A2E-5C0B-A11085B57E6B}"/>
              </a:ext>
            </a:extLst>
          </p:cNvPr>
          <p:cNvSpPr/>
          <p:nvPr/>
        </p:nvSpPr>
        <p:spPr>
          <a:xfrm>
            <a:off x="762000" y="762001"/>
            <a:ext cx="63246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rPr>
              <a:t>Avox 1000E - Analyzer  </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BA7A1C-AC2B-EFDE-8B09-49C34AE56845}"/>
              </a:ext>
            </a:extLst>
          </p:cNvPr>
          <p:cNvSpPr txBox="1"/>
          <p:nvPr/>
        </p:nvSpPr>
        <p:spPr>
          <a:xfrm>
            <a:off x="838200" y="1905001"/>
            <a:ext cx="7848600" cy="2308324"/>
          </a:xfrm>
          <a:prstGeom prst="rect">
            <a:avLst/>
          </a:prstGeom>
          <a:noFill/>
        </p:spPr>
        <p:txBody>
          <a:bodyPr wrap="square">
            <a:spAutoFit/>
          </a:bodyPr>
          <a:lstStyle/>
          <a:p>
            <a:pPr marL="285750" indent="-285750">
              <a:buFont typeface="Arial" panose="020B0604020202020204" pitchFamily="34" charset="0"/>
              <a:buChar char="•"/>
            </a:pPr>
            <a:r>
              <a:rPr lang="en-US" dirty="0"/>
              <a:t>To power ON the analyzer</a:t>
            </a:r>
          </a:p>
          <a:p>
            <a:pPr marL="742950" lvl="1" indent="-285750">
              <a:buFont typeface="Arial" panose="020B0604020202020204" pitchFamily="34" charset="0"/>
              <a:buChar char="•"/>
            </a:pPr>
            <a:r>
              <a:rPr lang="en-US" dirty="0"/>
              <a:t>Press the Enter/On key </a:t>
            </a:r>
          </a:p>
          <a:p>
            <a:pPr marL="742950" lvl="1" indent="-285750">
              <a:buFont typeface="Arial" panose="020B0604020202020204" pitchFamily="34" charset="0"/>
              <a:buChar char="•"/>
            </a:pPr>
            <a:r>
              <a:rPr lang="en-US" dirty="0"/>
              <a:t>Confirm that self test is OK </a:t>
            </a:r>
          </a:p>
          <a:p>
            <a:pPr marL="742950" lvl="1" indent="-285750">
              <a:buFont typeface="Arial" panose="020B0604020202020204" pitchFamily="34" charset="0"/>
              <a:buChar char="•"/>
            </a:pPr>
            <a:r>
              <a:rPr lang="en-US" dirty="0"/>
              <a:t>The analyzer indicates that it is ready to analyze samples by displaying ‘READY’ </a:t>
            </a:r>
          </a:p>
          <a:p>
            <a:pPr marL="285750" indent="-285750">
              <a:buFont typeface="Arial" panose="020B0604020202020204" pitchFamily="34" charset="0"/>
              <a:buChar char="•"/>
            </a:pPr>
            <a:r>
              <a:rPr lang="en-US" dirty="0"/>
              <a:t>Troubleshoot if self test FAILS </a:t>
            </a:r>
          </a:p>
          <a:p>
            <a:pPr marL="742950" lvl="1" indent="-285750">
              <a:buFont typeface="Arial" panose="020B0604020202020204" pitchFamily="34" charset="0"/>
              <a:buChar char="•"/>
            </a:pPr>
            <a:r>
              <a:rPr lang="en-US" dirty="0"/>
              <a:t>Do not use the device for patient testing until failure is resolved </a:t>
            </a:r>
          </a:p>
          <a:p>
            <a:pPr lvl="1"/>
            <a:r>
              <a:rPr lang="en-US" dirty="0"/>
              <a:t>	</a:t>
            </a:r>
          </a:p>
        </p:txBody>
      </p:sp>
    </p:spTree>
    <p:extLst>
      <p:ext uri="{BB962C8B-B14F-4D97-AF65-F5344CB8AC3E}">
        <p14:creationId xmlns:p14="http://schemas.microsoft.com/office/powerpoint/2010/main" val="222246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AFC2A-EF6A-5F1E-6890-2EE9AD2866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637825B-E9E2-11D2-6888-677190F29BD3}"/>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Cuvettes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4307872-7718-94B1-C802-A9DFDA4C6898}"/>
              </a:ext>
            </a:extLst>
          </p:cNvPr>
          <p:cNvSpPr txBox="1"/>
          <p:nvPr/>
        </p:nvSpPr>
        <p:spPr>
          <a:xfrm>
            <a:off x="762000" y="1859339"/>
            <a:ext cx="7848600" cy="3139321"/>
          </a:xfrm>
          <a:prstGeom prst="rect">
            <a:avLst/>
          </a:prstGeom>
          <a:noFill/>
        </p:spPr>
        <p:txBody>
          <a:bodyPr wrap="square" anchor="ctr">
            <a:spAutoFit/>
          </a:bodyPr>
          <a:lstStyle/>
          <a:p>
            <a:pPr marL="285750" indent="-285750">
              <a:buFont typeface="Arial" panose="020B0604020202020204" pitchFamily="34" charset="0"/>
              <a:buChar char="•"/>
            </a:pPr>
            <a:r>
              <a:rPr lang="en-US" dirty="0"/>
              <a:t>Single use Avox disposable cuvettes (P/N C-100B)</a:t>
            </a:r>
          </a:p>
          <a:p>
            <a:pPr marL="285750" indent="-285750">
              <a:buFont typeface="Arial" panose="020B0604020202020204" pitchFamily="34" charset="0"/>
              <a:buChar char="•"/>
            </a:pPr>
            <a:r>
              <a:rPr lang="en-US" dirty="0"/>
              <a:t>Stored at room temperature (15-30 C) in tightly sealed bag with desiccant. </a:t>
            </a:r>
          </a:p>
          <a:p>
            <a:pPr marL="285750" indent="-285750">
              <a:buFont typeface="Arial" panose="020B0604020202020204" pitchFamily="34" charset="0"/>
              <a:buChar char="•"/>
            </a:pPr>
            <a:r>
              <a:rPr lang="en-US" dirty="0"/>
              <a:t>One required per sample </a:t>
            </a:r>
          </a:p>
          <a:p>
            <a:pPr marL="285750" indent="-285750">
              <a:buFont typeface="Arial" panose="020B0604020202020204" pitchFamily="34" charset="0"/>
              <a:buChar char="•"/>
            </a:pPr>
            <a:r>
              <a:rPr lang="en-US" dirty="0"/>
              <a:t>DO NOT USE for patient testing if desiccant indicator is PINK!!! Patient results may be inaccurate. </a:t>
            </a:r>
          </a:p>
          <a:p>
            <a:pPr marL="285750" indent="-285750">
              <a:buFont typeface="Arial" panose="020B0604020202020204" pitchFamily="34" charset="0"/>
              <a:buChar char="•"/>
            </a:pPr>
            <a:r>
              <a:rPr lang="en-US" dirty="0"/>
              <a:t>The CORRECT cuvette path length must be entered into the analyzer prior to patient or QC testing. </a:t>
            </a:r>
          </a:p>
          <a:p>
            <a:pPr marL="285750" indent="-285750">
              <a:buFont typeface="Arial" panose="020B0604020202020204" pitchFamily="34" charset="0"/>
              <a:buChar char="•"/>
            </a:pPr>
            <a:r>
              <a:rPr lang="en-US" dirty="0"/>
              <a:t>Cuvettes and QC materials should be marked with the date they are received. When supplies are opened and put into use, they should be logged on the appropriate log. All records are kept a minimum of two years.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806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9982-ECFD-5F2F-804A-2DF3D842916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79DBE14-42DD-F1DD-9DC2-EDDBEFEED75A}"/>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4000" b="1" dirty="0">
                <a:solidFill>
                  <a:prstClr val="black"/>
                </a:solidFill>
                <a:latin typeface="Calibri" panose="020F0502020204030204"/>
              </a:rPr>
              <a:t>Quality Control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5AC3870-0FFE-CA78-A4B4-FFFFB3F60801}"/>
              </a:ext>
            </a:extLst>
          </p:cNvPr>
          <p:cNvSpPr txBox="1"/>
          <p:nvPr/>
        </p:nvSpPr>
        <p:spPr>
          <a:xfrm>
            <a:off x="762000" y="1981200"/>
            <a:ext cx="7848600" cy="4247317"/>
          </a:xfrm>
          <a:prstGeom prst="rect">
            <a:avLst/>
          </a:prstGeom>
          <a:noFill/>
        </p:spPr>
        <p:txBody>
          <a:bodyPr wrap="square" anchor="ctr">
            <a:spAutoFit/>
          </a:bodyPr>
          <a:lstStyle/>
          <a:p>
            <a:pPr marL="285750" indent="-285750">
              <a:buFont typeface="Arial" panose="020B0604020202020204" pitchFamily="34" charset="0"/>
              <a:buChar char="•"/>
            </a:pPr>
            <a:r>
              <a:rPr lang="en-US" dirty="0"/>
              <a:t>If you perform patient testing on Avox, you are responsible for ensuring the required QC has been performed on the analyzer and cuvettes, PRIOR to testing patient samples.</a:t>
            </a:r>
          </a:p>
          <a:p>
            <a:pPr marL="285750" indent="-285750">
              <a:buFont typeface="Arial" panose="020B0604020202020204" pitchFamily="34" charset="0"/>
              <a:buChar char="•"/>
            </a:pPr>
            <a:r>
              <a:rPr lang="en-US" dirty="0"/>
              <a:t>Everyone who performs patient testing must also perform daily QC and liquid QC sometime during the year. </a:t>
            </a:r>
          </a:p>
          <a:p>
            <a:pPr marL="285750" indent="-285750">
              <a:buFont typeface="Arial" panose="020B0604020202020204" pitchFamily="34" charset="0"/>
              <a:buChar char="•"/>
            </a:pPr>
            <a:r>
              <a:rPr lang="en-US" dirty="0"/>
              <a:t>NEVER use an analyzer or cuvettes for patient testing if required QC checks are not within acceptable limits.</a:t>
            </a:r>
          </a:p>
          <a:p>
            <a:pPr marL="285750" indent="-285750">
              <a:buFont typeface="Arial" panose="020B0604020202020204" pitchFamily="34" charset="0"/>
              <a:buChar char="•"/>
            </a:pPr>
            <a:r>
              <a:rPr lang="en-US" dirty="0"/>
              <a:t>Document ALL QC values on the QC logs, including QC failures. This helps track on-going problems. </a:t>
            </a:r>
          </a:p>
          <a:p>
            <a:pPr marL="285750" indent="-285750">
              <a:buFont typeface="Arial" panose="020B0604020202020204" pitchFamily="34" charset="0"/>
              <a:buChar char="•"/>
            </a:pPr>
            <a:r>
              <a:rPr lang="en-US" dirty="0"/>
              <a:t>The daily QC log MUST have QC values or “Not in Use” (NIU) documented for each day. </a:t>
            </a:r>
          </a:p>
          <a:p>
            <a:pPr marL="285750" indent="-285750">
              <a:buFont typeface="Arial" panose="020B0604020202020204" pitchFamily="34" charset="0"/>
              <a:buChar char="•"/>
            </a:pPr>
            <a:r>
              <a:rPr lang="en-US" dirty="0"/>
              <a:t>If you document NIU, you must sign/initial next to NIU.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1112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640CF-D9E8-F4BC-F84C-56A60520161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B376DE0-EA89-3CF0-E715-C690DFC70CE5}"/>
              </a:ext>
            </a:extLst>
          </p:cNvPr>
          <p:cNvSpPr/>
          <p:nvPr/>
        </p:nvSpPr>
        <p:spPr>
          <a:xfrm>
            <a:off x="762000" y="762001"/>
            <a:ext cx="67818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Avox - </a:t>
            </a:r>
            <a:r>
              <a:rPr lang="en-US" sz="4000" b="1" dirty="0">
                <a:solidFill>
                  <a:prstClr val="black"/>
                </a:solidFill>
                <a:latin typeface="Calibri" panose="020F0502020204030204"/>
              </a:rPr>
              <a:t>Quality Control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0C0F95A-A201-57FD-6704-4A5E7DD83F3E}"/>
              </a:ext>
            </a:extLst>
          </p:cNvPr>
          <p:cNvSpPr txBox="1"/>
          <p:nvPr/>
        </p:nvSpPr>
        <p:spPr>
          <a:xfrm>
            <a:off x="793335" y="1443842"/>
            <a:ext cx="7848600" cy="3970318"/>
          </a:xfrm>
          <a:prstGeom prst="rect">
            <a:avLst/>
          </a:prstGeom>
          <a:noFill/>
        </p:spPr>
        <p:txBody>
          <a:bodyPr wrap="square" anchor="ctr">
            <a:spAutoFit/>
          </a:bodyPr>
          <a:lstStyle/>
          <a:p>
            <a:endParaRPr lang="en-US" dirty="0"/>
          </a:p>
          <a:p>
            <a:r>
              <a:rPr lang="en-US" b="1" dirty="0"/>
              <a:t>Daily: </a:t>
            </a:r>
            <a:endParaRPr lang="en-US" dirty="0"/>
          </a:p>
          <a:p>
            <a:r>
              <a:rPr lang="en-US" dirty="0"/>
              <a:t>•The AVOX 1000E is checked for calibration accuracy and optics cleanliness with the use of Quality Control Filters. </a:t>
            </a:r>
          </a:p>
          <a:p>
            <a:endParaRPr lang="en-US" dirty="0"/>
          </a:p>
          <a:p>
            <a:r>
              <a:rPr lang="en-US" b="1" dirty="0"/>
              <a:t>Weekly: </a:t>
            </a:r>
            <a:endParaRPr lang="en-US" dirty="0"/>
          </a:p>
          <a:p>
            <a:r>
              <a:rPr lang="en-US" dirty="0"/>
              <a:t>•The instrument and cuvettes are checked for accuracy and calibration stability using 2 levels of Liquid Quality Control </a:t>
            </a:r>
          </a:p>
          <a:p>
            <a:endParaRPr lang="en-US" dirty="0"/>
          </a:p>
          <a:p>
            <a:r>
              <a:rPr lang="en-US" b="1" dirty="0"/>
              <a:t>Semiannually</a:t>
            </a:r>
            <a:r>
              <a:rPr lang="en-US" dirty="0"/>
              <a:t>: </a:t>
            </a:r>
          </a:p>
          <a:p>
            <a:r>
              <a:rPr lang="en-US" dirty="0"/>
              <a:t>•The AVOX 1000E is compared against the Clinical Laboratory Co-Oximeter every 6 months and linearity is verified by testing a linearity kit.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55793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WFBMC_internal_template</Template>
  <TotalTime>2396</TotalTime>
  <Words>2337</Words>
  <Application>Microsoft Office PowerPoint</Application>
  <PresentationFormat>On-screen Show (4:3)</PresentationFormat>
  <Paragraphs>259</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Aptos</vt:lpstr>
      <vt:lpstr>Arial</vt:lpstr>
      <vt:lpstr>Calibri</vt:lpstr>
      <vt:lpstr>Calibri Light</vt:lpstr>
      <vt:lpstr>WFBMC_internal_template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athayer</dc:creator>
  <cp:lastModifiedBy>Jacobs, Neha</cp:lastModifiedBy>
  <cp:revision>14</cp:revision>
  <dcterms:created xsi:type="dcterms:W3CDTF">2013-01-15T17:13:59Z</dcterms:created>
  <dcterms:modified xsi:type="dcterms:W3CDTF">2026-02-02T21:54:29Z</dcterms:modified>
</cp:coreProperties>
</file>