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4" r:id="rId6"/>
    <p:sldId id="265" r:id="rId7"/>
    <p:sldId id="259" r:id="rId8"/>
    <p:sldId id="267" r:id="rId9"/>
    <p:sldId id="268" r:id="rId10"/>
    <p:sldId id="26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05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04961925086643"/>
          <c:y val="1.0237347114125598E-3"/>
          <c:w val="0.59664235637586616"/>
          <c:h val="0.70913195180223965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Monday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0000"/>
                    <a:lumMod val="108000"/>
                  </a:schemeClr>
                </a:gs>
                <a:gs pos="50000">
                  <a:schemeClr val="accent1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1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Test tubes</c:v>
                </c:pt>
                <c:pt idx="1">
                  <c:v>Pipettes</c:v>
                </c:pt>
                <c:pt idx="2">
                  <c:v>Beakers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</c:v>
                </c:pt>
                <c:pt idx="1">
                  <c:v>43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1-4AF2-B4D2-4567C60827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Tuesday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4000"/>
                    <a:satMod val="100000"/>
                    <a:lumMod val="108000"/>
                  </a:schemeClr>
                </a:gs>
                <a:gs pos="50000">
                  <a:schemeClr val="accent2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2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Test tubes</c:v>
                </c:pt>
                <c:pt idx="1">
                  <c:v>Pipettes</c:v>
                </c:pt>
                <c:pt idx="2">
                  <c:v>Beakers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38</c:v>
                </c:pt>
                <c:pt idx="1">
                  <c:v>24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1-4AF2-B4D2-4567C60827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Wednesday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4000"/>
                    <a:satMod val="100000"/>
                    <a:lumMod val="108000"/>
                  </a:schemeClr>
                </a:gs>
                <a:gs pos="50000">
                  <a:schemeClr val="accent3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3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Sheet1!$A$2:$A$4</c:f>
              <c:strCache>
                <c:ptCount val="3"/>
                <c:pt idx="0">
                  <c:v>Test tubes</c:v>
                </c:pt>
                <c:pt idx="1">
                  <c:v>Pipettes</c:v>
                </c:pt>
                <c:pt idx="2">
                  <c:v>Beakers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42</c:v>
                </c:pt>
                <c:pt idx="1">
                  <c:v>17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91-4AF2-B4D2-4567C6082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939599"/>
        <c:axId val="224596095"/>
        <c:axId val="0"/>
      </c:bar3DChart>
      <c:catAx>
        <c:axId val="211593959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4596095"/>
        <c:crosses val="autoZero"/>
        <c:auto val="1"/>
        <c:lblAlgn val="ctr"/>
        <c:lblOffset val="100"/>
        <c:noMultiLvlLbl val="1"/>
      </c:catAx>
      <c:valAx>
        <c:axId val="224596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93959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Duffy null testing identifies a genetic variation of the ACKR1 gene that prevents the expression of the Duffy antigens on RBCs (</a:t>
          </a:r>
          <a:r>
            <a:rPr lang="en-US" dirty="0" err="1"/>
            <a:t>Fya</a:t>
          </a:r>
          <a:r>
            <a:rPr lang="en-US" dirty="0"/>
            <a:t> neg </a:t>
          </a:r>
          <a:r>
            <a:rPr lang="en-US" dirty="0" err="1"/>
            <a:t>Fyb</a:t>
          </a:r>
          <a:r>
            <a:rPr lang="en-US" dirty="0"/>
            <a:t> neg).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Simplest way to determine is </a:t>
          </a:r>
          <a:r>
            <a:rPr lang="en-US" dirty="0" err="1"/>
            <a:t>Fya</a:t>
          </a:r>
          <a:r>
            <a:rPr lang="en-US" dirty="0"/>
            <a:t>/</a:t>
          </a:r>
          <a:r>
            <a:rPr lang="en-US" dirty="0" err="1"/>
            <a:t>Fyb</a:t>
          </a:r>
          <a:r>
            <a:rPr lang="en-US" dirty="0"/>
            <a:t> antigen testing.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1D83C25A-3182-44D9-83C6-DBA5B964B7E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While not causing infection, the Duffy-null genotype is the primary cause of lower, yet stable, neutrophil counts (Duffy-Null Associated Neutrophil Count or DANC).</a:t>
          </a:r>
        </a:p>
      </dgm:t>
    </dgm:pt>
    <dgm:pt modelId="{15B0E0E9-433D-48C7-838A-BE3D41889C6B}" type="parTrans" cxnId="{17D06768-520E-4544-AF85-6A5F0B99C09C}">
      <dgm:prSet/>
      <dgm:spPr/>
      <dgm:t>
        <a:bodyPr/>
        <a:lstStyle/>
        <a:p>
          <a:endParaRPr lang="en-US"/>
        </a:p>
      </dgm:t>
    </dgm:pt>
    <dgm:pt modelId="{1472B242-18DF-4FEF-ACC2-D15A9D0FCD99}" type="sibTrans" cxnId="{17D06768-520E-4544-AF85-6A5F0B99C09C}">
      <dgm:prSet/>
      <dgm:spPr/>
      <dgm:t>
        <a:bodyPr/>
        <a:lstStyle/>
        <a:p>
          <a:endParaRPr lang="en-US"/>
        </a:p>
      </dgm:t>
    </dgm:pt>
    <dgm:pt modelId="{AEC0612F-AE37-466C-A4FE-1FE5F0640C3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Studies show that this genetic variation causes some healthy neutrophils to route directly to the spleen, never making it into peripheral blood circulation.</a:t>
          </a:r>
        </a:p>
      </dgm:t>
    </dgm:pt>
    <dgm:pt modelId="{9B567E8C-4552-4FCD-BFDB-AE080976EC2B}" type="parTrans" cxnId="{338B090B-B38E-47D9-97D7-66B56E4276A2}">
      <dgm:prSet/>
      <dgm:spPr/>
      <dgm:t>
        <a:bodyPr/>
        <a:lstStyle/>
        <a:p>
          <a:endParaRPr lang="en-US"/>
        </a:p>
      </dgm:t>
    </dgm:pt>
    <dgm:pt modelId="{53990233-C863-459C-8742-598623A6586B}" type="sibTrans" cxnId="{338B090B-B38E-47D9-97D7-66B56E4276A2}">
      <dgm:prSet/>
      <dgm:spPr/>
      <dgm:t>
        <a:bodyPr/>
        <a:lstStyle/>
        <a:p>
          <a:endParaRPr lang="en-US"/>
        </a:p>
      </dgm:t>
    </dgm:pt>
    <dgm:pt modelId="{6F4DA4D9-01DC-439B-8F27-AAA47846B277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7BD98E3C-315B-4C9C-8D58-D6DB162B58F8}" type="pres">
      <dgm:prSet presAssocID="{4AF52931-E4CA-4429-AACB-B8747CDB2409}" presName="compNode" presStyleCnt="0"/>
      <dgm:spPr/>
    </dgm:pt>
    <dgm:pt modelId="{DD5F79B1-3C2C-4604-AC16-19B868C74020}" type="pres">
      <dgm:prSet presAssocID="{4AF52931-E4CA-4429-AACB-B8747CDB2409}" presName="bgRect" presStyleLbl="bgShp" presStyleIdx="0" presStyleCnt="4" custLinFactNeighborX="-62659" custLinFactNeighborY="-55987"/>
      <dgm:spPr/>
    </dgm:pt>
    <dgm:pt modelId="{B949D2F1-162D-4D02-A732-D01345E22AA4}" type="pres">
      <dgm:prSet presAssocID="{4AF52931-E4CA-4429-AACB-B8747CDB24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 with solid fill"/>
        </a:ext>
      </dgm:extLst>
    </dgm:pt>
    <dgm:pt modelId="{B131C359-49F1-4CB8-8E9B-1B1386A2778B}" type="pres">
      <dgm:prSet presAssocID="{4AF52931-E4CA-4429-AACB-B8747CDB2409}" presName="spaceRect" presStyleCnt="0"/>
      <dgm:spPr/>
    </dgm:pt>
    <dgm:pt modelId="{F8F5240A-0D85-485B-9D93-407D1FFAF913}" type="pres">
      <dgm:prSet presAssocID="{4AF52931-E4CA-4429-AACB-B8747CDB2409}" presName="parTx" presStyleLbl="revTx" presStyleIdx="0" presStyleCnt="4">
        <dgm:presLayoutVars>
          <dgm:chMax val="0"/>
          <dgm:chPref val="0"/>
        </dgm:presLayoutVars>
      </dgm:prSet>
      <dgm:spPr/>
    </dgm:pt>
    <dgm:pt modelId="{D8ABCEC2-390B-429B-9081-E082DA5D0427}" type="pres">
      <dgm:prSet presAssocID="{D86AF01C-9CBC-41F8-9354-48CD82BDFDC9}" presName="sibTrans" presStyleCnt="0"/>
      <dgm:spPr/>
    </dgm:pt>
    <dgm:pt modelId="{64323CF8-7FE7-48BC-9082-5D33B0F8CFB5}" type="pres">
      <dgm:prSet presAssocID="{AEC0612F-AE37-466C-A4FE-1FE5F0640C31}" presName="compNode" presStyleCnt="0"/>
      <dgm:spPr/>
    </dgm:pt>
    <dgm:pt modelId="{B3CD3CF4-9FD6-49EC-8C6C-6EDABB2C1FB4}" type="pres">
      <dgm:prSet presAssocID="{AEC0612F-AE37-466C-A4FE-1FE5F0640C31}" presName="bgRect" presStyleLbl="bgShp" presStyleIdx="1" presStyleCnt="4"/>
      <dgm:spPr/>
    </dgm:pt>
    <dgm:pt modelId="{22816980-886B-4A14-8E0A-218F1338F301}" type="pres">
      <dgm:prSet presAssocID="{AEC0612F-AE37-466C-A4FE-1FE5F0640C3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eleton with solid fill"/>
        </a:ext>
      </dgm:extLst>
    </dgm:pt>
    <dgm:pt modelId="{7082CBFE-A7C7-499C-8C6E-6906C818E119}" type="pres">
      <dgm:prSet presAssocID="{AEC0612F-AE37-466C-A4FE-1FE5F0640C31}" presName="spaceRect" presStyleCnt="0"/>
      <dgm:spPr/>
    </dgm:pt>
    <dgm:pt modelId="{DFBA3667-3B14-4ACF-BEFA-3A62C82FB939}" type="pres">
      <dgm:prSet presAssocID="{AEC0612F-AE37-466C-A4FE-1FE5F0640C31}" presName="parTx" presStyleLbl="revTx" presStyleIdx="1" presStyleCnt="4">
        <dgm:presLayoutVars>
          <dgm:chMax val="0"/>
          <dgm:chPref val="0"/>
        </dgm:presLayoutVars>
      </dgm:prSet>
      <dgm:spPr/>
    </dgm:pt>
    <dgm:pt modelId="{A8AFA153-34BB-47AB-9C6C-D180ECA14513}" type="pres">
      <dgm:prSet presAssocID="{53990233-C863-459C-8742-598623A6586B}" presName="sibTrans" presStyleCnt="0"/>
      <dgm:spPr/>
    </dgm:pt>
    <dgm:pt modelId="{F2D54F12-8080-4E0C-BD80-92EA1630D084}" type="pres">
      <dgm:prSet presAssocID="{81BEB84D-9A77-49C6-9301-B3359FCAC75F}" presName="compNode" presStyleCnt="0"/>
      <dgm:spPr/>
    </dgm:pt>
    <dgm:pt modelId="{CBA0401E-7684-42C8-839E-D801768D883C}" type="pres">
      <dgm:prSet presAssocID="{81BEB84D-9A77-49C6-9301-B3359FCAC75F}" presName="bgRect" presStyleLbl="bgShp" presStyleIdx="2" presStyleCnt="4"/>
      <dgm:spPr/>
    </dgm:pt>
    <dgm:pt modelId="{EF3B2503-2995-401B-AD2A-8687192014FC}" type="pres">
      <dgm:prSet presAssocID="{81BEB84D-9A77-49C6-9301-B3359FCAC75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69262E9A-AC8B-4E45-B562-DDB0B7EF679B}" type="pres">
      <dgm:prSet presAssocID="{81BEB84D-9A77-49C6-9301-B3359FCAC75F}" presName="spaceRect" presStyleCnt="0"/>
      <dgm:spPr/>
    </dgm:pt>
    <dgm:pt modelId="{686301C7-6BD3-4366-8AD9-2496B2EDF77C}" type="pres">
      <dgm:prSet presAssocID="{81BEB84D-9A77-49C6-9301-B3359FCAC75F}" presName="parTx" presStyleLbl="revTx" presStyleIdx="2" presStyleCnt="4">
        <dgm:presLayoutVars>
          <dgm:chMax val="0"/>
          <dgm:chPref val="0"/>
        </dgm:presLayoutVars>
      </dgm:prSet>
      <dgm:spPr/>
    </dgm:pt>
    <dgm:pt modelId="{6ED4671C-AA9A-4E39-8821-8479FB442A42}" type="pres">
      <dgm:prSet presAssocID="{5D260F18-25D2-4074-87F1-7E78DDA61C58}" presName="sibTrans" presStyleCnt="0"/>
      <dgm:spPr/>
    </dgm:pt>
    <dgm:pt modelId="{A6365F66-AC42-4C9F-AAB4-8F74122F7465}" type="pres">
      <dgm:prSet presAssocID="{1D83C25A-3182-44D9-83C6-DBA5B964B7ED}" presName="compNode" presStyleCnt="0"/>
      <dgm:spPr/>
    </dgm:pt>
    <dgm:pt modelId="{086F6CE9-3C32-4401-B752-9B067589C4F0}" type="pres">
      <dgm:prSet presAssocID="{1D83C25A-3182-44D9-83C6-DBA5B964B7ED}" presName="bgRect" presStyleLbl="bgShp" presStyleIdx="3" presStyleCnt="4"/>
      <dgm:spPr/>
    </dgm:pt>
    <dgm:pt modelId="{CFF3FE04-C9F2-4F6F-88B6-8AFA4B9BC89B}" type="pres">
      <dgm:prSet presAssocID="{1D83C25A-3182-44D9-83C6-DBA5B964B7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56D5FF31-3272-4125-B031-63EB5F2D2A92}" type="pres">
      <dgm:prSet presAssocID="{1D83C25A-3182-44D9-83C6-DBA5B964B7ED}" presName="spaceRect" presStyleCnt="0"/>
      <dgm:spPr/>
    </dgm:pt>
    <dgm:pt modelId="{3942F9F5-D13F-490F-A51D-776F68BE7B8F}" type="pres">
      <dgm:prSet presAssocID="{1D83C25A-3182-44D9-83C6-DBA5B964B7E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38B090B-B38E-47D9-97D7-66B56E4276A2}" srcId="{C7720856-93F0-4CC7-B7FD-2466914A11D4}" destId="{AEC0612F-AE37-466C-A4FE-1FE5F0640C31}" srcOrd="1" destOrd="0" parTransId="{9B567E8C-4552-4FCD-BFDB-AE080976EC2B}" sibTransId="{53990233-C863-459C-8742-598623A6586B}"/>
    <dgm:cxn modelId="{0FB2B426-F0E1-46AC-8877-C6BC9AFEAA79}" type="presOf" srcId="{81BEB84D-9A77-49C6-9301-B3359FCAC75F}" destId="{686301C7-6BD3-4366-8AD9-2496B2EDF77C}" srcOrd="0" destOrd="0" presId="urn:microsoft.com/office/officeart/2018/2/layout/IconVerticalSolidList"/>
    <dgm:cxn modelId="{A4231727-39D6-4C3C-B185-291A51D42C8D}" type="presOf" srcId="{AEC0612F-AE37-466C-A4FE-1FE5F0640C31}" destId="{DFBA3667-3B14-4ACF-BEFA-3A62C82FB939}" srcOrd="0" destOrd="0" presId="urn:microsoft.com/office/officeart/2018/2/layout/IconVerticalSolidList"/>
    <dgm:cxn modelId="{E35E8428-56F2-46AB-9E50-4261F022E415}" type="presOf" srcId="{4AF52931-E4CA-4429-AACB-B8747CDB2409}" destId="{F8F5240A-0D85-485B-9D93-407D1FFAF913}" srcOrd="0" destOrd="0" presId="urn:microsoft.com/office/officeart/2018/2/layout/IconVerticalSolidList"/>
    <dgm:cxn modelId="{8F15235E-B6EA-4E43-8A7A-0B6655248DA1}" type="presOf" srcId="{1D83C25A-3182-44D9-83C6-DBA5B964B7ED}" destId="{3942F9F5-D13F-490F-A51D-776F68BE7B8F}" srcOrd="0" destOrd="0" presId="urn:microsoft.com/office/officeart/2018/2/layout/IconVerticalSolidList"/>
    <dgm:cxn modelId="{17D06768-520E-4544-AF85-6A5F0B99C09C}" srcId="{C7720856-93F0-4CC7-B7FD-2466914A11D4}" destId="{1D83C25A-3182-44D9-83C6-DBA5B964B7ED}" srcOrd="3" destOrd="0" parTransId="{15B0E0E9-433D-48C7-838A-BE3D41889C6B}" sibTransId="{1472B242-18DF-4FEF-ACC2-D15A9D0FCD99}"/>
    <dgm:cxn modelId="{9AA0145A-3FA6-4E40-B6CD-6DB3507FF368}" type="presOf" srcId="{C7720856-93F0-4CC7-B7FD-2466914A11D4}" destId="{6F4DA4D9-01DC-439B-8F27-AAA47846B277}" srcOrd="0" destOrd="0" presId="urn:microsoft.com/office/officeart/2018/2/layout/IconVerticalSolidList"/>
    <dgm:cxn modelId="{420EF6C4-7321-43BE-A2FC-253606B1E06A}" srcId="{C7720856-93F0-4CC7-B7FD-2466914A11D4}" destId="{81BEB84D-9A77-49C6-9301-B3359FCAC75F}" srcOrd="2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AFECB7CA-4E50-4F60-A6FB-C3816E8CAB87}" type="presParOf" srcId="{6F4DA4D9-01DC-439B-8F27-AAA47846B277}" destId="{7BD98E3C-315B-4C9C-8D58-D6DB162B58F8}" srcOrd="0" destOrd="0" presId="urn:microsoft.com/office/officeart/2018/2/layout/IconVerticalSolidList"/>
    <dgm:cxn modelId="{A2217810-9D1C-4BC7-BE87-D83BE419F7B1}" type="presParOf" srcId="{7BD98E3C-315B-4C9C-8D58-D6DB162B58F8}" destId="{DD5F79B1-3C2C-4604-AC16-19B868C74020}" srcOrd="0" destOrd="0" presId="urn:microsoft.com/office/officeart/2018/2/layout/IconVerticalSolidList"/>
    <dgm:cxn modelId="{30B94466-A785-41BF-BAD4-03A089615086}" type="presParOf" srcId="{7BD98E3C-315B-4C9C-8D58-D6DB162B58F8}" destId="{B949D2F1-162D-4D02-A732-D01345E22AA4}" srcOrd="1" destOrd="0" presId="urn:microsoft.com/office/officeart/2018/2/layout/IconVerticalSolidList"/>
    <dgm:cxn modelId="{FFB8D8B5-5828-46DD-BA77-13638195E4D6}" type="presParOf" srcId="{7BD98E3C-315B-4C9C-8D58-D6DB162B58F8}" destId="{B131C359-49F1-4CB8-8E9B-1B1386A2778B}" srcOrd="2" destOrd="0" presId="urn:microsoft.com/office/officeart/2018/2/layout/IconVerticalSolidList"/>
    <dgm:cxn modelId="{11227E96-FF77-4F39-8B07-07E8611C740D}" type="presParOf" srcId="{7BD98E3C-315B-4C9C-8D58-D6DB162B58F8}" destId="{F8F5240A-0D85-485B-9D93-407D1FFAF913}" srcOrd="3" destOrd="0" presId="urn:microsoft.com/office/officeart/2018/2/layout/IconVerticalSolidList"/>
    <dgm:cxn modelId="{FFC4B6D5-9F56-4405-843A-09B40CA888A3}" type="presParOf" srcId="{6F4DA4D9-01DC-439B-8F27-AAA47846B277}" destId="{D8ABCEC2-390B-429B-9081-E082DA5D0427}" srcOrd="1" destOrd="0" presId="urn:microsoft.com/office/officeart/2018/2/layout/IconVerticalSolidList"/>
    <dgm:cxn modelId="{5DA38FB5-5817-49CF-9742-2C1846CD082F}" type="presParOf" srcId="{6F4DA4D9-01DC-439B-8F27-AAA47846B277}" destId="{64323CF8-7FE7-48BC-9082-5D33B0F8CFB5}" srcOrd="2" destOrd="0" presId="urn:microsoft.com/office/officeart/2018/2/layout/IconVerticalSolidList"/>
    <dgm:cxn modelId="{AD22DA11-0683-4DFA-B936-0A91ED54B8D5}" type="presParOf" srcId="{64323CF8-7FE7-48BC-9082-5D33B0F8CFB5}" destId="{B3CD3CF4-9FD6-49EC-8C6C-6EDABB2C1FB4}" srcOrd="0" destOrd="0" presId="urn:microsoft.com/office/officeart/2018/2/layout/IconVerticalSolidList"/>
    <dgm:cxn modelId="{C110F52D-C687-44C6-9FDC-CF2A5E458A4D}" type="presParOf" srcId="{64323CF8-7FE7-48BC-9082-5D33B0F8CFB5}" destId="{22816980-886B-4A14-8E0A-218F1338F301}" srcOrd="1" destOrd="0" presId="urn:microsoft.com/office/officeart/2018/2/layout/IconVerticalSolidList"/>
    <dgm:cxn modelId="{E2FB17A5-3AAE-49DC-B083-06EBAC9DB1E7}" type="presParOf" srcId="{64323CF8-7FE7-48BC-9082-5D33B0F8CFB5}" destId="{7082CBFE-A7C7-499C-8C6E-6906C818E119}" srcOrd="2" destOrd="0" presId="urn:microsoft.com/office/officeart/2018/2/layout/IconVerticalSolidList"/>
    <dgm:cxn modelId="{265A869E-F6E9-40DA-AFC0-25D1B546FF2D}" type="presParOf" srcId="{64323CF8-7FE7-48BC-9082-5D33B0F8CFB5}" destId="{DFBA3667-3B14-4ACF-BEFA-3A62C82FB939}" srcOrd="3" destOrd="0" presId="urn:microsoft.com/office/officeart/2018/2/layout/IconVerticalSolidList"/>
    <dgm:cxn modelId="{0FAF63F3-9E0B-461A-9C6E-16B03A0B1723}" type="presParOf" srcId="{6F4DA4D9-01DC-439B-8F27-AAA47846B277}" destId="{A8AFA153-34BB-47AB-9C6C-D180ECA14513}" srcOrd="3" destOrd="0" presId="urn:microsoft.com/office/officeart/2018/2/layout/IconVerticalSolidList"/>
    <dgm:cxn modelId="{16ACC83C-7034-4747-BC5D-1E635B3C6CE7}" type="presParOf" srcId="{6F4DA4D9-01DC-439B-8F27-AAA47846B277}" destId="{F2D54F12-8080-4E0C-BD80-92EA1630D084}" srcOrd="4" destOrd="0" presId="urn:microsoft.com/office/officeart/2018/2/layout/IconVerticalSolidList"/>
    <dgm:cxn modelId="{8B276A48-7CBD-4E21-9430-CF0A09D6C0BD}" type="presParOf" srcId="{F2D54F12-8080-4E0C-BD80-92EA1630D084}" destId="{CBA0401E-7684-42C8-839E-D801768D883C}" srcOrd="0" destOrd="0" presId="urn:microsoft.com/office/officeart/2018/2/layout/IconVerticalSolidList"/>
    <dgm:cxn modelId="{F08383BF-FD60-4A49-AD77-65D910EFB252}" type="presParOf" srcId="{F2D54F12-8080-4E0C-BD80-92EA1630D084}" destId="{EF3B2503-2995-401B-AD2A-8687192014FC}" srcOrd="1" destOrd="0" presId="urn:microsoft.com/office/officeart/2018/2/layout/IconVerticalSolidList"/>
    <dgm:cxn modelId="{9D8D1D89-E527-4484-AD56-92A94FED0B6C}" type="presParOf" srcId="{F2D54F12-8080-4E0C-BD80-92EA1630D084}" destId="{69262E9A-AC8B-4E45-B562-DDB0B7EF679B}" srcOrd="2" destOrd="0" presId="urn:microsoft.com/office/officeart/2018/2/layout/IconVerticalSolidList"/>
    <dgm:cxn modelId="{6BE50CC8-CADE-45A7-BC96-23D75538F39A}" type="presParOf" srcId="{F2D54F12-8080-4E0C-BD80-92EA1630D084}" destId="{686301C7-6BD3-4366-8AD9-2496B2EDF77C}" srcOrd="3" destOrd="0" presId="urn:microsoft.com/office/officeart/2018/2/layout/IconVerticalSolidList"/>
    <dgm:cxn modelId="{159D78D4-1170-4693-834B-E3B0A1E5AA76}" type="presParOf" srcId="{6F4DA4D9-01DC-439B-8F27-AAA47846B277}" destId="{6ED4671C-AA9A-4E39-8821-8479FB442A42}" srcOrd="5" destOrd="0" presId="urn:microsoft.com/office/officeart/2018/2/layout/IconVerticalSolidList"/>
    <dgm:cxn modelId="{B71F509E-4B5A-48E8-B18D-7065BD48E36D}" type="presParOf" srcId="{6F4DA4D9-01DC-439B-8F27-AAA47846B277}" destId="{A6365F66-AC42-4C9F-AAB4-8F74122F7465}" srcOrd="6" destOrd="0" presId="urn:microsoft.com/office/officeart/2018/2/layout/IconVerticalSolidList"/>
    <dgm:cxn modelId="{BD042478-51F6-458E-A290-219488389D83}" type="presParOf" srcId="{A6365F66-AC42-4C9F-AAB4-8F74122F7465}" destId="{086F6CE9-3C32-4401-B752-9B067589C4F0}" srcOrd="0" destOrd="0" presId="urn:microsoft.com/office/officeart/2018/2/layout/IconVerticalSolidList"/>
    <dgm:cxn modelId="{CC70EE9F-E933-4D11-9339-0792CD80A1E3}" type="presParOf" srcId="{A6365F66-AC42-4C9F-AAB4-8F74122F7465}" destId="{CFF3FE04-C9F2-4F6F-88B6-8AFA4B9BC89B}" srcOrd="1" destOrd="0" presId="urn:microsoft.com/office/officeart/2018/2/layout/IconVerticalSolidList"/>
    <dgm:cxn modelId="{18D34F4E-6476-440A-9430-79B602195F23}" type="presParOf" srcId="{A6365F66-AC42-4C9F-AAB4-8F74122F7465}" destId="{56D5FF31-3272-4125-B031-63EB5F2D2A92}" srcOrd="2" destOrd="0" presId="urn:microsoft.com/office/officeart/2018/2/layout/IconVerticalSolidList"/>
    <dgm:cxn modelId="{434FA18A-813B-4CA3-A323-95FA252D1331}" type="presParOf" srcId="{A6365F66-AC42-4C9F-AAB4-8F74122F7465}" destId="{3942F9F5-D13F-490F-A51D-776F68BE7B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BBC698-17BD-4AFE-8D28-1D24D17A767A}">
      <dgm:prSet custT="1"/>
      <dgm:spPr/>
      <dgm:t>
        <a:bodyPr/>
        <a:lstStyle/>
        <a:p>
          <a:r>
            <a:rPr lang="en-US" sz="2000" dirty="0"/>
            <a:t>What is ANC?  Absolute Neutrophil Count   </a:t>
          </a:r>
        </a:p>
        <a:p>
          <a:r>
            <a:rPr lang="en-US" sz="2000" dirty="0"/>
            <a:t>     WBC x (neutrophil %/100)</a:t>
          </a:r>
        </a:p>
      </dgm:t>
    </dgm:pt>
    <dgm:pt modelId="{073CA5F2-CF8A-4E52-9117-1A14F4404A2F}" type="parTrans" cxnId="{B6D4A006-F71C-4C64-92C4-7250DE540BB2}">
      <dgm:prSet/>
      <dgm:spPr/>
      <dgm:t>
        <a:bodyPr/>
        <a:lstStyle/>
        <a:p>
          <a:endParaRPr lang="en-US"/>
        </a:p>
      </dgm:t>
    </dgm:pt>
    <dgm:pt modelId="{0704B346-E7E4-474D-99A9-AFF00FDC06B7}" type="sibTrans" cxnId="{B6D4A006-F71C-4C64-92C4-7250DE540BB2}">
      <dgm:prSet/>
      <dgm:spPr/>
      <dgm:t>
        <a:bodyPr/>
        <a:lstStyle/>
        <a:p>
          <a:endParaRPr lang="en-US"/>
        </a:p>
      </dgm:t>
    </dgm:pt>
    <dgm:pt modelId="{13A294B2-8C14-4057-A47E-417EF5C430B6}">
      <dgm:prSet custT="1"/>
      <dgm:spPr/>
      <dgm:t>
        <a:bodyPr/>
        <a:lstStyle/>
        <a:p>
          <a:r>
            <a:rPr lang="en-US" sz="2000" dirty="0"/>
            <a:t>Normal ANC range in a healthy adult is 1500-8000 cells/</a:t>
          </a:r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µL, with a median of ~5000 cells/µL.</a:t>
          </a:r>
          <a:endParaRPr lang="en-US" sz="2000" dirty="0"/>
        </a:p>
      </dgm:t>
    </dgm:pt>
    <dgm:pt modelId="{0A1ADFB0-A914-445B-9FF1-492A6D93A38C}" type="parTrans" cxnId="{EA52A8A2-7A3C-463B-995C-8FB57C26DCF0}">
      <dgm:prSet/>
      <dgm:spPr/>
      <dgm:t>
        <a:bodyPr/>
        <a:lstStyle/>
        <a:p>
          <a:endParaRPr lang="en-US"/>
        </a:p>
      </dgm:t>
    </dgm:pt>
    <dgm:pt modelId="{06C6E492-F724-407E-93A2-1CC5E6B1527C}" type="sibTrans" cxnId="{EA52A8A2-7A3C-463B-995C-8FB57C26DCF0}">
      <dgm:prSet/>
      <dgm:spPr/>
      <dgm:t>
        <a:bodyPr/>
        <a:lstStyle/>
        <a:p>
          <a:endParaRPr lang="en-US"/>
        </a:p>
      </dgm:t>
    </dgm:pt>
    <dgm:pt modelId="{F22FE125-B5F1-4FC4-8551-4462B81D197E}">
      <dgm:prSet custT="1"/>
      <dgm:spPr/>
      <dgm:t>
        <a:bodyPr/>
        <a:lstStyle/>
        <a:p>
          <a:r>
            <a:rPr lang="en-US" sz="2000" dirty="0"/>
            <a:t>The ANC range of Duffy-null patients is 1210-5390 cells/</a:t>
          </a:r>
          <a:r>
            <a: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µL, with a median of 2820 cells/µL. </a:t>
          </a:r>
          <a:r>
            <a:rPr lang="en-US" sz="1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(JAMA)</a:t>
          </a:r>
          <a:endParaRPr lang="en-US" sz="2000" dirty="0"/>
        </a:p>
      </dgm:t>
    </dgm:pt>
    <dgm:pt modelId="{9B112F08-4136-4393-A629-A625EA39EE7C}" type="parTrans" cxnId="{F4BD577E-C372-44A1-AC6F-C17FD98C5B53}">
      <dgm:prSet/>
      <dgm:spPr/>
      <dgm:t>
        <a:bodyPr/>
        <a:lstStyle/>
        <a:p>
          <a:endParaRPr lang="en-US"/>
        </a:p>
      </dgm:t>
    </dgm:pt>
    <dgm:pt modelId="{F1C43067-8126-4C2E-96B7-CE130C6DA064}" type="sibTrans" cxnId="{F4BD577E-C372-44A1-AC6F-C17FD98C5B53}">
      <dgm:prSet/>
      <dgm:spPr/>
      <dgm:t>
        <a:bodyPr/>
        <a:lstStyle/>
        <a:p>
          <a:endParaRPr lang="en-US"/>
        </a:p>
      </dgm:t>
    </dgm:pt>
    <dgm:pt modelId="{F797A80D-7DF6-4ED1-89CA-5D24D3015CE6}">
      <dgm:prSet custT="1"/>
      <dgm:spPr/>
      <dgm:t>
        <a:bodyPr/>
        <a:lstStyle/>
        <a:p>
          <a:r>
            <a:rPr lang="en-US" sz="2100" dirty="0"/>
            <a:t>An ANC of &lt;1500 is considered neutropenic and has increased risk of infection; however 23.8% of healthy Duffy-null individuals have an ANC of &lt;2000 and 10% have one of &lt;1500</a:t>
          </a:r>
          <a:r>
            <a:rPr lang="en-US" sz="1000" i="1" dirty="0"/>
            <a:t>.</a:t>
          </a:r>
          <a:r>
            <a:rPr lang="en-US" sz="2100" dirty="0"/>
            <a:t>  By definition this classifies them as neutropenic. </a:t>
          </a:r>
          <a:r>
            <a:rPr lang="en-US" sz="1000" i="1" dirty="0"/>
            <a:t>(American Society of Hematology)</a:t>
          </a:r>
          <a:endParaRPr lang="en-US" sz="2100" dirty="0"/>
        </a:p>
      </dgm:t>
    </dgm:pt>
    <dgm:pt modelId="{0D4E6C4E-914A-425D-AAC9-DFC729F0E873}" type="parTrans" cxnId="{57D70758-68B5-467C-8834-15B1AA547D6C}">
      <dgm:prSet/>
      <dgm:spPr/>
      <dgm:t>
        <a:bodyPr/>
        <a:lstStyle/>
        <a:p>
          <a:endParaRPr lang="en-US"/>
        </a:p>
      </dgm:t>
    </dgm:pt>
    <dgm:pt modelId="{46FA1029-E250-496B-9BD5-50CF10A952DE}" type="sibTrans" cxnId="{57D70758-68B5-467C-8834-15B1AA547D6C}">
      <dgm:prSet/>
      <dgm:spPr/>
      <dgm:t>
        <a:bodyPr/>
        <a:lstStyle/>
        <a:p>
          <a:endParaRPr lang="en-US"/>
        </a:p>
      </dgm:t>
    </dgm:pt>
    <dgm:pt modelId="{F161CC6A-F0AD-496B-B2EB-83C2CE78C338}">
      <dgm:prSet custT="1"/>
      <dgm:spPr/>
      <dgm:t>
        <a:bodyPr/>
        <a:lstStyle/>
        <a:p>
          <a:pPr>
            <a:buNone/>
          </a:pPr>
          <a:r>
            <a:rPr lang="en-US" sz="2100" b="0" i="0" dirty="0"/>
            <a:t>DANC is a benign, hereditary condition and </a:t>
          </a:r>
          <a:r>
            <a:rPr lang="en-US" sz="2100" b="1" i="0" dirty="0"/>
            <a:t>not</a:t>
          </a:r>
          <a:r>
            <a:rPr lang="en-US" sz="2100" b="0" i="0" dirty="0"/>
            <a:t> a disease. It does not increase the risk of infection, but it can lead to unnecessary, costly, and invasive medical investigations.</a:t>
          </a:r>
          <a:endParaRPr lang="en-US" sz="2100" dirty="0"/>
        </a:p>
      </dgm:t>
    </dgm:pt>
    <dgm:pt modelId="{A977963F-C80A-44D2-A7DA-3AC36686583E}" type="parTrans" cxnId="{EDFA5FD3-BAA1-409D-AB15-A3A8B4F311EF}">
      <dgm:prSet/>
      <dgm:spPr/>
      <dgm:t>
        <a:bodyPr/>
        <a:lstStyle/>
        <a:p>
          <a:endParaRPr lang="en-US"/>
        </a:p>
      </dgm:t>
    </dgm:pt>
    <dgm:pt modelId="{2397B777-920D-45D0-AD21-0D0E214C92F8}" type="sibTrans" cxnId="{EDFA5FD3-BAA1-409D-AB15-A3A8B4F311EF}">
      <dgm:prSet/>
      <dgm:spPr/>
      <dgm:t>
        <a:bodyPr/>
        <a:lstStyle/>
        <a:p>
          <a:endParaRPr lang="en-US"/>
        </a:p>
      </dgm:t>
    </dgm:pt>
    <dgm:pt modelId="{47F5AE0C-E5EB-46DC-AC9B-1B2788730010}" type="pres">
      <dgm:prSet presAssocID="{C7720856-93F0-4CC7-B7FD-2466914A11D4}" presName="linear" presStyleCnt="0">
        <dgm:presLayoutVars>
          <dgm:animLvl val="lvl"/>
          <dgm:resizeHandles val="exact"/>
        </dgm:presLayoutVars>
      </dgm:prSet>
      <dgm:spPr/>
    </dgm:pt>
    <dgm:pt modelId="{3733B43A-EFD3-4578-A2C1-CB1312A14678}" type="pres">
      <dgm:prSet presAssocID="{60BBC698-17BD-4AFE-8D28-1D24D17A76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4FA88A9-7943-4354-B5D2-AA649EFF724E}" type="pres">
      <dgm:prSet presAssocID="{0704B346-E7E4-474D-99A9-AFF00FDC06B7}" presName="spacer" presStyleCnt="0"/>
      <dgm:spPr/>
    </dgm:pt>
    <dgm:pt modelId="{58DDC9FB-FDF6-413A-B7CD-41775912CF09}" type="pres">
      <dgm:prSet presAssocID="{13A294B2-8C14-4057-A47E-417EF5C430B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8896D19-CED6-4BD1-9A2F-EF7C417A843D}" type="pres">
      <dgm:prSet presAssocID="{06C6E492-F724-407E-93A2-1CC5E6B1527C}" presName="spacer" presStyleCnt="0"/>
      <dgm:spPr/>
    </dgm:pt>
    <dgm:pt modelId="{11D1B9A9-A16C-47D2-BF18-0AD616964480}" type="pres">
      <dgm:prSet presAssocID="{F22FE125-B5F1-4FC4-8551-4462B81D197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403A989-0D96-4D0B-8ECD-ECC04C6BEF5F}" type="pres">
      <dgm:prSet presAssocID="{F1C43067-8126-4C2E-96B7-CE130C6DA064}" presName="spacer" presStyleCnt="0"/>
      <dgm:spPr/>
    </dgm:pt>
    <dgm:pt modelId="{99CD66E7-D540-410D-97FF-400CBCFE3498}" type="pres">
      <dgm:prSet presAssocID="{F797A80D-7DF6-4ED1-89CA-5D24D3015CE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E2D702-1FA5-4F1E-9F67-022CA12C310B}" type="pres">
      <dgm:prSet presAssocID="{46FA1029-E250-496B-9BD5-50CF10A952DE}" presName="spacer" presStyleCnt="0"/>
      <dgm:spPr/>
    </dgm:pt>
    <dgm:pt modelId="{484EDB71-A2DF-4508-BE3D-3A0F281C44B6}" type="pres">
      <dgm:prSet presAssocID="{F161CC6A-F0AD-496B-B2EB-83C2CE78C33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6D4A006-F71C-4C64-92C4-7250DE540BB2}" srcId="{C7720856-93F0-4CC7-B7FD-2466914A11D4}" destId="{60BBC698-17BD-4AFE-8D28-1D24D17A767A}" srcOrd="0" destOrd="0" parTransId="{073CA5F2-CF8A-4E52-9117-1A14F4404A2F}" sibTransId="{0704B346-E7E4-474D-99A9-AFF00FDC06B7}"/>
    <dgm:cxn modelId="{5DA6D434-26BB-4AA8-B093-07B33F028A00}" type="presOf" srcId="{60BBC698-17BD-4AFE-8D28-1D24D17A767A}" destId="{3733B43A-EFD3-4578-A2C1-CB1312A14678}" srcOrd="0" destOrd="0" presId="urn:microsoft.com/office/officeart/2005/8/layout/vList2"/>
    <dgm:cxn modelId="{27A68C6C-634D-4754-B973-369410F82917}" type="presOf" srcId="{F161CC6A-F0AD-496B-B2EB-83C2CE78C338}" destId="{484EDB71-A2DF-4508-BE3D-3A0F281C44B6}" srcOrd="0" destOrd="0" presId="urn:microsoft.com/office/officeart/2005/8/layout/vList2"/>
    <dgm:cxn modelId="{02171154-3AFF-42E1-B7E5-B8F462178C8C}" type="presOf" srcId="{C7720856-93F0-4CC7-B7FD-2466914A11D4}" destId="{47F5AE0C-E5EB-46DC-AC9B-1B2788730010}" srcOrd="0" destOrd="0" presId="urn:microsoft.com/office/officeart/2005/8/layout/vList2"/>
    <dgm:cxn modelId="{57D70758-68B5-467C-8834-15B1AA547D6C}" srcId="{C7720856-93F0-4CC7-B7FD-2466914A11D4}" destId="{F797A80D-7DF6-4ED1-89CA-5D24D3015CE6}" srcOrd="3" destOrd="0" parTransId="{0D4E6C4E-914A-425D-AAC9-DFC729F0E873}" sibTransId="{46FA1029-E250-496B-9BD5-50CF10A952DE}"/>
    <dgm:cxn modelId="{F4BD577E-C372-44A1-AC6F-C17FD98C5B53}" srcId="{C7720856-93F0-4CC7-B7FD-2466914A11D4}" destId="{F22FE125-B5F1-4FC4-8551-4462B81D197E}" srcOrd="2" destOrd="0" parTransId="{9B112F08-4136-4393-A629-A625EA39EE7C}" sibTransId="{F1C43067-8126-4C2E-96B7-CE130C6DA064}"/>
    <dgm:cxn modelId="{EA52A8A2-7A3C-463B-995C-8FB57C26DCF0}" srcId="{C7720856-93F0-4CC7-B7FD-2466914A11D4}" destId="{13A294B2-8C14-4057-A47E-417EF5C430B6}" srcOrd="1" destOrd="0" parTransId="{0A1ADFB0-A914-445B-9FF1-492A6D93A38C}" sibTransId="{06C6E492-F724-407E-93A2-1CC5E6B1527C}"/>
    <dgm:cxn modelId="{96E2B1AA-3BE5-4C40-A09C-FA14CFEE8296}" type="presOf" srcId="{F22FE125-B5F1-4FC4-8551-4462B81D197E}" destId="{11D1B9A9-A16C-47D2-BF18-0AD616964480}" srcOrd="0" destOrd="0" presId="urn:microsoft.com/office/officeart/2005/8/layout/vList2"/>
    <dgm:cxn modelId="{54B9C5BD-5C63-4B39-83FE-8F32A6532CAE}" type="presOf" srcId="{13A294B2-8C14-4057-A47E-417EF5C430B6}" destId="{58DDC9FB-FDF6-413A-B7CD-41775912CF09}" srcOrd="0" destOrd="0" presId="urn:microsoft.com/office/officeart/2005/8/layout/vList2"/>
    <dgm:cxn modelId="{EDFA5FD3-BAA1-409D-AB15-A3A8B4F311EF}" srcId="{C7720856-93F0-4CC7-B7FD-2466914A11D4}" destId="{F161CC6A-F0AD-496B-B2EB-83C2CE78C338}" srcOrd="4" destOrd="0" parTransId="{A977963F-C80A-44D2-A7DA-3AC36686583E}" sibTransId="{2397B777-920D-45D0-AD21-0D0E214C92F8}"/>
    <dgm:cxn modelId="{8C76C3E4-6F56-42B2-9F5F-8C1207CD3BDD}" type="presOf" srcId="{F797A80D-7DF6-4ED1-89CA-5D24D3015CE6}" destId="{99CD66E7-D540-410D-97FF-400CBCFE3498}" srcOrd="0" destOrd="0" presId="urn:microsoft.com/office/officeart/2005/8/layout/vList2"/>
    <dgm:cxn modelId="{63218911-9887-4F02-A2BD-32617C697AF6}" type="presParOf" srcId="{47F5AE0C-E5EB-46DC-AC9B-1B2788730010}" destId="{3733B43A-EFD3-4578-A2C1-CB1312A14678}" srcOrd="0" destOrd="0" presId="urn:microsoft.com/office/officeart/2005/8/layout/vList2"/>
    <dgm:cxn modelId="{A7F35030-1DEA-477D-8530-323E00EB453F}" type="presParOf" srcId="{47F5AE0C-E5EB-46DC-AC9B-1B2788730010}" destId="{A4FA88A9-7943-4354-B5D2-AA649EFF724E}" srcOrd="1" destOrd="0" presId="urn:microsoft.com/office/officeart/2005/8/layout/vList2"/>
    <dgm:cxn modelId="{5D24A579-AA6A-42EC-ADA2-5AFBDD8DC15D}" type="presParOf" srcId="{47F5AE0C-E5EB-46DC-AC9B-1B2788730010}" destId="{58DDC9FB-FDF6-413A-B7CD-41775912CF09}" srcOrd="2" destOrd="0" presId="urn:microsoft.com/office/officeart/2005/8/layout/vList2"/>
    <dgm:cxn modelId="{ECC6879A-04E3-47F6-B080-C1EB496983D8}" type="presParOf" srcId="{47F5AE0C-E5EB-46DC-AC9B-1B2788730010}" destId="{68896D19-CED6-4BD1-9A2F-EF7C417A843D}" srcOrd="3" destOrd="0" presId="urn:microsoft.com/office/officeart/2005/8/layout/vList2"/>
    <dgm:cxn modelId="{F2859D2E-78E6-46AD-BBB9-D7F54E7A4D24}" type="presParOf" srcId="{47F5AE0C-E5EB-46DC-AC9B-1B2788730010}" destId="{11D1B9A9-A16C-47D2-BF18-0AD616964480}" srcOrd="4" destOrd="0" presId="urn:microsoft.com/office/officeart/2005/8/layout/vList2"/>
    <dgm:cxn modelId="{732DC95A-D127-42FC-8D42-4A315ECD2DE3}" type="presParOf" srcId="{47F5AE0C-E5EB-46DC-AC9B-1B2788730010}" destId="{E403A989-0D96-4D0B-8ECD-ECC04C6BEF5F}" srcOrd="5" destOrd="0" presId="urn:microsoft.com/office/officeart/2005/8/layout/vList2"/>
    <dgm:cxn modelId="{7BA26753-AD28-4787-A022-B4C91389DA90}" type="presParOf" srcId="{47F5AE0C-E5EB-46DC-AC9B-1B2788730010}" destId="{99CD66E7-D540-410D-97FF-400CBCFE3498}" srcOrd="6" destOrd="0" presId="urn:microsoft.com/office/officeart/2005/8/layout/vList2"/>
    <dgm:cxn modelId="{86685B2F-DE8D-46BE-8F85-BD50C208715A}" type="presParOf" srcId="{47F5AE0C-E5EB-46DC-AC9B-1B2788730010}" destId="{67E2D702-1FA5-4F1E-9F67-022CA12C310B}" srcOrd="7" destOrd="0" presId="urn:microsoft.com/office/officeart/2005/8/layout/vList2"/>
    <dgm:cxn modelId="{5611638E-6055-4AA9-9FA8-80D494A63EB2}" type="presParOf" srcId="{47F5AE0C-E5EB-46DC-AC9B-1B2788730010}" destId="{484EDB71-A2DF-4508-BE3D-3A0F281C44B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BBC698-17BD-4AFE-8D28-1D24D17A767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600" b="1" i="0" dirty="0"/>
            <a:t>Exclusion from Trials:</a:t>
          </a:r>
          <a:r>
            <a:rPr lang="en-US" sz="2600" b="0" i="0" dirty="0"/>
            <a:t> A recent 2024 study showed that 78.8% of clinical trials use neutrophil thresholds (e.g., &gt;1,500/µL) that exclude many Duffy-null individuals, despite them being healthy. </a:t>
          </a:r>
          <a:r>
            <a:rPr lang="en-US" sz="1000" b="0" i="1" dirty="0"/>
            <a:t>(ashpublications.org)</a:t>
          </a:r>
          <a:endParaRPr lang="en-US" dirty="0"/>
        </a:p>
      </dgm:t>
    </dgm:pt>
    <dgm:pt modelId="{073CA5F2-CF8A-4E52-9117-1A14F4404A2F}" type="parTrans" cxnId="{B6D4A006-F71C-4C64-92C4-7250DE540BB2}">
      <dgm:prSet/>
      <dgm:spPr/>
      <dgm:t>
        <a:bodyPr/>
        <a:lstStyle/>
        <a:p>
          <a:endParaRPr lang="en-US"/>
        </a:p>
      </dgm:t>
    </dgm:pt>
    <dgm:pt modelId="{0704B346-E7E4-474D-99A9-AFF00FDC06B7}" type="sibTrans" cxnId="{B6D4A006-F71C-4C64-92C4-7250DE540BB2}">
      <dgm:prSet/>
      <dgm:spPr/>
      <dgm:t>
        <a:bodyPr/>
        <a:lstStyle/>
        <a:p>
          <a:endParaRPr lang="en-US"/>
        </a:p>
      </dgm:t>
    </dgm:pt>
    <dgm:pt modelId="{F22FE125-B5F1-4FC4-8551-4462B81D197E}">
      <dgm:prSet custT="1"/>
      <dgm:spPr/>
      <dgm:t>
        <a:bodyPr/>
        <a:lstStyle/>
        <a:p>
          <a:pPr>
            <a:buNone/>
          </a:pPr>
          <a:r>
            <a:rPr lang="en-US" sz="2300" b="1" i="0" dirty="0"/>
            <a:t>Oncology Outcomes:</a:t>
          </a:r>
          <a:r>
            <a:rPr lang="en-US" sz="2300" b="0" i="0" dirty="0"/>
            <a:t> A recent study found that Duffy-null patients with </a:t>
          </a:r>
          <a:r>
            <a:rPr lang="en-US" sz="2300" b="1" i="0" dirty="0"/>
            <a:t>multiple myeloma</a:t>
          </a:r>
          <a:r>
            <a:rPr lang="en-US" sz="2300" b="0" i="0" dirty="0"/>
            <a:t> may benefit more from triplet therapy (drug regimen) alone than from early stem cell transplants, suggesting the phenotype could serve as a biomarker for personalized treatment. </a:t>
          </a:r>
          <a:r>
            <a:rPr lang="en-US" sz="1000" b="0" i="1" dirty="0"/>
            <a:t>(National Institutes of Health.gov)</a:t>
          </a:r>
          <a:endParaRPr lang="en-US" dirty="0"/>
        </a:p>
      </dgm:t>
    </dgm:pt>
    <dgm:pt modelId="{9B112F08-4136-4393-A629-A625EA39EE7C}" type="parTrans" cxnId="{F4BD577E-C372-44A1-AC6F-C17FD98C5B53}">
      <dgm:prSet/>
      <dgm:spPr/>
      <dgm:t>
        <a:bodyPr/>
        <a:lstStyle/>
        <a:p>
          <a:endParaRPr lang="en-US"/>
        </a:p>
      </dgm:t>
    </dgm:pt>
    <dgm:pt modelId="{F1C43067-8126-4C2E-96B7-CE130C6DA064}" type="sibTrans" cxnId="{F4BD577E-C372-44A1-AC6F-C17FD98C5B53}">
      <dgm:prSet/>
      <dgm:spPr/>
      <dgm:t>
        <a:bodyPr/>
        <a:lstStyle/>
        <a:p>
          <a:endParaRPr lang="en-US"/>
        </a:p>
      </dgm:t>
    </dgm:pt>
    <dgm:pt modelId="{093518D1-EF87-436F-A85F-96C969D3105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i="0" dirty="0"/>
            <a:t>Dose Modifications:</a:t>
          </a:r>
          <a:r>
            <a:rPr lang="en-US" sz="2400" b="0" i="0" dirty="0"/>
            <a:t> Research shows that ~53.5% of standard cancer treatment regimens require dose reductions for neutrophil counts that are actually normal for Duffy-null patients. </a:t>
          </a:r>
          <a:r>
            <a:rPr lang="en-US" sz="1000" b="0" i="1" dirty="0"/>
            <a:t>(National Institutes of Health.gov)</a:t>
          </a:r>
          <a:endParaRPr lang="en-US" sz="2400" dirty="0"/>
        </a:p>
      </dgm:t>
    </dgm:pt>
    <dgm:pt modelId="{47EC74C2-CE86-40F7-AD38-70C8741FE317}" type="parTrans" cxnId="{FAF88404-44DD-4C83-A5D5-218B34F4F46A}">
      <dgm:prSet/>
      <dgm:spPr/>
      <dgm:t>
        <a:bodyPr/>
        <a:lstStyle/>
        <a:p>
          <a:endParaRPr lang="en-US"/>
        </a:p>
      </dgm:t>
    </dgm:pt>
    <dgm:pt modelId="{40EF6417-DABB-47F1-AAB1-E53A6F1C9E66}" type="sibTrans" cxnId="{FAF88404-44DD-4C83-A5D5-218B34F4F46A}">
      <dgm:prSet/>
      <dgm:spPr/>
      <dgm:t>
        <a:bodyPr/>
        <a:lstStyle/>
        <a:p>
          <a:endParaRPr lang="en-US"/>
        </a:p>
      </dgm:t>
    </dgm:pt>
    <dgm:pt modelId="{47F5AE0C-E5EB-46DC-AC9B-1B2788730010}" type="pres">
      <dgm:prSet presAssocID="{C7720856-93F0-4CC7-B7FD-2466914A11D4}" presName="linear" presStyleCnt="0">
        <dgm:presLayoutVars>
          <dgm:animLvl val="lvl"/>
          <dgm:resizeHandles val="exact"/>
        </dgm:presLayoutVars>
      </dgm:prSet>
      <dgm:spPr/>
    </dgm:pt>
    <dgm:pt modelId="{3733B43A-EFD3-4578-A2C1-CB1312A14678}" type="pres">
      <dgm:prSet presAssocID="{60BBC698-17BD-4AFE-8D28-1D24D17A76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FA88A9-7943-4354-B5D2-AA649EFF724E}" type="pres">
      <dgm:prSet presAssocID="{0704B346-E7E4-474D-99A9-AFF00FDC06B7}" presName="spacer" presStyleCnt="0"/>
      <dgm:spPr/>
    </dgm:pt>
    <dgm:pt modelId="{4DCCA430-2825-43AE-9611-DC6BC1DD340D}" type="pres">
      <dgm:prSet presAssocID="{093518D1-EF87-436F-A85F-96C969D310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97FDB9-7433-4CBB-A1E2-1A521B8B624D}" type="pres">
      <dgm:prSet presAssocID="{40EF6417-DABB-47F1-AAB1-E53A6F1C9E66}" presName="spacer" presStyleCnt="0"/>
      <dgm:spPr/>
    </dgm:pt>
    <dgm:pt modelId="{11D1B9A9-A16C-47D2-BF18-0AD616964480}" type="pres">
      <dgm:prSet presAssocID="{F22FE125-B5F1-4FC4-8551-4462B81D197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AF88404-44DD-4C83-A5D5-218B34F4F46A}" srcId="{C7720856-93F0-4CC7-B7FD-2466914A11D4}" destId="{093518D1-EF87-436F-A85F-96C969D3105B}" srcOrd="1" destOrd="0" parTransId="{47EC74C2-CE86-40F7-AD38-70C8741FE317}" sibTransId="{40EF6417-DABB-47F1-AAB1-E53A6F1C9E66}"/>
    <dgm:cxn modelId="{B6D4A006-F71C-4C64-92C4-7250DE540BB2}" srcId="{C7720856-93F0-4CC7-B7FD-2466914A11D4}" destId="{60BBC698-17BD-4AFE-8D28-1D24D17A767A}" srcOrd="0" destOrd="0" parTransId="{073CA5F2-CF8A-4E52-9117-1A14F4404A2F}" sibTransId="{0704B346-E7E4-474D-99A9-AFF00FDC06B7}"/>
    <dgm:cxn modelId="{5DA6D434-26BB-4AA8-B093-07B33F028A00}" type="presOf" srcId="{60BBC698-17BD-4AFE-8D28-1D24D17A767A}" destId="{3733B43A-EFD3-4578-A2C1-CB1312A14678}" srcOrd="0" destOrd="0" presId="urn:microsoft.com/office/officeart/2005/8/layout/vList2"/>
    <dgm:cxn modelId="{02171154-3AFF-42E1-B7E5-B8F462178C8C}" type="presOf" srcId="{C7720856-93F0-4CC7-B7FD-2466914A11D4}" destId="{47F5AE0C-E5EB-46DC-AC9B-1B2788730010}" srcOrd="0" destOrd="0" presId="urn:microsoft.com/office/officeart/2005/8/layout/vList2"/>
    <dgm:cxn modelId="{F4BD577E-C372-44A1-AC6F-C17FD98C5B53}" srcId="{C7720856-93F0-4CC7-B7FD-2466914A11D4}" destId="{F22FE125-B5F1-4FC4-8551-4462B81D197E}" srcOrd="2" destOrd="0" parTransId="{9B112F08-4136-4393-A629-A625EA39EE7C}" sibTransId="{F1C43067-8126-4C2E-96B7-CE130C6DA064}"/>
    <dgm:cxn modelId="{96E2B1AA-3BE5-4C40-A09C-FA14CFEE8296}" type="presOf" srcId="{F22FE125-B5F1-4FC4-8551-4462B81D197E}" destId="{11D1B9A9-A16C-47D2-BF18-0AD616964480}" srcOrd="0" destOrd="0" presId="urn:microsoft.com/office/officeart/2005/8/layout/vList2"/>
    <dgm:cxn modelId="{A85762DB-B9B5-48CC-9CB9-79B687C5935C}" type="presOf" srcId="{093518D1-EF87-436F-A85F-96C969D3105B}" destId="{4DCCA430-2825-43AE-9611-DC6BC1DD340D}" srcOrd="0" destOrd="0" presId="urn:microsoft.com/office/officeart/2005/8/layout/vList2"/>
    <dgm:cxn modelId="{63218911-9887-4F02-A2BD-32617C697AF6}" type="presParOf" srcId="{47F5AE0C-E5EB-46DC-AC9B-1B2788730010}" destId="{3733B43A-EFD3-4578-A2C1-CB1312A14678}" srcOrd="0" destOrd="0" presId="urn:microsoft.com/office/officeart/2005/8/layout/vList2"/>
    <dgm:cxn modelId="{A7F35030-1DEA-477D-8530-323E00EB453F}" type="presParOf" srcId="{47F5AE0C-E5EB-46DC-AC9B-1B2788730010}" destId="{A4FA88A9-7943-4354-B5D2-AA649EFF724E}" srcOrd="1" destOrd="0" presId="urn:microsoft.com/office/officeart/2005/8/layout/vList2"/>
    <dgm:cxn modelId="{DBFCECCB-65A6-46B5-A04C-FEF96C0849E6}" type="presParOf" srcId="{47F5AE0C-E5EB-46DC-AC9B-1B2788730010}" destId="{4DCCA430-2825-43AE-9611-DC6BC1DD340D}" srcOrd="2" destOrd="0" presId="urn:microsoft.com/office/officeart/2005/8/layout/vList2"/>
    <dgm:cxn modelId="{BEF12ACA-7164-45CD-AA51-918191300B36}" type="presParOf" srcId="{47F5AE0C-E5EB-46DC-AC9B-1B2788730010}" destId="{4697FDB9-7433-4CBB-A1E2-1A521B8B624D}" srcOrd="3" destOrd="0" presId="urn:microsoft.com/office/officeart/2005/8/layout/vList2"/>
    <dgm:cxn modelId="{F2859D2E-78E6-46AD-BBB9-D7F54E7A4D24}" type="presParOf" srcId="{47F5AE0C-E5EB-46DC-AC9B-1B2788730010}" destId="{11D1B9A9-A16C-47D2-BF18-0AD6169644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2FE125-B5F1-4FC4-8551-4462B81D197E}">
      <dgm:prSet custT="1"/>
      <dgm:spPr/>
      <dgm:t>
        <a:bodyPr/>
        <a:lstStyle/>
        <a:p>
          <a:pPr>
            <a:buNone/>
          </a:pPr>
          <a:r>
            <a:rPr lang="en-US" sz="2000" dirty="0"/>
            <a:t>Resistance to Malaria: The Duffy antigen acts as a receptor for Plasmodium vivax. The absence of this antigen (Duffy-null) prevents this parasite from entering red blood cells, providing a significant survival advantage in malaria-endem</a:t>
          </a:r>
          <a:r>
            <a:rPr lang="en-US" dirty="0"/>
            <a:t>ic regions.</a:t>
          </a:r>
          <a:endParaRPr lang="en-US" sz="2000" dirty="0"/>
        </a:p>
      </dgm:t>
    </dgm:pt>
    <dgm:pt modelId="{9B112F08-4136-4393-A629-A625EA39EE7C}" type="parTrans" cxnId="{F4BD577E-C372-44A1-AC6F-C17FD98C5B53}">
      <dgm:prSet/>
      <dgm:spPr/>
      <dgm:t>
        <a:bodyPr/>
        <a:lstStyle/>
        <a:p>
          <a:endParaRPr lang="en-US"/>
        </a:p>
      </dgm:t>
    </dgm:pt>
    <dgm:pt modelId="{F1C43067-8126-4C2E-96B7-CE130C6DA064}" type="sibTrans" cxnId="{F4BD577E-C372-44A1-AC6F-C17FD98C5B53}">
      <dgm:prSet/>
      <dgm:spPr/>
      <dgm:t>
        <a:bodyPr/>
        <a:lstStyle/>
        <a:p>
          <a:endParaRPr lang="en-US"/>
        </a:p>
      </dgm:t>
    </dgm:pt>
    <dgm:pt modelId="{090B6C96-286D-4782-985B-0455C14690D7}">
      <dgm:prSet custT="1"/>
      <dgm:spPr/>
      <dgm:t>
        <a:bodyPr/>
        <a:lstStyle/>
        <a:p>
          <a:pPr>
            <a:buNone/>
          </a:pPr>
          <a:r>
            <a:rPr lang="en-US" sz="2000" dirty="0"/>
            <a:t>Increased Risk of HIV Infection: The Duffy antigen is a "decoy" receptor that binds and removes proinflammatory chemokines (like CCL5) that suppress HIV replication. Lack of this antigen allows more chemokines to exist, potentially leading to higher HIV acquisition.</a:t>
          </a:r>
        </a:p>
      </dgm:t>
    </dgm:pt>
    <dgm:pt modelId="{7F57D857-752D-4CE6-87CC-BFEE8607BF45}" type="parTrans" cxnId="{701010C8-81F2-455B-B8FF-8B0D33D6DD41}">
      <dgm:prSet/>
      <dgm:spPr/>
      <dgm:t>
        <a:bodyPr/>
        <a:lstStyle/>
        <a:p>
          <a:endParaRPr lang="en-US"/>
        </a:p>
      </dgm:t>
    </dgm:pt>
    <dgm:pt modelId="{9BE7067F-A1A6-40E9-BA2D-DE320D4247B5}" type="sibTrans" cxnId="{701010C8-81F2-455B-B8FF-8B0D33D6DD41}">
      <dgm:prSet/>
      <dgm:spPr/>
      <dgm:t>
        <a:bodyPr/>
        <a:lstStyle/>
        <a:p>
          <a:endParaRPr lang="en-US"/>
        </a:p>
      </dgm:t>
    </dgm:pt>
    <dgm:pt modelId="{03C8B164-461D-4953-AF44-4C584CF904EB}">
      <dgm:prSet custT="1"/>
      <dgm:spPr/>
      <dgm:t>
        <a:bodyPr/>
        <a:lstStyle/>
        <a:p>
          <a:pPr>
            <a:buNone/>
          </a:pPr>
          <a:r>
            <a:rPr lang="en-US" sz="2000" dirty="0"/>
            <a:t>Potential for Increased Inflammation: Because the Duffy antigen on red blood cells acts as a sink for inflammatory cytokines and chemokines, its absence may lead to higher levels of circulating inflammatory factors. </a:t>
          </a:r>
          <a:r>
            <a:rPr lang="en-US" sz="1000" i="1" dirty="0"/>
            <a:t>(Cincinnati Children’s Hospital)</a:t>
          </a:r>
          <a:endParaRPr lang="en-US" sz="2000" dirty="0"/>
        </a:p>
      </dgm:t>
    </dgm:pt>
    <dgm:pt modelId="{B0B8CC84-04E6-4C8C-90D6-0B29BB325C69}" type="parTrans" cxnId="{A8D77E6F-6A12-4091-96A6-A71B01E78EE2}">
      <dgm:prSet/>
      <dgm:spPr/>
      <dgm:t>
        <a:bodyPr/>
        <a:lstStyle/>
        <a:p>
          <a:endParaRPr lang="en-US"/>
        </a:p>
      </dgm:t>
    </dgm:pt>
    <dgm:pt modelId="{9F20BE44-9F77-486F-B720-FF6CAAE343D0}" type="sibTrans" cxnId="{A8D77E6F-6A12-4091-96A6-A71B01E78EE2}">
      <dgm:prSet/>
      <dgm:spPr/>
      <dgm:t>
        <a:bodyPr/>
        <a:lstStyle/>
        <a:p>
          <a:endParaRPr lang="en-US"/>
        </a:p>
      </dgm:t>
    </dgm:pt>
    <dgm:pt modelId="{47F5AE0C-E5EB-46DC-AC9B-1B2788730010}" type="pres">
      <dgm:prSet presAssocID="{C7720856-93F0-4CC7-B7FD-2466914A11D4}" presName="linear" presStyleCnt="0">
        <dgm:presLayoutVars>
          <dgm:animLvl val="lvl"/>
          <dgm:resizeHandles val="exact"/>
        </dgm:presLayoutVars>
      </dgm:prSet>
      <dgm:spPr/>
    </dgm:pt>
    <dgm:pt modelId="{11D1B9A9-A16C-47D2-BF18-0AD616964480}" type="pres">
      <dgm:prSet presAssocID="{F22FE125-B5F1-4FC4-8551-4462B81D197E}" presName="parentText" presStyleLbl="node1" presStyleIdx="0" presStyleCnt="3" custLinFactNeighborX="-250" custLinFactNeighborY="0">
        <dgm:presLayoutVars>
          <dgm:chMax val="0"/>
          <dgm:bulletEnabled val="1"/>
        </dgm:presLayoutVars>
      </dgm:prSet>
      <dgm:spPr/>
    </dgm:pt>
    <dgm:pt modelId="{369EEFAA-2C5E-4999-BAF4-2B98B35CA495}" type="pres">
      <dgm:prSet presAssocID="{F1C43067-8126-4C2E-96B7-CE130C6DA064}" presName="spacer" presStyleCnt="0"/>
      <dgm:spPr/>
    </dgm:pt>
    <dgm:pt modelId="{F2D557F3-BDE8-46F1-9820-D6A43BBA9592}" type="pres">
      <dgm:prSet presAssocID="{090B6C96-286D-4782-985B-0455C1469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9A400A2-8E0B-4646-94A8-C5B7CB5B0D6D}" type="pres">
      <dgm:prSet presAssocID="{9BE7067F-A1A6-40E9-BA2D-DE320D4247B5}" presName="spacer" presStyleCnt="0"/>
      <dgm:spPr/>
    </dgm:pt>
    <dgm:pt modelId="{902F17C2-520F-4456-AC6C-C52146F4F54B}" type="pres">
      <dgm:prSet presAssocID="{03C8B164-461D-4953-AF44-4C584CF904E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1D70515-7CE3-423A-B9C3-7C1C089D0F9D}" type="presOf" srcId="{03C8B164-461D-4953-AF44-4C584CF904EB}" destId="{902F17C2-520F-4456-AC6C-C52146F4F54B}" srcOrd="0" destOrd="0" presId="urn:microsoft.com/office/officeart/2005/8/layout/vList2"/>
    <dgm:cxn modelId="{A8D77E6F-6A12-4091-96A6-A71B01E78EE2}" srcId="{C7720856-93F0-4CC7-B7FD-2466914A11D4}" destId="{03C8B164-461D-4953-AF44-4C584CF904EB}" srcOrd="2" destOrd="0" parTransId="{B0B8CC84-04E6-4C8C-90D6-0B29BB325C69}" sibTransId="{9F20BE44-9F77-486F-B720-FF6CAAE343D0}"/>
    <dgm:cxn modelId="{02171154-3AFF-42E1-B7E5-B8F462178C8C}" type="presOf" srcId="{C7720856-93F0-4CC7-B7FD-2466914A11D4}" destId="{47F5AE0C-E5EB-46DC-AC9B-1B2788730010}" srcOrd="0" destOrd="0" presId="urn:microsoft.com/office/officeart/2005/8/layout/vList2"/>
    <dgm:cxn modelId="{F4BD577E-C372-44A1-AC6F-C17FD98C5B53}" srcId="{C7720856-93F0-4CC7-B7FD-2466914A11D4}" destId="{F22FE125-B5F1-4FC4-8551-4462B81D197E}" srcOrd="0" destOrd="0" parTransId="{9B112F08-4136-4393-A629-A625EA39EE7C}" sibTransId="{F1C43067-8126-4C2E-96B7-CE130C6DA064}"/>
    <dgm:cxn modelId="{96E2B1AA-3BE5-4C40-A09C-FA14CFEE8296}" type="presOf" srcId="{F22FE125-B5F1-4FC4-8551-4462B81D197E}" destId="{11D1B9A9-A16C-47D2-BF18-0AD616964480}" srcOrd="0" destOrd="0" presId="urn:microsoft.com/office/officeart/2005/8/layout/vList2"/>
    <dgm:cxn modelId="{701010C8-81F2-455B-B8FF-8B0D33D6DD41}" srcId="{C7720856-93F0-4CC7-B7FD-2466914A11D4}" destId="{090B6C96-286D-4782-985B-0455C14690D7}" srcOrd="1" destOrd="0" parTransId="{7F57D857-752D-4CE6-87CC-BFEE8607BF45}" sibTransId="{9BE7067F-A1A6-40E9-BA2D-DE320D4247B5}"/>
    <dgm:cxn modelId="{B1F788D1-2513-4B63-881D-EC594CF6AE4E}" type="presOf" srcId="{090B6C96-286D-4782-985B-0455C14690D7}" destId="{F2D557F3-BDE8-46F1-9820-D6A43BBA9592}" srcOrd="0" destOrd="0" presId="urn:microsoft.com/office/officeart/2005/8/layout/vList2"/>
    <dgm:cxn modelId="{F2859D2E-78E6-46AD-BBB9-D7F54E7A4D24}" type="presParOf" srcId="{47F5AE0C-E5EB-46DC-AC9B-1B2788730010}" destId="{11D1B9A9-A16C-47D2-BF18-0AD616964480}" srcOrd="0" destOrd="0" presId="urn:microsoft.com/office/officeart/2005/8/layout/vList2"/>
    <dgm:cxn modelId="{E151E721-47C5-4022-A39F-2CF77E5857AE}" type="presParOf" srcId="{47F5AE0C-E5EB-46DC-AC9B-1B2788730010}" destId="{369EEFAA-2C5E-4999-BAF4-2B98B35CA495}" srcOrd="1" destOrd="0" presId="urn:microsoft.com/office/officeart/2005/8/layout/vList2"/>
    <dgm:cxn modelId="{3FD3C7BC-9A8D-4A6C-AA0C-261D630DACDB}" type="presParOf" srcId="{47F5AE0C-E5EB-46DC-AC9B-1B2788730010}" destId="{F2D557F3-BDE8-46F1-9820-D6A43BBA9592}" srcOrd="2" destOrd="0" presId="urn:microsoft.com/office/officeart/2005/8/layout/vList2"/>
    <dgm:cxn modelId="{E1C9784F-EC34-4063-A03C-E000670FE0B1}" type="presParOf" srcId="{47F5AE0C-E5EB-46DC-AC9B-1B2788730010}" destId="{09A400A2-8E0B-4646-94A8-C5B7CB5B0D6D}" srcOrd="3" destOrd="0" presId="urn:microsoft.com/office/officeart/2005/8/layout/vList2"/>
    <dgm:cxn modelId="{13A1933C-3371-4DFB-A016-668AF6FCDFA1}" type="presParOf" srcId="{47F5AE0C-E5EB-46DC-AC9B-1B2788730010}" destId="{902F17C2-520F-4456-AC6C-C52146F4F5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F79B1-3C2C-4604-AC16-19B868C74020}">
      <dsp:nvSpPr>
        <dsp:cNvPr id="0" name=""/>
        <dsp:cNvSpPr/>
      </dsp:nvSpPr>
      <dsp:spPr>
        <a:xfrm>
          <a:off x="0" y="0"/>
          <a:ext cx="4204809" cy="9594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9D2F1-162D-4D02-A732-D01345E22AA4}">
      <dsp:nvSpPr>
        <dsp:cNvPr id="0" name=""/>
        <dsp:cNvSpPr/>
      </dsp:nvSpPr>
      <dsp:spPr>
        <a:xfrm>
          <a:off x="290243" y="218138"/>
          <a:ext cx="528231" cy="527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5240A-0D85-485B-9D93-407D1FFAF913}">
      <dsp:nvSpPr>
        <dsp:cNvPr id="0" name=""/>
        <dsp:cNvSpPr/>
      </dsp:nvSpPr>
      <dsp:spPr>
        <a:xfrm>
          <a:off x="1108717" y="2254"/>
          <a:ext cx="2810217" cy="960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4" tIns="101644" rIns="101644" bIns="1016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Duffy null testing identifies a genetic variation of the ACKR1 gene that prevents the expression of the Duffy antigens on RBCs (</a:t>
          </a:r>
          <a:r>
            <a:rPr lang="en-US" sz="1400" kern="1200" dirty="0" err="1"/>
            <a:t>Fya</a:t>
          </a:r>
          <a:r>
            <a:rPr lang="en-US" sz="1400" kern="1200" dirty="0"/>
            <a:t> neg </a:t>
          </a:r>
          <a:r>
            <a:rPr lang="en-US" sz="1400" kern="1200" dirty="0" err="1"/>
            <a:t>Fyb</a:t>
          </a:r>
          <a:r>
            <a:rPr lang="en-US" sz="1400" kern="1200" dirty="0"/>
            <a:t> neg).</a:t>
          </a:r>
        </a:p>
      </dsp:txBody>
      <dsp:txXfrm>
        <a:off x="1108717" y="2254"/>
        <a:ext cx="2810217" cy="960420"/>
      </dsp:txXfrm>
    </dsp:sp>
    <dsp:sp modelId="{B3CD3CF4-9FD6-49EC-8C6C-6EDABB2C1FB4}">
      <dsp:nvSpPr>
        <dsp:cNvPr id="0" name=""/>
        <dsp:cNvSpPr/>
      </dsp:nvSpPr>
      <dsp:spPr>
        <a:xfrm>
          <a:off x="0" y="1182199"/>
          <a:ext cx="4204809" cy="9594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6980-886B-4A14-8E0A-218F1338F301}">
      <dsp:nvSpPr>
        <dsp:cNvPr id="0" name=""/>
        <dsp:cNvSpPr/>
      </dsp:nvSpPr>
      <dsp:spPr>
        <a:xfrm>
          <a:off x="290243" y="1398082"/>
          <a:ext cx="528231" cy="527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A3667-3B14-4ACF-BEFA-3A62C82FB939}">
      <dsp:nvSpPr>
        <dsp:cNvPr id="0" name=""/>
        <dsp:cNvSpPr/>
      </dsp:nvSpPr>
      <dsp:spPr>
        <a:xfrm>
          <a:off x="1108717" y="1182199"/>
          <a:ext cx="2810217" cy="960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4" tIns="101644" rIns="101644" bIns="1016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Studies show that this genetic variation causes some healthy neutrophils to route directly to the spleen, never making it into peripheral blood circulation.</a:t>
          </a:r>
        </a:p>
      </dsp:txBody>
      <dsp:txXfrm>
        <a:off x="1108717" y="1182199"/>
        <a:ext cx="2810217" cy="960420"/>
      </dsp:txXfrm>
    </dsp:sp>
    <dsp:sp modelId="{CBA0401E-7684-42C8-839E-D801768D883C}">
      <dsp:nvSpPr>
        <dsp:cNvPr id="0" name=""/>
        <dsp:cNvSpPr/>
      </dsp:nvSpPr>
      <dsp:spPr>
        <a:xfrm>
          <a:off x="0" y="2362143"/>
          <a:ext cx="4204809" cy="9594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B2503-2995-401B-AD2A-8687192014FC}">
      <dsp:nvSpPr>
        <dsp:cNvPr id="0" name=""/>
        <dsp:cNvSpPr/>
      </dsp:nvSpPr>
      <dsp:spPr>
        <a:xfrm>
          <a:off x="290243" y="2578027"/>
          <a:ext cx="528231" cy="527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301C7-6BD3-4366-8AD9-2496B2EDF77C}">
      <dsp:nvSpPr>
        <dsp:cNvPr id="0" name=""/>
        <dsp:cNvSpPr/>
      </dsp:nvSpPr>
      <dsp:spPr>
        <a:xfrm>
          <a:off x="1108717" y="2362143"/>
          <a:ext cx="2810217" cy="960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4" tIns="101644" rIns="101644" bIns="1016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Simplest way to determine is </a:t>
          </a:r>
          <a:r>
            <a:rPr lang="en-US" sz="1400" kern="1200" dirty="0" err="1"/>
            <a:t>Fya</a:t>
          </a:r>
          <a:r>
            <a:rPr lang="en-US" sz="1400" kern="1200" dirty="0"/>
            <a:t>/</a:t>
          </a:r>
          <a:r>
            <a:rPr lang="en-US" sz="1400" kern="1200" dirty="0" err="1"/>
            <a:t>Fyb</a:t>
          </a:r>
          <a:r>
            <a:rPr lang="en-US" sz="1400" kern="1200" dirty="0"/>
            <a:t> antigen testing.</a:t>
          </a:r>
        </a:p>
      </dsp:txBody>
      <dsp:txXfrm>
        <a:off x="1108717" y="2362143"/>
        <a:ext cx="2810217" cy="960420"/>
      </dsp:txXfrm>
    </dsp:sp>
    <dsp:sp modelId="{086F6CE9-3C32-4401-B752-9B067589C4F0}">
      <dsp:nvSpPr>
        <dsp:cNvPr id="0" name=""/>
        <dsp:cNvSpPr/>
      </dsp:nvSpPr>
      <dsp:spPr>
        <a:xfrm>
          <a:off x="0" y="3542088"/>
          <a:ext cx="4204809" cy="9594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3FE04-C9F2-4F6F-88B6-8AFA4B9BC89B}">
      <dsp:nvSpPr>
        <dsp:cNvPr id="0" name=""/>
        <dsp:cNvSpPr/>
      </dsp:nvSpPr>
      <dsp:spPr>
        <a:xfrm>
          <a:off x="290243" y="3757971"/>
          <a:ext cx="528231" cy="527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2F9F5-D13F-490F-A51D-776F68BE7B8F}">
      <dsp:nvSpPr>
        <dsp:cNvPr id="0" name=""/>
        <dsp:cNvSpPr/>
      </dsp:nvSpPr>
      <dsp:spPr>
        <a:xfrm>
          <a:off x="1108717" y="3542088"/>
          <a:ext cx="2810217" cy="960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4" tIns="101644" rIns="101644" bIns="10164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While not causing infection, the Duffy-null genotype is the primary cause of lower, yet stable, neutrophil counts (Duffy-Null Associated Neutrophil Count or DANC).</a:t>
          </a:r>
        </a:p>
      </dsp:txBody>
      <dsp:txXfrm>
        <a:off x="1108717" y="3542088"/>
        <a:ext cx="2810217" cy="960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3B43A-EFD3-4578-A2C1-CB1312A14678}">
      <dsp:nvSpPr>
        <dsp:cNvPr id="0" name=""/>
        <dsp:cNvSpPr/>
      </dsp:nvSpPr>
      <dsp:spPr>
        <a:xfrm>
          <a:off x="0" y="1361"/>
          <a:ext cx="10321859" cy="9090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ANC?  Absolute Neutrophil Count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    WBC x (neutrophil %/100)</a:t>
          </a:r>
        </a:p>
      </dsp:txBody>
      <dsp:txXfrm>
        <a:off x="44375" y="45736"/>
        <a:ext cx="10233109" cy="820285"/>
      </dsp:txXfrm>
    </dsp:sp>
    <dsp:sp modelId="{58DDC9FB-FDF6-413A-B7CD-41775912CF09}">
      <dsp:nvSpPr>
        <dsp:cNvPr id="0" name=""/>
        <dsp:cNvSpPr/>
      </dsp:nvSpPr>
      <dsp:spPr>
        <a:xfrm>
          <a:off x="0" y="922828"/>
          <a:ext cx="10321859" cy="90903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Normal ANC range in a healthy adult is 1500-8000 cells/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µL, with a median of ~5000 cells/µL.</a:t>
          </a:r>
          <a:endParaRPr lang="en-US" sz="2000" kern="1200" dirty="0"/>
        </a:p>
      </dsp:txBody>
      <dsp:txXfrm>
        <a:off x="44375" y="967203"/>
        <a:ext cx="10233109" cy="820285"/>
      </dsp:txXfrm>
    </dsp:sp>
    <dsp:sp modelId="{11D1B9A9-A16C-47D2-BF18-0AD616964480}">
      <dsp:nvSpPr>
        <dsp:cNvPr id="0" name=""/>
        <dsp:cNvSpPr/>
      </dsp:nvSpPr>
      <dsp:spPr>
        <a:xfrm>
          <a:off x="0" y="1844294"/>
          <a:ext cx="10321859" cy="90903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ANC range of Duffy-null patients is 1210-5390 cells/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µL, with a median of 2820 cells/µL. </a:t>
          </a:r>
          <a:r>
            <a:rPr lang="en-US" sz="1000" i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(JAMA)</a:t>
          </a:r>
          <a:endParaRPr lang="en-US" sz="2000" kern="1200" dirty="0"/>
        </a:p>
      </dsp:txBody>
      <dsp:txXfrm>
        <a:off x="44375" y="1888669"/>
        <a:ext cx="10233109" cy="820285"/>
      </dsp:txXfrm>
    </dsp:sp>
    <dsp:sp modelId="{99CD66E7-D540-410D-97FF-400CBCFE3498}">
      <dsp:nvSpPr>
        <dsp:cNvPr id="0" name=""/>
        <dsp:cNvSpPr/>
      </dsp:nvSpPr>
      <dsp:spPr>
        <a:xfrm>
          <a:off x="0" y="2765760"/>
          <a:ext cx="10321859" cy="90903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An ANC of &lt;1500 is considered neutropenic and has increased risk of infection; however 23.8% of healthy Duffy-null individuals have an ANC of &lt;2000 and 10% have one of &lt;1500</a:t>
          </a:r>
          <a:r>
            <a:rPr lang="en-US" sz="1000" i="1" kern="1200" dirty="0"/>
            <a:t>.</a:t>
          </a:r>
          <a:r>
            <a:rPr lang="en-US" sz="2100" kern="1200" dirty="0"/>
            <a:t>  By definition this classifies them as neutropenic. </a:t>
          </a:r>
          <a:r>
            <a:rPr lang="en-US" sz="1000" i="1" kern="1200" dirty="0"/>
            <a:t>(American Society of Hematology)</a:t>
          </a:r>
          <a:endParaRPr lang="en-US" sz="2100" kern="1200" dirty="0"/>
        </a:p>
      </dsp:txBody>
      <dsp:txXfrm>
        <a:off x="44375" y="2810135"/>
        <a:ext cx="10233109" cy="820285"/>
      </dsp:txXfrm>
    </dsp:sp>
    <dsp:sp modelId="{484EDB71-A2DF-4508-BE3D-3A0F281C44B6}">
      <dsp:nvSpPr>
        <dsp:cNvPr id="0" name=""/>
        <dsp:cNvSpPr/>
      </dsp:nvSpPr>
      <dsp:spPr>
        <a:xfrm>
          <a:off x="0" y="3687227"/>
          <a:ext cx="10321859" cy="90903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DANC is a benign, hereditary condition and </a:t>
          </a:r>
          <a:r>
            <a:rPr lang="en-US" sz="2100" b="1" i="0" kern="1200" dirty="0"/>
            <a:t>not</a:t>
          </a:r>
          <a:r>
            <a:rPr lang="en-US" sz="2100" b="0" i="0" kern="1200" dirty="0"/>
            <a:t> a disease. It does not increase the risk of infection, but it can lead to unnecessary, costly, and invasive medical investigations.</a:t>
          </a:r>
          <a:endParaRPr lang="en-US" sz="2100" kern="1200" dirty="0"/>
        </a:p>
      </dsp:txBody>
      <dsp:txXfrm>
        <a:off x="44375" y="3731602"/>
        <a:ext cx="10233109" cy="820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3B43A-EFD3-4578-A2C1-CB1312A14678}">
      <dsp:nvSpPr>
        <dsp:cNvPr id="0" name=""/>
        <dsp:cNvSpPr/>
      </dsp:nvSpPr>
      <dsp:spPr>
        <a:xfrm>
          <a:off x="0" y="2326"/>
          <a:ext cx="7250641" cy="18050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600" b="1" i="0" kern="1200" dirty="0"/>
            <a:t>Exclusion from Trials:</a:t>
          </a:r>
          <a:r>
            <a:rPr lang="en-US" sz="2600" b="0" i="0" kern="1200" dirty="0"/>
            <a:t> A recent 2024 study showed that 78.8% of clinical trials use neutrophil thresholds (e.g., &gt;1,500/µL) that exclude many Duffy-null individuals, despite them being healthy. </a:t>
          </a:r>
          <a:r>
            <a:rPr lang="en-US" sz="1000" b="0" i="1" kern="1200" dirty="0"/>
            <a:t>(ashpublications.org)</a:t>
          </a:r>
          <a:endParaRPr lang="en-US" kern="1200" dirty="0"/>
        </a:p>
      </dsp:txBody>
      <dsp:txXfrm>
        <a:off x="88114" y="90440"/>
        <a:ext cx="7074413" cy="1628789"/>
      </dsp:txXfrm>
    </dsp:sp>
    <dsp:sp modelId="{4DCCA430-2825-43AE-9611-DC6BC1DD340D}">
      <dsp:nvSpPr>
        <dsp:cNvPr id="0" name=""/>
        <dsp:cNvSpPr/>
      </dsp:nvSpPr>
      <dsp:spPr>
        <a:xfrm>
          <a:off x="0" y="1870704"/>
          <a:ext cx="7250641" cy="18050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1" i="0" kern="1200" dirty="0"/>
            <a:t>Dose Modifications:</a:t>
          </a:r>
          <a:r>
            <a:rPr lang="en-US" sz="2400" b="0" i="0" kern="1200" dirty="0"/>
            <a:t> Research shows that ~53.5% of standard cancer treatment regimens require dose reductions for neutrophil counts that are actually normal for Duffy-null patients. </a:t>
          </a:r>
          <a:r>
            <a:rPr lang="en-US" sz="1000" b="0" i="1" kern="1200" dirty="0"/>
            <a:t>(National Institutes of Health.gov)</a:t>
          </a:r>
          <a:endParaRPr lang="en-US" sz="2400" kern="1200" dirty="0"/>
        </a:p>
      </dsp:txBody>
      <dsp:txXfrm>
        <a:off x="88114" y="1958818"/>
        <a:ext cx="7074413" cy="1628789"/>
      </dsp:txXfrm>
    </dsp:sp>
    <dsp:sp modelId="{11D1B9A9-A16C-47D2-BF18-0AD616964480}">
      <dsp:nvSpPr>
        <dsp:cNvPr id="0" name=""/>
        <dsp:cNvSpPr/>
      </dsp:nvSpPr>
      <dsp:spPr>
        <a:xfrm>
          <a:off x="0" y="3739081"/>
          <a:ext cx="7250641" cy="180501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kern="1200" dirty="0"/>
            <a:t>Oncology Outcomes:</a:t>
          </a:r>
          <a:r>
            <a:rPr lang="en-US" sz="2300" b="0" i="0" kern="1200" dirty="0"/>
            <a:t> A recent study found that Duffy-null patients with </a:t>
          </a:r>
          <a:r>
            <a:rPr lang="en-US" sz="2300" b="1" i="0" kern="1200" dirty="0"/>
            <a:t>multiple myeloma</a:t>
          </a:r>
          <a:r>
            <a:rPr lang="en-US" sz="2300" b="0" i="0" kern="1200" dirty="0"/>
            <a:t> may benefit more from triplet therapy (drug regimen) alone than from early stem cell transplants, suggesting the phenotype could serve as a biomarker for personalized treatment. </a:t>
          </a:r>
          <a:r>
            <a:rPr lang="en-US" sz="1000" b="0" i="1" kern="1200" dirty="0"/>
            <a:t>(National Institutes of Health.gov)</a:t>
          </a:r>
          <a:endParaRPr lang="en-US" kern="1200" dirty="0"/>
        </a:p>
      </dsp:txBody>
      <dsp:txXfrm>
        <a:off x="88114" y="3827195"/>
        <a:ext cx="7074413" cy="1628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1B9A9-A16C-47D2-BF18-0AD616964480}">
      <dsp:nvSpPr>
        <dsp:cNvPr id="0" name=""/>
        <dsp:cNvSpPr/>
      </dsp:nvSpPr>
      <dsp:spPr>
        <a:xfrm>
          <a:off x="0" y="646737"/>
          <a:ext cx="7250641" cy="12928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Resistance to Malaria: The Duffy antigen acts as a receptor for Plasmodium vivax. The absence of this antigen (Duffy-null) prevents this parasite from entering red blood cells, providing a significant survival advantage in malaria-endem</a:t>
          </a:r>
          <a:r>
            <a:rPr lang="en-US" kern="1200" dirty="0"/>
            <a:t>ic regions.</a:t>
          </a:r>
          <a:endParaRPr lang="en-US" sz="2000" kern="1200" dirty="0"/>
        </a:p>
      </dsp:txBody>
      <dsp:txXfrm>
        <a:off x="63112" y="709849"/>
        <a:ext cx="7124417" cy="1166626"/>
      </dsp:txXfrm>
    </dsp:sp>
    <dsp:sp modelId="{F2D557F3-BDE8-46F1-9820-D6A43BBA9592}">
      <dsp:nvSpPr>
        <dsp:cNvPr id="0" name=""/>
        <dsp:cNvSpPr/>
      </dsp:nvSpPr>
      <dsp:spPr>
        <a:xfrm>
          <a:off x="0" y="2126788"/>
          <a:ext cx="7250641" cy="12928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Increased Risk of HIV Infection: The Duffy antigen is a "decoy" receptor that binds and removes proinflammatory chemokines (like CCL5) that suppress HIV replication. Lack of this antigen allows more chemokines to exist, potentially leading to higher HIV acquisition.</a:t>
          </a:r>
        </a:p>
      </dsp:txBody>
      <dsp:txXfrm>
        <a:off x="63112" y="2189900"/>
        <a:ext cx="7124417" cy="1166626"/>
      </dsp:txXfrm>
    </dsp:sp>
    <dsp:sp modelId="{902F17C2-520F-4456-AC6C-C52146F4F54B}">
      <dsp:nvSpPr>
        <dsp:cNvPr id="0" name=""/>
        <dsp:cNvSpPr/>
      </dsp:nvSpPr>
      <dsp:spPr>
        <a:xfrm>
          <a:off x="0" y="3606838"/>
          <a:ext cx="7250641" cy="12928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Potential for Increased Inflammation: Because the Duffy antigen on red blood cells acts as a sink for inflammatory cytokines and chemokines, its absence may lead to higher levels of circulating inflammatory factors. </a:t>
          </a:r>
          <a:r>
            <a:rPr lang="en-US" sz="1000" i="1" kern="1200" dirty="0"/>
            <a:t>(Cincinnati Children’s Hospital)</a:t>
          </a:r>
          <a:endParaRPr lang="en-US" sz="2000" kern="1200" dirty="0"/>
        </a:p>
      </dsp:txBody>
      <dsp:txXfrm>
        <a:off x="63112" y="3669950"/>
        <a:ext cx="7124417" cy="116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EF700-9B0B-4359-8356-DCE7EE4E4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BF05B-06DB-4EC8-B476-CF95F9BD85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D6361-1E3C-4214-95E1-B8DE93421F8F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952E-79CD-4E03-AAEB-C22680419E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A65F-8548-4E36-8331-FD471638B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0281-66A0-46B8-BDE2-AEF0C74537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3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9CFFA-1E2F-4435-8DD6-9B5CC3FF4505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DED1C-4656-4CF8-AD34-DC4A65BB3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84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4C71A-70BE-4809-C879-F4EAAAF1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599BC-66DF-F1B3-CCFF-98BAB6C3A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4F418-8C4D-693D-ECD0-C2ED63C8B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93AC3-833F-0C1A-B38C-80580C4FB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4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882ED-157A-94D9-BC66-A3028680A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C4458-B66D-D987-3621-06FE4ACC8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B86C6-37D0-CC86-DE25-0F8D7B49A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8257-414F-C05F-5519-AE1F7305E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7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jp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5" Type="http://schemas.openxmlformats.org/officeDocument/2006/relationships/image" Target="../media/image16.jpe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.png"/><Relationship Id="rId7" Type="http://schemas.openxmlformats.org/officeDocument/2006/relationships/diagramLayout" Target="../diagrams/layout3.xml"/><Relationship Id="rId12" Type="http://schemas.openxmlformats.org/officeDocument/2006/relationships/hyperlink" Target="https://www.bmj.com/content/371/bmj.m408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11" Type="http://schemas.openxmlformats.org/officeDocument/2006/relationships/image" Target="../media/image19.jpg"/><Relationship Id="rId5" Type="http://schemas.openxmlformats.org/officeDocument/2006/relationships/image" Target="../media/image16.jpeg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11" Type="http://schemas.openxmlformats.org/officeDocument/2006/relationships/image" Target="../media/image20.jpg"/><Relationship Id="rId5" Type="http://schemas.openxmlformats.org/officeDocument/2006/relationships/image" Target="../media/image16.jpe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etri Dish">
            <a:extLst>
              <a:ext uri="{FF2B5EF4-FFF2-40B4-BE49-F238E27FC236}">
                <a16:creationId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8901"/>
            <a:ext cx="5280026" cy="27304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DUFFY NULL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075" y="4165600"/>
            <a:ext cx="5280027" cy="1371599"/>
          </a:xfrm>
        </p:spPr>
        <p:txBody>
          <a:bodyPr>
            <a:normAutofit/>
          </a:bodyPr>
          <a:lstStyle/>
          <a:p>
            <a:r>
              <a:rPr lang="en-US" dirty="0"/>
              <a:t>BB 2026 CE #1</a:t>
            </a:r>
          </a:p>
        </p:txBody>
      </p:sp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ience Lab">
            <a:extLst>
              <a:ext uri="{FF2B5EF4-FFF2-40B4-BE49-F238E27FC236}">
                <a16:creationId xmlns:a16="http://schemas.microsoft.com/office/drawing/2014/main" id="{7E185DA8-778E-49D9-863D-7DB566042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4" r="25902"/>
          <a:stretch/>
        </p:blipFill>
        <p:spPr>
          <a:xfrm>
            <a:off x="2523767" y="494319"/>
            <a:ext cx="1955003" cy="1792660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683" y="142615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is </a:t>
            </a:r>
            <a:r>
              <a:rPr lang="en-US" dirty="0" err="1"/>
              <a:t>duffy</a:t>
            </a:r>
            <a:r>
              <a:rPr lang="en-US" dirty="0"/>
              <a:t> null?</a:t>
            </a:r>
          </a:p>
        </p:txBody>
      </p:sp>
      <p:graphicFrame>
        <p:nvGraphicFramePr>
          <p:cNvPr id="9" name="Content Placeholder 8" descr="Icons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889946"/>
              </p:ext>
            </p:extLst>
          </p:nvPr>
        </p:nvGraphicFramePr>
        <p:xfrm>
          <a:off x="6520343" y="1859092"/>
          <a:ext cx="4204809" cy="450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12169032-B1C2-4E3C-6112-098450133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V="1">
            <a:off x="1466849" y="2717007"/>
            <a:ext cx="3667125" cy="27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5B52056-26AD-4841-8A16-C1D9E3C0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Formula">
            <a:extLst>
              <a:ext uri="{FF2B5EF4-FFF2-40B4-BE49-F238E27FC236}">
                <a16:creationId xmlns:a16="http://schemas.microsoft.com/office/drawing/2014/main" id="{29B78601-F415-4A48-AB86-2F6B81FA91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73" y="362752"/>
            <a:ext cx="6672886" cy="79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significance</a:t>
            </a:r>
          </a:p>
        </p:txBody>
      </p:sp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2909497"/>
              </p:ext>
            </p:extLst>
          </p:nvPr>
        </p:nvGraphicFramePr>
        <p:xfrm>
          <a:off x="955741" y="1311564"/>
          <a:ext cx="10321859" cy="4597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630259-2E99-42C6-925A-ED71BD9E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7ECD05-B4E0-4A46-AE36-17B3B1B20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065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0643E1-7ABA-4C1E-A734-A26C5D70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064" y="0"/>
            <a:ext cx="40599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063" y="1182255"/>
            <a:ext cx="3451970" cy="42058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Duffy-Null Population percentages</a:t>
            </a:r>
          </a:p>
        </p:txBody>
      </p:sp>
      <p:graphicFrame>
        <p:nvGraphicFramePr>
          <p:cNvPr id="6" name="Content Placeholder 5" descr="Graph">
            <a:extLst>
              <a:ext uri="{FF2B5EF4-FFF2-40B4-BE49-F238E27FC236}">
                <a16:creationId xmlns:a16="http://schemas.microsoft.com/office/drawing/2014/main" id="{4F8339CB-596F-46C7-A612-EA1CB5750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526014"/>
              </p:ext>
            </p:extLst>
          </p:nvPr>
        </p:nvGraphicFramePr>
        <p:xfrm flipH="1">
          <a:off x="277091" y="3429000"/>
          <a:ext cx="253851" cy="261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FEEA693-7BB6-9DA3-6FB0-FE42B1AD6B95}"/>
              </a:ext>
            </a:extLst>
          </p:cNvPr>
          <p:cNvSpPr txBox="1"/>
          <p:nvPr/>
        </p:nvSpPr>
        <p:spPr>
          <a:xfrm>
            <a:off x="415635" y="1182254"/>
            <a:ext cx="726901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80-100% Western Africans</a:t>
            </a:r>
          </a:p>
          <a:p>
            <a:endParaRPr lang="en-US" sz="2000" dirty="0"/>
          </a:p>
          <a:p>
            <a:r>
              <a:rPr lang="en-US" sz="2000" dirty="0"/>
              <a:t>67% African-Americans</a:t>
            </a:r>
          </a:p>
          <a:p>
            <a:endParaRPr lang="en-US" sz="2000" dirty="0"/>
          </a:p>
          <a:p>
            <a:r>
              <a:rPr lang="en-US" sz="2000" dirty="0"/>
              <a:t>~50% Middle Easterners</a:t>
            </a:r>
          </a:p>
          <a:p>
            <a:endParaRPr lang="en-US" sz="2000" dirty="0"/>
          </a:p>
          <a:p>
            <a:r>
              <a:rPr lang="en-US" sz="2000" dirty="0"/>
              <a:t>&lt;1% European descent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People celebrating">
            <a:extLst>
              <a:ext uri="{FF2B5EF4-FFF2-40B4-BE49-F238E27FC236}">
                <a16:creationId xmlns:a16="http://schemas.microsoft.com/office/drawing/2014/main" id="{CE350D2D-C795-08C9-0276-5EC079EF4C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2929" y="1968678"/>
            <a:ext cx="3712763" cy="24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AC637-DB01-F5E2-AF7A-2753B71CA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DFBD6770-6DFE-DBC3-F72C-7B73EB42F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C4C3E8-384F-BA8D-3B44-152C9433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D6CE70B-CCEE-3305-F885-3BAE3BDC5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E5864DA-1ED9-34F8-E0D6-64146325A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Formula">
            <a:extLst>
              <a:ext uri="{FF2B5EF4-FFF2-40B4-BE49-F238E27FC236}">
                <a16:creationId xmlns:a16="http://schemas.microsoft.com/office/drawing/2014/main" id="{EB6BB9A4-1C79-2BE3-7DE8-E12F506B9C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81447E-12C1-70AB-121F-D6434F9BC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CB71FF-A592-CE48-07A8-83A3D52D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B5B37-08A8-67BF-B0FF-BB7BCB68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73" y="362752"/>
            <a:ext cx="6672886" cy="797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trial and treatment disparities</a:t>
            </a:r>
          </a:p>
        </p:txBody>
      </p:sp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1661C315-0A2A-6933-346B-4F9B94233D21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978243027"/>
              </p:ext>
            </p:extLst>
          </p:nvPr>
        </p:nvGraphicFramePr>
        <p:xfrm>
          <a:off x="831177" y="1235827"/>
          <a:ext cx="7250641" cy="554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470E2B-716D-8FE6-6171-1EB6764D71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529995" y="2674023"/>
            <a:ext cx="3079389" cy="2416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7678A-9CF3-AC5F-58E8-325AD749D2DC}"/>
              </a:ext>
            </a:extLst>
          </p:cNvPr>
          <p:cNvSpPr txBox="1"/>
          <p:nvPr/>
        </p:nvSpPr>
        <p:spPr>
          <a:xfrm>
            <a:off x="8529995" y="6604379"/>
            <a:ext cx="283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2" tooltip="https://www.bmj.com/content/371/bmj.m408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3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1932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6C724-50C7-ECEF-12BF-B80F9B1B9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474B77B6-A366-18B9-905C-286C1EFD6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58297C-E5D7-2E58-BFD7-B9204CB2D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EF3D371-4FE2-F444-FF60-A6D1F8BA1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8527F84-BC7A-4DB5-A435-60C3AF2F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Formula">
            <a:extLst>
              <a:ext uri="{FF2B5EF4-FFF2-40B4-BE49-F238E27FC236}">
                <a16:creationId xmlns:a16="http://schemas.microsoft.com/office/drawing/2014/main" id="{3038AA7D-4752-0759-9C3E-BEE984D7EF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22142B1-459B-6B6B-1C82-DA993394D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5AFA358-B955-0854-5D8E-F9DFF9E8D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CF721-D8FB-EB57-B25B-871D64D5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73" y="362752"/>
            <a:ext cx="6672886" cy="79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Other health considerations</a:t>
            </a:r>
          </a:p>
        </p:txBody>
      </p:sp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52FB416E-7303-7BE9-76BC-44413DE103D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08915517"/>
              </p:ext>
            </p:extLst>
          </p:nvPr>
        </p:nvGraphicFramePr>
        <p:xfrm>
          <a:off x="831177" y="1235827"/>
          <a:ext cx="7250641" cy="554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 descr="Doctor examining patient">
            <a:extLst>
              <a:ext uri="{FF2B5EF4-FFF2-40B4-BE49-F238E27FC236}">
                <a16:creationId xmlns:a16="http://schemas.microsoft.com/office/drawing/2014/main" id="{3AA2059D-BBBB-5B67-BC80-24A74AC424B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529995" y="2855786"/>
            <a:ext cx="3079389" cy="20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5" descr="Science Lab">
            <a:extLst>
              <a:ext uri="{FF2B5EF4-FFF2-40B4-BE49-F238E27FC236}">
                <a16:creationId xmlns:a16="http://schemas.microsoft.com/office/drawing/2014/main" id="{2543122C-30CE-4CD2-B15E-CA20AE39CC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4" r="2" b="2"/>
          <a:stretch/>
        </p:blipFill>
        <p:spPr>
          <a:xfrm flipH="1" flipV="1">
            <a:off x="-144855" y="-152235"/>
            <a:ext cx="153715" cy="15224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77B0A-41A1-428C-897D-2AEE4B4A5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1" y="1358901"/>
            <a:ext cx="4190069" cy="11126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This infographic is from the website of the American Society of hematology.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BA689-20E2-4C6E-9788-5A871F3D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447" y="2770455"/>
            <a:ext cx="3487479" cy="78917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Our facility, along with the charlotte market, received a grant from the American society of hematology (ash).  This was initiated to establish a </a:t>
            </a:r>
            <a:r>
              <a:rPr lang="en-US" sz="2000" dirty="0" err="1"/>
              <a:t>duffy</a:t>
            </a:r>
            <a:r>
              <a:rPr lang="en-US" sz="2000" dirty="0"/>
              <a:t>-null associated neutrophil count (</a:t>
            </a:r>
            <a:r>
              <a:rPr lang="en-US" sz="2000" dirty="0" err="1"/>
              <a:t>danc</a:t>
            </a:r>
            <a:r>
              <a:rPr lang="en-US" sz="2000" dirty="0"/>
              <a:t>) in our health market.</a:t>
            </a:r>
          </a:p>
        </p:txBody>
      </p:sp>
      <p:pic>
        <p:nvPicPr>
          <p:cNvPr id="5" name="Picture 4" descr="A screenshot of a medical informational poster">
            <a:extLst>
              <a:ext uri="{FF2B5EF4-FFF2-40B4-BE49-F238E27FC236}">
                <a16:creationId xmlns:a16="http://schemas.microsoft.com/office/drawing/2014/main" id="{005514B6-818A-ECCD-5CBD-F7F940399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08" y="148035"/>
            <a:ext cx="6380996" cy="66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D132B5-303B-0F75-AE84-BDF76F20DB65}"/>
              </a:ext>
            </a:extLst>
          </p:cNvPr>
          <p:cNvSpPr txBox="1"/>
          <p:nvPr/>
        </p:nvSpPr>
        <p:spPr>
          <a:xfrm>
            <a:off x="1536970" y="1459149"/>
            <a:ext cx="8346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END OF PRESENTATION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PROCEED TO QUIZ.  A SCORE OF 100% IS NEEDED FOR CE.</a:t>
            </a:r>
          </a:p>
        </p:txBody>
      </p:sp>
    </p:spTree>
    <p:extLst>
      <p:ext uri="{BB962C8B-B14F-4D97-AF65-F5344CB8AC3E}">
        <p14:creationId xmlns:p14="http://schemas.microsoft.com/office/powerpoint/2010/main" val="404051073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BA7D41-7EBD-45D7-AFB8-22EF4BFA6B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8E52988-C458-4121-9BF8-864CDB291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C9275B-1E7E-409A-9467-302622C468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Laboratory design</Template>
  <TotalTime>213</TotalTime>
  <Words>627</Words>
  <Application>Microsoft Office PowerPoint</Application>
  <PresentationFormat>Widescreen</PresentationFormat>
  <Paragraphs>48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Droplet</vt:lpstr>
      <vt:lpstr>DUFFY NULL TESTING</vt:lpstr>
      <vt:lpstr>What is duffy null?</vt:lpstr>
      <vt:lpstr>Clinical significance</vt:lpstr>
      <vt:lpstr>Duffy-Null Population percentages</vt:lpstr>
      <vt:lpstr>Clinical trial and treatment disparities</vt:lpstr>
      <vt:lpstr>Other health considerations</vt:lpstr>
      <vt:lpstr>This infographic is from the website of the American Society of hematology.</vt:lpstr>
      <vt:lpstr>PowerPoint Presentation</vt:lpstr>
    </vt:vector>
  </TitlesOfParts>
  <Company>WFBH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Larry Waldron</dc:creator>
  <cp:lastModifiedBy>Waldron, Larry</cp:lastModifiedBy>
  <cp:revision>4</cp:revision>
  <dcterms:created xsi:type="dcterms:W3CDTF">2026-03-03T16:53:29Z</dcterms:created>
  <dcterms:modified xsi:type="dcterms:W3CDTF">2026-03-06T15:24:46Z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