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26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100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9/15/2016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HCH powepoint6.jpg"/>
          <p:cNvPicPr>
            <a:picLocks noChangeAspect="1"/>
          </p:cNvPicPr>
          <p:nvPr/>
        </p:nvPicPr>
        <p:blipFill>
          <a:blip r:embed="rId13"/>
          <a:stretch>
            <a:fillRect/>
          </a:stretch>
        </p:blipFill>
        <p:spPr>
          <a:xfrm>
            <a:off x="0" y="0"/>
            <a:ext cx="9144000" cy="6858001"/>
          </a:xfrm>
          <a:prstGeom prst="rect">
            <a:avLst/>
          </a:prstGeom>
        </p:spPr>
      </p:pic>
      <p:sp>
        <p:nvSpPr>
          <p:cNvPr id="2" name="Title Placeholder 1"/>
          <p:cNvSpPr>
            <a:spLocks noGrp="1"/>
          </p:cNvSpPr>
          <p:nvPr>
            <p:ph type="title"/>
          </p:nvPr>
        </p:nvSpPr>
        <p:spPr>
          <a:xfrm>
            <a:off x="457200" y="13288"/>
            <a:ext cx="8229600" cy="1143000"/>
          </a:xfrm>
          <a:prstGeom prst="rect">
            <a:avLst/>
          </a:prstGeom>
        </p:spPr>
        <p:txBody>
          <a:bodyPr vert="horz" lIns="91440" tIns="45720" rIns="91440" bIns="45720" rtlCol="0" anchor="ctr">
            <a:normAutofit/>
          </a:bodyPr>
          <a:lstStyle/>
          <a:p>
            <a:r>
              <a:rPr lang="en-US" dirty="0" smtClean="0"/>
              <a:t>Sample headline</a:t>
            </a:r>
            <a:endParaRPr lang="en-US" dirty="0"/>
          </a:p>
        </p:txBody>
      </p:sp>
      <p:sp>
        <p:nvSpPr>
          <p:cNvPr id="3" name="Text Placeholder 2"/>
          <p:cNvSpPr>
            <a:spLocks noGrp="1"/>
          </p:cNvSpPr>
          <p:nvPr>
            <p:ph type="body" idx="1"/>
          </p:nvPr>
        </p:nvSpPr>
        <p:spPr>
          <a:xfrm>
            <a:off x="457200" y="1600200"/>
            <a:ext cx="8229600" cy="435187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i="0" kern="1200" cap="all" baseline="0">
          <a:solidFill>
            <a:srgbClr val="04264C"/>
          </a:solidFill>
          <a:latin typeface="L Avenir Light"/>
          <a:ea typeface="+mj-ea"/>
          <a:cs typeface="L Avenir Light"/>
        </a:defRPr>
      </a:lvl1pPr>
    </p:titleStyle>
    <p:bodyStyle>
      <a:lvl1pPr marL="342900" indent="-342900" algn="l" defTabSz="457200" rtl="0" eaLnBrk="1" latinLnBrk="0" hangingPunct="1">
        <a:spcBef>
          <a:spcPct val="20000"/>
        </a:spcBef>
        <a:buFont typeface="Arial"/>
        <a:buChar char="•"/>
        <a:defRPr sz="2200" b="0" i="0" kern="1200">
          <a:solidFill>
            <a:schemeClr val="tx1"/>
          </a:solidFill>
          <a:latin typeface="L Avenir Light"/>
          <a:ea typeface="+mn-ea"/>
          <a:cs typeface="L Avenir Light"/>
        </a:defRPr>
      </a:lvl1pPr>
      <a:lvl2pPr marL="742950" indent="-285750" algn="l" defTabSz="457200" rtl="0" eaLnBrk="1" latinLnBrk="0" hangingPunct="1">
        <a:spcBef>
          <a:spcPct val="20000"/>
        </a:spcBef>
        <a:buFont typeface="Arial"/>
        <a:buChar char="–"/>
        <a:defRPr sz="1800" b="0" i="0" kern="1200">
          <a:solidFill>
            <a:schemeClr val="tx1"/>
          </a:solidFill>
          <a:latin typeface="L Avenir Light"/>
          <a:ea typeface="+mn-ea"/>
          <a:cs typeface="L Avenir Light"/>
        </a:defRPr>
      </a:lvl2pPr>
      <a:lvl3pPr marL="1143000" indent="-228600" algn="l" defTabSz="457200" rtl="0" eaLnBrk="1" latinLnBrk="0" hangingPunct="1">
        <a:spcBef>
          <a:spcPct val="20000"/>
        </a:spcBef>
        <a:buFont typeface="Arial"/>
        <a:buChar char="•"/>
        <a:defRPr sz="1600" b="0" i="0" kern="1200">
          <a:solidFill>
            <a:schemeClr val="tx1"/>
          </a:solidFill>
          <a:latin typeface="L Avenir Light"/>
          <a:ea typeface="+mn-ea"/>
          <a:cs typeface="L Avenir Light"/>
        </a:defRPr>
      </a:lvl3pPr>
      <a:lvl4pPr marL="1600200" indent="-228600" algn="l" defTabSz="457200" rtl="0" eaLnBrk="1" latinLnBrk="0" hangingPunct="1">
        <a:spcBef>
          <a:spcPct val="20000"/>
        </a:spcBef>
        <a:buFont typeface="Arial"/>
        <a:buChar char="–"/>
        <a:defRPr sz="1400" b="0" i="0" kern="1200">
          <a:solidFill>
            <a:schemeClr val="tx1"/>
          </a:solidFill>
          <a:latin typeface="L Avenir Light"/>
          <a:ea typeface="+mn-ea"/>
          <a:cs typeface="L Avenir Light"/>
        </a:defRPr>
      </a:lvl4pPr>
      <a:lvl5pPr marL="2057400" indent="-228600" algn="l" defTabSz="457200" rtl="0" eaLnBrk="1" latinLnBrk="0" hangingPunct="1">
        <a:spcBef>
          <a:spcPct val="20000"/>
        </a:spcBef>
        <a:buFont typeface="Arial"/>
        <a:buChar char="»"/>
        <a:defRPr sz="1200" b="0" i="0" kern="1200">
          <a:solidFill>
            <a:schemeClr val="tx1"/>
          </a:solidFill>
          <a:latin typeface="L Avenir Light"/>
          <a:ea typeface="+mn-ea"/>
          <a:cs typeface="L Avenir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HCH powepoint5.jpg"/>
          <p:cNvPicPr>
            <a:picLocks noChangeAspect="1"/>
          </p:cNvPicPr>
          <p:nvPr/>
        </p:nvPicPr>
        <p:blipFill>
          <a:blip r:embed="rId2"/>
          <a:stretch>
            <a:fillRect/>
          </a:stretch>
        </p:blipFill>
        <p:spPr>
          <a:xfrm>
            <a:off x="0" y="0"/>
            <a:ext cx="9144000" cy="6858000"/>
          </a:xfrm>
          <a:prstGeom prst="rect">
            <a:avLst/>
          </a:prstGeom>
        </p:spPr>
      </p:pic>
      <p:sp>
        <p:nvSpPr>
          <p:cNvPr id="9" name="TextBox 8"/>
          <p:cNvSpPr txBox="1"/>
          <p:nvPr/>
        </p:nvSpPr>
        <p:spPr>
          <a:xfrm>
            <a:off x="1114609" y="2654710"/>
            <a:ext cx="6144182" cy="461665"/>
          </a:xfrm>
          <a:prstGeom prst="rect">
            <a:avLst/>
          </a:prstGeom>
          <a:noFill/>
        </p:spPr>
        <p:txBody>
          <a:bodyPr wrap="none" rtlCol="0">
            <a:spAutoFit/>
          </a:bodyPr>
          <a:lstStyle/>
          <a:p>
            <a:r>
              <a:rPr lang="en-US" sz="2400" cap="all" dirty="0" smtClean="0">
                <a:solidFill>
                  <a:schemeClr val="bg1"/>
                </a:solidFill>
                <a:latin typeface="L Avenir Light"/>
                <a:cs typeface="L Avenir Light"/>
              </a:rPr>
              <a:t>LABORATORY AREA SPECIFIC SAFETY</a:t>
            </a:r>
            <a:endParaRPr lang="en-US" sz="2400" cap="all" dirty="0">
              <a:solidFill>
                <a:schemeClr val="bg1"/>
              </a:solidFill>
              <a:latin typeface="L Avenir Light"/>
              <a:cs typeface="L Avenir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place safety </a:t>
            </a:r>
            <a:r>
              <a:rPr lang="en-US" dirty="0" smtClean="0"/>
              <a:t>tips (cont)</a:t>
            </a:r>
            <a:endParaRPr lang="en-US" dirty="0"/>
          </a:p>
        </p:txBody>
      </p:sp>
      <p:sp>
        <p:nvSpPr>
          <p:cNvPr id="3" name="Content Placeholder 2"/>
          <p:cNvSpPr>
            <a:spLocks noGrp="1"/>
          </p:cNvSpPr>
          <p:nvPr>
            <p:ph idx="1"/>
          </p:nvPr>
        </p:nvSpPr>
        <p:spPr>
          <a:xfrm>
            <a:off x="457200" y="1600200"/>
            <a:ext cx="8229600" cy="4782671"/>
          </a:xfrm>
        </p:spPr>
        <p:txBody>
          <a:bodyPr>
            <a:normAutofit lnSpcReduction="10000"/>
          </a:bodyPr>
          <a:lstStyle/>
          <a:p>
            <a:r>
              <a:rPr lang="en-US" dirty="0" smtClean="0"/>
              <a:t>All blood must be treated as though it is infectious for bloodborne pathogens.</a:t>
            </a:r>
          </a:p>
          <a:p>
            <a:endParaRPr lang="en-US" dirty="0" smtClean="0"/>
          </a:p>
          <a:p>
            <a:r>
              <a:rPr lang="en-US" dirty="0" smtClean="0"/>
              <a:t>Work areas should be disinfected with 10% bleach or an approved disinfectant solution once per day.</a:t>
            </a:r>
          </a:p>
          <a:p>
            <a:endParaRPr lang="en-US" dirty="0" smtClean="0"/>
          </a:p>
          <a:p>
            <a:r>
              <a:rPr lang="en-US" dirty="0" smtClean="0"/>
              <a:t>No eating, drinking, smoking, handling of contact lenses, applying cosmetics or lip balm is permitted in any area of the laboratory.</a:t>
            </a:r>
          </a:p>
          <a:p>
            <a:endParaRPr lang="en-US" dirty="0" smtClean="0"/>
          </a:p>
          <a:p>
            <a:r>
              <a:rPr lang="en-US" dirty="0" smtClean="0"/>
              <a:t>Never pipette by mouth.</a:t>
            </a:r>
          </a:p>
          <a:p>
            <a:endParaRPr lang="en-US" dirty="0" smtClean="0"/>
          </a:p>
          <a:p>
            <a:r>
              <a:rPr lang="en-US" dirty="0" smtClean="0"/>
              <a:t>Food and chemical cannot be stored together in </a:t>
            </a:r>
            <a:r>
              <a:rPr lang="en-US" dirty="0" err="1" smtClean="0"/>
              <a:t>refridgerators</a:t>
            </a:r>
            <a:endParaRPr lang="en-US" dirty="0" smtClean="0"/>
          </a:p>
          <a:p>
            <a:endParaRPr lang="en-US" dirty="0"/>
          </a:p>
        </p:txBody>
      </p:sp>
    </p:spTree>
    <p:extLst>
      <p:ext uri="{BB962C8B-B14F-4D97-AF65-F5344CB8AC3E}">
        <p14:creationId xmlns:p14="http://schemas.microsoft.com/office/powerpoint/2010/main" val="137805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notes</a:t>
            </a:r>
            <a:endParaRPr lang="en-US" dirty="0"/>
          </a:p>
        </p:txBody>
      </p:sp>
      <p:sp>
        <p:nvSpPr>
          <p:cNvPr id="3" name="Content Placeholder 2"/>
          <p:cNvSpPr>
            <a:spLocks noGrp="1"/>
          </p:cNvSpPr>
          <p:nvPr>
            <p:ph idx="1"/>
          </p:nvPr>
        </p:nvSpPr>
        <p:spPr/>
        <p:txBody>
          <a:bodyPr/>
          <a:lstStyle/>
          <a:p>
            <a:r>
              <a:rPr lang="en-US" dirty="0" smtClean="0"/>
              <a:t>Check all supplies and/or equipment for outdates.</a:t>
            </a:r>
          </a:p>
          <a:p>
            <a:pPr lvl="1"/>
            <a:r>
              <a:rPr lang="en-US" dirty="0" smtClean="0"/>
              <a:t>Expired supplies could compromise both the specimen and the results of the test.</a:t>
            </a:r>
          </a:p>
          <a:p>
            <a:pPr lvl="1"/>
            <a:r>
              <a:rPr lang="en-US" dirty="0" smtClean="0"/>
              <a:t>Will be a cause for a Joint Commission citation..</a:t>
            </a:r>
          </a:p>
          <a:p>
            <a:pPr lvl="1"/>
            <a:endParaRPr lang="en-US" dirty="0"/>
          </a:p>
          <a:p>
            <a:r>
              <a:rPr lang="en-US" dirty="0" smtClean="0"/>
              <a:t>Most items that may contain mercury have been removed from the Laboratory.  If find an item that contains mercury you must contact Environmental Services x 29244 for disposal by a hazardous waste contractor.  If there is a mercy spill, call 29222 for a chemical clean up.</a:t>
            </a:r>
            <a:endParaRPr lang="en-US" dirty="0"/>
          </a:p>
        </p:txBody>
      </p:sp>
    </p:spTree>
    <p:extLst>
      <p:ext uri="{BB962C8B-B14F-4D97-AF65-F5344CB8AC3E}">
        <p14:creationId xmlns:p14="http://schemas.microsoft.com/office/powerpoint/2010/main" val="140409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MANAGEMENT</a:t>
            </a:r>
            <a:endParaRPr lang="en-US" dirty="0"/>
          </a:p>
        </p:txBody>
      </p:sp>
      <p:sp>
        <p:nvSpPr>
          <p:cNvPr id="3" name="Content Placeholder 2"/>
          <p:cNvSpPr>
            <a:spLocks noGrp="1"/>
          </p:cNvSpPr>
          <p:nvPr>
            <p:ph idx="1"/>
          </p:nvPr>
        </p:nvSpPr>
        <p:spPr/>
        <p:txBody>
          <a:bodyPr>
            <a:normAutofit lnSpcReduction="10000"/>
          </a:bodyPr>
          <a:lstStyle/>
          <a:p>
            <a:r>
              <a:rPr lang="en-US" dirty="0" smtClean="0"/>
              <a:t>Emergency Operations Plan (</a:t>
            </a:r>
            <a:r>
              <a:rPr lang="en-US" dirty="0" err="1" smtClean="0"/>
              <a:t>EOP</a:t>
            </a:r>
            <a:r>
              <a:rPr lang="en-US" dirty="0" smtClean="0"/>
              <a:t>) can be found in the book cases next to the Pathology Office or on-line on the Hurley Intranet.</a:t>
            </a:r>
          </a:p>
          <a:p>
            <a:endParaRPr lang="en-US" dirty="0"/>
          </a:p>
          <a:p>
            <a:r>
              <a:rPr lang="en-US" dirty="0" smtClean="0"/>
              <a:t>The quick </a:t>
            </a:r>
            <a:r>
              <a:rPr lang="en-US" dirty="0" smtClean="0"/>
              <a:t>reference to </a:t>
            </a:r>
            <a:r>
              <a:rPr lang="en-US" dirty="0" smtClean="0"/>
              <a:t>the Emergency Preparedness  can be found hanging on the wall in each department of the Laboratory.</a:t>
            </a:r>
          </a:p>
          <a:p>
            <a:endParaRPr lang="en-US" dirty="0" smtClean="0"/>
          </a:p>
          <a:p>
            <a:r>
              <a:rPr lang="en-US" dirty="0" smtClean="0"/>
              <a:t>In the event of an External Disaster you should:</a:t>
            </a:r>
          </a:p>
          <a:p>
            <a:pPr lvl="1"/>
            <a:r>
              <a:rPr lang="en-US" dirty="0" smtClean="0"/>
              <a:t>Remain on duty until release by a supervisor</a:t>
            </a:r>
          </a:p>
          <a:p>
            <a:pPr lvl="1"/>
            <a:r>
              <a:rPr lang="en-US" dirty="0" smtClean="0"/>
              <a:t>Activate the call in list for staff as needed</a:t>
            </a:r>
          </a:p>
          <a:p>
            <a:pPr lvl="1"/>
            <a:r>
              <a:rPr lang="en-US" dirty="0" smtClean="0"/>
              <a:t>Refer media inquires to Public Relations or the Administrator on call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phone numbers</a:t>
            </a:r>
            <a:endParaRPr lang="en-US" dirty="0"/>
          </a:p>
        </p:txBody>
      </p:sp>
      <p:sp>
        <p:nvSpPr>
          <p:cNvPr id="3" name="Content Placeholder 2"/>
          <p:cNvSpPr>
            <a:spLocks noGrp="1"/>
          </p:cNvSpPr>
          <p:nvPr>
            <p:ph idx="1"/>
          </p:nvPr>
        </p:nvSpPr>
        <p:spPr/>
        <p:txBody>
          <a:bodyPr/>
          <a:lstStyle/>
          <a:p>
            <a:r>
              <a:rPr lang="en-US" b="1" u="sng" dirty="0" smtClean="0"/>
              <a:t>29222</a:t>
            </a:r>
          </a:p>
          <a:p>
            <a:pPr lvl="1"/>
            <a:r>
              <a:rPr lang="en-US" dirty="0" smtClean="0"/>
              <a:t>Located on every phone handle for quick reference</a:t>
            </a:r>
          </a:p>
          <a:p>
            <a:pPr lvl="1"/>
            <a:r>
              <a:rPr lang="en-US" dirty="0" smtClean="0"/>
              <a:t>Use for Inhouse emergencies</a:t>
            </a:r>
          </a:p>
          <a:p>
            <a:pPr lvl="1"/>
            <a:r>
              <a:rPr lang="en-US" dirty="0" smtClean="0"/>
              <a:t>Use to report chemical spill</a:t>
            </a:r>
          </a:p>
          <a:p>
            <a:pPr lvl="1"/>
            <a:endParaRPr lang="en-US" dirty="0" smtClean="0"/>
          </a:p>
          <a:p>
            <a:pPr lvl="1"/>
            <a:endParaRPr lang="en-US" dirty="0"/>
          </a:p>
          <a:p>
            <a:pPr marL="400050"/>
            <a:r>
              <a:rPr lang="en-US" b="1" u="sng" dirty="0" smtClean="0"/>
              <a:t>911</a:t>
            </a:r>
          </a:p>
          <a:p>
            <a:pPr marL="800100" lvl="1"/>
            <a:r>
              <a:rPr lang="en-US" dirty="0" smtClean="0"/>
              <a:t>Use for off site emergencies</a:t>
            </a:r>
            <a:endParaRPr lang="en-US" dirty="0"/>
          </a:p>
        </p:txBody>
      </p:sp>
    </p:spTree>
    <p:extLst>
      <p:ext uri="{BB962C8B-B14F-4D97-AF65-F5344CB8AC3E}">
        <p14:creationId xmlns:p14="http://schemas.microsoft.com/office/powerpoint/2010/main" val="228087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Safety</a:t>
            </a:r>
            <a:endParaRPr lang="en-US" dirty="0"/>
          </a:p>
        </p:txBody>
      </p:sp>
      <p:sp>
        <p:nvSpPr>
          <p:cNvPr id="3" name="Content Placeholder 2"/>
          <p:cNvSpPr>
            <a:spLocks noGrp="1"/>
          </p:cNvSpPr>
          <p:nvPr>
            <p:ph idx="1"/>
          </p:nvPr>
        </p:nvSpPr>
        <p:spPr>
          <a:xfrm>
            <a:off x="457200" y="1600200"/>
            <a:ext cx="8229600" cy="4854388"/>
          </a:xfrm>
        </p:spPr>
        <p:txBody>
          <a:bodyPr>
            <a:normAutofit fontScale="92500" lnSpcReduction="10000"/>
          </a:bodyPr>
          <a:lstStyle/>
          <a:p>
            <a:r>
              <a:rPr lang="en-US" dirty="0" smtClean="0"/>
              <a:t>An “ABC” fire extinguisher can be used to put out these types of fire:</a:t>
            </a:r>
          </a:p>
          <a:p>
            <a:pPr lvl="1"/>
            <a:r>
              <a:rPr lang="en-US" dirty="0" smtClean="0"/>
              <a:t>Trash, wood, paper</a:t>
            </a:r>
          </a:p>
          <a:p>
            <a:pPr lvl="1"/>
            <a:r>
              <a:rPr lang="en-US" dirty="0" smtClean="0"/>
              <a:t>Liquid, grease</a:t>
            </a:r>
          </a:p>
          <a:p>
            <a:pPr lvl="1"/>
            <a:r>
              <a:rPr lang="en-US" dirty="0" smtClean="0"/>
              <a:t>Electrical</a:t>
            </a:r>
          </a:p>
          <a:p>
            <a:pPr lvl="1"/>
            <a:endParaRPr lang="en-US" dirty="0"/>
          </a:p>
          <a:p>
            <a:r>
              <a:rPr lang="en-US" dirty="0" err="1" smtClean="0"/>
              <a:t>R.A.C.E</a:t>
            </a:r>
            <a:r>
              <a:rPr lang="en-US" dirty="0" smtClean="0"/>
              <a:t>. stands for:</a:t>
            </a:r>
          </a:p>
          <a:p>
            <a:pPr lvl="1"/>
            <a:r>
              <a:rPr lang="en-US" dirty="0" smtClean="0"/>
              <a:t>Rescue</a:t>
            </a:r>
          </a:p>
          <a:p>
            <a:pPr lvl="1"/>
            <a:r>
              <a:rPr lang="en-US" dirty="0" smtClean="0"/>
              <a:t>Alarm</a:t>
            </a:r>
          </a:p>
          <a:p>
            <a:pPr lvl="1"/>
            <a:r>
              <a:rPr lang="en-US" dirty="0" smtClean="0"/>
              <a:t>Control</a:t>
            </a:r>
          </a:p>
          <a:p>
            <a:pPr lvl="1"/>
            <a:r>
              <a:rPr lang="en-US" dirty="0" smtClean="0"/>
              <a:t>Evacuate/Extinguish</a:t>
            </a:r>
          </a:p>
          <a:p>
            <a:pPr lvl="1"/>
            <a:endParaRPr lang="en-US" dirty="0" smtClean="0"/>
          </a:p>
          <a:p>
            <a:r>
              <a:rPr lang="en-US" dirty="0" err="1" smtClean="0"/>
              <a:t>P.A.S.S</a:t>
            </a:r>
            <a:r>
              <a:rPr lang="en-US" dirty="0"/>
              <a:t>.</a:t>
            </a:r>
            <a:r>
              <a:rPr lang="en-US" dirty="0" smtClean="0"/>
              <a:t> stands for:</a:t>
            </a:r>
          </a:p>
          <a:p>
            <a:pPr lvl="1"/>
            <a:r>
              <a:rPr lang="en-US" dirty="0" smtClean="0"/>
              <a:t>Pull</a:t>
            </a:r>
          </a:p>
          <a:p>
            <a:pPr lvl="1"/>
            <a:r>
              <a:rPr lang="en-US" dirty="0" smtClean="0"/>
              <a:t>Aim</a:t>
            </a:r>
          </a:p>
          <a:p>
            <a:pPr lvl="1"/>
            <a:r>
              <a:rPr lang="en-US" dirty="0" smtClean="0"/>
              <a:t>Squeeze</a:t>
            </a:r>
          </a:p>
          <a:p>
            <a:pPr lvl="1"/>
            <a:r>
              <a:rPr lang="en-US" dirty="0" smtClean="0"/>
              <a:t>Sweep</a:t>
            </a:r>
          </a:p>
        </p:txBody>
      </p:sp>
    </p:spTree>
    <p:extLst>
      <p:ext uri="{BB962C8B-B14F-4D97-AF65-F5344CB8AC3E}">
        <p14:creationId xmlns:p14="http://schemas.microsoft.com/office/powerpoint/2010/main" val="1788137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SAFETY</a:t>
            </a:r>
            <a:endParaRPr lang="en-US" dirty="0"/>
          </a:p>
        </p:txBody>
      </p:sp>
      <p:sp>
        <p:nvSpPr>
          <p:cNvPr id="3" name="Content Placeholder 2"/>
          <p:cNvSpPr>
            <a:spLocks noGrp="1"/>
          </p:cNvSpPr>
          <p:nvPr>
            <p:ph idx="1"/>
          </p:nvPr>
        </p:nvSpPr>
        <p:spPr>
          <a:xfrm>
            <a:off x="457200" y="1600200"/>
            <a:ext cx="8229600" cy="4908176"/>
          </a:xfrm>
        </p:spPr>
        <p:txBody>
          <a:bodyPr>
            <a:normAutofit lnSpcReduction="10000"/>
          </a:bodyPr>
          <a:lstStyle/>
          <a:p>
            <a:r>
              <a:rPr lang="en-US" dirty="0" smtClean="0"/>
              <a:t>Working with hazardous chemicals you have the right to know what they are.  This information is provided in Safety Data Sheets.  These are required to be keep 30 years after the chemical has been removed from use.</a:t>
            </a:r>
          </a:p>
          <a:p>
            <a:r>
              <a:rPr lang="en-US" dirty="0" err="1" smtClean="0"/>
              <a:t>SDS</a:t>
            </a:r>
            <a:r>
              <a:rPr lang="en-US" dirty="0" smtClean="0"/>
              <a:t> -Safety </a:t>
            </a:r>
            <a:r>
              <a:rPr lang="en-US" dirty="0"/>
              <a:t>Data Sheets </a:t>
            </a:r>
            <a:r>
              <a:rPr lang="en-US" dirty="0" smtClean="0"/>
              <a:t>are </a:t>
            </a:r>
            <a:r>
              <a:rPr lang="en-US" dirty="0"/>
              <a:t>intended to provide comprehensive information about a substance or mixture for use in workplace </a:t>
            </a:r>
            <a:r>
              <a:rPr lang="en-US" dirty="0" smtClean="0"/>
              <a:t>chemical management</a:t>
            </a:r>
          </a:p>
          <a:p>
            <a:r>
              <a:rPr lang="en-US" dirty="0" err="1"/>
              <a:t>SDS</a:t>
            </a:r>
            <a:r>
              <a:rPr lang="en-US" dirty="0"/>
              <a:t> information may include instructions for the safe use and potential hazards associated with a particular material or product</a:t>
            </a:r>
            <a:r>
              <a:rPr lang="en-US" dirty="0" smtClean="0"/>
              <a:t>.</a:t>
            </a:r>
          </a:p>
          <a:p>
            <a:r>
              <a:rPr lang="en-US" dirty="0"/>
              <a:t>These data sheets can be found </a:t>
            </a:r>
            <a:r>
              <a:rPr lang="en-US" dirty="0" smtClean="0"/>
              <a:t>online through Hurley Intranet at </a:t>
            </a:r>
            <a:r>
              <a:rPr lang="en-US" dirty="0" err="1" smtClean="0"/>
              <a:t>MSDSonLine</a:t>
            </a:r>
            <a:r>
              <a:rPr lang="en-US" dirty="0" smtClean="0"/>
              <a:t> System.</a:t>
            </a:r>
            <a:endParaRPr lang="en-US" dirty="0"/>
          </a:p>
          <a:p>
            <a:r>
              <a:rPr lang="en-US" dirty="0" smtClean="0"/>
              <a:t>If you receive a chemical without a safety sheet or the department is missing the safety sheet, contact General Services.</a:t>
            </a:r>
            <a:endParaRPr lang="en-US" dirty="0"/>
          </a:p>
        </p:txBody>
      </p:sp>
    </p:spTree>
    <p:extLst>
      <p:ext uri="{BB962C8B-B14F-4D97-AF65-F5344CB8AC3E}">
        <p14:creationId xmlns:p14="http://schemas.microsoft.com/office/powerpoint/2010/main" val="379014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a:t>
            </a:r>
            <a:r>
              <a:rPr lang="en-US" dirty="0" smtClean="0"/>
              <a:t>SAFETY (cont.)</a:t>
            </a:r>
            <a:endParaRPr lang="en-US" dirty="0"/>
          </a:p>
        </p:txBody>
      </p:sp>
      <p:sp>
        <p:nvSpPr>
          <p:cNvPr id="3" name="Content Placeholder 2"/>
          <p:cNvSpPr>
            <a:spLocks noGrp="1"/>
          </p:cNvSpPr>
          <p:nvPr>
            <p:ph idx="1"/>
          </p:nvPr>
        </p:nvSpPr>
        <p:spPr>
          <a:xfrm>
            <a:off x="457200" y="1600200"/>
            <a:ext cx="8229600" cy="4782671"/>
          </a:xfrm>
        </p:spPr>
        <p:txBody>
          <a:bodyPr>
            <a:normAutofit lnSpcReduction="10000"/>
          </a:bodyPr>
          <a:lstStyle/>
          <a:p>
            <a:r>
              <a:rPr lang="en-US" dirty="0" smtClean="0"/>
              <a:t>All chemical products in the Laboratory along with portable containers need to be properly labeled with</a:t>
            </a:r>
          </a:p>
          <a:p>
            <a:pPr lvl="1"/>
            <a:r>
              <a:rPr lang="en-US" dirty="0"/>
              <a:t>(i) Product identifier;</a:t>
            </a:r>
          </a:p>
          <a:p>
            <a:pPr lvl="1"/>
            <a:endParaRPr lang="en-US" dirty="0"/>
          </a:p>
          <a:p>
            <a:pPr lvl="1"/>
            <a:r>
              <a:rPr lang="en-US" dirty="0"/>
              <a:t>(ii) Signal word;</a:t>
            </a:r>
          </a:p>
          <a:p>
            <a:pPr lvl="1"/>
            <a:endParaRPr lang="en-US" dirty="0"/>
          </a:p>
          <a:p>
            <a:pPr lvl="1"/>
            <a:r>
              <a:rPr lang="en-US" dirty="0"/>
              <a:t>(iii) Hazard statement(s);</a:t>
            </a:r>
          </a:p>
          <a:p>
            <a:pPr lvl="1"/>
            <a:endParaRPr lang="en-US" dirty="0"/>
          </a:p>
          <a:p>
            <a:pPr lvl="1"/>
            <a:r>
              <a:rPr lang="en-US" dirty="0"/>
              <a:t>(iv) Pictogram(s);</a:t>
            </a:r>
          </a:p>
          <a:p>
            <a:pPr lvl="1"/>
            <a:endParaRPr lang="en-US" dirty="0"/>
          </a:p>
          <a:p>
            <a:pPr lvl="1"/>
            <a:r>
              <a:rPr lang="en-US" dirty="0"/>
              <a:t>(v) Precautionary statement(s</a:t>
            </a:r>
            <a:r>
              <a:rPr lang="en-US" dirty="0" smtClean="0"/>
              <a:t>);</a:t>
            </a:r>
          </a:p>
          <a:p>
            <a:r>
              <a:rPr lang="en-US" dirty="0" smtClean="0"/>
              <a:t>Annually the Laboratory will inventory their chemicals and complete a chemical inventory list.  This list is then sent to Public Safety.</a:t>
            </a:r>
          </a:p>
          <a:p>
            <a:endParaRPr lang="en-US" dirty="0"/>
          </a:p>
          <a:p>
            <a:pPr lvl="2"/>
            <a:endParaRPr lang="en-US" dirty="0"/>
          </a:p>
        </p:txBody>
      </p:sp>
    </p:spTree>
    <p:extLst>
      <p:ext uri="{BB962C8B-B14F-4D97-AF65-F5344CB8AC3E}">
        <p14:creationId xmlns:p14="http://schemas.microsoft.com/office/powerpoint/2010/main" val="390042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spill</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For a chemical spill call ext 29222.</a:t>
            </a:r>
          </a:p>
          <a:p>
            <a:r>
              <a:rPr lang="en-US" dirty="0" smtClean="0"/>
              <a:t>You must report the following information:</a:t>
            </a:r>
          </a:p>
          <a:p>
            <a:pPr lvl="1"/>
            <a:r>
              <a:rPr lang="en-US" dirty="0" smtClean="0"/>
              <a:t>Your name</a:t>
            </a:r>
          </a:p>
          <a:p>
            <a:pPr lvl="1"/>
            <a:r>
              <a:rPr lang="en-US" dirty="0" smtClean="0"/>
              <a:t>The department floor location</a:t>
            </a:r>
          </a:p>
          <a:p>
            <a:pPr lvl="1"/>
            <a:r>
              <a:rPr lang="en-US" dirty="0" smtClean="0"/>
              <a:t>The chemical</a:t>
            </a:r>
          </a:p>
          <a:p>
            <a:pPr lvl="1"/>
            <a:r>
              <a:rPr lang="en-US" dirty="0" smtClean="0"/>
              <a:t>The amount of chemical spilled</a:t>
            </a:r>
          </a:p>
          <a:p>
            <a:r>
              <a:rPr lang="en-US" dirty="0" smtClean="0"/>
              <a:t>After reporting the chemical spill you must immediately notify your supervisor.</a:t>
            </a:r>
          </a:p>
          <a:p>
            <a:r>
              <a:rPr lang="en-US" dirty="0" smtClean="0"/>
              <a:t>You must remain in the area nearest the chemical spill until the supervisor in charge arrives.</a:t>
            </a:r>
          </a:p>
          <a:p>
            <a:r>
              <a:rPr lang="en-US" dirty="0" err="1" smtClean="0"/>
              <a:t>SDS</a:t>
            </a:r>
            <a:r>
              <a:rPr lang="en-US" dirty="0" smtClean="0"/>
              <a:t>-Safety Data sheets must be made available to the Environmental Services first responder.</a:t>
            </a:r>
            <a:endParaRPr lang="en-US" dirty="0"/>
          </a:p>
        </p:txBody>
      </p:sp>
    </p:spTree>
    <p:extLst>
      <p:ext uri="{BB962C8B-B14F-4D97-AF65-F5344CB8AC3E}">
        <p14:creationId xmlns:p14="http://schemas.microsoft.com/office/powerpoint/2010/main" val="1449242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 protective equipment</a:t>
            </a:r>
            <a:br>
              <a:rPr lang="en-US" dirty="0" smtClean="0"/>
            </a:br>
            <a:r>
              <a:rPr lang="en-US" dirty="0" err="1" smtClean="0"/>
              <a:t>PPE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purpose of </a:t>
            </a:r>
            <a:r>
              <a:rPr lang="en-US" dirty="0" err="1" smtClean="0"/>
              <a:t>PPE</a:t>
            </a:r>
            <a:r>
              <a:rPr lang="en-US" dirty="0" smtClean="0"/>
              <a:t> is to protect an employee from a hazard/exposure.</a:t>
            </a:r>
          </a:p>
          <a:p>
            <a:pPr lvl="1"/>
            <a:r>
              <a:rPr lang="en-US" dirty="0" smtClean="0"/>
              <a:t>Gloves-protect hands</a:t>
            </a:r>
          </a:p>
          <a:p>
            <a:pPr lvl="1"/>
            <a:r>
              <a:rPr lang="en-US" dirty="0" smtClean="0"/>
              <a:t>Gowns/aprons-protect skin and/or clothing</a:t>
            </a:r>
          </a:p>
          <a:p>
            <a:pPr lvl="1"/>
            <a:r>
              <a:rPr lang="en-US" dirty="0" smtClean="0"/>
              <a:t>Masks and respirators-protect mouth/nose</a:t>
            </a:r>
          </a:p>
          <a:p>
            <a:pPr lvl="2"/>
            <a:r>
              <a:rPr lang="en-US" dirty="0" smtClean="0"/>
              <a:t>Respirators-protect respiratory tract from airborne infectious agents</a:t>
            </a:r>
          </a:p>
          <a:p>
            <a:pPr lvl="1"/>
            <a:r>
              <a:rPr lang="en-US" dirty="0" smtClean="0"/>
              <a:t>Goggles-protect eyes</a:t>
            </a:r>
          </a:p>
          <a:p>
            <a:pPr lvl="1"/>
            <a:r>
              <a:rPr lang="en-US" dirty="0" smtClean="0"/>
              <a:t>Face shields-protect face, mouth, nose and eyes</a:t>
            </a:r>
          </a:p>
          <a:p>
            <a:pPr lvl="1"/>
            <a:endParaRPr lang="en-US" dirty="0" smtClean="0"/>
          </a:p>
          <a:p>
            <a:r>
              <a:rPr lang="en-US" dirty="0" smtClean="0"/>
              <a:t>Before beginning a task it is the employee’s responsibility to anticipate the risk of exposure and select the appropriate </a:t>
            </a:r>
            <a:r>
              <a:rPr lang="en-US" dirty="0" err="1" smtClean="0"/>
              <a:t>PPE</a:t>
            </a:r>
            <a:endParaRPr lang="en-US" dirty="0"/>
          </a:p>
          <a:p>
            <a:endParaRPr lang="en-US" dirty="0"/>
          </a:p>
        </p:txBody>
      </p:sp>
    </p:spTree>
    <p:extLst>
      <p:ext uri="{BB962C8B-B14F-4D97-AF65-F5344CB8AC3E}">
        <p14:creationId xmlns:p14="http://schemas.microsoft.com/office/powerpoint/2010/main" val="3849664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place safety tips</a:t>
            </a:r>
            <a:endParaRPr lang="en-US" dirty="0"/>
          </a:p>
        </p:txBody>
      </p:sp>
      <p:sp>
        <p:nvSpPr>
          <p:cNvPr id="3" name="Content Placeholder 2"/>
          <p:cNvSpPr>
            <a:spLocks noGrp="1"/>
          </p:cNvSpPr>
          <p:nvPr>
            <p:ph idx="1"/>
          </p:nvPr>
        </p:nvSpPr>
        <p:spPr>
          <a:xfrm>
            <a:off x="457200" y="1600200"/>
            <a:ext cx="8229600" cy="4639235"/>
          </a:xfrm>
        </p:spPr>
        <p:txBody>
          <a:bodyPr>
            <a:normAutofit lnSpcReduction="10000"/>
          </a:bodyPr>
          <a:lstStyle/>
          <a:p>
            <a:r>
              <a:rPr lang="en-US" dirty="0" smtClean="0"/>
              <a:t>Always wash hands thoroughly with soap and water after leaving the work area, after removing gloves and anytime skin comes in contact with blood.</a:t>
            </a:r>
          </a:p>
          <a:p>
            <a:endParaRPr lang="en-US" dirty="0" smtClean="0"/>
          </a:p>
          <a:p>
            <a:r>
              <a:rPr lang="en-US" dirty="0" smtClean="0"/>
              <a:t>If an employee is </a:t>
            </a:r>
            <a:r>
              <a:rPr lang="en-US" dirty="0"/>
              <a:t>c</a:t>
            </a:r>
            <a:r>
              <a:rPr lang="en-US" dirty="0" smtClean="0"/>
              <a:t>ut by a sharp the first thing they should do is bleed out the wound and wash with soap and water.  After this is complete follow up with HMC urgent </a:t>
            </a:r>
            <a:r>
              <a:rPr lang="en-US" dirty="0" smtClean="0"/>
              <a:t>care and </a:t>
            </a:r>
            <a:r>
              <a:rPr lang="en-US" dirty="0" smtClean="0"/>
              <a:t>fill out an incident report.</a:t>
            </a:r>
          </a:p>
          <a:p>
            <a:endParaRPr lang="en-US" dirty="0" smtClean="0"/>
          </a:p>
          <a:p>
            <a:r>
              <a:rPr lang="en-US" dirty="0" smtClean="0"/>
              <a:t>If an employee is splashed in the eyes they should flush the eyes for </a:t>
            </a:r>
            <a:r>
              <a:rPr lang="en-US" dirty="0" smtClean="0"/>
              <a:t>15 </a:t>
            </a:r>
            <a:r>
              <a:rPr lang="en-US" dirty="0" smtClean="0"/>
              <a:t>minutes.  (Remove contacts first and do not put back into their </a:t>
            </a:r>
            <a:r>
              <a:rPr lang="en-US" dirty="0"/>
              <a:t>eyes.) After this is complete follow up with HMC urgent </a:t>
            </a:r>
            <a:r>
              <a:rPr lang="en-US" dirty="0" smtClean="0"/>
              <a:t>care </a:t>
            </a:r>
            <a:r>
              <a:rPr lang="en-US" dirty="0" smtClean="0"/>
              <a:t>and </a:t>
            </a:r>
            <a:r>
              <a:rPr lang="en-US" dirty="0"/>
              <a:t>fill out an incident report.</a:t>
            </a:r>
          </a:p>
        </p:txBody>
      </p:sp>
    </p:spTree>
    <p:extLst>
      <p:ext uri="{BB962C8B-B14F-4D97-AF65-F5344CB8AC3E}">
        <p14:creationId xmlns:p14="http://schemas.microsoft.com/office/powerpoint/2010/main" val="3401206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700</TotalTime>
  <Words>776</Words>
  <Application>Microsoft Office PowerPoint</Application>
  <PresentationFormat>On-screen Show (4:3)</PresentationFormat>
  <Paragraphs>96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L Avenir Light</vt:lpstr>
      <vt:lpstr>Office Theme</vt:lpstr>
      <vt:lpstr>PowerPoint Presentation</vt:lpstr>
      <vt:lpstr>emergency MANAGEMENT</vt:lpstr>
      <vt:lpstr>Important phone numbers</vt:lpstr>
      <vt:lpstr>Fire Safety</vt:lpstr>
      <vt:lpstr>CHEMICAL SAFETY</vt:lpstr>
      <vt:lpstr>CHEMICAL SAFETY (cont.)</vt:lpstr>
      <vt:lpstr>Chemical spill</vt:lpstr>
      <vt:lpstr>Personal protective equipment PPE </vt:lpstr>
      <vt:lpstr>Work place safety tips</vt:lpstr>
      <vt:lpstr>Work place safety tips (cont)</vt:lpstr>
      <vt:lpstr>Special notes</vt:lpstr>
    </vt:vector>
  </TitlesOfParts>
  <Company>Olmsted Associates,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David Yaksic</dc:creator>
  <cp:lastModifiedBy>Becky Lawrence - Lab Manager</cp:lastModifiedBy>
  <cp:revision>22</cp:revision>
  <dcterms:created xsi:type="dcterms:W3CDTF">2011-12-09T13:10:16Z</dcterms:created>
  <dcterms:modified xsi:type="dcterms:W3CDTF">2016-09-15T14:57:27Z</dcterms:modified>
</cp:coreProperties>
</file>