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 id="287" r:id="rId30"/>
    <p:sldId id="304" r:id="rId31"/>
    <p:sldId id="282" r:id="rId32"/>
    <p:sldId id="283" r:id="rId33"/>
    <p:sldId id="284" r:id="rId34"/>
    <p:sldId id="288" r:id="rId35"/>
    <p:sldId id="289" r:id="rId36"/>
    <p:sldId id="290" r:id="rId37"/>
    <p:sldId id="291" r:id="rId38"/>
    <p:sldId id="292" r:id="rId39"/>
    <p:sldId id="293" r:id="rId40"/>
    <p:sldId id="294" r:id="rId41"/>
    <p:sldId id="299" r:id="rId42"/>
    <p:sldId id="300" r:id="rId43"/>
    <p:sldId id="295" r:id="rId44"/>
    <p:sldId id="296" r:id="rId45"/>
    <p:sldId id="297" r:id="rId46"/>
    <p:sldId id="298" r:id="rId47"/>
    <p:sldId id="301" r:id="rId48"/>
    <p:sldId id="302" r:id="rId49"/>
    <p:sldId id="30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E10DD-52F2-41E9-95BA-6501A942492C}" type="doc">
      <dgm:prSet loTypeId="urn:microsoft.com/office/officeart/2005/8/layout/process1" loCatId="process" qsTypeId="urn:microsoft.com/office/officeart/2005/8/quickstyle/3d3" qsCatId="3D" csTypeId="urn:microsoft.com/office/officeart/2005/8/colors/accent1_2" csCatId="accent1" phldr="1"/>
      <dgm:spPr/>
    </dgm:pt>
    <dgm:pt modelId="{4D5FCB8C-8775-4450-B321-F1C1E30323A1}">
      <dgm:prSet phldrT="[Text]" custT="1"/>
      <dgm:spPr/>
      <dgm:t>
        <a:bodyPr/>
        <a:lstStyle/>
        <a:p>
          <a:r>
            <a:rPr lang="en-US" sz="2000" dirty="0" smtClean="0"/>
            <a:t>Blast</a:t>
          </a:r>
          <a:endParaRPr lang="en-US" sz="2000" dirty="0"/>
        </a:p>
      </dgm:t>
    </dgm:pt>
    <dgm:pt modelId="{D547030B-4A43-4A0B-A6E8-DFC1E138E355}" type="parTrans" cxnId="{481540AB-C12C-4B80-A2C0-B471AF72C50C}">
      <dgm:prSet/>
      <dgm:spPr/>
      <dgm:t>
        <a:bodyPr/>
        <a:lstStyle/>
        <a:p>
          <a:endParaRPr lang="en-US"/>
        </a:p>
      </dgm:t>
    </dgm:pt>
    <dgm:pt modelId="{352201B5-CB97-4DA8-95D1-62CBDDAA0781}" type="sibTrans" cxnId="{481540AB-C12C-4B80-A2C0-B471AF72C50C}">
      <dgm:prSet/>
      <dgm:spPr/>
      <dgm:t>
        <a:bodyPr/>
        <a:lstStyle/>
        <a:p>
          <a:endParaRPr lang="en-US" dirty="0"/>
        </a:p>
      </dgm:t>
    </dgm:pt>
    <dgm:pt modelId="{AD790EAB-90AA-433D-9133-3A2ADF94FBFD}">
      <dgm:prSet phldrT="[Text]" custT="1"/>
      <dgm:spPr/>
      <dgm:t>
        <a:bodyPr/>
        <a:lstStyle/>
        <a:p>
          <a:r>
            <a:rPr lang="en-US" sz="2000" dirty="0" smtClean="0"/>
            <a:t>Promyeloctye</a:t>
          </a:r>
          <a:endParaRPr lang="en-US" sz="1800" dirty="0"/>
        </a:p>
      </dgm:t>
    </dgm:pt>
    <dgm:pt modelId="{82ECBABF-7788-4B08-AA9C-A6C35C14DB25}" type="parTrans" cxnId="{FA99FC5A-6945-4BE3-AFE2-AE18BFE88B71}">
      <dgm:prSet/>
      <dgm:spPr/>
      <dgm:t>
        <a:bodyPr/>
        <a:lstStyle/>
        <a:p>
          <a:endParaRPr lang="en-US"/>
        </a:p>
      </dgm:t>
    </dgm:pt>
    <dgm:pt modelId="{BC0CA0A4-3ECA-4DDF-9A1A-1C2667BFDD13}" type="sibTrans" cxnId="{FA99FC5A-6945-4BE3-AFE2-AE18BFE88B71}">
      <dgm:prSet/>
      <dgm:spPr/>
      <dgm:t>
        <a:bodyPr/>
        <a:lstStyle/>
        <a:p>
          <a:endParaRPr lang="en-US" dirty="0"/>
        </a:p>
      </dgm:t>
    </dgm:pt>
    <dgm:pt modelId="{23074ED1-E2F0-4200-9B5D-D2FF7E295F30}">
      <dgm:prSet phldrT="[Text]" custT="1"/>
      <dgm:spPr/>
      <dgm:t>
        <a:bodyPr/>
        <a:lstStyle/>
        <a:p>
          <a:r>
            <a:rPr lang="en-US" sz="2000" dirty="0" smtClean="0"/>
            <a:t>Myeloctye</a:t>
          </a:r>
          <a:endParaRPr lang="en-US" sz="1400" dirty="0"/>
        </a:p>
      </dgm:t>
    </dgm:pt>
    <dgm:pt modelId="{6CB69236-E145-4E23-AF1C-53DA2E71BF89}" type="parTrans" cxnId="{D1021B0B-AA35-4B57-B0DD-48B8244859A0}">
      <dgm:prSet/>
      <dgm:spPr/>
      <dgm:t>
        <a:bodyPr/>
        <a:lstStyle/>
        <a:p>
          <a:endParaRPr lang="en-US"/>
        </a:p>
      </dgm:t>
    </dgm:pt>
    <dgm:pt modelId="{AA33A21E-1425-4D8A-B4E6-44CBED670612}" type="sibTrans" cxnId="{D1021B0B-AA35-4B57-B0DD-48B8244859A0}">
      <dgm:prSet/>
      <dgm:spPr/>
      <dgm:t>
        <a:bodyPr/>
        <a:lstStyle/>
        <a:p>
          <a:endParaRPr lang="en-US" dirty="0"/>
        </a:p>
      </dgm:t>
    </dgm:pt>
    <dgm:pt modelId="{4FE7056C-115F-4086-8E6C-2B74FE7AA81A}">
      <dgm:prSet phldrT="[Text]" custT="1"/>
      <dgm:spPr/>
      <dgm:t>
        <a:bodyPr/>
        <a:lstStyle/>
        <a:p>
          <a:r>
            <a:rPr lang="en-US" sz="2000" dirty="0" smtClean="0"/>
            <a:t>Metamyeloctye</a:t>
          </a:r>
          <a:endParaRPr lang="en-US" sz="1400" dirty="0"/>
        </a:p>
      </dgm:t>
    </dgm:pt>
    <dgm:pt modelId="{249C26DE-255E-42F9-9F5B-92DBEFED0B8B}" type="parTrans" cxnId="{B0E9613B-BFAC-4233-A057-84895369D979}">
      <dgm:prSet/>
      <dgm:spPr/>
      <dgm:t>
        <a:bodyPr/>
        <a:lstStyle/>
        <a:p>
          <a:endParaRPr lang="en-US"/>
        </a:p>
      </dgm:t>
    </dgm:pt>
    <dgm:pt modelId="{82443ECC-F368-430F-9EDB-EEC8F8BE3B15}" type="sibTrans" cxnId="{B0E9613B-BFAC-4233-A057-84895369D979}">
      <dgm:prSet/>
      <dgm:spPr/>
      <dgm:t>
        <a:bodyPr/>
        <a:lstStyle/>
        <a:p>
          <a:endParaRPr lang="en-US" dirty="0"/>
        </a:p>
      </dgm:t>
    </dgm:pt>
    <dgm:pt modelId="{706E7994-E2E2-44B3-9D36-46B221C2F472}">
      <dgm:prSet phldrT="[Text]" custT="1"/>
      <dgm:spPr/>
      <dgm:t>
        <a:bodyPr/>
        <a:lstStyle/>
        <a:p>
          <a:r>
            <a:rPr lang="en-US" sz="2000" dirty="0" smtClean="0"/>
            <a:t>Band</a:t>
          </a:r>
          <a:endParaRPr lang="en-US" sz="1900" dirty="0"/>
        </a:p>
      </dgm:t>
    </dgm:pt>
    <dgm:pt modelId="{2035E8FC-CD0D-4156-9586-EAD82B2C2FDF}" type="parTrans" cxnId="{EDB9FB60-5A09-4847-929C-9A7A21ECE908}">
      <dgm:prSet/>
      <dgm:spPr/>
      <dgm:t>
        <a:bodyPr/>
        <a:lstStyle/>
        <a:p>
          <a:endParaRPr lang="en-US"/>
        </a:p>
      </dgm:t>
    </dgm:pt>
    <dgm:pt modelId="{CD4EC8B4-58B0-41CF-9896-CC6B66E4ABED}" type="sibTrans" cxnId="{EDB9FB60-5A09-4847-929C-9A7A21ECE908}">
      <dgm:prSet/>
      <dgm:spPr/>
      <dgm:t>
        <a:bodyPr/>
        <a:lstStyle/>
        <a:p>
          <a:endParaRPr lang="en-US" dirty="0"/>
        </a:p>
      </dgm:t>
    </dgm:pt>
    <dgm:pt modelId="{D21A9A2A-BF54-44FE-9B40-E0CBB67D23B4}">
      <dgm:prSet phldrT="[Text]" custT="1"/>
      <dgm:spPr/>
      <dgm:t>
        <a:bodyPr/>
        <a:lstStyle/>
        <a:p>
          <a:r>
            <a:rPr lang="en-US" sz="1900" dirty="0" smtClean="0"/>
            <a:t>Segmented </a:t>
          </a:r>
          <a:r>
            <a:rPr lang="en-US" sz="2000" dirty="0" smtClean="0"/>
            <a:t>Neutrophil</a:t>
          </a:r>
          <a:endParaRPr lang="en-US" sz="1900" dirty="0"/>
        </a:p>
      </dgm:t>
    </dgm:pt>
    <dgm:pt modelId="{2A73A10F-C97A-4CB2-A6FC-29B1ED369D61}" type="parTrans" cxnId="{15338A29-22AA-4AC2-B8FD-8DF494B93C86}">
      <dgm:prSet/>
      <dgm:spPr/>
      <dgm:t>
        <a:bodyPr/>
        <a:lstStyle/>
        <a:p>
          <a:endParaRPr lang="en-US"/>
        </a:p>
      </dgm:t>
    </dgm:pt>
    <dgm:pt modelId="{E7AC9C3B-1601-46CE-97A8-67D0A6A88184}" type="sibTrans" cxnId="{15338A29-22AA-4AC2-B8FD-8DF494B93C86}">
      <dgm:prSet/>
      <dgm:spPr/>
      <dgm:t>
        <a:bodyPr/>
        <a:lstStyle/>
        <a:p>
          <a:endParaRPr lang="en-US"/>
        </a:p>
      </dgm:t>
    </dgm:pt>
    <dgm:pt modelId="{4D1BA16D-1734-4F73-8567-0D06532BBD1C}" type="pres">
      <dgm:prSet presAssocID="{A3EE10DD-52F2-41E9-95BA-6501A942492C}" presName="Name0" presStyleCnt="0">
        <dgm:presLayoutVars>
          <dgm:dir/>
          <dgm:resizeHandles val="exact"/>
        </dgm:presLayoutVars>
      </dgm:prSet>
      <dgm:spPr/>
    </dgm:pt>
    <dgm:pt modelId="{267C243C-2796-44A1-999D-C3AE96FCE15E}" type="pres">
      <dgm:prSet presAssocID="{4D5FCB8C-8775-4450-B321-F1C1E30323A1}" presName="node" presStyleLbl="node1" presStyleIdx="0" presStyleCnt="6">
        <dgm:presLayoutVars>
          <dgm:bulletEnabled val="1"/>
        </dgm:presLayoutVars>
      </dgm:prSet>
      <dgm:spPr/>
      <dgm:t>
        <a:bodyPr/>
        <a:lstStyle/>
        <a:p>
          <a:endParaRPr lang="en-US"/>
        </a:p>
      </dgm:t>
    </dgm:pt>
    <dgm:pt modelId="{902BE9DC-1423-4E94-8676-64E913983AE5}" type="pres">
      <dgm:prSet presAssocID="{352201B5-CB97-4DA8-95D1-62CBDDAA0781}" presName="sibTrans" presStyleLbl="sibTrans2D1" presStyleIdx="0" presStyleCnt="5" custLinFactNeighborX="9766"/>
      <dgm:spPr/>
      <dgm:t>
        <a:bodyPr/>
        <a:lstStyle/>
        <a:p>
          <a:endParaRPr lang="en-US"/>
        </a:p>
      </dgm:t>
    </dgm:pt>
    <dgm:pt modelId="{5B8A6EEA-5E1F-4B93-A098-E3A2D72B4B43}" type="pres">
      <dgm:prSet presAssocID="{352201B5-CB97-4DA8-95D1-62CBDDAA0781}" presName="connectorText" presStyleLbl="sibTrans2D1" presStyleIdx="0" presStyleCnt="5"/>
      <dgm:spPr/>
      <dgm:t>
        <a:bodyPr/>
        <a:lstStyle/>
        <a:p>
          <a:endParaRPr lang="en-US"/>
        </a:p>
      </dgm:t>
    </dgm:pt>
    <dgm:pt modelId="{7367EBC8-8499-497D-A4DE-C20AE6DD7788}" type="pres">
      <dgm:prSet presAssocID="{AD790EAB-90AA-433D-9133-3A2ADF94FBFD}" presName="node" presStyleLbl="node1" presStyleIdx="1" presStyleCnt="6" custScaleX="133043">
        <dgm:presLayoutVars>
          <dgm:bulletEnabled val="1"/>
        </dgm:presLayoutVars>
      </dgm:prSet>
      <dgm:spPr/>
      <dgm:t>
        <a:bodyPr/>
        <a:lstStyle/>
        <a:p>
          <a:endParaRPr lang="en-US"/>
        </a:p>
      </dgm:t>
    </dgm:pt>
    <dgm:pt modelId="{8FB46CFA-5F74-4E35-B084-A2252ED2C9D1}" type="pres">
      <dgm:prSet presAssocID="{BC0CA0A4-3ECA-4DDF-9A1A-1C2667BFDD13}" presName="sibTrans" presStyleLbl="sibTrans2D1" presStyleIdx="1" presStyleCnt="5"/>
      <dgm:spPr/>
      <dgm:t>
        <a:bodyPr/>
        <a:lstStyle/>
        <a:p>
          <a:endParaRPr lang="en-US"/>
        </a:p>
      </dgm:t>
    </dgm:pt>
    <dgm:pt modelId="{B7314E77-35B8-45A8-8815-751DD8B33F21}" type="pres">
      <dgm:prSet presAssocID="{BC0CA0A4-3ECA-4DDF-9A1A-1C2667BFDD13}" presName="connectorText" presStyleLbl="sibTrans2D1" presStyleIdx="1" presStyleCnt="5"/>
      <dgm:spPr/>
      <dgm:t>
        <a:bodyPr/>
        <a:lstStyle/>
        <a:p>
          <a:endParaRPr lang="en-US"/>
        </a:p>
      </dgm:t>
    </dgm:pt>
    <dgm:pt modelId="{28F5D10E-E6DF-4C52-81A3-C7DD5BC21FAE}" type="pres">
      <dgm:prSet presAssocID="{23074ED1-E2F0-4200-9B5D-D2FF7E295F30}" presName="node" presStyleLbl="node1" presStyleIdx="2" presStyleCnt="6" custLinFactNeighborX="-15684">
        <dgm:presLayoutVars>
          <dgm:bulletEnabled val="1"/>
        </dgm:presLayoutVars>
      </dgm:prSet>
      <dgm:spPr/>
      <dgm:t>
        <a:bodyPr/>
        <a:lstStyle/>
        <a:p>
          <a:endParaRPr lang="en-US"/>
        </a:p>
      </dgm:t>
    </dgm:pt>
    <dgm:pt modelId="{124B02DD-B7D9-4D68-AAE5-5FD07D38D494}" type="pres">
      <dgm:prSet presAssocID="{AA33A21E-1425-4D8A-B4E6-44CBED670612}" presName="sibTrans" presStyleLbl="sibTrans2D1" presStyleIdx="2" presStyleCnt="5" custLinFactNeighborX="11024"/>
      <dgm:spPr/>
      <dgm:t>
        <a:bodyPr/>
        <a:lstStyle/>
        <a:p>
          <a:endParaRPr lang="en-US"/>
        </a:p>
      </dgm:t>
    </dgm:pt>
    <dgm:pt modelId="{2BB42F7D-79BC-40BF-B85A-9D0565D3463D}" type="pres">
      <dgm:prSet presAssocID="{AA33A21E-1425-4D8A-B4E6-44CBED670612}" presName="connectorText" presStyleLbl="sibTrans2D1" presStyleIdx="2" presStyleCnt="5"/>
      <dgm:spPr/>
      <dgm:t>
        <a:bodyPr/>
        <a:lstStyle/>
        <a:p>
          <a:endParaRPr lang="en-US"/>
        </a:p>
      </dgm:t>
    </dgm:pt>
    <dgm:pt modelId="{8C2DF6FE-AB3D-4DF0-A601-FC424C800DD8}" type="pres">
      <dgm:prSet presAssocID="{4FE7056C-115F-4086-8E6C-2B74FE7AA81A}" presName="node" presStyleLbl="node1" presStyleIdx="3" presStyleCnt="6" custScaleX="143477">
        <dgm:presLayoutVars>
          <dgm:bulletEnabled val="1"/>
        </dgm:presLayoutVars>
      </dgm:prSet>
      <dgm:spPr/>
      <dgm:t>
        <a:bodyPr/>
        <a:lstStyle/>
        <a:p>
          <a:endParaRPr lang="en-US"/>
        </a:p>
      </dgm:t>
    </dgm:pt>
    <dgm:pt modelId="{F0366AF8-AD77-4DB5-9A47-8001D707B988}" type="pres">
      <dgm:prSet presAssocID="{82443ECC-F368-430F-9EDB-EEC8F8BE3B15}" presName="sibTrans" presStyleLbl="sibTrans2D1" presStyleIdx="3" presStyleCnt="5"/>
      <dgm:spPr/>
      <dgm:t>
        <a:bodyPr/>
        <a:lstStyle/>
        <a:p>
          <a:endParaRPr lang="en-US"/>
        </a:p>
      </dgm:t>
    </dgm:pt>
    <dgm:pt modelId="{BFC2D421-AAD6-48E3-AF64-1FB0DAA3399E}" type="pres">
      <dgm:prSet presAssocID="{82443ECC-F368-430F-9EDB-EEC8F8BE3B15}" presName="connectorText" presStyleLbl="sibTrans2D1" presStyleIdx="3" presStyleCnt="5"/>
      <dgm:spPr/>
      <dgm:t>
        <a:bodyPr/>
        <a:lstStyle/>
        <a:p>
          <a:endParaRPr lang="en-US"/>
        </a:p>
      </dgm:t>
    </dgm:pt>
    <dgm:pt modelId="{B8A5F6F6-58DF-4CC3-B617-24CABBF55344}" type="pres">
      <dgm:prSet presAssocID="{706E7994-E2E2-44B3-9D36-46B221C2F472}" presName="node" presStyleLbl="node1" presStyleIdx="4" presStyleCnt="6">
        <dgm:presLayoutVars>
          <dgm:bulletEnabled val="1"/>
        </dgm:presLayoutVars>
      </dgm:prSet>
      <dgm:spPr/>
      <dgm:t>
        <a:bodyPr/>
        <a:lstStyle/>
        <a:p>
          <a:endParaRPr lang="en-US"/>
        </a:p>
      </dgm:t>
    </dgm:pt>
    <dgm:pt modelId="{708FED8F-9EF1-4701-96CD-3847FFD17308}" type="pres">
      <dgm:prSet presAssocID="{CD4EC8B4-58B0-41CF-9896-CC6B66E4ABED}" presName="sibTrans" presStyleLbl="sibTrans2D1" presStyleIdx="4" presStyleCnt="5"/>
      <dgm:spPr/>
      <dgm:t>
        <a:bodyPr/>
        <a:lstStyle/>
        <a:p>
          <a:endParaRPr lang="en-US"/>
        </a:p>
      </dgm:t>
    </dgm:pt>
    <dgm:pt modelId="{F742136D-F4D4-4D37-84B0-9FE0ED4BFAB6}" type="pres">
      <dgm:prSet presAssocID="{CD4EC8B4-58B0-41CF-9896-CC6B66E4ABED}" presName="connectorText" presStyleLbl="sibTrans2D1" presStyleIdx="4" presStyleCnt="5"/>
      <dgm:spPr/>
      <dgm:t>
        <a:bodyPr/>
        <a:lstStyle/>
        <a:p>
          <a:endParaRPr lang="en-US"/>
        </a:p>
      </dgm:t>
    </dgm:pt>
    <dgm:pt modelId="{6CFA0D9F-3A65-4F2F-85A8-FEB66976BC0F}" type="pres">
      <dgm:prSet presAssocID="{D21A9A2A-BF54-44FE-9B40-E0CBB67D23B4}" presName="node" presStyleLbl="node1" presStyleIdx="5" presStyleCnt="6" custScaleX="115739">
        <dgm:presLayoutVars>
          <dgm:bulletEnabled val="1"/>
        </dgm:presLayoutVars>
      </dgm:prSet>
      <dgm:spPr/>
      <dgm:t>
        <a:bodyPr/>
        <a:lstStyle/>
        <a:p>
          <a:endParaRPr lang="en-US"/>
        </a:p>
      </dgm:t>
    </dgm:pt>
  </dgm:ptLst>
  <dgm:cxnLst>
    <dgm:cxn modelId="{E46C36AB-9E0A-458F-8C20-D0B7D079CCAF}" type="presOf" srcId="{82443ECC-F368-430F-9EDB-EEC8F8BE3B15}" destId="{F0366AF8-AD77-4DB5-9A47-8001D707B988}" srcOrd="0" destOrd="0" presId="urn:microsoft.com/office/officeart/2005/8/layout/process1"/>
    <dgm:cxn modelId="{FA99FC5A-6945-4BE3-AFE2-AE18BFE88B71}" srcId="{A3EE10DD-52F2-41E9-95BA-6501A942492C}" destId="{AD790EAB-90AA-433D-9133-3A2ADF94FBFD}" srcOrd="1" destOrd="0" parTransId="{82ECBABF-7788-4B08-AA9C-A6C35C14DB25}" sibTransId="{BC0CA0A4-3ECA-4DDF-9A1A-1C2667BFDD13}"/>
    <dgm:cxn modelId="{EDB9FB60-5A09-4847-929C-9A7A21ECE908}" srcId="{A3EE10DD-52F2-41E9-95BA-6501A942492C}" destId="{706E7994-E2E2-44B3-9D36-46B221C2F472}" srcOrd="4" destOrd="0" parTransId="{2035E8FC-CD0D-4156-9586-EAD82B2C2FDF}" sibTransId="{CD4EC8B4-58B0-41CF-9896-CC6B66E4ABED}"/>
    <dgm:cxn modelId="{6FB04F44-E2C8-40E0-AAD4-39FA8E259B9F}" type="presOf" srcId="{AD790EAB-90AA-433D-9133-3A2ADF94FBFD}" destId="{7367EBC8-8499-497D-A4DE-C20AE6DD7788}" srcOrd="0" destOrd="0" presId="urn:microsoft.com/office/officeart/2005/8/layout/process1"/>
    <dgm:cxn modelId="{E86355E5-BB8D-4046-8BC1-F41D110E60AA}" type="presOf" srcId="{352201B5-CB97-4DA8-95D1-62CBDDAA0781}" destId="{5B8A6EEA-5E1F-4B93-A098-E3A2D72B4B43}" srcOrd="1" destOrd="0" presId="urn:microsoft.com/office/officeart/2005/8/layout/process1"/>
    <dgm:cxn modelId="{481540AB-C12C-4B80-A2C0-B471AF72C50C}" srcId="{A3EE10DD-52F2-41E9-95BA-6501A942492C}" destId="{4D5FCB8C-8775-4450-B321-F1C1E30323A1}" srcOrd="0" destOrd="0" parTransId="{D547030B-4A43-4A0B-A6E8-DFC1E138E355}" sibTransId="{352201B5-CB97-4DA8-95D1-62CBDDAA0781}"/>
    <dgm:cxn modelId="{7364C799-40DB-46E5-8334-C1B101A22C61}" type="presOf" srcId="{BC0CA0A4-3ECA-4DDF-9A1A-1C2667BFDD13}" destId="{8FB46CFA-5F74-4E35-B084-A2252ED2C9D1}" srcOrd="0" destOrd="0" presId="urn:microsoft.com/office/officeart/2005/8/layout/process1"/>
    <dgm:cxn modelId="{96FE604F-0023-4EE9-9234-C22258D9E197}" type="presOf" srcId="{4FE7056C-115F-4086-8E6C-2B74FE7AA81A}" destId="{8C2DF6FE-AB3D-4DF0-A601-FC424C800DD8}" srcOrd="0" destOrd="0" presId="urn:microsoft.com/office/officeart/2005/8/layout/process1"/>
    <dgm:cxn modelId="{6034D296-3C3D-4883-A69E-556596AB7897}" type="presOf" srcId="{D21A9A2A-BF54-44FE-9B40-E0CBB67D23B4}" destId="{6CFA0D9F-3A65-4F2F-85A8-FEB66976BC0F}" srcOrd="0" destOrd="0" presId="urn:microsoft.com/office/officeart/2005/8/layout/process1"/>
    <dgm:cxn modelId="{4DBB8C10-267D-4077-A603-B9B03FB29BE3}" type="presOf" srcId="{352201B5-CB97-4DA8-95D1-62CBDDAA0781}" destId="{902BE9DC-1423-4E94-8676-64E913983AE5}" srcOrd="0" destOrd="0" presId="urn:microsoft.com/office/officeart/2005/8/layout/process1"/>
    <dgm:cxn modelId="{FD9CB130-ECD9-45A9-823F-7612215317F3}" type="presOf" srcId="{A3EE10DD-52F2-41E9-95BA-6501A942492C}" destId="{4D1BA16D-1734-4F73-8567-0D06532BBD1C}" srcOrd="0" destOrd="0" presId="urn:microsoft.com/office/officeart/2005/8/layout/process1"/>
    <dgm:cxn modelId="{15338A29-22AA-4AC2-B8FD-8DF494B93C86}" srcId="{A3EE10DD-52F2-41E9-95BA-6501A942492C}" destId="{D21A9A2A-BF54-44FE-9B40-E0CBB67D23B4}" srcOrd="5" destOrd="0" parTransId="{2A73A10F-C97A-4CB2-A6FC-29B1ED369D61}" sibTransId="{E7AC9C3B-1601-46CE-97A8-67D0A6A88184}"/>
    <dgm:cxn modelId="{59B3F209-CA46-4783-8713-CA5F6983777E}" type="presOf" srcId="{CD4EC8B4-58B0-41CF-9896-CC6B66E4ABED}" destId="{708FED8F-9EF1-4701-96CD-3847FFD17308}" srcOrd="0" destOrd="0" presId="urn:microsoft.com/office/officeart/2005/8/layout/process1"/>
    <dgm:cxn modelId="{BD23B3D6-91BB-4ED6-BDB2-EE5B144B5AAB}" type="presOf" srcId="{CD4EC8B4-58B0-41CF-9896-CC6B66E4ABED}" destId="{F742136D-F4D4-4D37-84B0-9FE0ED4BFAB6}" srcOrd="1" destOrd="0" presId="urn:microsoft.com/office/officeart/2005/8/layout/process1"/>
    <dgm:cxn modelId="{8494AF24-B60B-4D67-9316-50CB2360D629}" type="presOf" srcId="{BC0CA0A4-3ECA-4DDF-9A1A-1C2667BFDD13}" destId="{B7314E77-35B8-45A8-8815-751DD8B33F21}" srcOrd="1" destOrd="0" presId="urn:microsoft.com/office/officeart/2005/8/layout/process1"/>
    <dgm:cxn modelId="{C08DC831-09A5-4B4A-93E4-96AFDF5578E2}" type="presOf" srcId="{AA33A21E-1425-4D8A-B4E6-44CBED670612}" destId="{124B02DD-B7D9-4D68-AAE5-5FD07D38D494}" srcOrd="0" destOrd="0" presId="urn:microsoft.com/office/officeart/2005/8/layout/process1"/>
    <dgm:cxn modelId="{1BBD395E-10DC-4165-89AC-8E2394F31866}" type="presOf" srcId="{706E7994-E2E2-44B3-9D36-46B221C2F472}" destId="{B8A5F6F6-58DF-4CC3-B617-24CABBF55344}" srcOrd="0" destOrd="0" presId="urn:microsoft.com/office/officeart/2005/8/layout/process1"/>
    <dgm:cxn modelId="{53EB929B-BE42-447C-AFF9-7AEF17C74F5A}" type="presOf" srcId="{AA33A21E-1425-4D8A-B4E6-44CBED670612}" destId="{2BB42F7D-79BC-40BF-B85A-9D0565D3463D}" srcOrd="1" destOrd="0" presId="urn:microsoft.com/office/officeart/2005/8/layout/process1"/>
    <dgm:cxn modelId="{E75EBBA8-8B53-4E89-93F1-8A1D8BFC3ACE}" type="presOf" srcId="{82443ECC-F368-430F-9EDB-EEC8F8BE3B15}" destId="{BFC2D421-AAD6-48E3-AF64-1FB0DAA3399E}" srcOrd="1" destOrd="0" presId="urn:microsoft.com/office/officeart/2005/8/layout/process1"/>
    <dgm:cxn modelId="{F5C11724-764C-4ADF-965D-78BE437DA622}" type="presOf" srcId="{23074ED1-E2F0-4200-9B5D-D2FF7E295F30}" destId="{28F5D10E-E6DF-4C52-81A3-C7DD5BC21FAE}" srcOrd="0" destOrd="0" presId="urn:microsoft.com/office/officeart/2005/8/layout/process1"/>
    <dgm:cxn modelId="{B0E9613B-BFAC-4233-A057-84895369D979}" srcId="{A3EE10DD-52F2-41E9-95BA-6501A942492C}" destId="{4FE7056C-115F-4086-8E6C-2B74FE7AA81A}" srcOrd="3" destOrd="0" parTransId="{249C26DE-255E-42F9-9F5B-92DBEFED0B8B}" sibTransId="{82443ECC-F368-430F-9EDB-EEC8F8BE3B15}"/>
    <dgm:cxn modelId="{54B4B0DA-B99B-4C48-B8C4-D5600A3AF7C0}" type="presOf" srcId="{4D5FCB8C-8775-4450-B321-F1C1E30323A1}" destId="{267C243C-2796-44A1-999D-C3AE96FCE15E}" srcOrd="0" destOrd="0" presId="urn:microsoft.com/office/officeart/2005/8/layout/process1"/>
    <dgm:cxn modelId="{D1021B0B-AA35-4B57-B0DD-48B8244859A0}" srcId="{A3EE10DD-52F2-41E9-95BA-6501A942492C}" destId="{23074ED1-E2F0-4200-9B5D-D2FF7E295F30}" srcOrd="2" destOrd="0" parTransId="{6CB69236-E145-4E23-AF1C-53DA2E71BF89}" sibTransId="{AA33A21E-1425-4D8A-B4E6-44CBED670612}"/>
    <dgm:cxn modelId="{D20B3FFC-E5B4-45E5-823A-E3A83ED223F4}" type="presParOf" srcId="{4D1BA16D-1734-4F73-8567-0D06532BBD1C}" destId="{267C243C-2796-44A1-999D-C3AE96FCE15E}" srcOrd="0" destOrd="0" presId="urn:microsoft.com/office/officeart/2005/8/layout/process1"/>
    <dgm:cxn modelId="{42A0582E-29E3-43C1-9EF8-8119CF38BD9F}" type="presParOf" srcId="{4D1BA16D-1734-4F73-8567-0D06532BBD1C}" destId="{902BE9DC-1423-4E94-8676-64E913983AE5}" srcOrd="1" destOrd="0" presId="urn:microsoft.com/office/officeart/2005/8/layout/process1"/>
    <dgm:cxn modelId="{BCD9C7BC-F901-4021-A74C-DE9876B0F296}" type="presParOf" srcId="{902BE9DC-1423-4E94-8676-64E913983AE5}" destId="{5B8A6EEA-5E1F-4B93-A098-E3A2D72B4B43}" srcOrd="0" destOrd="0" presId="urn:microsoft.com/office/officeart/2005/8/layout/process1"/>
    <dgm:cxn modelId="{93817213-97AE-4D30-9C7F-6D67200887AD}" type="presParOf" srcId="{4D1BA16D-1734-4F73-8567-0D06532BBD1C}" destId="{7367EBC8-8499-497D-A4DE-C20AE6DD7788}" srcOrd="2" destOrd="0" presId="urn:microsoft.com/office/officeart/2005/8/layout/process1"/>
    <dgm:cxn modelId="{B406D637-2C57-479C-8F05-241237DEC820}" type="presParOf" srcId="{4D1BA16D-1734-4F73-8567-0D06532BBD1C}" destId="{8FB46CFA-5F74-4E35-B084-A2252ED2C9D1}" srcOrd="3" destOrd="0" presId="urn:microsoft.com/office/officeart/2005/8/layout/process1"/>
    <dgm:cxn modelId="{4F4912FF-703B-4E60-93D2-A5E4116212D2}" type="presParOf" srcId="{8FB46CFA-5F74-4E35-B084-A2252ED2C9D1}" destId="{B7314E77-35B8-45A8-8815-751DD8B33F21}" srcOrd="0" destOrd="0" presId="urn:microsoft.com/office/officeart/2005/8/layout/process1"/>
    <dgm:cxn modelId="{EFFD16A8-2FED-41DC-9019-96D585B30F7E}" type="presParOf" srcId="{4D1BA16D-1734-4F73-8567-0D06532BBD1C}" destId="{28F5D10E-E6DF-4C52-81A3-C7DD5BC21FAE}" srcOrd="4" destOrd="0" presId="urn:microsoft.com/office/officeart/2005/8/layout/process1"/>
    <dgm:cxn modelId="{1DB55A55-2FE7-47ED-8CFA-CDF79A0DED40}" type="presParOf" srcId="{4D1BA16D-1734-4F73-8567-0D06532BBD1C}" destId="{124B02DD-B7D9-4D68-AAE5-5FD07D38D494}" srcOrd="5" destOrd="0" presId="urn:microsoft.com/office/officeart/2005/8/layout/process1"/>
    <dgm:cxn modelId="{C4CE92FC-771E-46BB-8A5B-B6123F79EB09}" type="presParOf" srcId="{124B02DD-B7D9-4D68-AAE5-5FD07D38D494}" destId="{2BB42F7D-79BC-40BF-B85A-9D0565D3463D}" srcOrd="0" destOrd="0" presId="urn:microsoft.com/office/officeart/2005/8/layout/process1"/>
    <dgm:cxn modelId="{31ABB276-617C-465B-8D0B-01500FB20655}" type="presParOf" srcId="{4D1BA16D-1734-4F73-8567-0D06532BBD1C}" destId="{8C2DF6FE-AB3D-4DF0-A601-FC424C800DD8}" srcOrd="6" destOrd="0" presId="urn:microsoft.com/office/officeart/2005/8/layout/process1"/>
    <dgm:cxn modelId="{87C4FB0D-2B14-41AE-A01D-B669478B81D6}" type="presParOf" srcId="{4D1BA16D-1734-4F73-8567-0D06532BBD1C}" destId="{F0366AF8-AD77-4DB5-9A47-8001D707B988}" srcOrd="7" destOrd="0" presId="urn:microsoft.com/office/officeart/2005/8/layout/process1"/>
    <dgm:cxn modelId="{A26945CB-D151-43E0-93E6-4080BE800D07}" type="presParOf" srcId="{F0366AF8-AD77-4DB5-9A47-8001D707B988}" destId="{BFC2D421-AAD6-48E3-AF64-1FB0DAA3399E}" srcOrd="0" destOrd="0" presId="urn:microsoft.com/office/officeart/2005/8/layout/process1"/>
    <dgm:cxn modelId="{FA78B0C1-C511-413F-A7AB-9050B7CBDCDB}" type="presParOf" srcId="{4D1BA16D-1734-4F73-8567-0D06532BBD1C}" destId="{B8A5F6F6-58DF-4CC3-B617-24CABBF55344}" srcOrd="8" destOrd="0" presId="urn:microsoft.com/office/officeart/2005/8/layout/process1"/>
    <dgm:cxn modelId="{E81A265F-1309-42FA-BDDA-E8D4EF7B78C1}" type="presParOf" srcId="{4D1BA16D-1734-4F73-8567-0D06532BBD1C}" destId="{708FED8F-9EF1-4701-96CD-3847FFD17308}" srcOrd="9" destOrd="0" presId="urn:microsoft.com/office/officeart/2005/8/layout/process1"/>
    <dgm:cxn modelId="{394E4A5E-9D7B-45F1-B418-1DA71ED1AA16}" type="presParOf" srcId="{708FED8F-9EF1-4701-96CD-3847FFD17308}" destId="{F742136D-F4D4-4D37-84B0-9FE0ED4BFAB6}" srcOrd="0" destOrd="0" presId="urn:microsoft.com/office/officeart/2005/8/layout/process1"/>
    <dgm:cxn modelId="{4FCF9F7B-40A5-41DE-8110-A103C55C92D5}" type="presParOf" srcId="{4D1BA16D-1734-4F73-8567-0D06532BBD1C}" destId="{6CFA0D9F-3A65-4F2F-85A8-FEB66976BC0F}"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8C617-0938-4B74-A1F7-B4E7AB1E01A7}" type="doc">
      <dgm:prSet loTypeId="urn:microsoft.com/office/officeart/2005/8/layout/hProcess3" loCatId="process" qsTypeId="urn:microsoft.com/office/officeart/2005/8/quickstyle/simple1" qsCatId="simple" csTypeId="urn:microsoft.com/office/officeart/2005/8/colors/accent1_4" csCatId="accent1" phldr="1"/>
      <dgm:spPr/>
    </dgm:pt>
    <dgm:pt modelId="{A3CFE0AD-4EC5-49FF-BD00-6A661B0A7B6A}">
      <dgm:prSet phldrT="[Text]"/>
      <dgm:spPr/>
      <dgm:t>
        <a:bodyPr/>
        <a:lstStyle/>
        <a:p>
          <a:r>
            <a:rPr lang="en-US" dirty="0" smtClean="0">
              <a:solidFill>
                <a:srgbClr val="FFFF00"/>
              </a:solidFill>
            </a:rPr>
            <a:t>Immature</a:t>
          </a:r>
          <a:endParaRPr lang="en-US" dirty="0">
            <a:solidFill>
              <a:srgbClr val="FFFF00"/>
            </a:solidFill>
          </a:endParaRPr>
        </a:p>
      </dgm:t>
    </dgm:pt>
    <dgm:pt modelId="{9462294B-951D-4F6B-B017-85693D1633FD}" type="parTrans" cxnId="{272D6334-90F7-460A-A169-111AD9BA1536}">
      <dgm:prSet/>
      <dgm:spPr/>
      <dgm:t>
        <a:bodyPr/>
        <a:lstStyle/>
        <a:p>
          <a:endParaRPr lang="en-US"/>
        </a:p>
      </dgm:t>
    </dgm:pt>
    <dgm:pt modelId="{DADF86BE-802C-490D-BDF3-8F8A4B69E843}" type="sibTrans" cxnId="{272D6334-90F7-460A-A169-111AD9BA1536}">
      <dgm:prSet/>
      <dgm:spPr/>
      <dgm:t>
        <a:bodyPr/>
        <a:lstStyle/>
        <a:p>
          <a:endParaRPr lang="en-US"/>
        </a:p>
      </dgm:t>
    </dgm:pt>
    <dgm:pt modelId="{CD56E4D4-6CE3-431E-B15A-1D872E8C217D}">
      <dgm:prSet phldrT="[Text]"/>
      <dgm:spPr/>
      <dgm:t>
        <a:bodyPr/>
        <a:lstStyle/>
        <a:p>
          <a:r>
            <a:rPr lang="en-US" dirty="0" smtClean="0">
              <a:solidFill>
                <a:srgbClr val="FFFF00"/>
              </a:solidFill>
            </a:rPr>
            <a:t>Mature</a:t>
          </a:r>
          <a:endParaRPr lang="en-US" dirty="0">
            <a:solidFill>
              <a:srgbClr val="FFFF00"/>
            </a:solidFill>
          </a:endParaRPr>
        </a:p>
      </dgm:t>
    </dgm:pt>
    <dgm:pt modelId="{56128F55-27A8-4B55-AEAC-1AE3D6FFB0E8}" type="parTrans" cxnId="{8C59FF59-4D40-4E25-BBC3-C52B6E773148}">
      <dgm:prSet/>
      <dgm:spPr/>
      <dgm:t>
        <a:bodyPr/>
        <a:lstStyle/>
        <a:p>
          <a:endParaRPr lang="en-US"/>
        </a:p>
      </dgm:t>
    </dgm:pt>
    <dgm:pt modelId="{F63A0939-2A3C-464B-A480-C1A4B1995E36}" type="sibTrans" cxnId="{8C59FF59-4D40-4E25-BBC3-C52B6E773148}">
      <dgm:prSet/>
      <dgm:spPr/>
      <dgm:t>
        <a:bodyPr/>
        <a:lstStyle/>
        <a:p>
          <a:endParaRPr lang="en-US"/>
        </a:p>
      </dgm:t>
    </dgm:pt>
    <dgm:pt modelId="{53E65D56-3F69-4AD5-B490-D32F0BD7B630}" type="pres">
      <dgm:prSet presAssocID="{68E8C617-0938-4B74-A1F7-B4E7AB1E01A7}" presName="Name0" presStyleCnt="0">
        <dgm:presLayoutVars>
          <dgm:dir/>
          <dgm:animLvl val="lvl"/>
          <dgm:resizeHandles val="exact"/>
        </dgm:presLayoutVars>
      </dgm:prSet>
      <dgm:spPr/>
    </dgm:pt>
    <dgm:pt modelId="{DBCC03FF-738B-4877-A2B4-C3100E870655}" type="pres">
      <dgm:prSet presAssocID="{68E8C617-0938-4B74-A1F7-B4E7AB1E01A7}" presName="dummy" presStyleCnt="0"/>
      <dgm:spPr/>
    </dgm:pt>
    <dgm:pt modelId="{72852173-7906-4A4B-8320-D2BE6CEAA6B0}" type="pres">
      <dgm:prSet presAssocID="{68E8C617-0938-4B74-A1F7-B4E7AB1E01A7}" presName="linH" presStyleCnt="0"/>
      <dgm:spPr/>
    </dgm:pt>
    <dgm:pt modelId="{0B610F41-DCAD-4CB6-BEEA-814BEE656058}" type="pres">
      <dgm:prSet presAssocID="{68E8C617-0938-4B74-A1F7-B4E7AB1E01A7}" presName="padding1" presStyleCnt="0"/>
      <dgm:spPr/>
    </dgm:pt>
    <dgm:pt modelId="{D9662FDA-A4DA-485D-BE7E-475AFA44DBDF}" type="pres">
      <dgm:prSet presAssocID="{A3CFE0AD-4EC5-49FF-BD00-6A661B0A7B6A}" presName="linV" presStyleCnt="0"/>
      <dgm:spPr/>
    </dgm:pt>
    <dgm:pt modelId="{1C54B0C4-0C0E-4675-A0FC-070015BFA7D8}" type="pres">
      <dgm:prSet presAssocID="{A3CFE0AD-4EC5-49FF-BD00-6A661B0A7B6A}" presName="spVertical1" presStyleCnt="0"/>
      <dgm:spPr/>
    </dgm:pt>
    <dgm:pt modelId="{F76B70B0-1658-4AE2-B071-F480730C7458}" type="pres">
      <dgm:prSet presAssocID="{A3CFE0AD-4EC5-49FF-BD00-6A661B0A7B6A}" presName="parTx" presStyleLbl="revTx" presStyleIdx="0" presStyleCnt="2">
        <dgm:presLayoutVars>
          <dgm:chMax val="0"/>
          <dgm:chPref val="0"/>
          <dgm:bulletEnabled val="1"/>
        </dgm:presLayoutVars>
      </dgm:prSet>
      <dgm:spPr/>
      <dgm:t>
        <a:bodyPr/>
        <a:lstStyle/>
        <a:p>
          <a:endParaRPr lang="en-US"/>
        </a:p>
      </dgm:t>
    </dgm:pt>
    <dgm:pt modelId="{F892A22E-43B8-46AA-A5BB-6D3A6A7C0CAE}" type="pres">
      <dgm:prSet presAssocID="{A3CFE0AD-4EC5-49FF-BD00-6A661B0A7B6A}" presName="spVertical2" presStyleCnt="0"/>
      <dgm:spPr/>
    </dgm:pt>
    <dgm:pt modelId="{E2E37558-0E78-4A31-B3DE-C4A8122BF2D0}" type="pres">
      <dgm:prSet presAssocID="{A3CFE0AD-4EC5-49FF-BD00-6A661B0A7B6A}" presName="spVertical3" presStyleCnt="0"/>
      <dgm:spPr/>
    </dgm:pt>
    <dgm:pt modelId="{A50FC605-899F-4D42-8C57-E6796FF3DF44}" type="pres">
      <dgm:prSet presAssocID="{DADF86BE-802C-490D-BDF3-8F8A4B69E843}" presName="space" presStyleCnt="0"/>
      <dgm:spPr/>
    </dgm:pt>
    <dgm:pt modelId="{7FC06E70-3A3A-4384-88EE-3F4D254DCFCC}" type="pres">
      <dgm:prSet presAssocID="{CD56E4D4-6CE3-431E-B15A-1D872E8C217D}" presName="linV" presStyleCnt="0"/>
      <dgm:spPr/>
    </dgm:pt>
    <dgm:pt modelId="{4E1082EA-E932-4DEB-A1EF-7054862C7CE9}" type="pres">
      <dgm:prSet presAssocID="{CD56E4D4-6CE3-431E-B15A-1D872E8C217D}" presName="spVertical1" presStyleCnt="0"/>
      <dgm:spPr/>
    </dgm:pt>
    <dgm:pt modelId="{BB6EEB19-D128-4661-BBE9-141A8FC5B8A1}" type="pres">
      <dgm:prSet presAssocID="{CD56E4D4-6CE3-431E-B15A-1D872E8C217D}" presName="parTx" presStyleLbl="revTx" presStyleIdx="1" presStyleCnt="2">
        <dgm:presLayoutVars>
          <dgm:chMax val="0"/>
          <dgm:chPref val="0"/>
          <dgm:bulletEnabled val="1"/>
        </dgm:presLayoutVars>
      </dgm:prSet>
      <dgm:spPr/>
      <dgm:t>
        <a:bodyPr/>
        <a:lstStyle/>
        <a:p>
          <a:endParaRPr lang="en-US"/>
        </a:p>
      </dgm:t>
    </dgm:pt>
    <dgm:pt modelId="{028C0B54-BE17-4486-BA6F-E60696E6A6D2}" type="pres">
      <dgm:prSet presAssocID="{CD56E4D4-6CE3-431E-B15A-1D872E8C217D}" presName="spVertical2" presStyleCnt="0"/>
      <dgm:spPr/>
    </dgm:pt>
    <dgm:pt modelId="{D774BDCC-427F-4902-A73C-3166E2E28ABE}" type="pres">
      <dgm:prSet presAssocID="{CD56E4D4-6CE3-431E-B15A-1D872E8C217D}" presName="spVertical3" presStyleCnt="0"/>
      <dgm:spPr/>
    </dgm:pt>
    <dgm:pt modelId="{64C2CAD5-4B32-4617-905E-31A0EF37A4E1}" type="pres">
      <dgm:prSet presAssocID="{68E8C617-0938-4B74-A1F7-B4E7AB1E01A7}" presName="padding2" presStyleCnt="0"/>
      <dgm:spPr/>
    </dgm:pt>
    <dgm:pt modelId="{77CCE4D0-C6D2-4373-B3B0-E34784AB55B8}" type="pres">
      <dgm:prSet presAssocID="{68E8C617-0938-4B74-A1F7-B4E7AB1E01A7}" presName="negArrow" presStyleCnt="0"/>
      <dgm:spPr/>
    </dgm:pt>
    <dgm:pt modelId="{E38E220F-F935-4095-B86C-07BB5AE2D9C1}" type="pres">
      <dgm:prSet presAssocID="{68E8C617-0938-4B74-A1F7-B4E7AB1E01A7}" presName="backgroundArrow" presStyleLbl="node1" presStyleIdx="0" presStyleCnt="1" custLinFactNeighborX="-101" custLinFactNeighborY="-23009"/>
      <dgm:spPr/>
    </dgm:pt>
  </dgm:ptLst>
  <dgm:cxnLst>
    <dgm:cxn modelId="{63724A62-4DD7-4A94-8E16-6ABBC3CFF22F}" type="presOf" srcId="{CD56E4D4-6CE3-431E-B15A-1D872E8C217D}" destId="{BB6EEB19-D128-4661-BBE9-141A8FC5B8A1}" srcOrd="0" destOrd="0" presId="urn:microsoft.com/office/officeart/2005/8/layout/hProcess3"/>
    <dgm:cxn modelId="{A29920ED-0872-41F1-A79C-1573FD93CD5B}" type="presOf" srcId="{68E8C617-0938-4B74-A1F7-B4E7AB1E01A7}" destId="{53E65D56-3F69-4AD5-B490-D32F0BD7B630}" srcOrd="0" destOrd="0" presId="urn:microsoft.com/office/officeart/2005/8/layout/hProcess3"/>
    <dgm:cxn modelId="{8C59FF59-4D40-4E25-BBC3-C52B6E773148}" srcId="{68E8C617-0938-4B74-A1F7-B4E7AB1E01A7}" destId="{CD56E4D4-6CE3-431E-B15A-1D872E8C217D}" srcOrd="1" destOrd="0" parTransId="{56128F55-27A8-4B55-AEAC-1AE3D6FFB0E8}" sibTransId="{F63A0939-2A3C-464B-A480-C1A4B1995E36}"/>
    <dgm:cxn modelId="{272D6334-90F7-460A-A169-111AD9BA1536}" srcId="{68E8C617-0938-4B74-A1F7-B4E7AB1E01A7}" destId="{A3CFE0AD-4EC5-49FF-BD00-6A661B0A7B6A}" srcOrd="0" destOrd="0" parTransId="{9462294B-951D-4F6B-B017-85693D1633FD}" sibTransId="{DADF86BE-802C-490D-BDF3-8F8A4B69E843}"/>
    <dgm:cxn modelId="{40E895E1-5424-419F-A02F-0A34FA97E6D2}" type="presOf" srcId="{A3CFE0AD-4EC5-49FF-BD00-6A661B0A7B6A}" destId="{F76B70B0-1658-4AE2-B071-F480730C7458}" srcOrd="0" destOrd="0" presId="urn:microsoft.com/office/officeart/2005/8/layout/hProcess3"/>
    <dgm:cxn modelId="{88D3ECC3-B490-426A-BC91-A04B11468259}" type="presParOf" srcId="{53E65D56-3F69-4AD5-B490-D32F0BD7B630}" destId="{DBCC03FF-738B-4877-A2B4-C3100E870655}" srcOrd="0" destOrd="0" presId="urn:microsoft.com/office/officeart/2005/8/layout/hProcess3"/>
    <dgm:cxn modelId="{BC1A0400-DF86-40BF-8C4F-1A61756023E9}" type="presParOf" srcId="{53E65D56-3F69-4AD5-B490-D32F0BD7B630}" destId="{72852173-7906-4A4B-8320-D2BE6CEAA6B0}" srcOrd="1" destOrd="0" presId="urn:microsoft.com/office/officeart/2005/8/layout/hProcess3"/>
    <dgm:cxn modelId="{6612DC50-8DFE-481A-8A0A-BE6FB3FAE435}" type="presParOf" srcId="{72852173-7906-4A4B-8320-D2BE6CEAA6B0}" destId="{0B610F41-DCAD-4CB6-BEEA-814BEE656058}" srcOrd="0" destOrd="0" presId="urn:microsoft.com/office/officeart/2005/8/layout/hProcess3"/>
    <dgm:cxn modelId="{81773BA4-7780-401A-B791-093484FE1855}" type="presParOf" srcId="{72852173-7906-4A4B-8320-D2BE6CEAA6B0}" destId="{D9662FDA-A4DA-485D-BE7E-475AFA44DBDF}" srcOrd="1" destOrd="0" presId="urn:microsoft.com/office/officeart/2005/8/layout/hProcess3"/>
    <dgm:cxn modelId="{028CE7B7-F69F-44A0-B167-C5930377F346}" type="presParOf" srcId="{D9662FDA-A4DA-485D-BE7E-475AFA44DBDF}" destId="{1C54B0C4-0C0E-4675-A0FC-070015BFA7D8}" srcOrd="0" destOrd="0" presId="urn:microsoft.com/office/officeart/2005/8/layout/hProcess3"/>
    <dgm:cxn modelId="{791C9773-E4A0-4B53-90AC-9AAFC298AFE6}" type="presParOf" srcId="{D9662FDA-A4DA-485D-BE7E-475AFA44DBDF}" destId="{F76B70B0-1658-4AE2-B071-F480730C7458}" srcOrd="1" destOrd="0" presId="urn:microsoft.com/office/officeart/2005/8/layout/hProcess3"/>
    <dgm:cxn modelId="{30E6F398-9AF7-41BA-9233-E0326F68556A}" type="presParOf" srcId="{D9662FDA-A4DA-485D-BE7E-475AFA44DBDF}" destId="{F892A22E-43B8-46AA-A5BB-6D3A6A7C0CAE}" srcOrd="2" destOrd="0" presId="urn:microsoft.com/office/officeart/2005/8/layout/hProcess3"/>
    <dgm:cxn modelId="{909662A2-AA5B-4305-B389-5FA0F39722B5}" type="presParOf" srcId="{D9662FDA-A4DA-485D-BE7E-475AFA44DBDF}" destId="{E2E37558-0E78-4A31-B3DE-C4A8122BF2D0}" srcOrd="3" destOrd="0" presId="urn:microsoft.com/office/officeart/2005/8/layout/hProcess3"/>
    <dgm:cxn modelId="{E288CCCF-2BAC-46A0-8547-6B70B8CC81BA}" type="presParOf" srcId="{72852173-7906-4A4B-8320-D2BE6CEAA6B0}" destId="{A50FC605-899F-4D42-8C57-E6796FF3DF44}" srcOrd="2" destOrd="0" presId="urn:microsoft.com/office/officeart/2005/8/layout/hProcess3"/>
    <dgm:cxn modelId="{290FD688-B95C-46A1-9CEA-85922D2DBFF6}" type="presParOf" srcId="{72852173-7906-4A4B-8320-D2BE6CEAA6B0}" destId="{7FC06E70-3A3A-4384-88EE-3F4D254DCFCC}" srcOrd="3" destOrd="0" presId="urn:microsoft.com/office/officeart/2005/8/layout/hProcess3"/>
    <dgm:cxn modelId="{B8639E63-239C-4A26-97C4-009A2AC37560}" type="presParOf" srcId="{7FC06E70-3A3A-4384-88EE-3F4D254DCFCC}" destId="{4E1082EA-E932-4DEB-A1EF-7054862C7CE9}" srcOrd="0" destOrd="0" presId="urn:microsoft.com/office/officeart/2005/8/layout/hProcess3"/>
    <dgm:cxn modelId="{12714ED5-9101-40BC-BE24-962173683329}" type="presParOf" srcId="{7FC06E70-3A3A-4384-88EE-3F4D254DCFCC}" destId="{BB6EEB19-D128-4661-BBE9-141A8FC5B8A1}" srcOrd="1" destOrd="0" presId="urn:microsoft.com/office/officeart/2005/8/layout/hProcess3"/>
    <dgm:cxn modelId="{EC8BF110-57BE-4B0C-9D94-733C5A15F5DC}" type="presParOf" srcId="{7FC06E70-3A3A-4384-88EE-3F4D254DCFCC}" destId="{028C0B54-BE17-4486-BA6F-E60696E6A6D2}" srcOrd="2" destOrd="0" presId="urn:microsoft.com/office/officeart/2005/8/layout/hProcess3"/>
    <dgm:cxn modelId="{331A2233-69CA-463D-9485-0F6A73FD0741}" type="presParOf" srcId="{7FC06E70-3A3A-4384-88EE-3F4D254DCFCC}" destId="{D774BDCC-427F-4902-A73C-3166E2E28ABE}" srcOrd="3" destOrd="0" presId="urn:microsoft.com/office/officeart/2005/8/layout/hProcess3"/>
    <dgm:cxn modelId="{5BD05E9B-7AAB-4131-AB90-3E2A75328905}" type="presParOf" srcId="{72852173-7906-4A4B-8320-D2BE6CEAA6B0}" destId="{64C2CAD5-4B32-4617-905E-31A0EF37A4E1}" srcOrd="4" destOrd="0" presId="urn:microsoft.com/office/officeart/2005/8/layout/hProcess3"/>
    <dgm:cxn modelId="{38409991-9166-4853-A2BC-773A173E5844}" type="presParOf" srcId="{72852173-7906-4A4B-8320-D2BE6CEAA6B0}" destId="{77CCE4D0-C6D2-4373-B3B0-E34784AB55B8}" srcOrd="5" destOrd="0" presId="urn:microsoft.com/office/officeart/2005/8/layout/hProcess3"/>
    <dgm:cxn modelId="{35CE9FB2-9D9B-4214-A9A6-86043FA3DDB6}" type="presParOf" srcId="{72852173-7906-4A4B-8320-D2BE6CEAA6B0}" destId="{E38E220F-F935-4095-B86C-07BB5AE2D9C1}" srcOrd="6"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C015FC-37F6-429A-BA04-341DB7F8DDC5}"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C75BDD97-B8C0-47A2-98B9-D72CEEB2D505}">
      <dgm:prSet phldrT="[Text]"/>
      <dgm:spPr/>
      <dgm:t>
        <a:bodyPr/>
        <a:lstStyle/>
        <a:p>
          <a:r>
            <a:rPr lang="en-US" dirty="0" smtClean="0"/>
            <a:t>Myelo: Smaller, more clumped chromatin, rounding nucleus. Clearing cytoplasm, fewer dark granules.</a:t>
          </a:r>
          <a:endParaRPr lang="en-US" dirty="0"/>
        </a:p>
      </dgm:t>
    </dgm:pt>
    <dgm:pt modelId="{C6DF7EE2-D706-405B-9811-32FF04D66199}" type="parTrans" cxnId="{ED4D53BA-9238-4F92-95D7-0AA4074F2552}">
      <dgm:prSet/>
      <dgm:spPr/>
      <dgm:t>
        <a:bodyPr/>
        <a:lstStyle/>
        <a:p>
          <a:endParaRPr lang="en-US"/>
        </a:p>
      </dgm:t>
    </dgm:pt>
    <dgm:pt modelId="{D9715E8D-F93A-4EA2-9BED-3D76A316EC42}" type="sibTrans" cxnId="{ED4D53BA-9238-4F92-95D7-0AA4074F2552}">
      <dgm:prSet/>
      <dgm:spPr/>
      <dgm:t>
        <a:bodyPr/>
        <a:lstStyle/>
        <a:p>
          <a:endParaRPr lang="en-US"/>
        </a:p>
      </dgm:t>
    </dgm:pt>
    <dgm:pt modelId="{C6696D6E-B214-4BB8-B7B8-531D65F59AC4}">
      <dgm:prSet phldrT="[Text]"/>
      <dgm:spPr/>
      <dgm:t>
        <a:bodyPr/>
        <a:lstStyle/>
        <a:p>
          <a:r>
            <a:rPr lang="en-US" dirty="0" smtClean="0"/>
            <a:t>Promyelo: Larger cell with larger, more diffuse chromatin. Nucleoli may be seen more. Cytoplasm more basophilic (blue) with larger azurophilic (blue) granules.</a:t>
          </a:r>
          <a:endParaRPr lang="en-US" dirty="0"/>
        </a:p>
      </dgm:t>
    </dgm:pt>
    <dgm:pt modelId="{9BFBD8CB-C26D-4A8A-A270-3C6601CB3F24}" type="parTrans" cxnId="{9A88044C-9EA6-46F0-8879-BE8A0C36FCDE}">
      <dgm:prSet/>
      <dgm:spPr/>
      <dgm:t>
        <a:bodyPr/>
        <a:lstStyle/>
        <a:p>
          <a:endParaRPr lang="en-US"/>
        </a:p>
      </dgm:t>
    </dgm:pt>
    <dgm:pt modelId="{CD117480-5D39-45F0-8B4C-2C3F8034AEF6}" type="sibTrans" cxnId="{9A88044C-9EA6-46F0-8879-BE8A0C36FCDE}">
      <dgm:prSet/>
      <dgm:spPr/>
      <dgm:t>
        <a:bodyPr/>
        <a:lstStyle/>
        <a:p>
          <a:endParaRPr lang="en-US"/>
        </a:p>
      </dgm:t>
    </dgm:pt>
    <dgm:pt modelId="{F58B1672-1F21-42F5-9C7D-9A7E5800AE90}" type="pres">
      <dgm:prSet presAssocID="{4BC015FC-37F6-429A-BA04-341DB7F8DDC5}" presName="compositeShape" presStyleCnt="0">
        <dgm:presLayoutVars>
          <dgm:chMax val="2"/>
          <dgm:dir/>
          <dgm:resizeHandles val="exact"/>
        </dgm:presLayoutVars>
      </dgm:prSet>
      <dgm:spPr/>
      <dgm:t>
        <a:bodyPr/>
        <a:lstStyle/>
        <a:p>
          <a:endParaRPr lang="en-US"/>
        </a:p>
      </dgm:t>
    </dgm:pt>
    <dgm:pt modelId="{10530F9A-EA0C-4861-B662-E98C73B9944F}" type="pres">
      <dgm:prSet presAssocID="{4BC015FC-37F6-429A-BA04-341DB7F8DDC5}" presName="ribbon" presStyleLbl="node1" presStyleIdx="0" presStyleCnt="1" custLinFactNeighborX="151" custLinFactNeighborY="-1325"/>
      <dgm:spPr/>
    </dgm:pt>
    <dgm:pt modelId="{2BEE9F8B-8F01-42E7-8089-D8396984B564}" type="pres">
      <dgm:prSet presAssocID="{4BC015FC-37F6-429A-BA04-341DB7F8DDC5}" presName="leftArrowText" presStyleLbl="node1" presStyleIdx="0" presStyleCnt="1">
        <dgm:presLayoutVars>
          <dgm:chMax val="0"/>
          <dgm:bulletEnabled val="1"/>
        </dgm:presLayoutVars>
      </dgm:prSet>
      <dgm:spPr/>
      <dgm:t>
        <a:bodyPr/>
        <a:lstStyle/>
        <a:p>
          <a:endParaRPr lang="en-US"/>
        </a:p>
      </dgm:t>
    </dgm:pt>
    <dgm:pt modelId="{6600AACE-71E8-4717-B592-CC5E2AF377B7}" type="pres">
      <dgm:prSet presAssocID="{4BC015FC-37F6-429A-BA04-341DB7F8DDC5}" presName="rightArrowText" presStyleLbl="node1" presStyleIdx="0" presStyleCnt="1">
        <dgm:presLayoutVars>
          <dgm:chMax val="0"/>
          <dgm:bulletEnabled val="1"/>
        </dgm:presLayoutVars>
      </dgm:prSet>
      <dgm:spPr/>
      <dgm:t>
        <a:bodyPr/>
        <a:lstStyle/>
        <a:p>
          <a:endParaRPr lang="en-US"/>
        </a:p>
      </dgm:t>
    </dgm:pt>
  </dgm:ptLst>
  <dgm:cxnLst>
    <dgm:cxn modelId="{9A88044C-9EA6-46F0-8879-BE8A0C36FCDE}" srcId="{4BC015FC-37F6-429A-BA04-341DB7F8DDC5}" destId="{C6696D6E-B214-4BB8-B7B8-531D65F59AC4}" srcOrd="1" destOrd="0" parTransId="{9BFBD8CB-C26D-4A8A-A270-3C6601CB3F24}" sibTransId="{CD117480-5D39-45F0-8B4C-2C3F8034AEF6}"/>
    <dgm:cxn modelId="{66664ED0-347E-4077-BA83-3E97AFE52293}" type="presOf" srcId="{C75BDD97-B8C0-47A2-98B9-D72CEEB2D505}" destId="{2BEE9F8B-8F01-42E7-8089-D8396984B564}" srcOrd="0" destOrd="0" presId="urn:microsoft.com/office/officeart/2005/8/layout/arrow6"/>
    <dgm:cxn modelId="{E433818A-9A3A-4C71-A4E4-FCC2EACD21DF}" type="presOf" srcId="{C6696D6E-B214-4BB8-B7B8-531D65F59AC4}" destId="{6600AACE-71E8-4717-B592-CC5E2AF377B7}" srcOrd="0" destOrd="0" presId="urn:microsoft.com/office/officeart/2005/8/layout/arrow6"/>
    <dgm:cxn modelId="{ED4D53BA-9238-4F92-95D7-0AA4074F2552}" srcId="{4BC015FC-37F6-429A-BA04-341DB7F8DDC5}" destId="{C75BDD97-B8C0-47A2-98B9-D72CEEB2D505}" srcOrd="0" destOrd="0" parTransId="{C6DF7EE2-D706-405B-9811-32FF04D66199}" sibTransId="{D9715E8D-F93A-4EA2-9BED-3D76A316EC42}"/>
    <dgm:cxn modelId="{C801E7E7-FA1D-4C15-B55E-73F57063321E}" type="presOf" srcId="{4BC015FC-37F6-429A-BA04-341DB7F8DDC5}" destId="{F58B1672-1F21-42F5-9C7D-9A7E5800AE90}" srcOrd="0" destOrd="0" presId="urn:microsoft.com/office/officeart/2005/8/layout/arrow6"/>
    <dgm:cxn modelId="{D989E896-D099-4812-8C3D-E306343C0B1F}" type="presParOf" srcId="{F58B1672-1F21-42F5-9C7D-9A7E5800AE90}" destId="{10530F9A-EA0C-4861-B662-E98C73B9944F}" srcOrd="0" destOrd="0" presId="urn:microsoft.com/office/officeart/2005/8/layout/arrow6"/>
    <dgm:cxn modelId="{222F6664-682A-4147-B62C-0164EEC6F049}" type="presParOf" srcId="{F58B1672-1F21-42F5-9C7D-9A7E5800AE90}" destId="{2BEE9F8B-8F01-42E7-8089-D8396984B564}" srcOrd="1" destOrd="0" presId="urn:microsoft.com/office/officeart/2005/8/layout/arrow6"/>
    <dgm:cxn modelId="{FDEF125B-39D5-4429-ACE6-A2D603C28D64}" type="presParOf" srcId="{F58B1672-1F21-42F5-9C7D-9A7E5800AE90}" destId="{6600AACE-71E8-4717-B592-CC5E2AF377B7}" srcOrd="2" destOrd="0" presId="urn:microsoft.com/office/officeart/2005/8/layout/arrow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243C-2796-44A1-999D-C3AE96FCE15E}">
      <dsp:nvSpPr>
        <dsp:cNvPr id="0" name=""/>
        <dsp:cNvSpPr/>
      </dsp:nvSpPr>
      <dsp:spPr>
        <a:xfrm>
          <a:off x="6361" y="1057482"/>
          <a:ext cx="1287682" cy="77336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Blast</a:t>
          </a:r>
          <a:endParaRPr lang="en-US" sz="2000" kern="1200" dirty="0"/>
        </a:p>
      </dsp:txBody>
      <dsp:txXfrm>
        <a:off x="29012" y="1080133"/>
        <a:ext cx="1242380" cy="728063"/>
      </dsp:txXfrm>
    </dsp:sp>
    <dsp:sp modelId="{902BE9DC-1423-4E94-8676-64E913983AE5}">
      <dsp:nvSpPr>
        <dsp:cNvPr id="0" name=""/>
        <dsp:cNvSpPr/>
      </dsp:nvSpPr>
      <dsp:spPr>
        <a:xfrm>
          <a:off x="1449472" y="1284492"/>
          <a:ext cx="272988" cy="31934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449472" y="1348361"/>
        <a:ext cx="191092" cy="191607"/>
      </dsp:txXfrm>
    </dsp:sp>
    <dsp:sp modelId="{7367EBC8-8499-497D-A4DE-C20AE6DD7788}">
      <dsp:nvSpPr>
        <dsp:cNvPr id="0" name=""/>
        <dsp:cNvSpPr/>
      </dsp:nvSpPr>
      <dsp:spPr>
        <a:xfrm>
          <a:off x="1809117" y="1057482"/>
          <a:ext cx="1713172" cy="77336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Promyeloctye</a:t>
          </a:r>
          <a:endParaRPr lang="en-US" sz="1800" kern="1200" dirty="0"/>
        </a:p>
      </dsp:txBody>
      <dsp:txXfrm>
        <a:off x="1831768" y="1080133"/>
        <a:ext cx="1667870" cy="728063"/>
      </dsp:txXfrm>
    </dsp:sp>
    <dsp:sp modelId="{8FB46CFA-5F74-4E35-B084-A2252ED2C9D1}">
      <dsp:nvSpPr>
        <dsp:cNvPr id="0" name=""/>
        <dsp:cNvSpPr/>
      </dsp:nvSpPr>
      <dsp:spPr>
        <a:xfrm>
          <a:off x="3630861" y="1284492"/>
          <a:ext cx="230173" cy="31934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3630861" y="1348361"/>
        <a:ext cx="161121" cy="191607"/>
      </dsp:txXfrm>
    </dsp:sp>
    <dsp:sp modelId="{28F5D10E-E6DF-4C52-81A3-C7DD5BC21FAE}">
      <dsp:nvSpPr>
        <dsp:cNvPr id="0" name=""/>
        <dsp:cNvSpPr/>
      </dsp:nvSpPr>
      <dsp:spPr>
        <a:xfrm>
          <a:off x="3956578" y="1057482"/>
          <a:ext cx="1287682" cy="77336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Myeloctye</a:t>
          </a:r>
          <a:endParaRPr lang="en-US" sz="1400" kern="1200" dirty="0"/>
        </a:p>
      </dsp:txBody>
      <dsp:txXfrm>
        <a:off x="3979229" y="1080133"/>
        <a:ext cx="1242380" cy="728063"/>
      </dsp:txXfrm>
    </dsp:sp>
    <dsp:sp modelId="{124B02DD-B7D9-4D68-AAE5-5FD07D38D494}">
      <dsp:nvSpPr>
        <dsp:cNvPr id="0" name=""/>
        <dsp:cNvSpPr/>
      </dsp:nvSpPr>
      <dsp:spPr>
        <a:xfrm>
          <a:off x="5428040" y="1284492"/>
          <a:ext cx="315804" cy="31934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428040" y="1348361"/>
        <a:ext cx="221063" cy="191607"/>
      </dsp:txXfrm>
    </dsp:sp>
    <dsp:sp modelId="{8C2DF6FE-AB3D-4DF0-A601-FC424C800DD8}">
      <dsp:nvSpPr>
        <dsp:cNvPr id="0" name=""/>
        <dsp:cNvSpPr/>
      </dsp:nvSpPr>
      <dsp:spPr>
        <a:xfrm>
          <a:off x="5840118" y="1057482"/>
          <a:ext cx="1847528" cy="77336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Metamyeloctye</a:t>
          </a:r>
          <a:endParaRPr lang="en-US" sz="1400" kern="1200" dirty="0"/>
        </a:p>
      </dsp:txBody>
      <dsp:txXfrm>
        <a:off x="5862769" y="1080133"/>
        <a:ext cx="1802226" cy="728063"/>
      </dsp:txXfrm>
    </dsp:sp>
    <dsp:sp modelId="{F0366AF8-AD77-4DB5-9A47-8001D707B988}">
      <dsp:nvSpPr>
        <dsp:cNvPr id="0" name=""/>
        <dsp:cNvSpPr/>
      </dsp:nvSpPr>
      <dsp:spPr>
        <a:xfrm>
          <a:off x="7816416" y="1284492"/>
          <a:ext cx="272988" cy="31934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7816416" y="1348361"/>
        <a:ext cx="191092" cy="191607"/>
      </dsp:txXfrm>
    </dsp:sp>
    <dsp:sp modelId="{B8A5F6F6-58DF-4CC3-B617-24CABBF55344}">
      <dsp:nvSpPr>
        <dsp:cNvPr id="0" name=""/>
        <dsp:cNvSpPr/>
      </dsp:nvSpPr>
      <dsp:spPr>
        <a:xfrm>
          <a:off x="8202721" y="1057482"/>
          <a:ext cx="1287682" cy="77336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Band</a:t>
          </a:r>
          <a:endParaRPr lang="en-US" sz="1900" kern="1200" dirty="0"/>
        </a:p>
      </dsp:txBody>
      <dsp:txXfrm>
        <a:off x="8225372" y="1080133"/>
        <a:ext cx="1242380" cy="728063"/>
      </dsp:txXfrm>
    </dsp:sp>
    <dsp:sp modelId="{708FED8F-9EF1-4701-96CD-3847FFD17308}">
      <dsp:nvSpPr>
        <dsp:cNvPr id="0" name=""/>
        <dsp:cNvSpPr/>
      </dsp:nvSpPr>
      <dsp:spPr>
        <a:xfrm>
          <a:off x="9619172" y="1284492"/>
          <a:ext cx="272988" cy="31934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9619172" y="1348361"/>
        <a:ext cx="191092" cy="191607"/>
      </dsp:txXfrm>
    </dsp:sp>
    <dsp:sp modelId="{6CFA0D9F-3A65-4F2F-85A8-FEB66976BC0F}">
      <dsp:nvSpPr>
        <dsp:cNvPr id="0" name=""/>
        <dsp:cNvSpPr/>
      </dsp:nvSpPr>
      <dsp:spPr>
        <a:xfrm>
          <a:off x="10005477" y="1057482"/>
          <a:ext cx="1490351" cy="77336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Segmented </a:t>
          </a:r>
          <a:r>
            <a:rPr lang="en-US" sz="2000" kern="1200" dirty="0" smtClean="0"/>
            <a:t>Neutrophil</a:t>
          </a:r>
          <a:endParaRPr lang="en-US" sz="1900" kern="1200" dirty="0"/>
        </a:p>
      </dsp:txBody>
      <dsp:txXfrm>
        <a:off x="10028128" y="1080133"/>
        <a:ext cx="1445049" cy="72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E220F-F935-4095-B86C-07BB5AE2D9C1}">
      <dsp:nvSpPr>
        <dsp:cNvPr id="0" name=""/>
        <dsp:cNvSpPr/>
      </dsp:nvSpPr>
      <dsp:spPr>
        <a:xfrm>
          <a:off x="0" y="0"/>
          <a:ext cx="9416716" cy="2016000"/>
        </a:xfrm>
        <a:prstGeom prst="rightArrow">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EEB19-D128-4661-BBE9-141A8FC5B8A1}">
      <dsp:nvSpPr>
        <dsp:cNvPr id="0" name=""/>
        <dsp:cNvSpPr/>
      </dsp:nvSpPr>
      <dsp:spPr>
        <a:xfrm>
          <a:off x="5203391" y="510663"/>
          <a:ext cx="3705992" cy="10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rPr>
            <a:t>Mature</a:t>
          </a:r>
          <a:endParaRPr lang="en-US" sz="2800" kern="1200" dirty="0">
            <a:solidFill>
              <a:srgbClr val="FFFF00"/>
            </a:solidFill>
          </a:endParaRPr>
        </a:p>
      </dsp:txBody>
      <dsp:txXfrm>
        <a:off x="5203391" y="510663"/>
        <a:ext cx="3705992" cy="1008000"/>
      </dsp:txXfrm>
    </dsp:sp>
    <dsp:sp modelId="{F76B70B0-1658-4AE2-B071-F480730C7458}">
      <dsp:nvSpPr>
        <dsp:cNvPr id="0" name=""/>
        <dsp:cNvSpPr/>
      </dsp:nvSpPr>
      <dsp:spPr>
        <a:xfrm>
          <a:off x="756200" y="510663"/>
          <a:ext cx="3705992" cy="10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rPr>
            <a:t>Immature</a:t>
          </a:r>
          <a:endParaRPr lang="en-US" sz="2800" kern="1200" dirty="0">
            <a:solidFill>
              <a:srgbClr val="FFFF00"/>
            </a:solidFill>
          </a:endParaRPr>
        </a:p>
      </dsp:txBody>
      <dsp:txXfrm>
        <a:off x="756200" y="510663"/>
        <a:ext cx="3705992" cy="100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30F9A-EA0C-4861-B662-E98C73B9944F}">
      <dsp:nvSpPr>
        <dsp:cNvPr id="0" name=""/>
        <dsp:cNvSpPr/>
      </dsp:nvSpPr>
      <dsp:spPr>
        <a:xfrm>
          <a:off x="0" y="198792"/>
          <a:ext cx="8005364" cy="3202146"/>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E9F8B-8F01-42E7-8089-D8396984B564}">
      <dsp:nvSpPr>
        <dsp:cNvPr id="0" name=""/>
        <dsp:cNvSpPr/>
      </dsp:nvSpPr>
      <dsp:spPr>
        <a:xfrm>
          <a:off x="960643" y="801596"/>
          <a:ext cx="2641770" cy="15690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Myelo: Smaller, more clumped chromatin, rounding nucleus. Clearing cytoplasm, fewer dark granules.</a:t>
          </a:r>
          <a:endParaRPr lang="en-US" sz="1800" kern="1200" dirty="0"/>
        </a:p>
      </dsp:txBody>
      <dsp:txXfrm>
        <a:off x="960643" y="801596"/>
        <a:ext cx="2641770" cy="1569051"/>
      </dsp:txXfrm>
    </dsp:sp>
    <dsp:sp modelId="{6600AACE-71E8-4717-B592-CC5E2AF377B7}">
      <dsp:nvSpPr>
        <dsp:cNvPr id="0" name=""/>
        <dsp:cNvSpPr/>
      </dsp:nvSpPr>
      <dsp:spPr>
        <a:xfrm>
          <a:off x="4002682" y="1313939"/>
          <a:ext cx="3122092" cy="15690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Promyelo: Larger cell with larger, more diffuse chromatin. Nucleoli may be seen more. Cytoplasm more basophilic (blue) with larger azurophilic (blue) granules.</a:t>
          </a:r>
          <a:endParaRPr lang="en-US" sz="1800" kern="1200" dirty="0"/>
        </a:p>
      </dsp:txBody>
      <dsp:txXfrm>
        <a:off x="4002682" y="1313939"/>
        <a:ext cx="3122092" cy="15690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361559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406360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396476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198181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421270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192465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194654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46100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405466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264753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E3D9A-D797-427A-9084-81874F2ACE3A}" type="datetimeFigureOut">
              <a:rPr lang="en-US" smtClean="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58484-AF17-4BFF-BB98-C2C3C3EB8BF1}" type="slidenum">
              <a:rPr lang="en-US" smtClean="0"/>
              <a:t>‹#›</a:t>
            </a:fld>
            <a:endParaRPr lang="en-US" dirty="0"/>
          </a:p>
        </p:txBody>
      </p:sp>
    </p:spTree>
    <p:extLst>
      <p:ext uri="{BB962C8B-B14F-4D97-AF65-F5344CB8AC3E}">
        <p14:creationId xmlns:p14="http://schemas.microsoft.com/office/powerpoint/2010/main" val="81632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E3D9A-D797-427A-9084-81874F2ACE3A}" type="datetimeFigureOut">
              <a:rPr lang="en-US" smtClean="0"/>
              <a:t>11/20/2020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58484-AF17-4BFF-BB98-C2C3C3EB8BF1}" type="slidenum">
              <a:rPr lang="en-US" smtClean="0"/>
              <a:t>‹#›</a:t>
            </a:fld>
            <a:endParaRPr lang="en-US" dirty="0"/>
          </a:p>
        </p:txBody>
      </p:sp>
    </p:spTree>
    <p:extLst>
      <p:ext uri="{BB962C8B-B14F-4D97-AF65-F5344CB8AC3E}">
        <p14:creationId xmlns:p14="http://schemas.microsoft.com/office/powerpoint/2010/main" val="119771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2.JPG"/><Relationship Id="rId7" Type="http://schemas.openxmlformats.org/officeDocument/2006/relationships/diagramLayout" Target="../diagrams/layout3.xml"/><Relationship Id="rId2" Type="http://schemas.openxmlformats.org/officeDocument/2006/relationships/image" Target="../media/image31.JPG"/><Relationship Id="rId1" Type="http://schemas.openxmlformats.org/officeDocument/2006/relationships/slideLayout" Target="../slideLayouts/slideLayout5.xml"/><Relationship Id="rId6" Type="http://schemas.openxmlformats.org/officeDocument/2006/relationships/diagramData" Target="../diagrams/data3.xml"/><Relationship Id="rId5" Type="http://schemas.openxmlformats.org/officeDocument/2006/relationships/image" Target="../media/image34.jpg"/><Relationship Id="rId10" Type="http://schemas.microsoft.com/office/2007/relationships/diagramDrawing" Target="../diagrams/drawing3.xml"/><Relationship Id="rId4" Type="http://schemas.openxmlformats.org/officeDocument/2006/relationships/image" Target="../media/image33.JP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39.png"/><Relationship Id="rId4" Type="http://schemas.openxmlformats.org/officeDocument/2006/relationships/image" Target="../media/image36.png"/><Relationship Id="rId9"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1.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8.JPG"/><Relationship Id="rId1" Type="http://schemas.openxmlformats.org/officeDocument/2006/relationships/slideLayout" Target="../slideLayouts/slideLayout9.xml"/><Relationship Id="rId4" Type="http://schemas.openxmlformats.org/officeDocument/2006/relationships/image" Target="../media/image50.JP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9.xml"/><Relationship Id="rId4" Type="http://schemas.openxmlformats.org/officeDocument/2006/relationships/image" Target="../media/image49.JPG"/></Relationships>
</file>

<file path=ppt/slides/_rels/slide4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fif"/><Relationship Id="rId1" Type="http://schemas.openxmlformats.org/officeDocument/2006/relationships/slideLayout" Target="../slideLayouts/slideLayout4.xml"/><Relationship Id="rId4" Type="http://schemas.openxmlformats.org/officeDocument/2006/relationships/image" Target="../media/image60.jfif"/></Relationships>
</file>

<file path=ppt/slides/_rels/slide49.xml.rels><?xml version="1.0" encoding="UTF-8" standalone="yes"?>
<Relationships xmlns="http://schemas.openxmlformats.org/package/2006/relationships"><Relationship Id="rId3" Type="http://schemas.openxmlformats.org/officeDocument/2006/relationships/hyperlink" Target="https://elss.cap.org/elss/ShowProperty?nodePath=/UCMCON/Contribution%20Folders/WebApplications/digitalscope/vpbs-b-2020.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VPBS-B 2020 Education</a:t>
            </a:r>
            <a:endParaRPr lang="en-US" dirty="0"/>
          </a:p>
        </p:txBody>
      </p:sp>
      <p:sp>
        <p:nvSpPr>
          <p:cNvPr id="3" name="Subtitle 2"/>
          <p:cNvSpPr>
            <a:spLocks noGrp="1"/>
          </p:cNvSpPr>
          <p:nvPr>
            <p:ph type="subTitle" idx="1"/>
          </p:nvPr>
        </p:nvSpPr>
        <p:spPr>
          <a:xfrm>
            <a:off x="1524000" y="3602038"/>
            <a:ext cx="9144000" cy="1972594"/>
          </a:xfrm>
        </p:spPr>
        <p:txBody>
          <a:bodyPr>
            <a:normAutofit/>
          </a:bodyPr>
          <a:lstStyle/>
          <a:p>
            <a:r>
              <a:rPr lang="en-US" dirty="0" smtClean="0"/>
              <a:t>A fun review of images with a touch of information!</a:t>
            </a:r>
          </a:p>
          <a:p>
            <a:r>
              <a:rPr lang="en-US" dirty="0" smtClean="0"/>
              <a:t>The following are images from our most recent peripheral blood smear survey. There are some great images to refresh your knowledge</a:t>
            </a:r>
            <a:r>
              <a:rPr lang="en-US" dirty="0" smtClean="0"/>
              <a:t>.</a:t>
            </a:r>
            <a:r>
              <a:rPr lang="en-US" dirty="0"/>
              <a:t> </a:t>
            </a:r>
            <a:r>
              <a:rPr lang="en-US" dirty="0" smtClean="0"/>
              <a:t>This is a review to meet a requirement, but I also intended for it to be a possible reference for you in the future.</a:t>
            </a:r>
            <a:endParaRPr lang="en-US" dirty="0" smtClean="0"/>
          </a:p>
        </p:txBody>
      </p:sp>
    </p:spTree>
    <p:extLst>
      <p:ext uri="{BB962C8B-B14F-4D97-AF65-F5344CB8AC3E}">
        <p14:creationId xmlns:p14="http://schemas.microsoft.com/office/powerpoint/2010/main" val="6092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What RBC morph is represented by the cells the arrows are pointing to?</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q"/>
            </a:pPr>
            <a:r>
              <a:rPr lang="en-US" dirty="0" smtClean="0"/>
              <a:t>Sickle Cell</a:t>
            </a:r>
          </a:p>
          <a:p>
            <a:pPr>
              <a:buFont typeface="Wingdings" panose="05000000000000000000" pitchFamily="2" charset="2"/>
              <a:buChar char="q"/>
            </a:pPr>
            <a:r>
              <a:rPr lang="en-US" dirty="0" smtClean="0"/>
              <a:t>Schistocyte</a:t>
            </a:r>
          </a:p>
          <a:p>
            <a:pPr>
              <a:buFont typeface="Wingdings" panose="05000000000000000000" pitchFamily="2" charset="2"/>
              <a:buChar char="q"/>
            </a:pPr>
            <a:r>
              <a:rPr lang="en-US" dirty="0" smtClean="0"/>
              <a:t>Stomatocyte</a:t>
            </a:r>
          </a:p>
          <a:p>
            <a:pPr>
              <a:buFont typeface="Wingdings" panose="05000000000000000000" pitchFamily="2" charset="2"/>
              <a:buChar char="q"/>
            </a:pPr>
            <a:r>
              <a:rPr lang="en-US" dirty="0" smtClean="0"/>
              <a:t>Spherocyte</a:t>
            </a:r>
          </a:p>
          <a:p>
            <a:pPr>
              <a:buFont typeface="Wingdings" panose="05000000000000000000" pitchFamily="2" charset="2"/>
              <a:buChar char="q"/>
            </a:pPr>
            <a:r>
              <a:rPr lang="en-US" dirty="0" smtClean="0"/>
              <a:t>Ovalocyte</a:t>
            </a:r>
          </a:p>
          <a:p>
            <a:pPr>
              <a:buFont typeface="Wingdings" panose="05000000000000000000" pitchFamily="2" charset="2"/>
              <a:buChar char="q"/>
            </a:pPr>
            <a:r>
              <a:rPr lang="en-US" dirty="0" smtClean="0"/>
              <a:t>Elliptocyte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36210" y="2505075"/>
            <a:ext cx="3227584" cy="3684588"/>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794" y="2505075"/>
            <a:ext cx="2763441" cy="3684588"/>
          </a:xfrm>
          <a:prstGeom prst="rect">
            <a:avLst/>
          </a:prstGeom>
        </p:spPr>
      </p:pic>
      <p:sp>
        <p:nvSpPr>
          <p:cNvPr id="12" name="Bent Arrow 11"/>
          <p:cNvSpPr/>
          <p:nvPr/>
        </p:nvSpPr>
        <p:spPr>
          <a:xfrm>
            <a:off x="9023684" y="4098758"/>
            <a:ext cx="537411" cy="954505"/>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9050982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5125"/>
            <a:ext cx="11357811" cy="1325563"/>
          </a:xfrm>
          <a:ln>
            <a:solidFill>
              <a:srgbClr val="FF9999"/>
            </a:solidFill>
          </a:ln>
        </p:spPr>
        <p:txBody>
          <a:bodyPr>
            <a:normAutofit/>
          </a:bodyPr>
          <a:lstStyle/>
          <a:p>
            <a:r>
              <a:rPr lang="en-US" sz="1800" dirty="0" smtClean="0">
                <a:latin typeface="Times New Roman" panose="02020603050405020304" pitchFamily="18" charset="0"/>
                <a:cs typeface="Times New Roman" panose="02020603050405020304" pitchFamily="18" charset="0"/>
              </a:rPr>
              <a:t>Sickle cells (Drepanocytes) are long, thin red cells that appear crescentic with two pointed ends. They are formed due to the crystallization of Hemoglobin S upon deoxygenation. They are generally seen when a patient has hemoglobin SS or hemoglobin SC disease and some beta-</a:t>
            </a:r>
            <a:r>
              <a:rPr lang="en-US" sz="1800" dirty="0" smtClean="0">
                <a:latin typeface="Times New Roman" panose="02020603050405020304" pitchFamily="18" charset="0"/>
                <a:cs typeface="Times New Roman" panose="02020603050405020304" pitchFamily="18" charset="0"/>
              </a:rPr>
              <a:t>thalassemias</a:t>
            </a:r>
            <a:r>
              <a:rPr lang="en-US" sz="1800" dirty="0" smtClean="0">
                <a:latin typeface="Times New Roman" panose="02020603050405020304" pitchFamily="18" charset="0"/>
                <a:cs typeface="Times New Roman" panose="02020603050405020304" pitchFamily="18" charset="0"/>
              </a:rPr>
              <a:t>. Colder weather or excess physical activity can bring on a sickle crisis in individuals with these diseases, and often require transfusion for proper oxygenation.</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smtClean="0"/>
              <a:t>What RBC morph is represented by the cells the arrows are pointing to?</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ü"/>
            </a:pPr>
            <a:r>
              <a:rPr lang="en-US" dirty="0" smtClean="0"/>
              <a:t>Sickle Cell</a:t>
            </a:r>
          </a:p>
          <a:p>
            <a:pPr>
              <a:buFont typeface="Wingdings" panose="05000000000000000000" pitchFamily="2" charset="2"/>
              <a:buChar char="q"/>
            </a:pPr>
            <a:r>
              <a:rPr lang="en-US" dirty="0" smtClean="0"/>
              <a:t>Schistocyte</a:t>
            </a:r>
          </a:p>
          <a:p>
            <a:pPr>
              <a:buFont typeface="Wingdings" panose="05000000000000000000" pitchFamily="2" charset="2"/>
              <a:buChar char="q"/>
            </a:pPr>
            <a:r>
              <a:rPr lang="en-US" dirty="0" smtClean="0"/>
              <a:t>Stomatocyte</a:t>
            </a:r>
          </a:p>
          <a:p>
            <a:pPr>
              <a:buFont typeface="Wingdings" panose="05000000000000000000" pitchFamily="2" charset="2"/>
              <a:buChar char="q"/>
            </a:pPr>
            <a:r>
              <a:rPr lang="en-US" dirty="0" smtClean="0"/>
              <a:t>Spherocyte</a:t>
            </a:r>
          </a:p>
          <a:p>
            <a:pPr>
              <a:buFont typeface="Wingdings" panose="05000000000000000000" pitchFamily="2" charset="2"/>
              <a:buChar char="q"/>
            </a:pPr>
            <a:r>
              <a:rPr lang="en-US" dirty="0" smtClean="0"/>
              <a:t>Ovalocyte</a:t>
            </a:r>
          </a:p>
          <a:p>
            <a:pPr>
              <a:buFont typeface="Wingdings" panose="05000000000000000000" pitchFamily="2" charset="2"/>
              <a:buChar char="q"/>
            </a:pPr>
            <a:r>
              <a:rPr lang="en-US" dirty="0" smtClean="0"/>
              <a:t>Elliptocyte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36210" y="2505075"/>
            <a:ext cx="3227584" cy="3684588"/>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794" y="2505075"/>
            <a:ext cx="2763441" cy="3684588"/>
          </a:xfrm>
          <a:prstGeom prst="rect">
            <a:avLst/>
          </a:prstGeom>
        </p:spPr>
      </p:pic>
      <p:sp>
        <p:nvSpPr>
          <p:cNvPr id="12" name="Bent Arrow 11"/>
          <p:cNvSpPr/>
          <p:nvPr/>
        </p:nvSpPr>
        <p:spPr>
          <a:xfrm>
            <a:off x="9023684" y="4098758"/>
            <a:ext cx="537411" cy="954505"/>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11731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What is seen in this image?</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q"/>
            </a:pPr>
            <a:r>
              <a:rPr lang="en-US" dirty="0" smtClean="0"/>
              <a:t>Teardrop Cell</a:t>
            </a:r>
          </a:p>
          <a:p>
            <a:pPr>
              <a:buFont typeface="Wingdings" panose="05000000000000000000" pitchFamily="2" charset="2"/>
              <a:buChar char="q"/>
            </a:pPr>
            <a:r>
              <a:rPr lang="en-US" dirty="0" smtClean="0"/>
              <a:t>Sickle Cell</a:t>
            </a:r>
          </a:p>
          <a:p>
            <a:pPr>
              <a:buFont typeface="Wingdings" panose="05000000000000000000" pitchFamily="2" charset="2"/>
              <a:buChar char="q"/>
            </a:pPr>
            <a:r>
              <a:rPr lang="en-US" dirty="0" smtClean="0"/>
              <a:t>Spherocyte</a:t>
            </a:r>
          </a:p>
          <a:p>
            <a:pPr>
              <a:buFont typeface="Wingdings" panose="05000000000000000000" pitchFamily="2" charset="2"/>
              <a:buChar char="q"/>
            </a:pPr>
            <a:r>
              <a:rPr lang="en-US" dirty="0" smtClean="0"/>
              <a:t>Schistocyte</a:t>
            </a:r>
            <a:endParaRPr lang="en-US" dirty="0"/>
          </a:p>
        </p:txBody>
      </p:sp>
      <p:sp>
        <p:nvSpPr>
          <p:cNvPr id="5" name="Text Placeholder 4"/>
          <p:cNvSpPr>
            <a:spLocks noGrp="1"/>
          </p:cNvSpPr>
          <p:nvPr>
            <p:ph type="body" sz="quarter" idx="3"/>
          </p:nvPr>
        </p:nvSpPr>
        <p:spPr/>
        <p:txBody>
          <a:bodyPr>
            <a:noAutofit/>
          </a:bodyPr>
          <a:lstStyle/>
          <a:p>
            <a:r>
              <a:rPr lang="en-US" sz="1600" b="0" dirty="0" smtClean="0"/>
              <a:t>Some helpful background for this one:</a:t>
            </a:r>
          </a:p>
          <a:p>
            <a:r>
              <a:rPr lang="en-US" sz="1600" b="0" dirty="0" smtClean="0"/>
              <a:t>History of Sickle Cell Disease. </a:t>
            </a:r>
          </a:p>
          <a:p>
            <a:r>
              <a:rPr lang="en-US" sz="1600" b="0" dirty="0" smtClean="0"/>
              <a:t>HGB = 6.9 | HCT = 19.2 | MCV = 81 | MCHC = 35.9</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49884" y="2505075"/>
            <a:ext cx="3227820" cy="3684588"/>
          </a:xfrm>
        </p:spPr>
      </p:pic>
    </p:spTree>
    <p:extLst>
      <p:ext uri="{BB962C8B-B14F-4D97-AF65-F5344CB8AC3E}">
        <p14:creationId xmlns:p14="http://schemas.microsoft.com/office/powerpoint/2010/main" val="368917850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98" y="4186990"/>
            <a:ext cx="10515600" cy="2356436"/>
          </a:xfrm>
          <a:ln>
            <a:solidFill>
              <a:srgbClr val="FF9999"/>
            </a:solidFill>
          </a:ln>
        </p:spPr>
        <p:txBody>
          <a:bodyPr>
            <a:normAutofit/>
          </a:bodyPr>
          <a:lstStyle/>
          <a:p>
            <a:r>
              <a:rPr lang="en-US" sz="1800" dirty="0" smtClean="0">
                <a:latin typeface="Times New Roman" panose="02020603050405020304" pitchFamily="18" charset="0"/>
                <a:cs typeface="Times New Roman" panose="02020603050405020304" pitchFamily="18" charset="0"/>
              </a:rPr>
              <a:t>The arrow is pointing to a Spherocyte. Notice how it is smaller in diameter and perfectly round, and also how deeply shaded (full of hemoglobin) the cell is. Another hint is in the RBC indices for the sample. The small MCV (normal = 80-100) and high MCHC (normal is 32-36) are clues that spherocytes are possible. The known sickle cell disease is also a clue to look for spherocytes.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Spherocytes are most prevalent in hereditary spherocytosis and hemolytic anemias. Spherocytosis is caused by a defect in the RBC membrane that allows increased permeability for sodium and water to enter the cell (plumping it up).</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67598" y="205289"/>
            <a:ext cx="5157787" cy="823912"/>
          </a:xfrm>
        </p:spPr>
        <p:txBody>
          <a:bodyPr/>
          <a:lstStyle/>
          <a:p>
            <a:r>
              <a:rPr lang="en-US" dirty="0" smtClean="0"/>
              <a:t>What is seen in this image?</a:t>
            </a:r>
            <a:endParaRPr lang="en-US" dirty="0"/>
          </a:p>
        </p:txBody>
      </p:sp>
      <p:sp>
        <p:nvSpPr>
          <p:cNvPr id="4" name="Content Placeholder 3"/>
          <p:cNvSpPr>
            <a:spLocks noGrp="1"/>
          </p:cNvSpPr>
          <p:nvPr>
            <p:ph sz="half" idx="2"/>
          </p:nvPr>
        </p:nvSpPr>
        <p:spPr>
          <a:xfrm>
            <a:off x="767598" y="1125454"/>
            <a:ext cx="5157787" cy="3684588"/>
          </a:xfrm>
        </p:spPr>
        <p:txBody>
          <a:bodyPr/>
          <a:lstStyle/>
          <a:p>
            <a:pPr>
              <a:buFont typeface="Wingdings" panose="05000000000000000000" pitchFamily="2" charset="2"/>
              <a:buChar char="q"/>
            </a:pPr>
            <a:r>
              <a:rPr lang="en-US" dirty="0" smtClean="0"/>
              <a:t>Teardrop Cell</a:t>
            </a:r>
          </a:p>
          <a:p>
            <a:pPr>
              <a:buFont typeface="Wingdings" panose="05000000000000000000" pitchFamily="2" charset="2"/>
              <a:buChar char="q"/>
            </a:pPr>
            <a:r>
              <a:rPr lang="en-US" dirty="0" smtClean="0"/>
              <a:t>Sickle Cell</a:t>
            </a:r>
          </a:p>
          <a:p>
            <a:pPr>
              <a:buFont typeface="Wingdings" panose="05000000000000000000" pitchFamily="2" charset="2"/>
              <a:buChar char="ü"/>
            </a:pPr>
            <a:r>
              <a:rPr lang="en-US" dirty="0" smtClean="0"/>
              <a:t>Spherocyte</a:t>
            </a:r>
          </a:p>
          <a:p>
            <a:pPr>
              <a:buFont typeface="Wingdings" panose="05000000000000000000" pitchFamily="2" charset="2"/>
              <a:buChar char="q"/>
            </a:pPr>
            <a:r>
              <a:rPr lang="en-US" dirty="0" smtClean="0"/>
              <a:t>Schistocyte</a:t>
            </a:r>
            <a:endParaRPr lang="en-US" dirty="0"/>
          </a:p>
        </p:txBody>
      </p:sp>
      <p:sp>
        <p:nvSpPr>
          <p:cNvPr id="5" name="Text Placeholder 4"/>
          <p:cNvSpPr>
            <a:spLocks noGrp="1"/>
          </p:cNvSpPr>
          <p:nvPr>
            <p:ph type="body" sz="quarter" idx="3"/>
          </p:nvPr>
        </p:nvSpPr>
        <p:spPr>
          <a:xfrm>
            <a:off x="6172200" y="405816"/>
            <a:ext cx="5183188" cy="823912"/>
          </a:xfrm>
        </p:spPr>
        <p:txBody>
          <a:bodyPr>
            <a:normAutofit fontScale="55000" lnSpcReduction="20000"/>
          </a:bodyPr>
          <a:lstStyle/>
          <a:p>
            <a:r>
              <a:rPr lang="en-US" b="0" dirty="0" smtClean="0"/>
              <a:t>Some helpful background for this one:</a:t>
            </a:r>
          </a:p>
          <a:p>
            <a:r>
              <a:rPr lang="en-US" b="0" dirty="0" smtClean="0"/>
              <a:t>History of Sickle Cell Disease. </a:t>
            </a:r>
          </a:p>
          <a:p>
            <a:r>
              <a:rPr lang="en-US" b="0" dirty="0" smtClean="0"/>
              <a:t>HGB = 6.9 | HCT = 19.2 | MCV = 81 | MCHC = 35.9</a:t>
            </a:r>
          </a:p>
        </p:txBody>
      </p:sp>
      <p:pic>
        <p:nvPicPr>
          <p:cNvPr id="7" name="Content Placeholder 6"/>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b="35340"/>
          <a:stretch/>
        </p:blipFill>
        <p:spPr>
          <a:xfrm>
            <a:off x="6315694" y="1381501"/>
            <a:ext cx="3227820" cy="2260057"/>
          </a:xfrm>
        </p:spPr>
      </p:pic>
    </p:spTree>
    <p:extLst>
      <p:ext uri="{BB962C8B-B14F-4D97-AF65-F5344CB8AC3E}">
        <p14:creationId xmlns:p14="http://schemas.microsoft.com/office/powerpoint/2010/main" val="32991382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What RBC inclusion is seen in this image?</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q"/>
            </a:pPr>
            <a:r>
              <a:rPr lang="en-US" dirty="0" smtClean="0"/>
              <a:t>Howell-Jolly bodies</a:t>
            </a:r>
          </a:p>
          <a:p>
            <a:pPr>
              <a:buFont typeface="Wingdings" panose="05000000000000000000" pitchFamily="2" charset="2"/>
              <a:buChar char="q"/>
            </a:pPr>
            <a:r>
              <a:rPr lang="en-US" dirty="0" smtClean="0"/>
              <a:t>Pappenheimer bodies</a:t>
            </a:r>
          </a:p>
          <a:p>
            <a:pPr>
              <a:buFont typeface="Wingdings" panose="05000000000000000000" pitchFamily="2" charset="2"/>
              <a:buChar char="q"/>
            </a:pPr>
            <a:r>
              <a:rPr lang="en-US" dirty="0" smtClean="0"/>
              <a:t>Basophilic stippling</a:t>
            </a:r>
          </a:p>
          <a:p>
            <a:pPr>
              <a:buFont typeface="Wingdings" panose="05000000000000000000" pitchFamily="2" charset="2"/>
              <a:buChar char="q"/>
            </a:pPr>
            <a:r>
              <a:rPr lang="en-US" dirty="0" smtClean="0"/>
              <a:t>Hemoglobin C crystal</a:t>
            </a:r>
            <a:endParaRPr lang="en-US" dirty="0"/>
          </a:p>
        </p:txBody>
      </p:sp>
      <p:sp>
        <p:nvSpPr>
          <p:cNvPr id="5" name="Text Placeholder 4"/>
          <p:cNvSpPr>
            <a:spLocks noGrp="1"/>
          </p:cNvSpPr>
          <p:nvPr>
            <p:ph type="body" sz="quarter" idx="3"/>
          </p:nvPr>
        </p:nvSpPr>
        <p:spPr>
          <a:xfrm>
            <a:off x="6084887" y="1736310"/>
            <a:ext cx="5183188" cy="507833"/>
          </a:xfrm>
        </p:spPr>
        <p:txBody>
          <a:bodyPr/>
          <a:lstStyle/>
          <a:p>
            <a:r>
              <a:rPr lang="en-US" dirty="0" smtClean="0"/>
              <a:t>(Same patient as previous slide.)</a:t>
            </a:r>
            <a:endParaRPr lang="en-US" dirty="0"/>
          </a:p>
        </p:txBody>
      </p:sp>
      <p:pic>
        <p:nvPicPr>
          <p:cNvPr id="7" name="Content Placeholder 6"/>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9934" t="11187" r="14162" b="22079"/>
          <a:stretch/>
        </p:blipFill>
        <p:spPr>
          <a:xfrm>
            <a:off x="8518358" y="2550697"/>
            <a:ext cx="2454442" cy="2358189"/>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403" t="12688" r="12939" b="25695"/>
          <a:stretch/>
        </p:blipFill>
        <p:spPr>
          <a:xfrm>
            <a:off x="5625223" y="2550697"/>
            <a:ext cx="2767263" cy="2165684"/>
          </a:xfrm>
          <a:prstGeom prst="rect">
            <a:avLst/>
          </a:prstGeom>
        </p:spPr>
      </p:pic>
      <p:cxnSp>
        <p:nvCxnSpPr>
          <p:cNvPr id="12" name="Straight Arrow Connector 11"/>
          <p:cNvCxnSpPr/>
          <p:nvPr/>
        </p:nvCxnSpPr>
        <p:spPr>
          <a:xfrm flipV="1">
            <a:off x="7058526" y="3898232"/>
            <a:ext cx="24063" cy="1788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9820234" y="4076203"/>
            <a:ext cx="8021" cy="17566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5018980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9999"/>
            </a:solidFill>
          </a:ln>
        </p:spPr>
        <p:txBody>
          <a:bodyPr>
            <a:normAutofit fontScale="90000"/>
          </a:bodyPr>
          <a:lstStyle/>
          <a:p>
            <a:r>
              <a:rPr lang="en-US" sz="1800" dirty="0" smtClean="0">
                <a:latin typeface="Times New Roman" panose="02020603050405020304" pitchFamily="18" charset="0"/>
                <a:cs typeface="Times New Roman" panose="02020603050405020304" pitchFamily="18" charset="0"/>
              </a:rPr>
              <a:t>The inclusions in the images are Howell-Jolly bodies. H-J bodies are a fragment of nuclear DNA left behind after the nucleus in extruded from the RBC. They are seen often when the spleen is absent or hypofunctional (as occurs with Sickle Cell patients).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Usually only 1 H-J body is seen in a cell, but multiple are possible. Note that pappenheimer bodies and basophilic stippling usually comes with multiple inclusions in a cell.</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smtClean="0"/>
              <a:t>What RBC inclusion is seen in this image?</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ü"/>
            </a:pPr>
            <a:r>
              <a:rPr lang="en-US" dirty="0" smtClean="0"/>
              <a:t>Howell-Jolly bodies</a:t>
            </a:r>
          </a:p>
          <a:p>
            <a:pPr>
              <a:buFont typeface="Wingdings" panose="05000000000000000000" pitchFamily="2" charset="2"/>
              <a:buChar char="q"/>
            </a:pPr>
            <a:r>
              <a:rPr lang="en-US" dirty="0" smtClean="0"/>
              <a:t>Pappenheimer bodies</a:t>
            </a:r>
          </a:p>
          <a:p>
            <a:pPr>
              <a:buFont typeface="Wingdings" panose="05000000000000000000" pitchFamily="2" charset="2"/>
              <a:buChar char="q"/>
            </a:pPr>
            <a:r>
              <a:rPr lang="en-US" dirty="0" smtClean="0"/>
              <a:t>Basophilic stippling</a:t>
            </a:r>
          </a:p>
          <a:p>
            <a:pPr>
              <a:buFont typeface="Wingdings" panose="05000000000000000000" pitchFamily="2" charset="2"/>
              <a:buChar char="q"/>
            </a:pPr>
            <a:r>
              <a:rPr lang="en-US" dirty="0" smtClean="0"/>
              <a:t>Hemoglobin C crystal</a:t>
            </a:r>
            <a:endParaRPr lang="en-US" dirty="0"/>
          </a:p>
        </p:txBody>
      </p:sp>
      <p:sp>
        <p:nvSpPr>
          <p:cNvPr id="5" name="Text Placeholder 4"/>
          <p:cNvSpPr>
            <a:spLocks noGrp="1"/>
          </p:cNvSpPr>
          <p:nvPr>
            <p:ph type="body" sz="quarter" idx="3"/>
          </p:nvPr>
        </p:nvSpPr>
        <p:spPr>
          <a:xfrm>
            <a:off x="6084887" y="1736310"/>
            <a:ext cx="5183188" cy="507833"/>
          </a:xfrm>
        </p:spPr>
        <p:txBody>
          <a:bodyPr/>
          <a:lstStyle/>
          <a:p>
            <a:r>
              <a:rPr lang="en-US" dirty="0" smtClean="0"/>
              <a:t>(Same patient as previous slide.)</a:t>
            </a:r>
            <a:endParaRPr lang="en-US" dirty="0"/>
          </a:p>
        </p:txBody>
      </p:sp>
      <p:pic>
        <p:nvPicPr>
          <p:cNvPr id="7" name="Content Placeholder 6"/>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9934" t="11187" r="14162" b="22079"/>
          <a:stretch/>
        </p:blipFill>
        <p:spPr>
          <a:xfrm>
            <a:off x="8518358" y="2550697"/>
            <a:ext cx="2454442" cy="2358189"/>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403" t="12688" r="12939" b="25695"/>
          <a:stretch/>
        </p:blipFill>
        <p:spPr>
          <a:xfrm>
            <a:off x="5625223" y="2550697"/>
            <a:ext cx="2767263" cy="2165684"/>
          </a:xfrm>
          <a:prstGeom prst="rect">
            <a:avLst/>
          </a:prstGeom>
        </p:spPr>
      </p:pic>
      <p:cxnSp>
        <p:nvCxnSpPr>
          <p:cNvPr id="12" name="Straight Arrow Connector 11"/>
          <p:cNvCxnSpPr/>
          <p:nvPr/>
        </p:nvCxnSpPr>
        <p:spPr>
          <a:xfrm flipV="1">
            <a:off x="7058526" y="3898232"/>
            <a:ext cx="24063" cy="1788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9820234" y="4076203"/>
            <a:ext cx="8021" cy="17566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55330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Same patient as previous slide.</a:t>
            </a:r>
            <a:endParaRPr lang="en-US" dirty="0"/>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881" t="15657" r="17186" b="22339"/>
          <a:stretch/>
        </p:blipFill>
        <p:spPr>
          <a:xfrm>
            <a:off x="713873" y="2823410"/>
            <a:ext cx="2157664" cy="2181726"/>
          </a:xfrm>
        </p:spPr>
      </p:pic>
      <p:sp>
        <p:nvSpPr>
          <p:cNvPr id="5" name="Text Placeholder 4"/>
          <p:cNvSpPr>
            <a:spLocks noGrp="1"/>
          </p:cNvSpPr>
          <p:nvPr>
            <p:ph type="body" sz="quarter" idx="3"/>
          </p:nvPr>
        </p:nvSpPr>
        <p:spPr/>
        <p:txBody>
          <a:bodyPr/>
          <a:lstStyle/>
          <a:p>
            <a:r>
              <a:rPr lang="en-US" dirty="0" smtClean="0"/>
              <a:t>What cell is seen in these images?</a:t>
            </a:r>
            <a:endParaRPr lang="en-US" dirty="0"/>
          </a:p>
        </p:txBody>
      </p:sp>
      <p:sp>
        <p:nvSpPr>
          <p:cNvPr id="6" name="Content Placeholder 5"/>
          <p:cNvSpPr>
            <a:spLocks noGrp="1"/>
          </p:cNvSpPr>
          <p:nvPr>
            <p:ph sz="quarter" idx="4"/>
          </p:nvPr>
        </p:nvSpPr>
        <p:spPr/>
        <p:txBody>
          <a:bodyPr/>
          <a:lstStyle/>
          <a:p>
            <a:pPr>
              <a:buFont typeface="Wingdings" panose="05000000000000000000" pitchFamily="2" charset="2"/>
              <a:buChar char="q"/>
            </a:pPr>
            <a:r>
              <a:rPr lang="en-US" dirty="0" smtClean="0"/>
              <a:t>Lymphocyte</a:t>
            </a:r>
          </a:p>
          <a:p>
            <a:pPr>
              <a:buFont typeface="Wingdings" panose="05000000000000000000" pitchFamily="2" charset="2"/>
              <a:buChar char="q"/>
            </a:pPr>
            <a:r>
              <a:rPr lang="en-US" dirty="0" smtClean="0"/>
              <a:t>NRBC</a:t>
            </a:r>
          </a:p>
          <a:p>
            <a:pPr>
              <a:buFont typeface="Wingdings" panose="05000000000000000000" pitchFamily="2" charset="2"/>
              <a:buChar char="q"/>
            </a:pPr>
            <a:r>
              <a:rPr lang="en-US" dirty="0" smtClean="0"/>
              <a:t>Blast</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679" t="21040" r="21650" b="27237"/>
          <a:stretch/>
        </p:blipFill>
        <p:spPr>
          <a:xfrm>
            <a:off x="2881146" y="4034588"/>
            <a:ext cx="2622884" cy="1941095"/>
          </a:xfrm>
          <a:prstGeom prst="rect">
            <a:avLst/>
          </a:prstGeom>
        </p:spPr>
      </p:pic>
      <p:sp>
        <p:nvSpPr>
          <p:cNvPr id="9" name="Left Arrow 8"/>
          <p:cNvSpPr/>
          <p:nvPr/>
        </p:nvSpPr>
        <p:spPr>
          <a:xfrm>
            <a:off x="2181726" y="3441032"/>
            <a:ext cx="2077453" cy="24865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Down Arrow 9"/>
          <p:cNvSpPr/>
          <p:nvPr/>
        </p:nvSpPr>
        <p:spPr>
          <a:xfrm>
            <a:off x="4090737" y="2711116"/>
            <a:ext cx="708652" cy="175661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819656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157" y="4175834"/>
            <a:ext cx="5540959" cy="2273092"/>
          </a:xfrm>
          <a:ln>
            <a:solidFill>
              <a:srgbClr val="FF9999"/>
            </a:solidFill>
          </a:ln>
        </p:spPr>
        <p:txBody>
          <a:bodyPr>
            <a:normAutofit/>
          </a:bodyPr>
          <a:lstStyle/>
          <a:p>
            <a:r>
              <a:rPr lang="en-US" sz="1600" dirty="0" smtClean="0">
                <a:latin typeface="Times New Roman" panose="02020603050405020304" pitchFamily="18" charset="0"/>
                <a:cs typeface="Times New Roman" panose="02020603050405020304" pitchFamily="18" charset="0"/>
              </a:rPr>
              <a:t>These Nucleated Red Blood Cells (NRBC’s) are seen often in patients with anemia. The bone marrow attempts to make up for a lower volume of RBC’s in plasma by increasing production, and some cells are released prior to being fully mature. NRBC’s are immature red blood cells whose nucleus has not been removed.</a:t>
            </a:r>
            <a:endParaRPr lang="en-US" sz="1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smtClean="0"/>
              <a:t>Same patient as previous slide.</a:t>
            </a:r>
            <a:endParaRPr lang="en-US" dirty="0"/>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881" t="15657" r="17186" b="22339"/>
          <a:stretch/>
        </p:blipFill>
        <p:spPr>
          <a:xfrm>
            <a:off x="713873" y="2823410"/>
            <a:ext cx="2157664" cy="2181726"/>
          </a:xfrm>
        </p:spPr>
      </p:pic>
      <p:sp>
        <p:nvSpPr>
          <p:cNvPr id="5" name="Text Placeholder 4"/>
          <p:cNvSpPr>
            <a:spLocks noGrp="1"/>
          </p:cNvSpPr>
          <p:nvPr>
            <p:ph type="body" sz="quarter" idx="3"/>
          </p:nvPr>
        </p:nvSpPr>
        <p:spPr/>
        <p:txBody>
          <a:bodyPr/>
          <a:lstStyle/>
          <a:p>
            <a:r>
              <a:rPr lang="en-US" dirty="0" smtClean="0"/>
              <a:t>What cell is seen in these images?</a:t>
            </a:r>
            <a:endParaRPr lang="en-US" dirty="0"/>
          </a:p>
        </p:txBody>
      </p:sp>
      <p:sp>
        <p:nvSpPr>
          <p:cNvPr id="6" name="Content Placeholder 5"/>
          <p:cNvSpPr>
            <a:spLocks noGrp="1"/>
          </p:cNvSpPr>
          <p:nvPr>
            <p:ph sz="quarter" idx="4"/>
          </p:nvPr>
        </p:nvSpPr>
        <p:spPr/>
        <p:txBody>
          <a:bodyPr/>
          <a:lstStyle/>
          <a:p>
            <a:pPr>
              <a:buFont typeface="Wingdings" panose="05000000000000000000" pitchFamily="2" charset="2"/>
              <a:buChar char="q"/>
            </a:pPr>
            <a:r>
              <a:rPr lang="en-US" dirty="0" smtClean="0"/>
              <a:t>Lymphocyte</a:t>
            </a:r>
          </a:p>
          <a:p>
            <a:pPr>
              <a:buFont typeface="Wingdings" panose="05000000000000000000" pitchFamily="2" charset="2"/>
              <a:buChar char="ü"/>
            </a:pPr>
            <a:r>
              <a:rPr lang="en-US" dirty="0" smtClean="0"/>
              <a:t>NRBC</a:t>
            </a:r>
          </a:p>
          <a:p>
            <a:pPr>
              <a:buFont typeface="Wingdings" panose="05000000000000000000" pitchFamily="2" charset="2"/>
              <a:buChar char="q"/>
            </a:pPr>
            <a:r>
              <a:rPr lang="en-US" dirty="0" smtClean="0"/>
              <a:t>Blast</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679" t="21040" r="21650" b="27237"/>
          <a:stretch/>
        </p:blipFill>
        <p:spPr>
          <a:xfrm>
            <a:off x="2881146" y="4034588"/>
            <a:ext cx="2622884" cy="1941095"/>
          </a:xfrm>
          <a:prstGeom prst="rect">
            <a:avLst/>
          </a:prstGeom>
        </p:spPr>
      </p:pic>
      <p:sp>
        <p:nvSpPr>
          <p:cNvPr id="9" name="Left Arrow 8"/>
          <p:cNvSpPr/>
          <p:nvPr/>
        </p:nvSpPr>
        <p:spPr>
          <a:xfrm>
            <a:off x="2181726" y="3441032"/>
            <a:ext cx="2077453" cy="24865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Down Arrow 9"/>
          <p:cNvSpPr/>
          <p:nvPr/>
        </p:nvSpPr>
        <p:spPr>
          <a:xfrm>
            <a:off x="4090737" y="2711116"/>
            <a:ext cx="708652" cy="175661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2432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425" y="0"/>
            <a:ext cx="7467600" cy="1062038"/>
          </a:xfrm>
          <a:solidFill>
            <a:srgbClr val="FF0000">
              <a:alpha val="64000"/>
            </a:srgbClr>
          </a:solidFill>
        </p:spPr>
        <p:txBody>
          <a:bodyPr>
            <a:normAutofit/>
          </a:bodyPr>
          <a:lstStyle/>
          <a:p>
            <a:r>
              <a:rPr lang="en-US" sz="5400" b="1" dirty="0" smtClean="0">
                <a:solidFill>
                  <a:srgbClr val="FF9999"/>
                </a:solidFill>
                <a:latin typeface="Arial Black" panose="020B0A04020102020204" pitchFamily="34" charset="0"/>
              </a:rPr>
              <a:t>WBC Classification</a:t>
            </a:r>
            <a:endParaRPr lang="en-US" sz="5400" b="1" dirty="0">
              <a:solidFill>
                <a:srgbClr val="FF9999"/>
              </a:solidFill>
              <a:latin typeface="Arial Black" panose="020B0A04020102020204" pitchFamily="34" charset="0"/>
            </a:endParaRPr>
          </a:p>
        </p:txBody>
      </p:sp>
    </p:spTree>
    <p:extLst>
      <p:ext uri="{BB962C8B-B14F-4D97-AF65-F5344CB8AC3E}">
        <p14:creationId xmlns:p14="http://schemas.microsoft.com/office/powerpoint/2010/main" val="7583572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cell in these images.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902" b="5902"/>
          <a:stretch>
            <a:fillRect/>
          </a:stretch>
        </p:blipFill>
        <p:spPr>
          <a:xfrm>
            <a:off x="7196472" y="2324518"/>
            <a:ext cx="4488892" cy="3544470"/>
          </a:xfrm>
        </p:spPr>
      </p:pic>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q"/>
            </a:pPr>
            <a:r>
              <a:rPr lang="en-US" sz="2000" dirty="0" smtClean="0"/>
              <a:t>Segmented Neutrophil</a:t>
            </a:r>
          </a:p>
          <a:p>
            <a:pPr marL="285750" indent="-285750">
              <a:buFont typeface="Wingdings" panose="05000000000000000000" pitchFamily="2" charset="2"/>
              <a:buChar char="q"/>
            </a:pPr>
            <a:r>
              <a:rPr lang="en-US" sz="2000" dirty="0" smtClean="0"/>
              <a:t>Band Neutrophil</a:t>
            </a:r>
          </a:p>
          <a:p>
            <a:pPr marL="285750" indent="-285750">
              <a:buFont typeface="Wingdings" panose="05000000000000000000" pitchFamily="2" charset="2"/>
              <a:buChar char="q"/>
            </a:pPr>
            <a:r>
              <a:rPr lang="en-US" sz="2000" dirty="0" smtClean="0"/>
              <a:t>Lymphocyte</a:t>
            </a:r>
          </a:p>
          <a:p>
            <a:pPr marL="285750" indent="-285750">
              <a:buFont typeface="Wingdings" panose="05000000000000000000" pitchFamily="2" charset="2"/>
              <a:buChar char="q"/>
            </a:pPr>
            <a:r>
              <a:rPr lang="en-US" sz="2000" dirty="0" smtClean="0"/>
              <a:t>Monocyte</a:t>
            </a:r>
          </a:p>
          <a:p>
            <a:pPr marL="285750" indent="-285750">
              <a:buFont typeface="Wingdings" panose="05000000000000000000" pitchFamily="2" charset="2"/>
              <a:buChar char="q"/>
            </a:pPr>
            <a:r>
              <a:rPr lang="en-US" sz="2000" dirty="0" smtClean="0"/>
              <a:t>Eosinophil</a:t>
            </a:r>
          </a:p>
          <a:p>
            <a:pPr marL="285750" indent="-285750">
              <a:buFont typeface="Wingdings" panose="05000000000000000000" pitchFamily="2" charset="2"/>
              <a:buChar char="q"/>
            </a:pPr>
            <a:r>
              <a:rPr lang="en-US" sz="2000" dirty="0" smtClean="0"/>
              <a:t>Basophil</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746960"/>
            <a:ext cx="2933700" cy="2781300"/>
          </a:xfrm>
          <a:prstGeom prst="rect">
            <a:avLst/>
          </a:prstGeom>
        </p:spPr>
      </p:pic>
    </p:spTree>
    <p:extLst>
      <p:ext uri="{BB962C8B-B14F-4D97-AF65-F5344CB8AC3E}">
        <p14:creationId xmlns:p14="http://schemas.microsoft.com/office/powerpoint/2010/main" val="1908375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4238625"/>
            <a:ext cx="7131050" cy="942975"/>
          </a:xfrm>
          <a:solidFill>
            <a:srgbClr val="FF0000">
              <a:alpha val="67000"/>
            </a:srgbClr>
          </a:solidFill>
        </p:spPr>
        <p:txBody>
          <a:bodyPr/>
          <a:lstStyle/>
          <a:p>
            <a:r>
              <a:rPr lang="en-US" dirty="0" smtClean="0">
                <a:solidFill>
                  <a:srgbClr val="FFC000"/>
                </a:solidFill>
                <a:latin typeface="Arial Black" panose="020B0A04020102020204" pitchFamily="34" charset="0"/>
              </a:rPr>
              <a:t>RBC morphology</a:t>
            </a:r>
            <a:endParaRPr lang="en-US"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3027876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cell in these images.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902" b="5902"/>
          <a:stretch>
            <a:fillRect/>
          </a:stretch>
        </p:blipFill>
        <p:spPr>
          <a:xfrm>
            <a:off x="7196472" y="2324518"/>
            <a:ext cx="4488892" cy="3544470"/>
          </a:xfrm>
        </p:spPr>
      </p:pic>
      <p:sp>
        <p:nvSpPr>
          <p:cNvPr id="4" name="Text Placeholder 3"/>
          <p:cNvSpPr>
            <a:spLocks noGrp="1"/>
          </p:cNvSpPr>
          <p:nvPr>
            <p:ph type="body" sz="half" idx="2"/>
          </p:nvPr>
        </p:nvSpPr>
        <p:spPr>
          <a:xfrm>
            <a:off x="839788" y="2057400"/>
            <a:ext cx="3451475" cy="2602832"/>
          </a:xfrm>
        </p:spPr>
        <p:txBody>
          <a:bodyPr>
            <a:normAutofit/>
          </a:bodyPr>
          <a:lstStyle/>
          <a:p>
            <a:pPr marL="285750" indent="-285750">
              <a:buFont typeface="Wingdings" panose="05000000000000000000" pitchFamily="2" charset="2"/>
              <a:buChar char="q"/>
            </a:pPr>
            <a:r>
              <a:rPr lang="en-US" sz="2000" dirty="0" smtClean="0"/>
              <a:t>Segmented Neutrophil</a:t>
            </a:r>
          </a:p>
          <a:p>
            <a:pPr marL="285750" indent="-285750">
              <a:buFont typeface="Wingdings" panose="05000000000000000000" pitchFamily="2" charset="2"/>
              <a:buChar char="q"/>
            </a:pPr>
            <a:r>
              <a:rPr lang="en-US" sz="2000" dirty="0" smtClean="0"/>
              <a:t>Band Neutrophil</a:t>
            </a:r>
          </a:p>
          <a:p>
            <a:pPr marL="285750" indent="-285750">
              <a:buFont typeface="Wingdings" panose="05000000000000000000" pitchFamily="2" charset="2"/>
              <a:buChar char="q"/>
            </a:pPr>
            <a:r>
              <a:rPr lang="en-US" sz="2000" dirty="0" smtClean="0"/>
              <a:t>Lymphocyte</a:t>
            </a:r>
          </a:p>
          <a:p>
            <a:pPr marL="285750" indent="-285750">
              <a:buFont typeface="Wingdings" panose="05000000000000000000" pitchFamily="2" charset="2"/>
              <a:buChar char="q"/>
            </a:pPr>
            <a:r>
              <a:rPr lang="en-US" sz="2000" dirty="0" smtClean="0"/>
              <a:t>Monocyte</a:t>
            </a:r>
          </a:p>
          <a:p>
            <a:pPr marL="342900" indent="-342900">
              <a:buFont typeface="Wingdings" panose="05000000000000000000" pitchFamily="2" charset="2"/>
              <a:buChar char="ü"/>
            </a:pPr>
            <a:r>
              <a:rPr lang="en-US" sz="2000" dirty="0" smtClean="0"/>
              <a:t>Eosinophil</a:t>
            </a:r>
          </a:p>
          <a:p>
            <a:pPr marL="285750" indent="-285750">
              <a:buFont typeface="Wingdings" panose="05000000000000000000" pitchFamily="2" charset="2"/>
              <a:buChar char="q"/>
            </a:pPr>
            <a:r>
              <a:rPr lang="en-US" sz="2000" dirty="0" smtClean="0"/>
              <a:t>Basophil</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746960"/>
            <a:ext cx="2933700" cy="2781300"/>
          </a:xfrm>
          <a:prstGeom prst="rect">
            <a:avLst/>
          </a:prstGeom>
        </p:spPr>
      </p:pic>
      <p:sp>
        <p:nvSpPr>
          <p:cNvPr id="3" name="TextBox 2"/>
          <p:cNvSpPr txBox="1"/>
          <p:nvPr/>
        </p:nvSpPr>
        <p:spPr>
          <a:xfrm>
            <a:off x="689811" y="4852737"/>
            <a:ext cx="5598694" cy="646331"/>
          </a:xfrm>
          <a:prstGeom prst="rect">
            <a:avLst/>
          </a:prstGeom>
          <a:noFill/>
          <a:ln>
            <a:solidFill>
              <a:srgbClr val="FF9999"/>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Starting out easy. Cells filled with red/orange/pink granules can be classified as Eosinophils.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8565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cell in these images.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2327" t="15022" r="23872" b="26275"/>
          <a:stretch/>
        </p:blipFill>
        <p:spPr>
          <a:xfrm>
            <a:off x="5670884" y="1018675"/>
            <a:ext cx="3320716" cy="2879558"/>
          </a:xfrm>
        </p:spPr>
      </p:pic>
      <p:sp>
        <p:nvSpPr>
          <p:cNvPr id="4" name="Text Placeholder 3"/>
          <p:cNvSpPr>
            <a:spLocks noGrp="1"/>
          </p:cNvSpPr>
          <p:nvPr>
            <p:ph type="body" sz="half" idx="2"/>
          </p:nvPr>
        </p:nvSpPr>
        <p:spPr/>
        <p:txBody>
          <a:bodyPr/>
          <a:lstStyle/>
          <a:p>
            <a:pPr marL="285750" lvl="0" indent="-285750">
              <a:buFont typeface="Wingdings" panose="05000000000000000000" pitchFamily="2" charset="2"/>
              <a:buChar char="q"/>
            </a:pPr>
            <a:r>
              <a:rPr lang="en-US" sz="2000" dirty="0">
                <a:solidFill>
                  <a:prstClr val="black"/>
                </a:solidFill>
              </a:rPr>
              <a:t>Segmented Neutrophil</a:t>
            </a:r>
          </a:p>
          <a:p>
            <a:pPr marL="285750" lvl="0" indent="-285750">
              <a:buFont typeface="Wingdings" panose="05000000000000000000" pitchFamily="2" charset="2"/>
              <a:buChar char="q"/>
            </a:pPr>
            <a:r>
              <a:rPr lang="en-US" sz="2000" dirty="0">
                <a:solidFill>
                  <a:prstClr val="black"/>
                </a:solidFill>
              </a:rPr>
              <a:t>Band Neutrophil</a:t>
            </a:r>
          </a:p>
          <a:p>
            <a:pPr marL="285750" lvl="0" indent="-285750">
              <a:buFont typeface="Wingdings" panose="05000000000000000000" pitchFamily="2" charset="2"/>
              <a:buChar char="q"/>
            </a:pPr>
            <a:r>
              <a:rPr lang="en-US" sz="2000" dirty="0">
                <a:solidFill>
                  <a:prstClr val="black"/>
                </a:solidFill>
              </a:rPr>
              <a:t>Lymphocyte</a:t>
            </a:r>
          </a:p>
          <a:p>
            <a:pPr marL="285750" lvl="0" indent="-285750">
              <a:buFont typeface="Wingdings" panose="05000000000000000000" pitchFamily="2" charset="2"/>
              <a:buChar char="q"/>
            </a:pPr>
            <a:r>
              <a:rPr lang="en-US" sz="2000" dirty="0">
                <a:solidFill>
                  <a:prstClr val="black"/>
                </a:solidFill>
              </a:rPr>
              <a:t>Monocyte</a:t>
            </a:r>
          </a:p>
          <a:p>
            <a:pPr marL="285750" lvl="0" indent="-285750">
              <a:buFont typeface="Wingdings" panose="05000000000000000000" pitchFamily="2" charset="2"/>
              <a:buChar char="q"/>
            </a:pPr>
            <a:r>
              <a:rPr lang="en-US" sz="2000" dirty="0">
                <a:solidFill>
                  <a:prstClr val="black"/>
                </a:solidFill>
              </a:rPr>
              <a:t>Eosinophil</a:t>
            </a:r>
          </a:p>
          <a:p>
            <a:pPr marL="285750" lvl="0" indent="-285750">
              <a:buFont typeface="Wingdings" panose="05000000000000000000" pitchFamily="2" charset="2"/>
              <a:buChar char="q"/>
            </a:pPr>
            <a:r>
              <a:rPr lang="en-US" sz="2000" dirty="0">
                <a:solidFill>
                  <a:prstClr val="black"/>
                </a:solidFill>
              </a:rPr>
              <a:t>Basophil</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970" t="12516" r="7895" b="17036"/>
          <a:stretch/>
        </p:blipFill>
        <p:spPr>
          <a:xfrm>
            <a:off x="8739437" y="3117767"/>
            <a:ext cx="2751221" cy="275122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121" t="38909" r="50235" b="14272"/>
          <a:stretch/>
        </p:blipFill>
        <p:spPr>
          <a:xfrm>
            <a:off x="3978191" y="3508000"/>
            <a:ext cx="2486527" cy="2751222"/>
          </a:xfrm>
          <a:prstGeom prst="rect">
            <a:avLst/>
          </a:prstGeom>
        </p:spPr>
      </p:pic>
    </p:spTree>
    <p:extLst>
      <p:ext uri="{BB962C8B-B14F-4D97-AF65-F5344CB8AC3E}">
        <p14:creationId xmlns:p14="http://schemas.microsoft.com/office/powerpoint/2010/main" val="2333986332"/>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cell in these images.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2327" t="15022" r="23872" b="26275"/>
          <a:stretch/>
        </p:blipFill>
        <p:spPr>
          <a:xfrm>
            <a:off x="5670884" y="1018675"/>
            <a:ext cx="3320716" cy="2879558"/>
          </a:xfrm>
        </p:spPr>
      </p:pic>
      <p:sp>
        <p:nvSpPr>
          <p:cNvPr id="4" name="Text Placeholder 3"/>
          <p:cNvSpPr>
            <a:spLocks noGrp="1"/>
          </p:cNvSpPr>
          <p:nvPr>
            <p:ph type="body" sz="half" idx="2"/>
          </p:nvPr>
        </p:nvSpPr>
        <p:spPr/>
        <p:txBody>
          <a:bodyPr/>
          <a:lstStyle/>
          <a:p>
            <a:pPr marL="285750" lvl="0" indent="-285750">
              <a:buFont typeface="Wingdings" panose="05000000000000000000" pitchFamily="2" charset="2"/>
              <a:buChar char="q"/>
            </a:pPr>
            <a:r>
              <a:rPr lang="en-US" sz="2000" dirty="0">
                <a:solidFill>
                  <a:prstClr val="black"/>
                </a:solidFill>
              </a:rPr>
              <a:t>Segmented Neutrophil</a:t>
            </a:r>
          </a:p>
          <a:p>
            <a:pPr marL="285750" lvl="0" indent="-285750">
              <a:buFont typeface="Wingdings" panose="05000000000000000000" pitchFamily="2" charset="2"/>
              <a:buChar char="q"/>
            </a:pPr>
            <a:r>
              <a:rPr lang="en-US" sz="2000" dirty="0">
                <a:solidFill>
                  <a:prstClr val="black"/>
                </a:solidFill>
              </a:rPr>
              <a:t>Band Neutrophil</a:t>
            </a:r>
          </a:p>
          <a:p>
            <a:pPr marL="285750" lvl="0" indent="-285750">
              <a:buFont typeface="Wingdings" panose="05000000000000000000" pitchFamily="2" charset="2"/>
              <a:buChar char="q"/>
            </a:pPr>
            <a:r>
              <a:rPr lang="en-US" sz="2000" dirty="0">
                <a:solidFill>
                  <a:prstClr val="black"/>
                </a:solidFill>
              </a:rPr>
              <a:t>Lymphocyte</a:t>
            </a:r>
          </a:p>
          <a:p>
            <a:pPr marL="285750" lvl="0" indent="-285750">
              <a:buFont typeface="Wingdings" panose="05000000000000000000" pitchFamily="2" charset="2"/>
              <a:buChar char="q"/>
            </a:pPr>
            <a:r>
              <a:rPr lang="en-US" sz="2000" dirty="0">
                <a:solidFill>
                  <a:prstClr val="black"/>
                </a:solidFill>
              </a:rPr>
              <a:t>Monocyte</a:t>
            </a:r>
          </a:p>
          <a:p>
            <a:pPr marL="285750" lvl="0" indent="-285750">
              <a:buFont typeface="Wingdings" panose="05000000000000000000" pitchFamily="2" charset="2"/>
              <a:buChar char="q"/>
            </a:pPr>
            <a:r>
              <a:rPr lang="en-US" sz="2000" dirty="0">
                <a:solidFill>
                  <a:prstClr val="black"/>
                </a:solidFill>
              </a:rPr>
              <a:t>Eosinophil</a:t>
            </a:r>
          </a:p>
          <a:p>
            <a:pPr marL="342900" lvl="0" indent="-342900">
              <a:buFont typeface="Wingdings" panose="05000000000000000000" pitchFamily="2" charset="2"/>
              <a:buChar char="ü"/>
            </a:pPr>
            <a:r>
              <a:rPr lang="en-US" sz="2000" dirty="0">
                <a:solidFill>
                  <a:prstClr val="black"/>
                </a:solidFill>
              </a:rPr>
              <a:t>Basophil</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970" t="12516" r="7895" b="17036"/>
          <a:stretch/>
        </p:blipFill>
        <p:spPr>
          <a:xfrm>
            <a:off x="8739437" y="3117767"/>
            <a:ext cx="2751221" cy="2751221"/>
          </a:xfrm>
          <a:prstGeom prst="rect">
            <a:avLst/>
          </a:prstGeom>
        </p:spPr>
      </p:pic>
      <p:sp>
        <p:nvSpPr>
          <p:cNvPr id="7" name="TextBox 6"/>
          <p:cNvSpPr txBox="1"/>
          <p:nvPr/>
        </p:nvSpPr>
        <p:spPr>
          <a:xfrm>
            <a:off x="409074" y="4788568"/>
            <a:ext cx="6304547" cy="1477328"/>
          </a:xfrm>
          <a:prstGeom prst="rect">
            <a:avLst/>
          </a:prstGeom>
          <a:noFill/>
          <a:ln>
            <a:solidFill>
              <a:srgbClr val="FF9999"/>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These are basophils. Note the presence of the large dark blue granules in the cytoplasm.</a:t>
            </a:r>
          </a:p>
          <a:p>
            <a:r>
              <a:rPr lang="en-US" dirty="0" smtClean="0">
                <a:latin typeface="Times New Roman" panose="02020603050405020304" pitchFamily="18" charset="0"/>
                <a:cs typeface="Times New Roman" panose="02020603050405020304" pitchFamily="18" charset="0"/>
              </a:rPr>
              <a:t>**Even though the nucleus of these cells look immature, they are classified as basophils because of the granules. They are not classified as band or metamyelocyte.**</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3121" t="38909" r="50235" b="14272"/>
          <a:stretch/>
        </p:blipFill>
        <p:spPr>
          <a:xfrm>
            <a:off x="8991600" y="366545"/>
            <a:ext cx="2486527" cy="2751222"/>
          </a:xfrm>
          <a:prstGeom prst="rect">
            <a:avLst/>
          </a:prstGeom>
        </p:spPr>
      </p:pic>
    </p:spTree>
    <p:extLst>
      <p:ext uri="{BB962C8B-B14F-4D97-AF65-F5344CB8AC3E}">
        <p14:creationId xmlns:p14="http://schemas.microsoft.com/office/powerpoint/2010/main" val="7731519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94371"/>
            <a:ext cx="7153275" cy="1791703"/>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shape">
              <a:fillToRect l="50000" t="50000" r="50000" b="50000"/>
            </a:path>
            <a:tileRect/>
          </a:gradFill>
        </p:spPr>
        <p:txBody>
          <a:bodyPr>
            <a:normAutofit fontScale="90000"/>
          </a:bodyPr>
          <a:lstStyle/>
          <a:p>
            <a:r>
              <a:rPr lang="en-US" dirty="0" smtClean="0">
                <a:latin typeface="Arial" panose="020B0604020202020204" pitchFamily="34" charset="0"/>
                <a:cs typeface="Arial" panose="020B0604020202020204" pitchFamily="34" charset="0"/>
              </a:rPr>
              <a:t>Immature Granulocyte Classification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08025" y="4838700"/>
            <a:ext cx="10515600" cy="1755775"/>
          </a:xfrm>
          <a:solidFill>
            <a:schemeClr val="bg1"/>
          </a:solidFill>
        </p:spPr>
        <p:txBody>
          <a:bodyPr>
            <a:normAutofit fontScale="92500" lnSpcReduction="10000"/>
          </a:bodyPr>
          <a:lstStyle/>
          <a:p>
            <a:r>
              <a:rPr lang="en-US" dirty="0" smtClean="0"/>
              <a:t>The following several slides are meant to help distinguish neutrophil precursors. Obviously opinions can differ somewhat between techs on how to classify these cells. I will give data based on the results of the CAP survey and reasons why the cells are classified the way they are. I will also say that for cells that you are deciding between 2 categories, CAP (and I) tend to classify them as the more mature of the 2 options. Note also that the maturity of the nucleus lends more weight to the final classification than the cytoplasm.</a:t>
            </a:r>
            <a:endParaRPr lang="en-US" dirty="0"/>
          </a:p>
        </p:txBody>
      </p:sp>
    </p:spTree>
    <p:extLst>
      <p:ext uri="{BB962C8B-B14F-4D97-AF65-F5344CB8AC3E}">
        <p14:creationId xmlns:p14="http://schemas.microsoft.com/office/powerpoint/2010/main" val="1378131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1000" t="-1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effectLst>
            <a:glow rad="228600">
              <a:schemeClr val="accent6">
                <a:satMod val="175000"/>
                <a:alpha val="66000"/>
              </a:schemeClr>
            </a:glow>
          </a:effectLst>
        </p:spPr>
        <p:txBody>
          <a:bodyPr>
            <a:normAutofit fontScale="90000"/>
          </a:bodyPr>
          <a:lstStyle/>
          <a:p>
            <a:r>
              <a:rPr lang="en-US" dirty="0" smtClean="0">
                <a:latin typeface="Times New Roman" panose="02020603050405020304" pitchFamily="18" charset="0"/>
                <a:cs typeface="Times New Roman" panose="02020603050405020304" pitchFamily="18" charset="0"/>
              </a:rPr>
              <a:t>Patient Data: 65 year old man presenting with shortness of breath, splenomegaly, and bone pain.</a:t>
            </a:r>
            <a:r>
              <a:rPr lang="en-US" dirty="0" smtClean="0"/>
              <a:t/>
            </a:r>
            <a:br>
              <a:rPr lang="en-US" dirty="0" smtClean="0"/>
            </a:br>
            <a:r>
              <a:rPr lang="en-US" sz="3100" dirty="0" smtClean="0">
                <a:latin typeface="Arial" panose="020B0604020202020204" pitchFamily="34" charset="0"/>
                <a:cs typeface="Arial" panose="020B0604020202020204" pitchFamily="34" charset="0"/>
              </a:rPr>
              <a:t>WBC = 19.9 | RBC = 2.60 | HGB = 7.9 | HCT = 25% | PLT = 46</a:t>
            </a:r>
            <a:endParaRPr lang="en-US" sz="31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6275084"/>
              </p:ext>
            </p:extLst>
          </p:nvPr>
        </p:nvGraphicFramePr>
        <p:xfrm>
          <a:off x="344905" y="3890211"/>
          <a:ext cx="11502190" cy="2888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301755874"/>
              </p:ext>
            </p:extLst>
          </p:nvPr>
        </p:nvGraphicFramePr>
        <p:xfrm>
          <a:off x="1113923" y="1690688"/>
          <a:ext cx="9416716" cy="20293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8300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51" y="360674"/>
            <a:ext cx="10515600" cy="1325563"/>
          </a:xfrm>
        </p:spPr>
        <p:txBody>
          <a:bodyPr/>
          <a:lstStyle/>
          <a:p>
            <a:pPr algn="ctr"/>
            <a:r>
              <a:rPr lang="en-US" dirty="0" smtClean="0">
                <a:latin typeface="Arial" panose="020B0604020202020204" pitchFamily="34" charset="0"/>
                <a:cs typeface="Arial" panose="020B0604020202020204" pitchFamily="34" charset="0"/>
              </a:rPr>
              <a:t>Band vs. Meta</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545" t="16576" r="19890" b="4711"/>
          <a:stretch/>
        </p:blipFill>
        <p:spPr>
          <a:xfrm>
            <a:off x="232611" y="1027906"/>
            <a:ext cx="2213810" cy="218172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414" t="18835" r="29902" b="19088"/>
          <a:stretch/>
        </p:blipFill>
        <p:spPr>
          <a:xfrm>
            <a:off x="2298533" y="2118769"/>
            <a:ext cx="2109536" cy="195713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960" t="23736" r="16021" b="25404"/>
          <a:stretch/>
        </p:blipFill>
        <p:spPr>
          <a:xfrm>
            <a:off x="629651" y="4075906"/>
            <a:ext cx="2443293" cy="229293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7148" t="9021" r="10687" b="33799"/>
          <a:stretch/>
        </p:blipFill>
        <p:spPr>
          <a:xfrm>
            <a:off x="7159790" y="2887579"/>
            <a:ext cx="2310064" cy="2646947"/>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4724" t="24761" r="28077" b="33074"/>
          <a:stretch/>
        </p:blipFill>
        <p:spPr>
          <a:xfrm>
            <a:off x="9298401" y="742553"/>
            <a:ext cx="2456338" cy="2348957"/>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2578" t="26668" r="16161" b="15762"/>
          <a:stretch/>
        </p:blipFill>
        <p:spPr>
          <a:xfrm>
            <a:off x="9469854" y="4211052"/>
            <a:ext cx="2377543" cy="243037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082" t="45754" r="67758" b="5037"/>
          <a:stretch/>
        </p:blipFill>
        <p:spPr>
          <a:xfrm>
            <a:off x="4753474" y="1311170"/>
            <a:ext cx="2237874" cy="2277980"/>
          </a:xfrm>
          <a:prstGeom prst="rect">
            <a:avLst/>
          </a:prstGeom>
        </p:spPr>
      </p:pic>
      <p:sp>
        <p:nvSpPr>
          <p:cNvPr id="10" name="TextBox 9"/>
          <p:cNvSpPr txBox="1"/>
          <p:nvPr/>
        </p:nvSpPr>
        <p:spPr>
          <a:xfrm>
            <a:off x="3451053" y="4228181"/>
            <a:ext cx="3521242" cy="2292935"/>
          </a:xfrm>
          <a:prstGeom prst="rect">
            <a:avLst/>
          </a:prstGeom>
          <a:noFill/>
          <a:ln w="28575">
            <a:solidFill>
              <a:srgbClr val="FF0000"/>
            </a:solidFill>
          </a:ln>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Middle image is a fully mature neutrophil for reference.</a:t>
            </a:r>
          </a:p>
          <a:p>
            <a:endParaRPr lang="en-US" sz="900"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Right: </a:t>
            </a:r>
            <a:r>
              <a:rPr lang="en-US" sz="1400" dirty="0" smtClean="0">
                <a:latin typeface="Times New Roman" panose="02020603050405020304" pitchFamily="18" charset="0"/>
                <a:cs typeface="Times New Roman" panose="02020603050405020304" pitchFamily="18" charset="0"/>
              </a:rPr>
              <a:t>Metamyelocytes. The nuclear chromatin is more clumped, and the nucleus has started to “pinch.” A cleft can be seen on the nucleus.</a:t>
            </a:r>
            <a:endParaRPr lang="en-US" sz="1400" b="1"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Left: </a:t>
            </a:r>
            <a:r>
              <a:rPr lang="en-US" sz="1400" dirty="0" smtClean="0">
                <a:latin typeface="Times New Roman" panose="02020603050405020304" pitchFamily="18" charset="0"/>
                <a:cs typeface="Times New Roman" panose="02020603050405020304" pitchFamily="18" charset="0"/>
              </a:rPr>
              <a:t>Band neutrophils. Notice that the “pinch” is more than halfway through the nucleus, and all are crescent shaped.</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472051"/>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438" y="49864"/>
            <a:ext cx="7240588" cy="810381"/>
          </a:xfrm>
        </p:spPr>
        <p:txBody>
          <a:bodyPr/>
          <a:lstStyle/>
          <a:p>
            <a:r>
              <a:rPr lang="en-US" dirty="0" smtClean="0">
                <a:latin typeface="Arial" panose="020B0604020202020204" pitchFamily="34" charset="0"/>
                <a:cs typeface="Arial" panose="020B0604020202020204" pitchFamily="34" charset="0"/>
              </a:rPr>
              <a:t>Myelocyte vs. Promyeloctye</a:t>
            </a:r>
            <a:endParaRPr lang="en-US"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1548" t="23525" r="12046" b="23222"/>
          <a:stretch/>
        </p:blipFill>
        <p:spPr>
          <a:xfrm>
            <a:off x="9848056" y="2103453"/>
            <a:ext cx="1981200" cy="2280039"/>
          </a:xfr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006" t="27052" r="12189" b="6945"/>
          <a:stretch/>
        </p:blipFill>
        <p:spPr>
          <a:xfrm>
            <a:off x="4708128" y="860244"/>
            <a:ext cx="3387327" cy="478668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437" t="10000" r="17445" b="3611"/>
          <a:stretch/>
        </p:blipFill>
        <p:spPr>
          <a:xfrm>
            <a:off x="128421" y="860245"/>
            <a:ext cx="4719010" cy="5095875"/>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502" t="17854" r="10077" b="12471"/>
          <a:stretch/>
        </p:blipFill>
        <p:spPr>
          <a:xfrm>
            <a:off x="8145462" y="4162425"/>
            <a:ext cx="3733801" cy="2447925"/>
          </a:xfrm>
          <a:prstGeom prst="rect">
            <a:avLst/>
          </a:prstGeom>
        </p:spPr>
      </p:pic>
      <p:sp>
        <p:nvSpPr>
          <p:cNvPr id="3" name="Text Placeholder 2"/>
          <p:cNvSpPr>
            <a:spLocks noGrp="1"/>
          </p:cNvSpPr>
          <p:nvPr>
            <p:ph type="body" idx="1"/>
          </p:nvPr>
        </p:nvSpPr>
        <p:spPr>
          <a:xfrm>
            <a:off x="8095454" y="962025"/>
            <a:ext cx="3733801" cy="1028700"/>
          </a:xfrm>
          <a:ln>
            <a:solidFill>
              <a:srgbClr val="FF9999"/>
            </a:solidFill>
          </a:ln>
        </p:spPr>
        <p:txBody>
          <a:bodyPr>
            <a:normAutofit fontScale="70000" lnSpcReduction="20000"/>
          </a:bodyPr>
          <a:lstStyle/>
          <a:p>
            <a:r>
              <a:rPr lang="en-US" dirty="0" smtClean="0"/>
              <a:t>Note that this patient also had some toxic granulation, which can complicate differentiating by granules. See next slides for discussion of these images.</a:t>
            </a:r>
            <a:endParaRPr lang="en-US" dirty="0"/>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1568253958"/>
              </p:ext>
            </p:extLst>
          </p:nvPr>
        </p:nvGraphicFramePr>
        <p:xfrm>
          <a:off x="1129109" y="1515088"/>
          <a:ext cx="8005365" cy="36845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9156959"/>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Myelocytes</a:t>
            </a:r>
            <a:br>
              <a:rPr lang="en-US" dirty="0" smtClean="0"/>
            </a:br>
            <a:r>
              <a:rPr lang="en-US" dirty="0" smtClean="0"/>
              <a:t>1 Seg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386" b="7386"/>
          <a:stretch>
            <a:fillRect/>
          </a:stretch>
        </p:blipFill>
        <p:spPr/>
      </p:pic>
      <p:sp>
        <p:nvSpPr>
          <p:cNvPr id="4" name="Text Placeholder 3"/>
          <p:cNvSpPr>
            <a:spLocks noGrp="1"/>
          </p:cNvSpPr>
          <p:nvPr>
            <p:ph type="body" sz="half" idx="2"/>
          </p:nvPr>
        </p:nvSpPr>
        <p:spPr>
          <a:ln>
            <a:solidFill>
              <a:srgbClr val="FF9999"/>
            </a:solidFill>
          </a:ln>
        </p:spPr>
        <p:txBody>
          <a:bodyPr/>
          <a:lstStyle/>
          <a:p>
            <a:r>
              <a:rPr lang="en-US" dirty="0" smtClean="0"/>
              <a:t>These two cells on top are easier to classify as Myelocytes. They have clearer cytoplasm with smaller red granules, and the nucleus is clumping and rounding. Note that the cells are approximately the same size as the segmented neutrophil at the bottom of the image.</a:t>
            </a:r>
          </a:p>
          <a:p>
            <a:r>
              <a:rPr lang="en-US" dirty="0" smtClean="0"/>
              <a:t>I wondered if the cell on the upper left might be a monocyte, but settled on myelocyte eventually. There </a:t>
            </a:r>
            <a:r>
              <a:rPr lang="en-US" dirty="0"/>
              <a:t>is some toxic vacuolization present as well, so make sure not to mistake that for the vacuoles of a monocyte</a:t>
            </a:r>
            <a:r>
              <a:rPr lang="en-US" dirty="0" smtClean="0"/>
              <a:t>. Also, the cytoplasm is more red as opposed to the blue/gray cytoplasm of a monocyte.</a:t>
            </a:r>
            <a:endParaRPr lang="en-US" dirty="0"/>
          </a:p>
        </p:txBody>
      </p:sp>
    </p:spTree>
    <p:extLst>
      <p:ext uri="{BB962C8B-B14F-4D97-AF65-F5344CB8AC3E}">
        <p14:creationId xmlns:p14="http://schemas.microsoft.com/office/powerpoint/2010/main" val="37489692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Myelocyte</a:t>
            </a:r>
            <a:br>
              <a:rPr lang="en-US" dirty="0" smtClean="0"/>
            </a:br>
            <a:r>
              <a:rPr lang="en-US" dirty="0" smtClean="0"/>
              <a:t>1 Seg</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998" t="19165" r="5581" b="4620"/>
          <a:stretch/>
        </p:blipFill>
        <p:spPr>
          <a:xfrm>
            <a:off x="5934075" y="330200"/>
            <a:ext cx="5334000" cy="6022975"/>
          </a:xfrm>
        </p:spPr>
      </p:pic>
      <p:sp>
        <p:nvSpPr>
          <p:cNvPr id="4" name="Text Placeholder 3"/>
          <p:cNvSpPr>
            <a:spLocks noGrp="1"/>
          </p:cNvSpPr>
          <p:nvPr>
            <p:ph type="body" sz="half" idx="2"/>
          </p:nvPr>
        </p:nvSpPr>
        <p:spPr>
          <a:ln>
            <a:solidFill>
              <a:srgbClr val="FF9999"/>
            </a:solidFill>
          </a:ln>
        </p:spPr>
        <p:txBody>
          <a:bodyPr/>
          <a:lstStyle/>
          <a:p>
            <a:r>
              <a:rPr lang="en-US" dirty="0" smtClean="0"/>
              <a:t>This cell is more difficult. The reasons I would classify it as a Myeloctye (top cell) are: 1) the cell is the same size as the neutrophil; 2) the nucleus is rounded and darker (meaning more clumped); and 3) the cytoplasm is beginning to clear.</a:t>
            </a:r>
          </a:p>
          <a:p>
            <a:endParaRPr lang="en-US" dirty="0"/>
          </a:p>
          <a:p>
            <a:r>
              <a:rPr lang="en-US" dirty="0" smtClean="0"/>
              <a:t>Contrast this cell with the cell in the following slide to try and pick out the differences.</a:t>
            </a:r>
            <a:endParaRPr lang="en-US" dirty="0"/>
          </a:p>
        </p:txBody>
      </p:sp>
    </p:spTree>
    <p:extLst>
      <p:ext uri="{BB962C8B-B14F-4D97-AF65-F5344CB8AC3E}">
        <p14:creationId xmlns:p14="http://schemas.microsoft.com/office/powerpoint/2010/main" val="427706350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2437"/>
            <a:ext cx="3932237" cy="1069975"/>
          </a:xfrm>
        </p:spPr>
        <p:txBody>
          <a:bodyPr/>
          <a:lstStyle/>
          <a:p>
            <a:r>
              <a:rPr lang="en-US" dirty="0" smtClean="0"/>
              <a:t>1 Promyelocyte</a:t>
            </a:r>
            <a:br>
              <a:rPr lang="en-US" dirty="0" smtClean="0"/>
            </a:br>
            <a:r>
              <a:rPr lang="en-US" dirty="0" smtClean="0"/>
              <a:t>1 Seg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6090" b="26090"/>
          <a:stretch>
            <a:fillRect/>
          </a:stretch>
        </p:blipFill>
        <p:spPr>
          <a:xfrm>
            <a:off x="6333186" y="987425"/>
            <a:ext cx="5022201" cy="3965575"/>
          </a:xfrm>
        </p:spPr>
      </p:pic>
      <p:sp>
        <p:nvSpPr>
          <p:cNvPr id="4" name="Text Placeholder 3"/>
          <p:cNvSpPr>
            <a:spLocks noGrp="1"/>
          </p:cNvSpPr>
          <p:nvPr>
            <p:ph type="body" sz="half" idx="2"/>
          </p:nvPr>
        </p:nvSpPr>
        <p:spPr>
          <a:xfrm>
            <a:off x="839788" y="1522412"/>
            <a:ext cx="3932237" cy="5164138"/>
          </a:xfrm>
          <a:ln>
            <a:solidFill>
              <a:srgbClr val="FF9999"/>
            </a:solidFill>
          </a:ln>
        </p:spPr>
        <p:txBody>
          <a:bodyPr>
            <a:normAutofit/>
          </a:bodyPr>
          <a:lstStyle/>
          <a:p>
            <a:r>
              <a:rPr lang="en-US" dirty="0" smtClean="0"/>
              <a:t>I would classify the top cell as a Promyelocyte. The cell is slightly larger than the neutrophil below it. The nucleus takes up more space in the cell (cytoplasm:nucleus ratio is smaller). The nucleus has much more diffuse chromatin than the myelo in the previous slide. The granules are darker and more prevalent. The cytoplasm is also more basophilic (darker blue), especially around the RBCs. </a:t>
            </a:r>
          </a:p>
          <a:p>
            <a:r>
              <a:rPr lang="en-US" dirty="0" smtClean="0"/>
              <a:t>If you classified this as a Myelo</a:t>
            </a:r>
            <a:r>
              <a:rPr lang="en-US" dirty="0"/>
              <a:t> </a:t>
            </a:r>
            <a:r>
              <a:rPr lang="en-US" dirty="0" smtClean="0"/>
              <a:t>instead while doing the diff, I could find reasons to agree with you. There are many smaller, more red granules already in the cell, and some of the cytoplasm looks like that of the neutrophil below.</a:t>
            </a:r>
          </a:p>
          <a:p>
            <a:r>
              <a:rPr lang="en-US" dirty="0" smtClean="0"/>
              <a:t>Again, this is more of a discussion than a specific education. I would never fault someone for calling something more mature with good reason.</a:t>
            </a:r>
            <a:endParaRPr lang="en-US" dirty="0"/>
          </a:p>
        </p:txBody>
      </p:sp>
      <p:sp>
        <p:nvSpPr>
          <p:cNvPr id="3" name="TextBox 2"/>
          <p:cNvSpPr txBox="1"/>
          <p:nvPr/>
        </p:nvSpPr>
        <p:spPr>
          <a:xfrm>
            <a:off x="6115050" y="5191125"/>
            <a:ext cx="5124450" cy="923330"/>
          </a:xfrm>
          <a:prstGeom prst="rect">
            <a:avLst/>
          </a:prstGeom>
          <a:noFill/>
          <a:ln>
            <a:solidFill>
              <a:srgbClr val="FF9999"/>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The other cell is a seg and not a band. The nucleus is clearly creating lobes and pinching off, so we need to go with the mature option of segmented neutrophil.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3822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 action="ppaction://hlinkshowjump?jump=nextslide"/>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104" y="1825625"/>
            <a:ext cx="3600450" cy="3552825"/>
          </a:xfrm>
        </p:spPr>
      </p:pic>
      <p:sp>
        <p:nvSpPr>
          <p:cNvPr id="4" name="Content Placeholder 3"/>
          <p:cNvSpPr>
            <a:spLocks noGrp="1"/>
          </p:cNvSpPr>
          <p:nvPr>
            <p:ph sz="half" idx="2"/>
          </p:nvPr>
        </p:nvSpPr>
        <p:spPr>
          <a:xfrm>
            <a:off x="6007768" y="1825625"/>
            <a:ext cx="5346032" cy="4351338"/>
          </a:xfrm>
        </p:spPr>
        <p:txBody>
          <a:bodyPr/>
          <a:lstStyle/>
          <a:p>
            <a:pPr marL="0" indent="0">
              <a:buNone/>
            </a:pPr>
            <a:r>
              <a:rPr lang="en-US" dirty="0" smtClean="0"/>
              <a:t>What is in this image? (2 answers)</a:t>
            </a:r>
          </a:p>
          <a:p>
            <a:pPr lvl="1">
              <a:buFont typeface="Wingdings" panose="05000000000000000000" pitchFamily="2" charset="2"/>
              <a:buChar char="q"/>
            </a:pPr>
            <a:r>
              <a:rPr lang="en-US" dirty="0" smtClean="0"/>
              <a:t>Burr Cell (Echinocyte)</a:t>
            </a:r>
          </a:p>
          <a:p>
            <a:pPr lvl="1">
              <a:buFont typeface="Wingdings" panose="05000000000000000000" pitchFamily="2" charset="2"/>
              <a:buChar char="q"/>
            </a:pPr>
            <a:r>
              <a:rPr lang="en-US" dirty="0" smtClean="0"/>
              <a:t>Sickle Cell</a:t>
            </a:r>
          </a:p>
          <a:p>
            <a:pPr lvl="1">
              <a:buFont typeface="Wingdings" panose="05000000000000000000" pitchFamily="2" charset="2"/>
              <a:buChar char="q"/>
            </a:pPr>
            <a:r>
              <a:rPr lang="en-US" dirty="0" smtClean="0"/>
              <a:t>Target Cell (</a:t>
            </a:r>
            <a:r>
              <a:rPr lang="en-US" dirty="0"/>
              <a:t>C</a:t>
            </a:r>
            <a:r>
              <a:rPr lang="en-US" dirty="0" smtClean="0"/>
              <a:t>odocyte</a:t>
            </a:r>
            <a:r>
              <a:rPr lang="en-US" dirty="0" smtClean="0"/>
              <a:t>)</a:t>
            </a:r>
          </a:p>
          <a:p>
            <a:pPr lvl="1">
              <a:buFont typeface="Wingdings" panose="05000000000000000000" pitchFamily="2" charset="2"/>
              <a:buChar char="q"/>
            </a:pPr>
            <a:r>
              <a:rPr lang="en-US" dirty="0" smtClean="0"/>
              <a:t>Acanthocyte</a:t>
            </a:r>
          </a:p>
          <a:p>
            <a:pPr lvl="1">
              <a:buFont typeface="Wingdings" panose="05000000000000000000" pitchFamily="2" charset="2"/>
              <a:buChar char="q"/>
            </a:pPr>
            <a:r>
              <a:rPr lang="en-US" dirty="0" smtClean="0"/>
              <a:t>Spherocyte</a:t>
            </a:r>
          </a:p>
          <a:p>
            <a:pPr lvl="1">
              <a:buFont typeface="Wingdings" panose="05000000000000000000" pitchFamily="2" charset="2"/>
              <a:buChar char="q"/>
            </a:pPr>
            <a:r>
              <a:rPr lang="en-US" dirty="0" smtClean="0"/>
              <a:t>Elliptocyte</a:t>
            </a:r>
          </a:p>
          <a:p>
            <a:pPr lvl="1">
              <a:buFont typeface="Wingdings" panose="05000000000000000000" pitchFamily="2" charset="2"/>
              <a:buChar char="q"/>
            </a:pPr>
            <a:r>
              <a:rPr lang="en-US" dirty="0" smtClean="0"/>
              <a:t>Teardrop cell (</a:t>
            </a:r>
            <a:r>
              <a:rPr lang="en-US" dirty="0" smtClean="0"/>
              <a:t>Dacrocyte</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554" y="1755963"/>
            <a:ext cx="1894309" cy="4490662"/>
          </a:xfrm>
          <a:prstGeom prst="rect">
            <a:avLst/>
          </a:prstGeom>
        </p:spPr>
      </p:pic>
    </p:spTree>
    <p:extLst>
      <p:ext uri="{BB962C8B-B14F-4D97-AF65-F5344CB8AC3E}">
        <p14:creationId xmlns:p14="http://schemas.microsoft.com/office/powerpoint/2010/main" val="71878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819150" y="681037"/>
            <a:ext cx="1895475" cy="2099155"/>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3224212" y="566738"/>
            <a:ext cx="2380263" cy="2547938"/>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a:off x="6114062" y="442913"/>
            <a:ext cx="2408618" cy="2586038"/>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tretch>
            <a:fillRect/>
          </a:stretch>
        </p:blipFill>
        <p:spPr>
          <a:xfrm>
            <a:off x="8748801" y="442913"/>
            <a:ext cx="2786177" cy="4600575"/>
          </a:xfrm>
          <a:prstGeom prst="rect">
            <a:avLst/>
          </a:prstGeom>
        </p:spPr>
      </p:pic>
      <p:pic>
        <p:nvPicPr>
          <p:cNvPr id="7" name="Picture 6"/>
          <p:cNvPicPr>
            <a:picLocks noChangeAspect="1"/>
          </p:cNvPicPr>
          <p:nvPr/>
        </p:nvPicPr>
        <p:blipFill rotWithShape="1">
          <a:blip r:embed="rId10" cstate="print">
            <a:extLst>
              <a:ext uri="{BEBA8EAE-BF5A-486C-A8C5-ECC9F3942E4B}">
                <a14:imgProps xmlns:a14="http://schemas.microsoft.com/office/drawing/2010/main">
                  <a14:imgLayer r:embed="rId11">
                    <a14:imgEffect>
                      <a14:artisticGlowEdges/>
                    </a14:imgEffect>
                  </a14:imgLayer>
                </a14:imgProps>
              </a:ext>
              <a:ext uri="{28A0092B-C50C-407E-A947-70E740481C1C}">
                <a14:useLocalDpi xmlns:a14="http://schemas.microsoft.com/office/drawing/2010/main" val="0"/>
              </a:ext>
            </a:extLst>
          </a:blip>
          <a:srcRect b="51384"/>
          <a:stretch/>
        </p:blipFill>
        <p:spPr>
          <a:xfrm>
            <a:off x="4150826" y="3762375"/>
            <a:ext cx="3320143" cy="1495425"/>
          </a:xfrm>
          <a:prstGeom prst="rect">
            <a:avLst/>
          </a:prstGeom>
        </p:spPr>
      </p:pic>
      <p:pic>
        <p:nvPicPr>
          <p:cNvPr id="8" name="Picture 7"/>
          <p:cNvPicPr>
            <a:picLocks noChangeAspect="1"/>
          </p:cNvPicPr>
          <p:nvPr/>
        </p:nvPicPr>
        <p:blipFill rotWithShape="1">
          <a:blip r:embed="rId12">
            <a:extLst>
              <a:ext uri="{BEBA8EAE-BF5A-486C-A8C5-ECC9F3942E4B}">
                <a14:imgProps xmlns:a14="http://schemas.microsoft.com/office/drawing/2010/main">
                  <a14:imgLayer r:embed="rId13">
                    <a14:imgEffect>
                      <a14:artisticGlowEdges/>
                    </a14:imgEffect>
                  </a14:imgLayer>
                </a14:imgProps>
              </a:ext>
              <a:ext uri="{28A0092B-C50C-407E-A947-70E740481C1C}">
                <a14:useLocalDpi xmlns:a14="http://schemas.microsoft.com/office/drawing/2010/main" val="0"/>
              </a:ext>
            </a:extLst>
          </a:blip>
          <a:srcRect l="16282" t="12421" r="13973" b="2867"/>
          <a:stretch/>
        </p:blipFill>
        <p:spPr>
          <a:xfrm>
            <a:off x="1229250" y="3424236"/>
            <a:ext cx="1643744" cy="2171701"/>
          </a:xfrm>
          <a:prstGeom prst="rect">
            <a:avLst/>
          </a:prstGeom>
        </p:spPr>
      </p:pic>
      <p:sp>
        <p:nvSpPr>
          <p:cNvPr id="9" name="TextBox 8"/>
          <p:cNvSpPr txBox="1"/>
          <p:nvPr/>
        </p:nvSpPr>
        <p:spPr>
          <a:xfrm>
            <a:off x="3457575" y="5695950"/>
            <a:ext cx="7429500" cy="923330"/>
          </a:xfrm>
          <a:prstGeom prst="rect">
            <a:avLst/>
          </a:prstGeom>
          <a:noFill/>
        </p:spPr>
        <p:txBody>
          <a:bodyPr wrap="square" rtlCol="0">
            <a:spAutoFit/>
          </a:bodyPr>
          <a:lstStyle/>
          <a:p>
            <a:r>
              <a:rPr lang="en-US" dirty="0" smtClean="0"/>
              <a:t>I really like this camera effect. Here is just another slide to see 1) the shapes of the nucleus does matter, and 2) the nucleus is very important, but not the only clue when classifying.</a:t>
            </a:r>
            <a:endParaRPr lang="en-US" dirty="0"/>
          </a:p>
        </p:txBody>
      </p:sp>
      <p:sp>
        <p:nvSpPr>
          <p:cNvPr id="10" name="TextBox 9"/>
          <p:cNvSpPr txBox="1"/>
          <p:nvPr/>
        </p:nvSpPr>
        <p:spPr>
          <a:xfrm>
            <a:off x="1438275" y="382072"/>
            <a:ext cx="781050" cy="369332"/>
          </a:xfrm>
          <a:prstGeom prst="rect">
            <a:avLst/>
          </a:prstGeom>
          <a:noFill/>
        </p:spPr>
        <p:txBody>
          <a:bodyPr wrap="square" rtlCol="0">
            <a:spAutoFit/>
          </a:bodyPr>
          <a:lstStyle/>
          <a:p>
            <a:r>
              <a:rPr lang="en-US" dirty="0" smtClean="0"/>
              <a:t>Band</a:t>
            </a:r>
            <a:endParaRPr lang="en-US" dirty="0"/>
          </a:p>
        </p:txBody>
      </p:sp>
      <p:sp>
        <p:nvSpPr>
          <p:cNvPr id="11" name="TextBox 10"/>
          <p:cNvSpPr txBox="1"/>
          <p:nvPr/>
        </p:nvSpPr>
        <p:spPr>
          <a:xfrm>
            <a:off x="4071443" y="258247"/>
            <a:ext cx="685800" cy="369332"/>
          </a:xfrm>
          <a:prstGeom prst="rect">
            <a:avLst/>
          </a:prstGeom>
          <a:noFill/>
        </p:spPr>
        <p:txBody>
          <a:bodyPr wrap="square" rtlCol="0">
            <a:spAutoFit/>
          </a:bodyPr>
          <a:lstStyle/>
          <a:p>
            <a:r>
              <a:rPr lang="en-US" dirty="0" smtClean="0"/>
              <a:t>Meta</a:t>
            </a:r>
            <a:endParaRPr lang="en-US" dirty="0"/>
          </a:p>
        </p:txBody>
      </p:sp>
      <p:sp>
        <p:nvSpPr>
          <p:cNvPr id="12" name="TextBox 11"/>
          <p:cNvSpPr txBox="1"/>
          <p:nvPr/>
        </p:nvSpPr>
        <p:spPr>
          <a:xfrm>
            <a:off x="1693069" y="3100388"/>
            <a:ext cx="685800" cy="369332"/>
          </a:xfrm>
          <a:prstGeom prst="rect">
            <a:avLst/>
          </a:prstGeom>
          <a:noFill/>
        </p:spPr>
        <p:txBody>
          <a:bodyPr wrap="square" rtlCol="0">
            <a:spAutoFit/>
          </a:bodyPr>
          <a:lstStyle/>
          <a:p>
            <a:r>
              <a:rPr lang="en-US" dirty="0" smtClean="0"/>
              <a:t>Meta</a:t>
            </a:r>
            <a:endParaRPr lang="en-US" dirty="0"/>
          </a:p>
        </p:txBody>
      </p:sp>
      <p:sp>
        <p:nvSpPr>
          <p:cNvPr id="13" name="TextBox 12"/>
          <p:cNvSpPr txBox="1"/>
          <p:nvPr/>
        </p:nvSpPr>
        <p:spPr>
          <a:xfrm>
            <a:off x="5320360" y="3423167"/>
            <a:ext cx="981075" cy="369332"/>
          </a:xfrm>
          <a:prstGeom prst="rect">
            <a:avLst/>
          </a:prstGeom>
          <a:noFill/>
        </p:spPr>
        <p:txBody>
          <a:bodyPr wrap="square" rtlCol="0">
            <a:spAutoFit/>
          </a:bodyPr>
          <a:lstStyle/>
          <a:p>
            <a:r>
              <a:rPr lang="en-US" dirty="0" smtClean="0"/>
              <a:t>Myelos</a:t>
            </a:r>
            <a:endParaRPr lang="en-US" dirty="0"/>
          </a:p>
        </p:txBody>
      </p:sp>
      <p:sp>
        <p:nvSpPr>
          <p:cNvPr id="14" name="TextBox 13"/>
          <p:cNvSpPr txBox="1"/>
          <p:nvPr/>
        </p:nvSpPr>
        <p:spPr>
          <a:xfrm>
            <a:off x="6429375" y="133350"/>
            <a:ext cx="4676775" cy="369332"/>
          </a:xfrm>
          <a:prstGeom prst="rect">
            <a:avLst/>
          </a:prstGeom>
          <a:noFill/>
        </p:spPr>
        <p:txBody>
          <a:bodyPr wrap="square" rtlCol="0">
            <a:spAutoFit/>
          </a:bodyPr>
          <a:lstStyle/>
          <a:p>
            <a:r>
              <a:rPr lang="en-US" dirty="0" smtClean="0"/>
              <a:t>Possible myelo or promyelo. Need more clues.</a:t>
            </a:r>
            <a:endParaRPr lang="en-US" dirty="0"/>
          </a:p>
        </p:txBody>
      </p:sp>
    </p:spTree>
    <p:extLst>
      <p:ext uri="{BB962C8B-B14F-4D97-AF65-F5344CB8AC3E}">
        <p14:creationId xmlns:p14="http://schemas.microsoft.com/office/powerpoint/2010/main" val="7320169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0550" y="1438275"/>
            <a:ext cx="5407025" cy="1066800"/>
          </a:xfrm>
        </p:spPr>
        <p:txBody>
          <a:bodyPr>
            <a:normAutofit lnSpcReduction="10000"/>
          </a:bodyPr>
          <a:lstStyle/>
          <a:p>
            <a:r>
              <a:rPr lang="en-US" dirty="0" smtClean="0"/>
              <a:t>How would you classify the immature cells in these images? (The band is included for reference.)</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q"/>
            </a:pPr>
            <a:r>
              <a:rPr lang="en-US" dirty="0" smtClean="0"/>
              <a:t>Band</a:t>
            </a:r>
          </a:p>
          <a:p>
            <a:pPr>
              <a:buFont typeface="Wingdings" panose="05000000000000000000" pitchFamily="2" charset="2"/>
              <a:buChar char="q"/>
            </a:pPr>
            <a:r>
              <a:rPr lang="en-US" dirty="0" smtClean="0"/>
              <a:t>Meta</a:t>
            </a:r>
          </a:p>
          <a:p>
            <a:pPr>
              <a:buFont typeface="Wingdings" panose="05000000000000000000" pitchFamily="2" charset="2"/>
              <a:buChar char="q"/>
            </a:pPr>
            <a:r>
              <a:rPr lang="en-US" dirty="0" smtClean="0"/>
              <a:t>Myelo</a:t>
            </a:r>
          </a:p>
          <a:p>
            <a:pPr>
              <a:buFont typeface="Wingdings" panose="05000000000000000000" pitchFamily="2" charset="2"/>
              <a:buChar char="q"/>
            </a:pPr>
            <a:r>
              <a:rPr lang="en-US" dirty="0" smtClean="0"/>
              <a:t>Promyelo</a:t>
            </a:r>
          </a:p>
          <a:p>
            <a:pPr>
              <a:buFont typeface="Wingdings" panose="05000000000000000000" pitchFamily="2" charset="2"/>
              <a:buChar char="q"/>
            </a:pPr>
            <a:r>
              <a:rPr lang="en-US" dirty="0" smtClean="0"/>
              <a:t>Blast</a:t>
            </a:r>
            <a:endParaRPr lang="en-US"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10800000">
            <a:off x="5997575" y="2198142"/>
            <a:ext cx="6019800" cy="2208521"/>
          </a:xfr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487" t="17237" r="18462" b="26039"/>
          <a:stretch/>
        </p:blipFill>
        <p:spPr>
          <a:xfrm>
            <a:off x="6408954" y="4406663"/>
            <a:ext cx="1732347" cy="1660762"/>
          </a:xfrm>
          <a:prstGeom prst="rect">
            <a:avLst/>
          </a:prstGeom>
        </p:spPr>
      </p:pic>
      <p:pic>
        <p:nvPicPr>
          <p:cNvPr id="10"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680" y="4397673"/>
            <a:ext cx="1669047" cy="179199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5669" t="13033" r="32036" b="14716"/>
          <a:stretch/>
        </p:blipFill>
        <p:spPr>
          <a:xfrm>
            <a:off x="10600879" y="4397673"/>
            <a:ext cx="1108965" cy="1450677"/>
          </a:xfrm>
          <a:prstGeom prst="rect">
            <a:avLst/>
          </a:prstGeom>
        </p:spPr>
      </p:pic>
    </p:spTree>
    <p:extLst>
      <p:ext uri="{BB962C8B-B14F-4D97-AF65-F5344CB8AC3E}">
        <p14:creationId xmlns:p14="http://schemas.microsoft.com/office/powerpoint/2010/main" val="2177579361"/>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4560133"/>
            <a:ext cx="9483725" cy="2194162"/>
          </a:xfrm>
          <a:ln>
            <a:solidFill>
              <a:srgbClr val="FF9999"/>
            </a:solidFill>
          </a:ln>
        </p:spPr>
        <p:txBody>
          <a:bodyPr>
            <a:normAutofit fontScale="90000"/>
          </a:bodyPr>
          <a:lstStyle/>
          <a:p>
            <a:r>
              <a:rPr lang="en-US" sz="1800" dirty="0" smtClean="0">
                <a:latin typeface="Times New Roman" panose="02020603050405020304" pitchFamily="18" charset="0"/>
                <a:cs typeface="Times New Roman" panose="02020603050405020304" pitchFamily="18" charset="0"/>
              </a:rPr>
              <a:t>     Obviously there is one band. The rest fit snugly into the myelocyte category. The three images on bottom are blown up a bit on this slide, but you can see mostly smaller, eosinophilic granules and a nucleus that is rounded and clumped.</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Cell 1</a:t>
            </a:r>
            <a:r>
              <a:rPr lang="en-US" sz="1800" dirty="0" smtClean="0">
                <a:latin typeface="Times New Roman" panose="02020603050405020304" pitchFamily="18" charset="0"/>
                <a:cs typeface="Times New Roman" panose="02020603050405020304" pitchFamily="18" charset="0"/>
              </a:rPr>
              <a:t> does have lots of large granules, but they are red. A promyeloctye would be darker burgundy or blueish granules. The cell is overall the same size as the band in the same picture, and the nucleus clearly rounded and clumped. I call this a myelocyte instead of an eosinophil because the nucleus is more prominent than the granules, though this cell will likely become an </a:t>
            </a:r>
            <a:r>
              <a:rPr lang="en-US" sz="1800" dirty="0" smtClean="0">
                <a:latin typeface="Times New Roman" panose="02020603050405020304" pitchFamily="18" charset="0"/>
                <a:cs typeface="Times New Roman" panose="02020603050405020304" pitchFamily="18" charset="0"/>
              </a:rPr>
              <a:t>eosinophil.</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Cell 4</a:t>
            </a:r>
            <a:r>
              <a:rPr lang="en-US" sz="1800" dirty="0" smtClean="0">
                <a:latin typeface="Times New Roman" panose="02020603050405020304" pitchFamily="18" charset="0"/>
                <a:cs typeface="Times New Roman" panose="02020603050405020304" pitchFamily="18" charset="0"/>
              </a:rPr>
              <a:t> does have a larger and more diffuse nucleus, but the cytoplasm is very clear. And if not blown up, the cell would be equivalent in size to the band above it</a:t>
            </a:r>
            <a:r>
              <a:rPr lang="en-US" sz="1800" dirty="0" smtClean="0">
                <a:latin typeface="Times New Roman" panose="02020603050405020304" pitchFamily="18" charset="0"/>
                <a:cs typeface="Times New Roman" panose="02020603050405020304" pitchFamily="18" charset="0"/>
              </a:rPr>
              <a:t>. I could understand calling this a PRO, but disagree.</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95324" y="1343025"/>
            <a:ext cx="5302251" cy="1162050"/>
          </a:xfrm>
        </p:spPr>
        <p:txBody>
          <a:bodyPr>
            <a:normAutofit/>
          </a:bodyPr>
          <a:lstStyle/>
          <a:p>
            <a:pPr lvl="0"/>
            <a:r>
              <a:rPr lang="en-US" dirty="0">
                <a:solidFill>
                  <a:prstClr val="black"/>
                </a:solidFill>
              </a:rPr>
              <a:t>How would you classify the immature cells in these images? (The band is included for reference</a:t>
            </a:r>
            <a:r>
              <a:rPr lang="en-US" dirty="0" smtClean="0">
                <a:solidFill>
                  <a:prstClr val="black"/>
                </a:solidFill>
              </a:rPr>
              <a:t>.)</a:t>
            </a:r>
          </a:p>
        </p:txBody>
      </p:sp>
      <p:sp>
        <p:nvSpPr>
          <p:cNvPr id="4" name="Content Placeholder 3"/>
          <p:cNvSpPr>
            <a:spLocks noGrp="1"/>
          </p:cNvSpPr>
          <p:nvPr>
            <p:ph sz="half" idx="2"/>
          </p:nvPr>
        </p:nvSpPr>
        <p:spPr/>
        <p:txBody>
          <a:bodyPr/>
          <a:lstStyle/>
          <a:p>
            <a:pPr lvl="0">
              <a:buFont typeface="Wingdings" panose="05000000000000000000" pitchFamily="2" charset="2"/>
              <a:buChar char="ü"/>
            </a:pPr>
            <a:r>
              <a:rPr lang="en-US" dirty="0">
                <a:solidFill>
                  <a:prstClr val="black"/>
                </a:solidFill>
              </a:rPr>
              <a:t>Band</a:t>
            </a:r>
          </a:p>
          <a:p>
            <a:pPr lvl="0">
              <a:buFont typeface="Wingdings" panose="05000000000000000000" pitchFamily="2" charset="2"/>
              <a:buChar char="q"/>
            </a:pPr>
            <a:r>
              <a:rPr lang="en-US" dirty="0">
                <a:solidFill>
                  <a:prstClr val="black"/>
                </a:solidFill>
              </a:rPr>
              <a:t>Meta</a:t>
            </a:r>
          </a:p>
          <a:p>
            <a:pPr lvl="0">
              <a:buFont typeface="Wingdings" panose="05000000000000000000" pitchFamily="2" charset="2"/>
              <a:buChar char="ü"/>
            </a:pPr>
            <a:r>
              <a:rPr lang="en-US" dirty="0">
                <a:solidFill>
                  <a:prstClr val="black"/>
                </a:solidFill>
              </a:rPr>
              <a:t>Myelo</a:t>
            </a:r>
          </a:p>
          <a:p>
            <a:pPr lvl="0">
              <a:buFont typeface="Wingdings" panose="05000000000000000000" pitchFamily="2" charset="2"/>
              <a:buChar char="q"/>
            </a:pPr>
            <a:r>
              <a:rPr lang="en-US" dirty="0">
                <a:solidFill>
                  <a:prstClr val="black"/>
                </a:solidFill>
              </a:rPr>
              <a:t>Promyelo</a:t>
            </a:r>
          </a:p>
          <a:p>
            <a:pPr lvl="0">
              <a:buFont typeface="Wingdings" panose="05000000000000000000" pitchFamily="2" charset="2"/>
              <a:buChar char="q"/>
            </a:pPr>
            <a:r>
              <a:rPr lang="en-US" dirty="0">
                <a:solidFill>
                  <a:prstClr val="black"/>
                </a:solidFill>
              </a:rPr>
              <a:t>Blast</a:t>
            </a:r>
          </a:p>
          <a:p>
            <a:endParaRPr lang="en-US"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10800000">
            <a:off x="5997575" y="143088"/>
            <a:ext cx="6019800" cy="2208521"/>
          </a:xfr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487" t="17237" r="18462" b="26039"/>
          <a:stretch/>
        </p:blipFill>
        <p:spPr>
          <a:xfrm>
            <a:off x="6202660" y="2351610"/>
            <a:ext cx="2305050" cy="2209800"/>
          </a:xfrm>
          <a:prstGeom prst="rect">
            <a:avLst/>
          </a:prstGeom>
        </p:spPr>
      </p:pic>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710" y="2351610"/>
            <a:ext cx="2058192" cy="22098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7195" t="21532" r="32036" b="14715"/>
          <a:stretch/>
        </p:blipFill>
        <p:spPr>
          <a:xfrm>
            <a:off x="10550672" y="2351610"/>
            <a:ext cx="1481933" cy="2194163"/>
          </a:xfrm>
          <a:prstGeom prst="rect">
            <a:avLst/>
          </a:prstGeom>
        </p:spPr>
      </p:pic>
      <p:sp>
        <p:nvSpPr>
          <p:cNvPr id="5" name="Text Placeholder 4"/>
          <p:cNvSpPr>
            <a:spLocks noGrp="1"/>
          </p:cNvSpPr>
          <p:nvPr>
            <p:ph type="body" sz="quarter" idx="3"/>
          </p:nvPr>
        </p:nvSpPr>
        <p:spPr>
          <a:xfrm>
            <a:off x="8115301" y="561975"/>
            <a:ext cx="2257424" cy="608641"/>
          </a:xfrm>
          <a:pattFill prst="ltVert">
            <a:fgClr>
              <a:schemeClr val="accent2">
                <a:lumMod val="60000"/>
                <a:lumOff val="40000"/>
              </a:schemeClr>
            </a:fgClr>
            <a:bgClr>
              <a:schemeClr val="bg1"/>
            </a:bgClr>
          </a:pattFill>
          <a:ln>
            <a:solidFill>
              <a:schemeClr val="lt1">
                <a:hueOff val="0"/>
                <a:satOff val="0"/>
                <a:lumOff val="0"/>
              </a:schemeClr>
            </a:solidFill>
          </a:ln>
        </p:spPr>
        <p:txBody>
          <a:bodyPr>
            <a:normAutofit fontScale="55000" lnSpcReduction="20000"/>
          </a:bodyPr>
          <a:lstStyle/>
          <a:p>
            <a:r>
              <a:rPr lang="en-US" sz="4800" dirty="0" smtClean="0">
                <a:latin typeface="Algerian" panose="04020705040A02060702" pitchFamily="82" charset="0"/>
              </a:rPr>
              <a:t>Myeloctyes</a:t>
            </a:r>
            <a:endParaRPr lang="en-US" sz="4800" dirty="0">
              <a:latin typeface="Algerian" panose="04020705040A02060702" pitchFamily="82" charset="0"/>
            </a:endParaRPr>
          </a:p>
        </p:txBody>
      </p:sp>
      <p:sp>
        <p:nvSpPr>
          <p:cNvPr id="6" name="Rectangle 5"/>
          <p:cNvSpPr/>
          <p:nvPr/>
        </p:nvSpPr>
        <p:spPr>
          <a:xfrm>
            <a:off x="6598076" y="247286"/>
            <a:ext cx="458362"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1</a:t>
            </a:r>
            <a:endParaRPr lang="en-US" sz="5400" dirty="0">
              <a:ln w="0"/>
              <a:effectLst>
                <a:outerShdw blurRad="38100" dist="19050" dir="2700000" algn="tl" rotWithShape="0">
                  <a:schemeClr val="dk1">
                    <a:alpha val="40000"/>
                  </a:schemeClr>
                </a:outerShdw>
              </a:effectLst>
            </a:endParaRPr>
          </a:p>
        </p:txBody>
      </p:sp>
      <p:sp>
        <p:nvSpPr>
          <p:cNvPr id="7" name="Rectangle 6"/>
          <p:cNvSpPr/>
          <p:nvPr/>
        </p:nvSpPr>
        <p:spPr>
          <a:xfrm>
            <a:off x="6234964" y="2985961"/>
            <a:ext cx="374522"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9333699" y="3714174"/>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11124029" y="3622443"/>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4</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968672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3863" y="1344899"/>
            <a:ext cx="5157787" cy="823912"/>
          </a:xfrm>
        </p:spPr>
        <p:txBody>
          <a:bodyPr>
            <a:noAutofit/>
          </a:bodyPr>
          <a:lstStyle/>
          <a:p>
            <a:pPr lvl="0"/>
            <a:r>
              <a:rPr lang="en-US" dirty="0">
                <a:solidFill>
                  <a:prstClr val="black"/>
                </a:solidFill>
              </a:rPr>
              <a:t>How would you classify the immature cells in these images? (The band is included for reference</a:t>
            </a:r>
            <a:r>
              <a:rPr lang="en-US" dirty="0" smtClean="0">
                <a:solidFill>
                  <a:prstClr val="black"/>
                </a:solidFill>
              </a:rPr>
              <a:t>.)</a:t>
            </a:r>
            <a:endParaRPr lang="en-US" dirty="0">
              <a:solidFill>
                <a:prstClr val="black"/>
              </a:solidFill>
            </a:endParaRPr>
          </a:p>
        </p:txBody>
      </p:sp>
      <p:sp>
        <p:nvSpPr>
          <p:cNvPr id="4" name="Content Placeholder 3"/>
          <p:cNvSpPr>
            <a:spLocks noGrp="1"/>
          </p:cNvSpPr>
          <p:nvPr>
            <p:ph sz="half" idx="2"/>
          </p:nvPr>
        </p:nvSpPr>
        <p:spPr/>
        <p:txBody>
          <a:bodyPr/>
          <a:lstStyle/>
          <a:p>
            <a:pPr lvl="0">
              <a:buFont typeface="Wingdings" panose="05000000000000000000" pitchFamily="2" charset="2"/>
              <a:buChar char="q"/>
            </a:pPr>
            <a:r>
              <a:rPr lang="en-US" dirty="0">
                <a:solidFill>
                  <a:prstClr val="black"/>
                </a:solidFill>
              </a:rPr>
              <a:t>Band</a:t>
            </a:r>
          </a:p>
          <a:p>
            <a:pPr lvl="0">
              <a:buFont typeface="Wingdings" panose="05000000000000000000" pitchFamily="2" charset="2"/>
              <a:buChar char="q"/>
            </a:pPr>
            <a:r>
              <a:rPr lang="en-US" dirty="0">
                <a:solidFill>
                  <a:prstClr val="black"/>
                </a:solidFill>
              </a:rPr>
              <a:t>Meta</a:t>
            </a:r>
          </a:p>
          <a:p>
            <a:pPr lvl="0">
              <a:buFont typeface="Wingdings" panose="05000000000000000000" pitchFamily="2" charset="2"/>
              <a:buChar char="q"/>
            </a:pPr>
            <a:r>
              <a:rPr lang="en-US" dirty="0">
                <a:solidFill>
                  <a:prstClr val="black"/>
                </a:solidFill>
              </a:rPr>
              <a:t>Myelo</a:t>
            </a:r>
          </a:p>
          <a:p>
            <a:pPr lvl="0">
              <a:buFont typeface="Wingdings" panose="05000000000000000000" pitchFamily="2" charset="2"/>
              <a:buChar char="q"/>
            </a:pPr>
            <a:r>
              <a:rPr lang="en-US" dirty="0">
                <a:solidFill>
                  <a:prstClr val="black"/>
                </a:solidFill>
              </a:rPr>
              <a:t>Promyelo</a:t>
            </a:r>
          </a:p>
          <a:p>
            <a:pPr lvl="0">
              <a:buFont typeface="Wingdings" panose="05000000000000000000" pitchFamily="2" charset="2"/>
              <a:buChar char="q"/>
            </a:pPr>
            <a:r>
              <a:rPr lang="en-US" dirty="0">
                <a:solidFill>
                  <a:prstClr val="black"/>
                </a:solidFill>
              </a:rPr>
              <a:t>Blast</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650" y="363536"/>
            <a:ext cx="3609059" cy="3486150"/>
          </a:xfrm>
          <a:prstGeom prst="rect">
            <a:avLst/>
          </a:prstGeom>
        </p:spPr>
      </p:pic>
      <p:pic>
        <p:nvPicPr>
          <p:cNvPr id="13" name="Content Placeholder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8401050" y="2410286"/>
            <a:ext cx="3657600" cy="2414016"/>
          </a:xfr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3971" t="20787" r="11882" b="36958"/>
          <a:stretch/>
        </p:blipFill>
        <p:spPr>
          <a:xfrm>
            <a:off x="4391025" y="4551825"/>
            <a:ext cx="7458076" cy="1885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8075260"/>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4657725"/>
            <a:ext cx="11599862" cy="2076449"/>
          </a:xfrm>
          <a:ln>
            <a:solidFill>
              <a:srgbClr val="FF9999"/>
            </a:solidFill>
          </a:ln>
        </p:spPr>
        <p:txBody>
          <a:bodyPr>
            <a:normAutofit/>
          </a:bodyPr>
          <a:lstStyle/>
          <a:p>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Again there is 1 band amidst the images. </a:t>
            </a:r>
            <a:r>
              <a:rPr lang="en-US" sz="1800" b="1" dirty="0" smtClean="0">
                <a:latin typeface="Times New Roman" panose="02020603050405020304" pitchFamily="18" charset="0"/>
                <a:cs typeface="Times New Roman" panose="02020603050405020304" pitchFamily="18" charset="0"/>
              </a:rPr>
              <a:t>Cell 2 </a:t>
            </a:r>
            <a:r>
              <a:rPr lang="en-US" sz="1800" dirty="0" smtClean="0">
                <a:latin typeface="Times New Roman" panose="02020603050405020304" pitchFamily="18" charset="0"/>
                <a:cs typeface="Times New Roman" panose="02020603050405020304" pitchFamily="18" charset="0"/>
              </a:rPr>
              <a:t>is a </a:t>
            </a:r>
            <a:r>
              <a:rPr lang="en-US" sz="1800" dirty="0" smtClean="0">
                <a:latin typeface="Times New Roman" panose="02020603050405020304" pitchFamily="18" charset="0"/>
                <a:cs typeface="Times New Roman" panose="02020603050405020304" pitchFamily="18" charset="0"/>
              </a:rPr>
              <a:t>tried-and-true </a:t>
            </a:r>
            <a:r>
              <a:rPr lang="en-US" sz="1800" dirty="0" smtClean="0">
                <a:latin typeface="Times New Roman" panose="02020603050405020304" pitchFamily="18" charset="0"/>
                <a:cs typeface="Times New Roman" panose="02020603050405020304" pitchFamily="18" charset="0"/>
              </a:rPr>
              <a:t>classic promyelocyte. There are large blue granules and very basophilic cytoplasm. The nucleus is eccentric and takes up about 2/3 of the cell. The darker circles in the nucleus are likely nucleoli.</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Cell 1 </a:t>
            </a:r>
            <a:r>
              <a:rPr lang="en-US" sz="1800" dirty="0" smtClean="0">
                <a:latin typeface="Times New Roman" panose="02020603050405020304" pitchFamily="18" charset="0"/>
                <a:cs typeface="Times New Roman" panose="02020603050405020304" pitchFamily="18" charset="0"/>
              </a:rPr>
              <a:t>also has a large, diffuse nucleus and many dark granules in the cytoplasm. The cytoplasm is also more basophilic. This one is also pretty straight-forward for me.</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Cell 3 </a:t>
            </a:r>
            <a:r>
              <a:rPr lang="en-US" sz="1800" dirty="0" smtClean="0">
                <a:latin typeface="Times New Roman" panose="02020603050405020304" pitchFamily="18" charset="0"/>
                <a:cs typeface="Times New Roman" panose="02020603050405020304" pitchFamily="18" charset="0"/>
              </a:rPr>
              <a:t>can likely swing 2 ways. I classify as a Pro mostly because of how large and diffuse the nucleus is. The granules and </a:t>
            </a:r>
            <a:r>
              <a:rPr lang="en-US" sz="1800" b="1" dirty="0" smtClean="0">
                <a:latin typeface="Times New Roman" panose="02020603050405020304" pitchFamily="18" charset="0"/>
                <a:cs typeface="Times New Roman" panose="02020603050405020304" pitchFamily="18" charset="0"/>
              </a:rPr>
              <a:t>cytoplasm</a:t>
            </a:r>
            <a:r>
              <a:rPr lang="en-US" sz="1800" dirty="0" smtClean="0">
                <a:latin typeface="Times New Roman" panose="02020603050405020304" pitchFamily="18" charset="0"/>
                <a:cs typeface="Times New Roman" panose="02020603050405020304" pitchFamily="18" charset="0"/>
              </a:rPr>
              <a:t> are also pretty dark compared to the band in the same image. This is another cell that could easily be classified more maturely as a Myelocyte based on the whole slide appearance, but I would call it a Promyeloctye.</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23863" y="1344899"/>
            <a:ext cx="5157787" cy="823912"/>
          </a:xfrm>
        </p:spPr>
        <p:txBody>
          <a:bodyPr>
            <a:noAutofit/>
          </a:bodyPr>
          <a:lstStyle/>
          <a:p>
            <a:pPr lvl="0"/>
            <a:r>
              <a:rPr lang="en-US" dirty="0">
                <a:solidFill>
                  <a:prstClr val="black"/>
                </a:solidFill>
              </a:rPr>
              <a:t>How would you classify the immature cells in these images? (The band is included for reference</a:t>
            </a:r>
            <a:r>
              <a:rPr lang="en-US" dirty="0" smtClean="0">
                <a:solidFill>
                  <a:prstClr val="black"/>
                </a:solidFill>
              </a:rPr>
              <a:t>.)</a:t>
            </a:r>
            <a:endParaRPr lang="en-US" dirty="0">
              <a:solidFill>
                <a:prstClr val="black"/>
              </a:solidFill>
            </a:endParaRPr>
          </a:p>
        </p:txBody>
      </p:sp>
      <p:sp>
        <p:nvSpPr>
          <p:cNvPr id="4" name="Content Placeholder 3"/>
          <p:cNvSpPr>
            <a:spLocks noGrp="1"/>
          </p:cNvSpPr>
          <p:nvPr>
            <p:ph sz="half" idx="2"/>
          </p:nvPr>
        </p:nvSpPr>
        <p:spPr>
          <a:xfrm>
            <a:off x="423863" y="2168811"/>
            <a:ext cx="4052887" cy="3031553"/>
          </a:xfrm>
        </p:spPr>
        <p:txBody>
          <a:bodyPr/>
          <a:lstStyle/>
          <a:p>
            <a:pPr lvl="0">
              <a:buFont typeface="Wingdings" panose="05000000000000000000" pitchFamily="2" charset="2"/>
              <a:buChar char="ü"/>
            </a:pPr>
            <a:r>
              <a:rPr lang="en-US" dirty="0">
                <a:solidFill>
                  <a:prstClr val="black"/>
                </a:solidFill>
              </a:rPr>
              <a:t>Band</a:t>
            </a:r>
          </a:p>
          <a:p>
            <a:pPr lvl="0">
              <a:buFont typeface="Wingdings" panose="05000000000000000000" pitchFamily="2" charset="2"/>
              <a:buChar char="q"/>
            </a:pPr>
            <a:r>
              <a:rPr lang="en-US" dirty="0">
                <a:solidFill>
                  <a:prstClr val="black"/>
                </a:solidFill>
              </a:rPr>
              <a:t>Meta</a:t>
            </a:r>
          </a:p>
          <a:p>
            <a:pPr lvl="0">
              <a:buFont typeface="Wingdings" panose="05000000000000000000" pitchFamily="2" charset="2"/>
              <a:buChar char="q"/>
            </a:pPr>
            <a:r>
              <a:rPr lang="en-US" dirty="0">
                <a:solidFill>
                  <a:prstClr val="black"/>
                </a:solidFill>
              </a:rPr>
              <a:t>Myelo</a:t>
            </a:r>
          </a:p>
          <a:p>
            <a:pPr lvl="0">
              <a:buFont typeface="Wingdings" panose="05000000000000000000" pitchFamily="2" charset="2"/>
              <a:buChar char="ü"/>
            </a:pPr>
            <a:r>
              <a:rPr lang="en-US" dirty="0">
                <a:solidFill>
                  <a:prstClr val="black"/>
                </a:solidFill>
              </a:rPr>
              <a:t>Promyelo</a:t>
            </a:r>
          </a:p>
          <a:p>
            <a:pPr lvl="0">
              <a:buFont typeface="Wingdings" panose="05000000000000000000" pitchFamily="2" charset="2"/>
              <a:buChar char="q"/>
            </a:pPr>
            <a:r>
              <a:rPr lang="en-US" dirty="0">
                <a:solidFill>
                  <a:prstClr val="black"/>
                </a:solidFill>
              </a:rPr>
              <a:t>Blast</a:t>
            </a:r>
          </a:p>
          <a:p>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5336" t="25911" r="17129" b="17258"/>
          <a:stretch/>
        </p:blipFill>
        <p:spPr>
          <a:xfrm>
            <a:off x="6130925" y="523875"/>
            <a:ext cx="2076450" cy="1981200"/>
          </a:xfrm>
          <a:prstGeom prst="rect">
            <a:avLst/>
          </a:prstGeom>
        </p:spPr>
      </p:pic>
      <p:pic>
        <p:nvPicPr>
          <p:cNvPr id="13" name="Content Placeholder 12"/>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7343" t="16947" r="16407" b="16765"/>
          <a:stretch/>
        </p:blipFill>
        <p:spPr>
          <a:xfrm>
            <a:off x="8496299" y="523876"/>
            <a:ext cx="2547256" cy="1981200"/>
          </a:xfr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3971" t="20787" r="11882" b="36958"/>
          <a:stretch/>
        </p:blipFill>
        <p:spPr>
          <a:xfrm>
            <a:off x="4190999" y="2505075"/>
            <a:ext cx="7834747" cy="1981200"/>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a:xfrm>
            <a:off x="6760584" y="3228038"/>
            <a:ext cx="2695575" cy="535273"/>
          </a:xfrm>
          <a:pattFill prst="ltVert">
            <a:fgClr>
              <a:srgbClr val="FFC000"/>
            </a:fgClr>
            <a:bgClr>
              <a:schemeClr val="bg1"/>
            </a:bgClr>
          </a:pattFill>
        </p:spPr>
        <p:txBody>
          <a:bodyPr/>
          <a:lstStyle/>
          <a:p>
            <a:r>
              <a:rPr lang="en-US" dirty="0" smtClean="0">
                <a:latin typeface="Algerian" panose="04020705040A02060702" pitchFamily="82" charset="0"/>
              </a:rPr>
              <a:t>Promyelocytes</a:t>
            </a:r>
            <a:endParaRPr lang="en-US" dirty="0">
              <a:latin typeface="Algerian" panose="04020705040A02060702" pitchFamily="82" charset="0"/>
            </a:endParaRPr>
          </a:p>
        </p:txBody>
      </p:sp>
      <p:sp>
        <p:nvSpPr>
          <p:cNvPr id="6" name="Rectangle 5"/>
          <p:cNvSpPr/>
          <p:nvPr/>
        </p:nvSpPr>
        <p:spPr>
          <a:xfrm>
            <a:off x="6039644" y="421569"/>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8874766" y="327267"/>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1139550" y="3495674"/>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07008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6325" y="165100"/>
            <a:ext cx="6734175" cy="1325563"/>
          </a:xfrm>
          <a:gradFill>
            <a:gsLst>
              <a:gs pos="0">
                <a:schemeClr val="accent5">
                  <a:lumMod val="0"/>
                  <a:lumOff val="100000"/>
                </a:schemeClr>
              </a:gs>
              <a:gs pos="35000">
                <a:schemeClr val="accent5">
                  <a:lumMod val="0"/>
                  <a:lumOff val="100000"/>
                </a:schemeClr>
              </a:gs>
              <a:gs pos="100000">
                <a:schemeClr val="accent5">
                  <a:lumMod val="100000"/>
                </a:schemeClr>
              </a:gs>
            </a:gsLst>
            <a:path path="shape">
              <a:fillToRect l="50000" t="50000" r="50000" b="50000"/>
            </a:path>
          </a:gradFill>
        </p:spPr>
        <p:txBody>
          <a:bodyPr/>
          <a:lstStyle/>
          <a:p>
            <a:r>
              <a:rPr lang="en-US" dirty="0" smtClean="0">
                <a:latin typeface="Arial" panose="020B0604020202020204" pitchFamily="34" charset="0"/>
                <a:cs typeface="Arial" panose="020B0604020202020204" pitchFamily="34" charset="0"/>
              </a:rPr>
              <a:t>Lymphocyte Classification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85850" y="2149476"/>
            <a:ext cx="4619625" cy="3289300"/>
          </a:xfrm>
          <a:solidFill>
            <a:schemeClr val="bg1"/>
          </a:solidFill>
        </p:spPr>
        <p:txBody>
          <a:bodyPr/>
          <a:lstStyle/>
          <a:p>
            <a:r>
              <a:rPr lang="en-US" dirty="0" smtClean="0">
                <a:solidFill>
                  <a:schemeClr val="bg2">
                    <a:lumMod val="75000"/>
                  </a:schemeClr>
                </a:solidFill>
              </a:rPr>
              <a:t>The following several slides are also images directly from the CAP survey. Again, I will give as much information as possible for why these are classified as they are, but personal interpretation is always present.</a:t>
            </a:r>
            <a:endParaRPr lang="en-US" dirty="0">
              <a:solidFill>
                <a:schemeClr val="bg2">
                  <a:lumMod val="75000"/>
                </a:schemeClr>
              </a:solidFill>
            </a:endParaRPr>
          </a:p>
        </p:txBody>
      </p:sp>
    </p:spTree>
    <p:extLst>
      <p:ext uri="{BB962C8B-B14F-4D97-AF65-F5344CB8AC3E}">
        <p14:creationId xmlns:p14="http://schemas.microsoft.com/office/powerpoint/2010/main" val="39236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40000" b="-40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3425" y="2827338"/>
            <a:ext cx="10658475" cy="1049337"/>
          </a:xfrm>
          <a:solidFill>
            <a:schemeClr val="accent6">
              <a:lumMod val="60000"/>
              <a:lumOff val="40000"/>
            </a:schemeClr>
          </a:solidFill>
          <a:effectLst>
            <a:glow rad="533400">
              <a:schemeClr val="accent4">
                <a:satMod val="175000"/>
                <a:alpha val="73000"/>
              </a:schemeClr>
            </a:glow>
          </a:effectLst>
        </p:spPr>
        <p:txBody>
          <a:bodyPr>
            <a:normAutofit fontScale="92500"/>
          </a:bodyPr>
          <a:lstStyle/>
          <a:p>
            <a:r>
              <a:rPr lang="en-US" sz="2700" dirty="0" smtClean="0">
                <a:solidFill>
                  <a:schemeClr val="tx1"/>
                </a:solidFill>
                <a:latin typeface="Arial" panose="020B0604020202020204" pitchFamily="34" charset="0"/>
                <a:cs typeface="Arial" panose="020B0604020202020204" pitchFamily="34" charset="0"/>
              </a:rPr>
              <a:t>Patient Data: 59-year-old woman with persistent cough, fatigue, and fever.</a:t>
            </a:r>
          </a:p>
          <a:p>
            <a:r>
              <a:rPr lang="en-US" sz="3000" dirty="0" smtClean="0">
                <a:solidFill>
                  <a:schemeClr val="tx1"/>
                </a:solidFill>
                <a:latin typeface="Arial" panose="020B0604020202020204" pitchFamily="34" charset="0"/>
                <a:cs typeface="Arial" panose="020B0604020202020204" pitchFamily="34" charset="0"/>
              </a:rPr>
              <a:t>WBC = 25.0 | RBC = 3.84 | HGB = 11.6 | HCT = 35.2% | PLT = 36</a:t>
            </a:r>
            <a:endParaRPr lang="en-US"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328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40000" b="-40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3425" y="1685925"/>
            <a:ext cx="10658475" cy="2609849"/>
          </a:xfrm>
          <a:solidFill>
            <a:schemeClr val="accent6">
              <a:lumMod val="60000"/>
              <a:lumOff val="40000"/>
            </a:schemeClr>
          </a:solidFill>
          <a:effectLst>
            <a:glow rad="533400">
              <a:schemeClr val="accent4">
                <a:satMod val="175000"/>
                <a:alpha val="73000"/>
              </a:schemeClr>
            </a:glow>
          </a:effectLst>
        </p:spPr>
        <p:txBody>
          <a:bodyPr>
            <a:normAutofit fontScale="92500" lnSpcReduction="10000"/>
          </a:bodyPr>
          <a:lstStyle/>
          <a:p>
            <a:r>
              <a:rPr lang="en-US" sz="2700" dirty="0" smtClean="0">
                <a:solidFill>
                  <a:schemeClr val="tx1"/>
                </a:solidFill>
                <a:latin typeface="Arial" panose="020B0604020202020204" pitchFamily="34" charset="0"/>
                <a:cs typeface="Arial" panose="020B0604020202020204" pitchFamily="34" charset="0"/>
              </a:rPr>
              <a:t>The first clue to classifying these cells comes from an overview of the slide. A majority (&gt;50%) of the cells look like the bottom cell of the background image. This tells us that we are more likely to be looking at an ALL, AML, or Lymphoma situation rather than CLL. The other major clue is that we are NOT told of Lymph node involvement (swollen node throat or elsewhere). This would point to ALL or AML rather than Lymphoma. Another clue is the thrombocytopenia that is more common in AML/ALL than Lymphoma, and a slight anemia that is normocytic, normochromic.</a:t>
            </a:r>
            <a:endParaRPr lang="en-US"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413638"/>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40000" b="-40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 y="1790700"/>
            <a:ext cx="11725275" cy="2505074"/>
          </a:xfrm>
          <a:solidFill>
            <a:schemeClr val="accent6">
              <a:lumMod val="60000"/>
              <a:lumOff val="40000"/>
            </a:schemeClr>
          </a:solidFill>
          <a:effectLst>
            <a:glow rad="533400">
              <a:schemeClr val="accent4">
                <a:satMod val="175000"/>
                <a:alpha val="73000"/>
              </a:schemeClr>
            </a:glow>
          </a:effectLst>
        </p:spPr>
        <p:txBody>
          <a:bodyPr>
            <a:normAutofit/>
          </a:bodyPr>
          <a:lstStyle/>
          <a:p>
            <a:r>
              <a:rPr lang="en-US" sz="2700" dirty="0" smtClean="0">
                <a:solidFill>
                  <a:schemeClr val="tx1"/>
                </a:solidFill>
                <a:latin typeface="Arial" panose="020B0604020202020204" pitchFamily="34" charset="0"/>
                <a:cs typeface="Arial" panose="020B0604020202020204" pitchFamily="34" charset="0"/>
              </a:rPr>
              <a:t>All of this information leads to the decision of the cell represented below as being a Blast (Lymphoblast). The cell on top is a normal Lymphocyte for comparison.</a:t>
            </a:r>
          </a:p>
          <a:p>
            <a:r>
              <a:rPr lang="en-US" sz="2700" dirty="0" smtClean="0">
                <a:solidFill>
                  <a:schemeClr val="tx1"/>
                </a:solidFill>
                <a:latin typeface="Arial" panose="020B0604020202020204" pitchFamily="34" charset="0"/>
                <a:cs typeface="Arial" panose="020B0604020202020204" pitchFamily="34" charset="0"/>
              </a:rPr>
              <a:t>Clues in the actual cell: Cell is much larger with a very large and diffuse nucleus. Prominent nucleoli are seen. The chromatin is very lacy and fine. Cytoplasm is scant and dark blue/purple.</a:t>
            </a:r>
            <a:endParaRPr lang="en-US"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089938"/>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457200"/>
            <a:ext cx="3932237" cy="1600200"/>
          </a:xfrm>
        </p:spPr>
        <p:txBody>
          <a:bodyPr>
            <a:normAutofit fontScale="90000"/>
          </a:bodyPr>
          <a:lstStyle/>
          <a:p>
            <a:r>
              <a:rPr lang="en-US" dirty="0" smtClean="0"/>
              <a:t>Given the information in the previous slides, how would you classify these cells?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1025" y="457200"/>
            <a:ext cx="7524750" cy="4419183"/>
          </a:xfrm>
        </p:spPr>
      </p:pic>
      <p:sp>
        <p:nvSpPr>
          <p:cNvPr id="4" name="Text Placeholder 3"/>
          <p:cNvSpPr>
            <a:spLocks noGrp="1"/>
          </p:cNvSpPr>
          <p:nvPr>
            <p:ph type="body" sz="half" idx="2"/>
          </p:nvPr>
        </p:nvSpPr>
        <p:spPr>
          <a:xfrm>
            <a:off x="306388" y="2057400"/>
            <a:ext cx="3932237" cy="3811588"/>
          </a:xfrm>
        </p:spPr>
        <p:txBody>
          <a:bodyPr>
            <a:noAutofit/>
          </a:bodyPr>
          <a:lstStyle/>
          <a:p>
            <a:r>
              <a:rPr lang="en-US" sz="2400" u="sng" dirty="0" smtClean="0">
                <a:cs typeface="Arial" panose="020B0604020202020204" pitchFamily="34" charset="0"/>
              </a:rPr>
              <a:t>Cell 1</a:t>
            </a:r>
          </a:p>
          <a:p>
            <a:pPr marL="742950" lvl="1" indent="-285750">
              <a:buFont typeface="Wingdings" panose="05000000000000000000" pitchFamily="2" charset="2"/>
              <a:buChar char="q"/>
            </a:pPr>
            <a:r>
              <a:rPr lang="en-US" sz="2200" dirty="0" smtClean="0">
                <a:cs typeface="Arial" panose="020B0604020202020204" pitchFamily="34" charset="0"/>
              </a:rPr>
              <a:t>Lymph</a:t>
            </a:r>
          </a:p>
          <a:p>
            <a:pPr marL="742950" lvl="1" indent="-285750">
              <a:buFont typeface="Wingdings" panose="05000000000000000000" pitchFamily="2" charset="2"/>
              <a:buChar char="q"/>
            </a:pPr>
            <a:r>
              <a:rPr lang="en-US" sz="2200" dirty="0" smtClean="0">
                <a:cs typeface="Arial" panose="020B0604020202020204" pitchFamily="34" charset="0"/>
              </a:rPr>
              <a:t>Blast</a:t>
            </a:r>
          </a:p>
          <a:p>
            <a:r>
              <a:rPr lang="en-US" sz="2400" u="sng" dirty="0" smtClean="0">
                <a:cs typeface="Arial" panose="020B0604020202020204" pitchFamily="34" charset="0"/>
              </a:rPr>
              <a:t>Cell 2</a:t>
            </a:r>
          </a:p>
          <a:p>
            <a:pPr marL="742950" lvl="1" indent="-285750">
              <a:buFont typeface="Wingdings" panose="05000000000000000000" pitchFamily="2" charset="2"/>
              <a:buChar char="q"/>
            </a:pPr>
            <a:r>
              <a:rPr lang="en-US" sz="2200" dirty="0" smtClean="0">
                <a:cs typeface="Arial" panose="020B0604020202020204" pitchFamily="34" charset="0"/>
              </a:rPr>
              <a:t>Lymph</a:t>
            </a:r>
          </a:p>
          <a:p>
            <a:pPr marL="742950" lvl="1" indent="-285750">
              <a:buFont typeface="Wingdings" panose="05000000000000000000" pitchFamily="2" charset="2"/>
              <a:buChar char="q"/>
            </a:pPr>
            <a:r>
              <a:rPr lang="en-US" sz="2200" dirty="0" smtClean="0">
                <a:cs typeface="Arial" panose="020B0604020202020204" pitchFamily="34" charset="0"/>
              </a:rPr>
              <a:t>Blast</a:t>
            </a:r>
          </a:p>
          <a:p>
            <a:r>
              <a:rPr lang="en-US" sz="2400" u="sng" dirty="0" smtClean="0">
                <a:cs typeface="Arial" panose="020B0604020202020204" pitchFamily="34" charset="0"/>
              </a:rPr>
              <a:t>Cell 3</a:t>
            </a:r>
          </a:p>
          <a:p>
            <a:pPr marL="742950" lvl="1" indent="-285750">
              <a:buFont typeface="Wingdings" panose="05000000000000000000" pitchFamily="2" charset="2"/>
              <a:buChar char="q"/>
            </a:pPr>
            <a:r>
              <a:rPr lang="en-US" sz="2200" dirty="0" smtClean="0">
                <a:cs typeface="Arial" panose="020B0604020202020204" pitchFamily="34" charset="0"/>
              </a:rPr>
              <a:t>Lymph</a:t>
            </a:r>
          </a:p>
          <a:p>
            <a:pPr marL="742950" lvl="1" indent="-285750">
              <a:buFont typeface="Wingdings" panose="05000000000000000000" pitchFamily="2" charset="2"/>
              <a:buChar char="q"/>
            </a:pPr>
            <a:r>
              <a:rPr lang="en-US" sz="2200" dirty="0" smtClean="0">
                <a:cs typeface="Arial" panose="020B0604020202020204" pitchFamily="34" charset="0"/>
              </a:rPr>
              <a:t>Blast</a:t>
            </a:r>
          </a:p>
        </p:txBody>
      </p:sp>
      <p:sp>
        <p:nvSpPr>
          <p:cNvPr id="7" name="Rectangle 6"/>
          <p:cNvSpPr/>
          <p:nvPr/>
        </p:nvSpPr>
        <p:spPr>
          <a:xfrm>
            <a:off x="5570963" y="99566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8980913" y="373886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11228813" y="254823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1476548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04" y="123825"/>
            <a:ext cx="11814346" cy="1566863"/>
          </a:xfrm>
          <a:ln>
            <a:solidFill>
              <a:srgbClr val="FF9999"/>
            </a:solidFill>
          </a:ln>
        </p:spPr>
        <p:txBody>
          <a:bodyPr>
            <a:normAutofit/>
          </a:bodyPr>
          <a:lstStyle/>
          <a:p>
            <a:r>
              <a:rPr lang="en-US" sz="1400" dirty="0" smtClean="0">
                <a:latin typeface="Times New Roman" panose="02020603050405020304" pitchFamily="18" charset="0"/>
                <a:cs typeface="Times New Roman" panose="02020603050405020304" pitchFamily="18" charset="0"/>
              </a:rPr>
              <a:t>There are 2 RBC morphologies of note in this image. There are elliptocytes, called for their elongated shape and a width smaller than that of an ovalocyte. These are often seen in anemias (iron-deficiency, megaloblastic, etc.), thalassemia, myelodysplastic syndrome, and hereditary elliptocytosis.</a:t>
            </a:r>
            <a:br>
              <a:rPr lang="en-US"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The most prominent morphology are the target cells, also called Codocytes. Target cells are thin rbcs with increased surface to membrane volume ration and decreased hemoglobin content. This causes the cells to flatten out on a smear causing the central darker area surrounded by a ring of pallor, and then a ring of darker hemoglobinized cell surface again. These are usually seen in anemias (iron-deficiency, sickle cell, etc.), thalassemia, post-splenectomy, and chronic liver disease.</a:t>
            </a:r>
            <a:endParaRPr lang="en-US" sz="1400" dirty="0">
              <a:latin typeface="Times New Roman" panose="02020603050405020304" pitchFamily="18" charset="0"/>
              <a:cs typeface="Times New Roman" panose="02020603050405020304" pitchFamily="18" charset="0"/>
            </a:endParaRPr>
          </a:p>
        </p:txBody>
      </p:sp>
      <p:pic>
        <p:nvPicPr>
          <p:cNvPr id="5" name="Content Placeholder 4">
            <a:hlinkClick r:id="" action="ppaction://hlinkshowjump?jump=nextslide"/>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104" y="1825625"/>
            <a:ext cx="3600450" cy="3552825"/>
          </a:xfrm>
        </p:spPr>
      </p:pic>
      <p:sp>
        <p:nvSpPr>
          <p:cNvPr id="4" name="Content Placeholder 3"/>
          <p:cNvSpPr>
            <a:spLocks noGrp="1"/>
          </p:cNvSpPr>
          <p:nvPr>
            <p:ph sz="half" idx="2"/>
          </p:nvPr>
        </p:nvSpPr>
        <p:spPr/>
        <p:txBody>
          <a:bodyPr/>
          <a:lstStyle/>
          <a:p>
            <a:pPr marL="0" indent="0">
              <a:buNone/>
            </a:pPr>
            <a:r>
              <a:rPr lang="en-US" dirty="0" smtClean="0"/>
              <a:t>What is in this image?</a:t>
            </a:r>
          </a:p>
          <a:p>
            <a:pPr lvl="1">
              <a:buFont typeface="Wingdings" panose="05000000000000000000" pitchFamily="2" charset="2"/>
              <a:buChar char="q"/>
            </a:pPr>
            <a:r>
              <a:rPr lang="en-US" dirty="0" smtClean="0"/>
              <a:t>Burr Cell</a:t>
            </a:r>
          </a:p>
          <a:p>
            <a:pPr lvl="1">
              <a:buFont typeface="Wingdings" panose="05000000000000000000" pitchFamily="2" charset="2"/>
              <a:buChar char="q"/>
            </a:pPr>
            <a:r>
              <a:rPr lang="en-US" dirty="0" smtClean="0"/>
              <a:t>Sickle Cell</a:t>
            </a:r>
          </a:p>
          <a:p>
            <a:pPr lvl="1">
              <a:buFont typeface="Wingdings" panose="05000000000000000000" pitchFamily="2" charset="2"/>
              <a:buChar char="ü"/>
            </a:pPr>
            <a:r>
              <a:rPr lang="en-US" dirty="0" smtClean="0"/>
              <a:t>Target Cell</a:t>
            </a:r>
          </a:p>
          <a:p>
            <a:pPr lvl="1">
              <a:buFont typeface="Wingdings" panose="05000000000000000000" pitchFamily="2" charset="2"/>
              <a:buChar char="q"/>
            </a:pPr>
            <a:r>
              <a:rPr lang="en-US" dirty="0" smtClean="0"/>
              <a:t>Acanthocyte</a:t>
            </a:r>
          </a:p>
          <a:p>
            <a:pPr lvl="1">
              <a:buFont typeface="Wingdings" panose="05000000000000000000" pitchFamily="2" charset="2"/>
              <a:buChar char="q"/>
            </a:pPr>
            <a:r>
              <a:rPr lang="en-US" dirty="0" smtClean="0"/>
              <a:t>Spherocyte</a:t>
            </a:r>
          </a:p>
          <a:p>
            <a:pPr lvl="1">
              <a:buFont typeface="Wingdings" panose="05000000000000000000" pitchFamily="2" charset="2"/>
              <a:buChar char="ü"/>
            </a:pPr>
            <a:r>
              <a:rPr lang="en-US" dirty="0" smtClean="0"/>
              <a:t>Elliptocyte</a:t>
            </a:r>
          </a:p>
          <a:p>
            <a:pPr lvl="1">
              <a:buFont typeface="Wingdings" panose="05000000000000000000" pitchFamily="2" charset="2"/>
              <a:buChar char="q"/>
            </a:pPr>
            <a:r>
              <a:rPr lang="en-US" dirty="0" smtClean="0"/>
              <a:t>Teardrop cell</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554" y="1755963"/>
            <a:ext cx="1894309" cy="4490662"/>
          </a:xfrm>
          <a:prstGeom prst="rect">
            <a:avLst/>
          </a:prstGeom>
        </p:spPr>
      </p:pic>
      <p:cxnSp>
        <p:nvCxnSpPr>
          <p:cNvPr id="6" name="Straight Arrow Connector 5"/>
          <p:cNvCxnSpPr/>
          <p:nvPr/>
        </p:nvCxnSpPr>
        <p:spPr>
          <a:xfrm flipH="1">
            <a:off x="2326105" y="1755963"/>
            <a:ext cx="385011" cy="6503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1957137" y="4411579"/>
            <a:ext cx="288758" cy="1524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3320716" y="1475874"/>
            <a:ext cx="1163052" cy="52938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p:cNvCxnSpPr/>
          <p:nvPr/>
        </p:nvCxnSpPr>
        <p:spPr>
          <a:xfrm flipH="1">
            <a:off x="4547937" y="2895600"/>
            <a:ext cx="1556084" cy="3208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4572000" y="1475874"/>
            <a:ext cx="256674" cy="9304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flipV="1">
            <a:off x="4259179" y="5879432"/>
            <a:ext cx="136358" cy="7379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1374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457200"/>
            <a:ext cx="3932237" cy="1600200"/>
          </a:xfrm>
        </p:spPr>
        <p:txBody>
          <a:bodyPr>
            <a:normAutofit fontScale="90000"/>
          </a:bodyPr>
          <a:lstStyle/>
          <a:p>
            <a:r>
              <a:rPr lang="en-US" dirty="0" smtClean="0"/>
              <a:t>Given the information in the previous slides, how would you classify these cells?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1025" y="457200"/>
            <a:ext cx="7524750" cy="4419183"/>
          </a:xfrm>
        </p:spPr>
      </p:pic>
      <p:sp>
        <p:nvSpPr>
          <p:cNvPr id="4" name="Text Placeholder 3"/>
          <p:cNvSpPr>
            <a:spLocks noGrp="1"/>
          </p:cNvSpPr>
          <p:nvPr>
            <p:ph type="body" sz="half" idx="2"/>
          </p:nvPr>
        </p:nvSpPr>
        <p:spPr>
          <a:xfrm>
            <a:off x="306388" y="2057400"/>
            <a:ext cx="3932237" cy="3811588"/>
          </a:xfrm>
        </p:spPr>
        <p:txBody>
          <a:bodyPr>
            <a:noAutofit/>
          </a:bodyPr>
          <a:lstStyle/>
          <a:p>
            <a:r>
              <a:rPr lang="en-US" sz="2400" u="sng" dirty="0" smtClean="0">
                <a:cs typeface="Arial" panose="020B0604020202020204" pitchFamily="34" charset="0"/>
              </a:rPr>
              <a:t>Cell 1</a:t>
            </a:r>
          </a:p>
          <a:p>
            <a:pPr marL="742950" lvl="1" indent="-285750">
              <a:buFont typeface="Wingdings" panose="05000000000000000000" pitchFamily="2" charset="2"/>
              <a:buChar char="q"/>
            </a:pPr>
            <a:r>
              <a:rPr lang="en-US" sz="2200" dirty="0" smtClean="0">
                <a:cs typeface="Arial" panose="020B0604020202020204" pitchFamily="34" charset="0"/>
              </a:rPr>
              <a:t>Lymph</a:t>
            </a:r>
          </a:p>
          <a:p>
            <a:pPr marL="800100" lvl="1" indent="-342900">
              <a:buFont typeface="Wingdings" panose="05000000000000000000" pitchFamily="2" charset="2"/>
              <a:buChar char="ü"/>
            </a:pPr>
            <a:r>
              <a:rPr lang="en-US" sz="2200" dirty="0" smtClean="0">
                <a:cs typeface="Arial" panose="020B0604020202020204" pitchFamily="34" charset="0"/>
              </a:rPr>
              <a:t>Blast</a:t>
            </a:r>
          </a:p>
          <a:p>
            <a:r>
              <a:rPr lang="en-US" sz="2400" u="sng" dirty="0" smtClean="0">
                <a:cs typeface="Arial" panose="020B0604020202020204" pitchFamily="34" charset="0"/>
              </a:rPr>
              <a:t>Cell 2</a:t>
            </a:r>
          </a:p>
          <a:p>
            <a:pPr marL="800100" lvl="1" indent="-342900">
              <a:buFont typeface="Wingdings" panose="05000000000000000000" pitchFamily="2" charset="2"/>
              <a:buChar char="ü"/>
            </a:pPr>
            <a:r>
              <a:rPr lang="en-US" sz="2200" dirty="0" smtClean="0">
                <a:cs typeface="Arial" panose="020B0604020202020204" pitchFamily="34" charset="0"/>
              </a:rPr>
              <a:t>Lymph</a:t>
            </a:r>
          </a:p>
          <a:p>
            <a:pPr marL="742950" lvl="1" indent="-285750">
              <a:buFont typeface="Wingdings" panose="05000000000000000000" pitchFamily="2" charset="2"/>
              <a:buChar char="q"/>
            </a:pPr>
            <a:r>
              <a:rPr lang="en-US" sz="2200" dirty="0" smtClean="0">
                <a:cs typeface="Arial" panose="020B0604020202020204" pitchFamily="34" charset="0"/>
              </a:rPr>
              <a:t>Blast</a:t>
            </a:r>
          </a:p>
          <a:p>
            <a:r>
              <a:rPr lang="en-US" sz="2400" u="sng" dirty="0" smtClean="0">
                <a:cs typeface="Arial" panose="020B0604020202020204" pitchFamily="34" charset="0"/>
              </a:rPr>
              <a:t>Cell 3</a:t>
            </a:r>
          </a:p>
          <a:p>
            <a:pPr marL="742950" lvl="1" indent="-285750">
              <a:buFont typeface="Wingdings" panose="05000000000000000000" pitchFamily="2" charset="2"/>
              <a:buChar char="q"/>
            </a:pPr>
            <a:r>
              <a:rPr lang="en-US" sz="2200" dirty="0" smtClean="0">
                <a:cs typeface="Arial" panose="020B0604020202020204" pitchFamily="34" charset="0"/>
              </a:rPr>
              <a:t>Lymph</a:t>
            </a:r>
          </a:p>
          <a:p>
            <a:pPr marL="800100" lvl="1" indent="-342900">
              <a:buFont typeface="Wingdings" panose="05000000000000000000" pitchFamily="2" charset="2"/>
              <a:buChar char="ü"/>
            </a:pPr>
            <a:r>
              <a:rPr lang="en-US" sz="2200" dirty="0" smtClean="0">
                <a:cs typeface="Arial" panose="020B0604020202020204" pitchFamily="34" charset="0"/>
              </a:rPr>
              <a:t>Blast</a:t>
            </a:r>
          </a:p>
        </p:txBody>
      </p:sp>
      <p:sp>
        <p:nvSpPr>
          <p:cNvPr id="7" name="Rectangle 6"/>
          <p:cNvSpPr/>
          <p:nvPr/>
        </p:nvSpPr>
        <p:spPr>
          <a:xfrm>
            <a:off x="5570963" y="99566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8980913" y="373886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11228813" y="254823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4391025" y="5029200"/>
            <a:ext cx="7524750" cy="1754326"/>
          </a:xfrm>
          <a:prstGeom prst="rect">
            <a:avLst/>
          </a:prstGeom>
          <a:noFill/>
          <a:ln>
            <a:solidFill>
              <a:srgbClr val="FF9999"/>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Cells 1 and 2 </a:t>
            </a:r>
            <a:r>
              <a:rPr lang="en-US" dirty="0" smtClean="0">
                <a:latin typeface="Times New Roman" panose="02020603050405020304" pitchFamily="18" charset="0"/>
                <a:cs typeface="Times New Roman" panose="02020603050405020304" pitchFamily="18" charset="0"/>
              </a:rPr>
              <a:t>are very similar to the previous slide. 1 is an obvious blast and 2 is an obvious lymph (note small, tight, clumped, and clear blue cytoplasm).</a:t>
            </a:r>
          </a:p>
          <a:p>
            <a:r>
              <a:rPr lang="en-US"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Cell 3 </a:t>
            </a:r>
            <a:r>
              <a:rPr lang="en-US" dirty="0" smtClean="0">
                <a:latin typeface="Times New Roman" panose="02020603050405020304" pitchFamily="18" charset="0"/>
                <a:cs typeface="Times New Roman" panose="02020603050405020304" pitchFamily="18" charset="0"/>
              </a:rPr>
              <a:t>is clearly between these 2 cells in maturity, and it is moving toward being a mature lymph. However, given the size of the nucleus, the laciness of the nucleus, and the presence of the nucleoli, we would classify this cell as a blast on the differential.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3294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classify these cells?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157" r="11157"/>
          <a:stretch>
            <a:fillRect/>
          </a:stretch>
        </p:blipFill>
        <p:spPr>
          <a:xfrm>
            <a:off x="4933951" y="790625"/>
            <a:ext cx="6848474" cy="5407617"/>
          </a:xfrm>
        </p:spPr>
      </p:pic>
      <p:sp>
        <p:nvSpPr>
          <p:cNvPr id="4" name="Text Placeholder 3"/>
          <p:cNvSpPr>
            <a:spLocks noGrp="1"/>
          </p:cNvSpPr>
          <p:nvPr>
            <p:ph type="body" sz="half" idx="2"/>
          </p:nvPr>
        </p:nvSpPr>
        <p:spPr/>
        <p:txBody>
          <a:bodyPr/>
          <a:lstStyle/>
          <a:p>
            <a:pPr lvl="0"/>
            <a:r>
              <a:rPr lang="en-US" sz="2400" b="1" u="sng" dirty="0">
                <a:solidFill>
                  <a:prstClr val="black"/>
                </a:solidFill>
              </a:rPr>
              <a:t>Cell 1</a:t>
            </a:r>
          </a:p>
          <a:p>
            <a:pPr marL="742950" lvl="1" indent="-285750">
              <a:buFont typeface="Wingdings" panose="05000000000000000000" pitchFamily="2" charset="2"/>
              <a:buChar char="q"/>
            </a:pPr>
            <a:r>
              <a:rPr lang="en-US" sz="2200" dirty="0">
                <a:solidFill>
                  <a:prstClr val="black"/>
                </a:solidFill>
              </a:rPr>
              <a:t>Lymph</a:t>
            </a:r>
          </a:p>
          <a:p>
            <a:pPr marL="742950" lvl="1" indent="-285750">
              <a:buFont typeface="Wingdings" panose="05000000000000000000" pitchFamily="2" charset="2"/>
              <a:buChar char="q"/>
            </a:pPr>
            <a:r>
              <a:rPr lang="en-US" sz="2200" dirty="0">
                <a:solidFill>
                  <a:prstClr val="black"/>
                </a:solidFill>
              </a:rPr>
              <a:t>Blast</a:t>
            </a:r>
          </a:p>
          <a:p>
            <a:pPr lvl="0"/>
            <a:endParaRPr lang="en-US" sz="2400" b="1" u="sng" dirty="0">
              <a:solidFill>
                <a:prstClr val="black"/>
              </a:solidFill>
            </a:endParaRPr>
          </a:p>
          <a:p>
            <a:pPr lvl="0"/>
            <a:r>
              <a:rPr lang="en-US" sz="2400" b="1" u="sng" dirty="0">
                <a:solidFill>
                  <a:prstClr val="black"/>
                </a:solidFill>
              </a:rPr>
              <a:t>Cell 2</a:t>
            </a:r>
          </a:p>
          <a:p>
            <a:pPr marL="742950" lvl="1" indent="-285750">
              <a:buFont typeface="Wingdings" panose="05000000000000000000" pitchFamily="2" charset="2"/>
              <a:buChar char="q"/>
            </a:pPr>
            <a:r>
              <a:rPr lang="en-US" sz="2200" dirty="0">
                <a:solidFill>
                  <a:prstClr val="black"/>
                </a:solidFill>
              </a:rPr>
              <a:t>Lymph</a:t>
            </a:r>
          </a:p>
          <a:p>
            <a:pPr marL="742950" lvl="1" indent="-285750">
              <a:buFont typeface="Wingdings" panose="05000000000000000000" pitchFamily="2" charset="2"/>
              <a:buChar char="q"/>
            </a:pPr>
            <a:r>
              <a:rPr lang="en-US" sz="2200" dirty="0">
                <a:solidFill>
                  <a:prstClr val="black"/>
                </a:solidFill>
              </a:rPr>
              <a:t>Blast</a:t>
            </a:r>
          </a:p>
          <a:p>
            <a:endParaRPr lang="en-US" dirty="0"/>
          </a:p>
        </p:txBody>
      </p:sp>
      <p:sp>
        <p:nvSpPr>
          <p:cNvPr id="6" name="Rectangle 5"/>
          <p:cNvSpPr/>
          <p:nvPr/>
        </p:nvSpPr>
        <p:spPr>
          <a:xfrm>
            <a:off x="6637763" y="125730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8358188" y="268158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24602864"/>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classify these cells?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157" r="11157"/>
          <a:stretch>
            <a:fillRect/>
          </a:stretch>
        </p:blipFill>
        <p:spPr>
          <a:xfrm>
            <a:off x="4933951" y="790625"/>
            <a:ext cx="6848474" cy="5407617"/>
          </a:xfrm>
        </p:spPr>
      </p:pic>
      <p:sp>
        <p:nvSpPr>
          <p:cNvPr id="4" name="Text Placeholder 3"/>
          <p:cNvSpPr>
            <a:spLocks noGrp="1"/>
          </p:cNvSpPr>
          <p:nvPr>
            <p:ph type="body" sz="half" idx="2"/>
          </p:nvPr>
        </p:nvSpPr>
        <p:spPr/>
        <p:txBody>
          <a:bodyPr/>
          <a:lstStyle/>
          <a:p>
            <a:pPr lvl="0"/>
            <a:r>
              <a:rPr lang="en-US" sz="2400" b="1" u="sng" dirty="0">
                <a:solidFill>
                  <a:prstClr val="black"/>
                </a:solidFill>
              </a:rPr>
              <a:t>Cell 1</a:t>
            </a:r>
          </a:p>
          <a:p>
            <a:pPr marL="742950" lvl="1" indent="-285750">
              <a:buFont typeface="Wingdings" panose="05000000000000000000" pitchFamily="2" charset="2"/>
              <a:buChar char="q"/>
            </a:pPr>
            <a:r>
              <a:rPr lang="en-US" sz="2200" dirty="0">
                <a:solidFill>
                  <a:prstClr val="black"/>
                </a:solidFill>
              </a:rPr>
              <a:t>Lymph</a:t>
            </a:r>
          </a:p>
          <a:p>
            <a:pPr marL="800100" lvl="1" indent="-342900">
              <a:buFont typeface="Wingdings" panose="05000000000000000000" pitchFamily="2" charset="2"/>
              <a:buChar char="ü"/>
            </a:pPr>
            <a:r>
              <a:rPr lang="en-US" sz="2200" dirty="0">
                <a:solidFill>
                  <a:prstClr val="black"/>
                </a:solidFill>
              </a:rPr>
              <a:t>Blast</a:t>
            </a:r>
          </a:p>
          <a:p>
            <a:pPr lvl="0"/>
            <a:endParaRPr lang="en-US" sz="2400" b="1" u="sng" dirty="0">
              <a:solidFill>
                <a:prstClr val="black"/>
              </a:solidFill>
            </a:endParaRPr>
          </a:p>
          <a:p>
            <a:pPr lvl="0"/>
            <a:r>
              <a:rPr lang="en-US" sz="2400" b="1" u="sng" dirty="0">
                <a:solidFill>
                  <a:prstClr val="black"/>
                </a:solidFill>
              </a:rPr>
              <a:t>Cell 2</a:t>
            </a:r>
          </a:p>
          <a:p>
            <a:pPr marL="800100" lvl="1" indent="-342900">
              <a:buFont typeface="Wingdings" panose="05000000000000000000" pitchFamily="2" charset="2"/>
              <a:buChar char="ü"/>
            </a:pPr>
            <a:r>
              <a:rPr lang="en-US" sz="2200" dirty="0">
                <a:solidFill>
                  <a:prstClr val="black"/>
                </a:solidFill>
              </a:rPr>
              <a:t>Lymph</a:t>
            </a:r>
          </a:p>
          <a:p>
            <a:pPr marL="742950" lvl="1" indent="-285750">
              <a:buFont typeface="Wingdings" panose="05000000000000000000" pitchFamily="2" charset="2"/>
              <a:buChar char="q"/>
            </a:pPr>
            <a:r>
              <a:rPr lang="en-US" sz="2200" dirty="0">
                <a:solidFill>
                  <a:prstClr val="black"/>
                </a:solidFill>
              </a:rPr>
              <a:t>Blast</a:t>
            </a:r>
          </a:p>
          <a:p>
            <a:endParaRPr lang="en-US" dirty="0"/>
          </a:p>
        </p:txBody>
      </p:sp>
      <p:sp>
        <p:nvSpPr>
          <p:cNvPr id="6" name="Rectangle 5"/>
          <p:cNvSpPr/>
          <p:nvPr/>
        </p:nvSpPr>
        <p:spPr>
          <a:xfrm>
            <a:off x="6637763" y="1257300"/>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8358188" y="268158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28600" y="4933950"/>
            <a:ext cx="4467225" cy="1200329"/>
          </a:xfrm>
          <a:prstGeom prst="rect">
            <a:avLst/>
          </a:prstGeom>
          <a:noFill/>
          <a:ln>
            <a:solidFill>
              <a:srgbClr val="FF9999"/>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These cells are extremely similar to the cells classified in the previous image. It is easiest to classify them when you can compare the abnormal looking cell to the normal cell.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0336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classify these cells?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631" b="3631"/>
          <a:stretch>
            <a:fillRect/>
          </a:stretch>
        </p:blipFill>
        <p:spPr>
          <a:xfrm>
            <a:off x="4849447" y="457201"/>
            <a:ext cx="7177443" cy="5667374"/>
          </a:xfrm>
        </p:spPr>
      </p:pic>
      <p:sp>
        <p:nvSpPr>
          <p:cNvPr id="4" name="Text Placeholder 3"/>
          <p:cNvSpPr>
            <a:spLocks noGrp="1"/>
          </p:cNvSpPr>
          <p:nvPr>
            <p:ph type="body" sz="half" idx="2"/>
          </p:nvPr>
        </p:nvSpPr>
        <p:spPr/>
        <p:txBody>
          <a:bodyPr>
            <a:normAutofit/>
          </a:bodyPr>
          <a:lstStyle/>
          <a:p>
            <a:r>
              <a:rPr lang="en-US" sz="2400" b="1" u="sng" dirty="0" smtClean="0"/>
              <a:t>Cell 1</a:t>
            </a:r>
          </a:p>
          <a:p>
            <a:pPr marL="742950" lvl="1" indent="-285750">
              <a:buFont typeface="Wingdings" panose="05000000000000000000" pitchFamily="2" charset="2"/>
              <a:buChar char="q"/>
            </a:pPr>
            <a:r>
              <a:rPr lang="en-US" sz="2200" dirty="0" smtClean="0"/>
              <a:t>Lymph</a:t>
            </a:r>
          </a:p>
          <a:p>
            <a:pPr marL="742950" lvl="1" indent="-285750">
              <a:buFont typeface="Wingdings" panose="05000000000000000000" pitchFamily="2" charset="2"/>
              <a:buChar char="q"/>
            </a:pPr>
            <a:r>
              <a:rPr lang="en-US" sz="2200" dirty="0" smtClean="0"/>
              <a:t>Blast</a:t>
            </a:r>
          </a:p>
          <a:p>
            <a:endParaRPr lang="en-US" sz="2400" b="1" u="sng" dirty="0" smtClean="0"/>
          </a:p>
          <a:p>
            <a:r>
              <a:rPr lang="en-US" sz="2400" b="1" u="sng" dirty="0" smtClean="0"/>
              <a:t>Cell 2</a:t>
            </a:r>
          </a:p>
          <a:p>
            <a:pPr marL="742950" lvl="1" indent="-285750">
              <a:buFont typeface="Wingdings" panose="05000000000000000000" pitchFamily="2" charset="2"/>
              <a:buChar char="q"/>
            </a:pPr>
            <a:r>
              <a:rPr lang="en-US" sz="2200" dirty="0" smtClean="0"/>
              <a:t>Lymph</a:t>
            </a:r>
          </a:p>
          <a:p>
            <a:pPr marL="742950" lvl="1" indent="-285750">
              <a:buFont typeface="Wingdings" panose="05000000000000000000" pitchFamily="2" charset="2"/>
              <a:buChar char="q"/>
            </a:pPr>
            <a:r>
              <a:rPr lang="en-US" sz="2200" dirty="0" smtClean="0"/>
              <a:t>Blast</a:t>
            </a:r>
            <a:endParaRPr lang="en-US" sz="2200" dirty="0"/>
          </a:p>
        </p:txBody>
      </p:sp>
      <p:sp>
        <p:nvSpPr>
          <p:cNvPr id="6" name="Rectangle 5"/>
          <p:cNvSpPr/>
          <p:nvPr/>
        </p:nvSpPr>
        <p:spPr>
          <a:xfrm>
            <a:off x="8752313" y="104328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294988" y="441513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0342457"/>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99" y="457201"/>
            <a:ext cx="3532187" cy="1014115"/>
          </a:xfrm>
        </p:spPr>
        <p:txBody>
          <a:bodyPr/>
          <a:lstStyle/>
          <a:p>
            <a:r>
              <a:rPr lang="en-US" dirty="0" smtClean="0"/>
              <a:t>How would you classify these cells?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631" b="3631"/>
          <a:stretch>
            <a:fillRect/>
          </a:stretch>
        </p:blipFill>
        <p:spPr>
          <a:xfrm>
            <a:off x="4849447" y="457201"/>
            <a:ext cx="7177443" cy="5667374"/>
          </a:xfrm>
        </p:spPr>
      </p:pic>
      <p:sp>
        <p:nvSpPr>
          <p:cNvPr id="4" name="Text Placeholder 3"/>
          <p:cNvSpPr>
            <a:spLocks noGrp="1"/>
          </p:cNvSpPr>
          <p:nvPr>
            <p:ph type="body" sz="half" idx="2"/>
          </p:nvPr>
        </p:nvSpPr>
        <p:spPr>
          <a:xfrm>
            <a:off x="344499" y="1504950"/>
            <a:ext cx="1922462" cy="2914650"/>
          </a:xfrm>
        </p:spPr>
        <p:txBody>
          <a:bodyPr>
            <a:normAutofit/>
          </a:bodyPr>
          <a:lstStyle/>
          <a:p>
            <a:r>
              <a:rPr lang="en-US" sz="2400" b="1" u="sng" dirty="0" smtClean="0"/>
              <a:t>Cell 1</a:t>
            </a:r>
          </a:p>
          <a:p>
            <a:pPr marL="742950" lvl="1" indent="-285750">
              <a:buFont typeface="Wingdings" panose="05000000000000000000" pitchFamily="2" charset="2"/>
              <a:buChar char="q"/>
            </a:pPr>
            <a:r>
              <a:rPr lang="en-US" sz="2200" dirty="0" smtClean="0"/>
              <a:t>Lymph</a:t>
            </a:r>
          </a:p>
          <a:p>
            <a:pPr marL="800100" lvl="1" indent="-342900">
              <a:buFont typeface="Wingdings" panose="05000000000000000000" pitchFamily="2" charset="2"/>
              <a:buChar char="ü"/>
            </a:pPr>
            <a:r>
              <a:rPr lang="en-US" sz="2200" dirty="0" smtClean="0"/>
              <a:t>Blast</a:t>
            </a:r>
          </a:p>
          <a:p>
            <a:endParaRPr lang="en-US" sz="2400" b="1" u="sng" dirty="0" smtClean="0"/>
          </a:p>
          <a:p>
            <a:r>
              <a:rPr lang="en-US" sz="2400" b="1" u="sng" dirty="0" smtClean="0"/>
              <a:t>Cell 2</a:t>
            </a:r>
          </a:p>
          <a:p>
            <a:pPr marL="742950" lvl="1" indent="-285750">
              <a:buFont typeface="Wingdings" panose="05000000000000000000" pitchFamily="2" charset="2"/>
              <a:buChar char="q"/>
            </a:pPr>
            <a:r>
              <a:rPr lang="en-US" sz="2200" dirty="0" smtClean="0"/>
              <a:t>Lymph</a:t>
            </a:r>
          </a:p>
          <a:p>
            <a:pPr marL="800100" lvl="1" indent="-342900">
              <a:buFont typeface="Wingdings" panose="05000000000000000000" pitchFamily="2" charset="2"/>
              <a:buChar char="ü"/>
            </a:pPr>
            <a:r>
              <a:rPr lang="en-US" sz="2200" dirty="0" smtClean="0"/>
              <a:t>Blast</a:t>
            </a:r>
            <a:endParaRPr lang="en-US" sz="2200" dirty="0"/>
          </a:p>
        </p:txBody>
      </p:sp>
      <p:sp>
        <p:nvSpPr>
          <p:cNvPr id="6" name="Rectangle 5"/>
          <p:cNvSpPr/>
          <p:nvPr/>
        </p:nvSpPr>
        <p:spPr>
          <a:xfrm>
            <a:off x="8752313" y="104328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294988" y="441513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95249" y="4343400"/>
            <a:ext cx="4754197" cy="2308324"/>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Cell 1</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 more obvious blast. It is huge and the lacy nucleus takes up most of the cell.</a:t>
            </a:r>
          </a:p>
          <a:p>
            <a:endParaRPr lang="en-US" dirty="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Cell 2</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difficult to label without a normal lymph in the field to compare. It is slightly bigger than a mature lymph, and multiple nucleoli can be seen. Based on this and the overall slide, we would mark this in the blast category.</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957" t="20906" r="62589" b="61324"/>
          <a:stretch/>
        </p:blipFill>
        <p:spPr>
          <a:xfrm>
            <a:off x="6067425" y="2805113"/>
            <a:ext cx="1152525" cy="971550"/>
          </a:xfrm>
          <a:prstGeom prst="rect">
            <a:avLst/>
          </a:prstGeom>
          <a:ln>
            <a:solidFill>
              <a:schemeClr val="tx1"/>
            </a:solidFill>
          </a:ln>
        </p:spPr>
      </p:pic>
      <p:sp>
        <p:nvSpPr>
          <p:cNvPr id="9" name="Rectangle 8"/>
          <p:cNvSpPr/>
          <p:nvPr/>
        </p:nvSpPr>
        <p:spPr>
          <a:xfrm>
            <a:off x="5601190" y="2110085"/>
            <a:ext cx="2084994" cy="923330"/>
          </a:xfrm>
          <a:prstGeom prst="rect">
            <a:avLst/>
          </a:prstGeom>
          <a:noFill/>
          <a:ln>
            <a:noFill/>
          </a:ln>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Lymph</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158228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325" y="180975"/>
            <a:ext cx="2733675" cy="609599"/>
          </a:xfrm>
          <a:pattFill prst="ltVert">
            <a:fgClr>
              <a:srgbClr val="FFC000"/>
            </a:fgClr>
            <a:bgClr>
              <a:schemeClr val="bg1"/>
            </a:bgClr>
          </a:pattFill>
        </p:spPr>
        <p:txBody>
          <a:bodyPr>
            <a:normAutofit fontScale="90000"/>
          </a:bodyPr>
          <a:lstStyle/>
          <a:p>
            <a:r>
              <a:rPr lang="en-US" dirty="0" smtClean="0">
                <a:latin typeface="Algerian" panose="04020705040A02060702" pitchFamily="82" charset="0"/>
              </a:rPr>
              <a:t>Lymphocytes</a:t>
            </a:r>
            <a:endParaRPr lang="en-US" dirty="0">
              <a:latin typeface="Algerian" panose="04020705040A02060702" pitchFamily="82" charset="0"/>
            </a:endParaRPr>
          </a:p>
        </p:txBody>
      </p:sp>
      <p:sp>
        <p:nvSpPr>
          <p:cNvPr id="4" name="Text Placeholder 3"/>
          <p:cNvSpPr>
            <a:spLocks noGrp="1"/>
          </p:cNvSpPr>
          <p:nvPr>
            <p:ph type="body" sz="half" idx="2"/>
          </p:nvPr>
        </p:nvSpPr>
        <p:spPr>
          <a:xfrm>
            <a:off x="609600" y="1057275"/>
            <a:ext cx="5086350" cy="5181600"/>
          </a:xfrm>
          <a:ln>
            <a:solidFill>
              <a:srgbClr val="FF9999"/>
            </a:solidFill>
          </a:ln>
        </p:spPr>
        <p:txBody>
          <a:bodyPr>
            <a:normAutofit/>
          </a:bodyPr>
          <a:lstStyle/>
          <a:p>
            <a:r>
              <a:rPr lang="en-US" sz="1800" dirty="0" smtClean="0">
                <a:latin typeface="Times New Roman" panose="02020603050405020304" pitchFamily="18" charset="0"/>
                <a:cs typeface="Times New Roman" panose="02020603050405020304" pitchFamily="18" charset="0"/>
              </a:rPr>
              <a:t>The lymph on top is the cutout from the previous example. I wanted to discuss it for a moment.</a:t>
            </a:r>
          </a:p>
          <a:p>
            <a:r>
              <a:rPr lang="en-US" sz="1800" dirty="0" smtClean="0">
                <a:latin typeface="Times New Roman" panose="02020603050405020304" pitchFamily="18" charset="0"/>
                <a:cs typeface="Times New Roman" panose="02020603050405020304" pitchFamily="18" charset="0"/>
              </a:rPr>
              <a:t>You might have said, “I can see nucleoli in it too,” or “It is also dark blue.” Yes, but the nucleus is very clumped/folded on itself and is much darker and “tighter” than the blasts. The cytoplasm is also a clearer blue, whereas the blasts tend to look more purple and less smooth in their cytoplasm.</a:t>
            </a:r>
          </a:p>
          <a:p>
            <a:endParaRPr lang="en-US" sz="1800" dirty="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The lymph on the right could be classified as an atypical lymph based on the abundant pale blue cytoplasm and the way it is wrapping around the RBCs (darker blue in these areas).</a:t>
            </a:r>
            <a:endParaRPr lang="en-US" sz="1800"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289" t="12319" r="46631" b="51289"/>
          <a:stretch/>
        </p:blipFill>
        <p:spPr>
          <a:xfrm>
            <a:off x="5886449" y="933450"/>
            <a:ext cx="3152775" cy="2286001"/>
          </a:xfrm>
          <a:prstGeom prst="rect">
            <a:avLst/>
          </a:prstGeom>
          <a:ln>
            <a:no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155" t="22530" r="22888" b="19638"/>
          <a:stretch/>
        </p:blipFill>
        <p:spPr>
          <a:xfrm>
            <a:off x="8648700" y="2486026"/>
            <a:ext cx="2809875" cy="2286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1727" t="7674" r="19614" b="29070"/>
          <a:stretch/>
        </p:blipFill>
        <p:spPr>
          <a:xfrm>
            <a:off x="6643688" y="3876674"/>
            <a:ext cx="2581275" cy="2590801"/>
          </a:xfrm>
          <a:prstGeom prst="rect">
            <a:avLst/>
          </a:prstGeom>
        </p:spPr>
      </p:pic>
    </p:spTree>
    <p:extLst>
      <p:ext uri="{BB962C8B-B14F-4D97-AF65-F5344CB8AC3E}">
        <p14:creationId xmlns:p14="http://schemas.microsoft.com/office/powerpoint/2010/main" val="1427293657"/>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54689" y="1685927"/>
            <a:ext cx="3932237" cy="3811588"/>
          </a:xfrm>
          <a:ln>
            <a:solidFill>
              <a:srgbClr val="FF9999"/>
            </a:solidFill>
          </a:ln>
        </p:spPr>
        <p:txBody>
          <a:bodyPr>
            <a:normAutofit/>
          </a:bodyPr>
          <a:lstStyle/>
          <a:p>
            <a:r>
              <a:rPr lang="en-US" sz="1800" dirty="0" smtClean="0">
                <a:latin typeface="Times New Roman" panose="02020603050405020304" pitchFamily="18" charset="0"/>
                <a:cs typeface="Times New Roman" panose="02020603050405020304" pitchFamily="18" charset="0"/>
              </a:rPr>
              <a:t>Sometimes the lymphocytes will have large blue (azurophilic) granules unevenly distributed amid a clear blue cytoplasm. These lymphs are there own category of classification.</a:t>
            </a: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If you are performing a differential and see LGL’s, you can mark them as “Abnormal Lymphocytes,” but make sure to put a comment on the line that the abnormal lymphs seen are in fact LGL’s.</a:t>
            </a:r>
            <a:endParaRPr lang="en-US" sz="18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805906" y="152400"/>
            <a:ext cx="6400800" cy="609599"/>
          </a:xfrm>
          <a:prstGeom prst="rect">
            <a:avLst/>
          </a:prstGeom>
          <a:pattFill prst="ltVert">
            <a:fgClr>
              <a:srgbClr val="FFC000"/>
            </a:fgClr>
            <a:bgClr>
              <a:schemeClr val="bg1"/>
            </a:bgClr>
          </a:patt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latin typeface="Algerian" panose="04020705040A02060702" pitchFamily="82" charset="0"/>
              </a:rPr>
              <a:t>Large Granular Lymphocytes</a:t>
            </a:r>
            <a:endParaRPr lang="en-US" dirty="0">
              <a:latin typeface="Algerian" panose="04020705040A02060702" pitchFamily="82" charset="0"/>
            </a:endParaRP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5136" b="5136"/>
          <a:stretch>
            <a:fillRect/>
          </a:stretch>
        </p:blipFill>
        <p:spPr>
          <a:xfrm>
            <a:off x="306388" y="952499"/>
            <a:ext cx="3104194" cy="2451100"/>
          </a:xfr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591" r="3221" b="7127"/>
          <a:stretch/>
        </p:blipFill>
        <p:spPr>
          <a:xfrm flipH="1">
            <a:off x="3343275" y="2325690"/>
            <a:ext cx="3200400" cy="2751135"/>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bright="36000"/>
                    </a14:imgEffect>
                  </a14:imgLayer>
                </a14:imgProps>
              </a:ext>
              <a:ext uri="{28A0092B-C50C-407E-A947-70E740481C1C}">
                <a14:useLocalDpi xmlns:a14="http://schemas.microsoft.com/office/drawing/2010/main" val="0"/>
              </a:ext>
            </a:extLst>
          </a:blip>
          <a:stretch>
            <a:fillRect/>
          </a:stretch>
        </p:blipFill>
        <p:spPr>
          <a:xfrm>
            <a:off x="943606" y="3843337"/>
            <a:ext cx="2466976" cy="2466976"/>
          </a:xfrm>
          <a:prstGeom prst="rect">
            <a:avLst/>
          </a:prstGeom>
        </p:spPr>
      </p:pic>
    </p:spTree>
    <p:extLst>
      <p:ext uri="{BB962C8B-B14F-4D97-AF65-F5344CB8AC3E}">
        <p14:creationId xmlns:p14="http://schemas.microsoft.com/office/powerpoint/2010/main" val="315885918"/>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588" y="283363"/>
            <a:ext cx="5867584" cy="2733675"/>
          </a:xfrm>
          <a:prstGeom prst="rect">
            <a:avLst/>
          </a:prstGeom>
        </p:spPr>
      </p:pic>
      <p:sp>
        <p:nvSpPr>
          <p:cNvPr id="2" name="Title 1"/>
          <p:cNvSpPr>
            <a:spLocks noGrp="1"/>
          </p:cNvSpPr>
          <p:nvPr>
            <p:ph type="title"/>
          </p:nvPr>
        </p:nvSpPr>
        <p:spPr>
          <a:xfrm>
            <a:off x="4691959" y="3382560"/>
            <a:ext cx="1800020" cy="709618"/>
          </a:xfrm>
          <a:pattFill prst="ltVert">
            <a:fgClr>
              <a:srgbClr val="FFC000"/>
            </a:fgClr>
            <a:bgClr>
              <a:schemeClr val="bg1"/>
            </a:bgClr>
          </a:pattFill>
        </p:spPr>
        <p:txBody>
          <a:bodyPr>
            <a:normAutofit/>
          </a:bodyPr>
          <a:lstStyle/>
          <a:p>
            <a:r>
              <a:rPr lang="en-US" sz="4000" dirty="0" smtClean="0">
                <a:latin typeface="Algerian" panose="04020705040A02060702" pitchFamily="82" charset="0"/>
              </a:rPr>
              <a:t>blast</a:t>
            </a:r>
            <a:endParaRPr lang="en-US" sz="4000" dirty="0">
              <a:latin typeface="Algerian" panose="04020705040A02060702" pitchFamily="82"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6133" b="6133"/>
          <a:stretch>
            <a:fillRect/>
          </a:stretch>
        </p:blipFill>
        <p:spPr>
          <a:xfrm>
            <a:off x="283370" y="316730"/>
            <a:ext cx="3133316" cy="2474095"/>
          </a:xfrm>
        </p:spPr>
      </p:pic>
      <p:sp>
        <p:nvSpPr>
          <p:cNvPr id="4" name="Text Placeholder 3"/>
          <p:cNvSpPr>
            <a:spLocks noGrp="1"/>
          </p:cNvSpPr>
          <p:nvPr>
            <p:ph type="body" sz="half" idx="2"/>
          </p:nvPr>
        </p:nvSpPr>
        <p:spPr>
          <a:xfrm>
            <a:off x="839788" y="4457700"/>
            <a:ext cx="9504362" cy="1411288"/>
          </a:xfrm>
        </p:spPr>
        <p:txBody>
          <a:bodyPr/>
          <a:lstStyle/>
          <a:p>
            <a:r>
              <a:rPr lang="en-US" dirty="0" smtClean="0">
                <a:latin typeface="Times New Roman" panose="02020603050405020304" pitchFamily="18" charset="0"/>
                <a:cs typeface="Times New Roman" panose="02020603050405020304" pitchFamily="18" charset="0"/>
              </a:rPr>
              <a:t>If performing a differential, you would only classify these cells as BLAST. The patient must have a sample sent for flow cytometry for the blasts to receive a classification. This particular patient was diagnoses with AML. Most ALL cases occur in children and is very curable. AML typically occurs in older individuals and has a very low survival rate.</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74103" b="62582"/>
          <a:stretch/>
        </p:blipFill>
        <p:spPr>
          <a:xfrm>
            <a:off x="3348038" y="542920"/>
            <a:ext cx="2609850" cy="2214563"/>
          </a:xfrm>
          <a:prstGeom prst="rect">
            <a:avLst/>
          </a:prstGeom>
        </p:spPr>
      </p:pic>
    </p:spTree>
    <p:extLst>
      <p:ext uri="{BB962C8B-B14F-4D97-AF65-F5344CB8AC3E}">
        <p14:creationId xmlns:p14="http://schemas.microsoft.com/office/powerpoint/2010/main" val="1555128593"/>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1" y="365125"/>
            <a:ext cx="11993549" cy="1958975"/>
          </a:xfrm>
          <a:ln>
            <a:solidFill>
              <a:srgbClr val="FF9999"/>
            </a:solidFill>
          </a:ln>
        </p:spPr>
        <p:txBody>
          <a:bodyPr>
            <a:normAutofit/>
          </a:bodyPr>
          <a:lstStyle/>
          <a:p>
            <a:r>
              <a:rPr lang="en-US" sz="1800" dirty="0" smtClean="0">
                <a:latin typeface="Times New Roman" panose="02020603050405020304" pitchFamily="18" charset="0"/>
                <a:cs typeface="Times New Roman" panose="02020603050405020304" pitchFamily="18" charset="0"/>
              </a:rPr>
              <a:t>A quick word about Lymphomas. These cells are NOT blasts, but they are malignant lymphocytes. You would classify them as “Abnormal Lymphs” and make sure a path review is ordered. </a:t>
            </a:r>
            <a:r>
              <a:rPr lang="en-US" sz="1800" dirty="0" smtClean="0">
                <a:latin typeface="Times New Roman" panose="02020603050405020304" pitchFamily="18" charset="0"/>
                <a:cs typeface="Times New Roman" panose="02020603050405020304" pitchFamily="18" charset="0"/>
              </a:rPr>
              <a:t>The overall size of these </a:t>
            </a:r>
            <a:r>
              <a:rPr lang="en-US" sz="1800" dirty="0" smtClean="0">
                <a:latin typeface="Times New Roman" panose="02020603050405020304" pitchFamily="18" charset="0"/>
                <a:cs typeface="Times New Roman" panose="02020603050405020304" pitchFamily="18" charset="0"/>
              </a:rPr>
              <a:t>cells is more similar to that of a mature lymphocyte. </a:t>
            </a:r>
            <a:r>
              <a:rPr lang="en-US" sz="1800" dirty="0" smtClean="0">
                <a:latin typeface="Times New Roman" panose="02020603050405020304" pitchFamily="18" charset="0"/>
                <a:cs typeface="Times New Roman" panose="02020603050405020304" pitchFamily="18" charset="0"/>
              </a:rPr>
              <a:t>Note </a:t>
            </a:r>
            <a:r>
              <a:rPr lang="en-US" sz="1800" dirty="0" smtClean="0">
                <a:latin typeface="Times New Roman" panose="02020603050405020304" pitchFamily="18" charset="0"/>
                <a:cs typeface="Times New Roman" panose="02020603050405020304" pitchFamily="18" charset="0"/>
              </a:rPr>
              <a:t>that some of these cells still have visible nucleoli and diffuse nuclear chromatin, but they have an even more lacy or diffuse pattern. The nuclei are often cleft or folded also (big clue it is a lymphoma). The cytoplasm is also typically scant, but closer to the pale blue cytoplasm of a normal or reactive lymph</a:t>
            </a:r>
            <a:r>
              <a:rPr lang="en-US" sz="1800" dirty="0" smtClean="0">
                <a:latin typeface="Times New Roman" panose="02020603050405020304" pitchFamily="18" charset="0"/>
                <a:cs typeface="Times New Roman" panose="02020603050405020304" pitchFamily="18" charset="0"/>
              </a:rPr>
              <a:t>. Most of the time, the actual classification of these cells waits until the patient’s flow cytometry results are returned, but it is important to note their presence.</a:t>
            </a:r>
            <a:endParaRPr lang="en-US" sz="1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151" y="2550588"/>
            <a:ext cx="4221149" cy="316178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05300" y="3114016"/>
            <a:ext cx="3241244" cy="3241244"/>
          </a:xfr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6729" t="8334" r="246" b="11592"/>
          <a:stretch/>
        </p:blipFill>
        <p:spPr>
          <a:xfrm>
            <a:off x="7546544" y="2550588"/>
            <a:ext cx="3864406" cy="3161788"/>
          </a:xfrm>
          <a:prstGeom prst="rect">
            <a:avLst/>
          </a:prstGeom>
        </p:spPr>
      </p:pic>
    </p:spTree>
    <p:extLst>
      <p:ext uri="{BB962C8B-B14F-4D97-AF65-F5344CB8AC3E}">
        <p14:creationId xmlns:p14="http://schemas.microsoft.com/office/powerpoint/2010/main" val="1136730191"/>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46000" b="-4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2227262"/>
          </a:xfrm>
        </p:spPr>
        <p:txBody>
          <a:bodyPr>
            <a:normAutofit lnSpcReduction="10000"/>
          </a:bodyPr>
          <a:lstStyle/>
          <a:p>
            <a:r>
              <a:rPr lang="en-US" dirty="0" smtClean="0"/>
              <a:t>I hope this wasn’t too painful. Thank you for taking the time to review this material. If you want to look at the slides from this survey, you can click on the link below and explore for yourself.</a:t>
            </a:r>
          </a:p>
          <a:p>
            <a:endParaRPr lang="en-US" dirty="0" smtClean="0"/>
          </a:p>
          <a:p>
            <a:r>
              <a:rPr lang="en-US" dirty="0">
                <a:hlinkClick r:id="rId3"/>
              </a:rPr>
              <a:t>https://elss.cap.org/elss/ShowProperty?nodePath=/</a:t>
            </a:r>
            <a:r>
              <a:rPr lang="en-US" dirty="0" smtClean="0">
                <a:hlinkClick r:id="rId3"/>
              </a:rPr>
              <a:t>UCMCON/Contribution%20Folders/WebApplications/digitalscope/vpbs-b-2020.html</a:t>
            </a:r>
            <a:r>
              <a:rPr lang="en-US" dirty="0" smtClean="0"/>
              <a:t> </a:t>
            </a:r>
            <a:endParaRPr lang="en-US" dirty="0"/>
          </a:p>
        </p:txBody>
      </p:sp>
      <p:sp>
        <p:nvSpPr>
          <p:cNvPr id="4" name="Rectangle 3"/>
          <p:cNvSpPr/>
          <p:nvPr/>
        </p:nvSpPr>
        <p:spPr>
          <a:xfrm>
            <a:off x="3266198" y="386059"/>
            <a:ext cx="5659604"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txBody>
          <a:bodyPr wrap="squar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THANK YOU!!!</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2841808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9425" y="442369"/>
            <a:ext cx="3343275" cy="2609850"/>
          </a:xfrm>
        </p:spPr>
      </p:pic>
      <p:sp>
        <p:nvSpPr>
          <p:cNvPr id="4" name="Content Placeholder 3"/>
          <p:cNvSpPr>
            <a:spLocks noGrp="1"/>
          </p:cNvSpPr>
          <p:nvPr>
            <p:ph sz="half" idx="2"/>
          </p:nvPr>
        </p:nvSpPr>
        <p:spPr>
          <a:xfrm>
            <a:off x="5931569" y="365125"/>
            <a:ext cx="5181600" cy="4351338"/>
          </a:xfrm>
        </p:spPr>
        <p:txBody>
          <a:bodyPr/>
          <a:lstStyle/>
          <a:p>
            <a:pPr marL="0" indent="0">
              <a:buNone/>
            </a:pPr>
            <a:r>
              <a:rPr lang="en-US" dirty="0" smtClean="0"/>
              <a:t>What is in this image?</a:t>
            </a:r>
          </a:p>
          <a:p>
            <a:pPr lvl="1">
              <a:buFont typeface="Wingdings" panose="05000000000000000000" pitchFamily="2" charset="2"/>
              <a:buChar char="q"/>
            </a:pPr>
            <a:r>
              <a:rPr lang="en-US" dirty="0" smtClean="0"/>
              <a:t>Stomatocyte</a:t>
            </a:r>
          </a:p>
          <a:p>
            <a:pPr lvl="1">
              <a:buFont typeface="Wingdings" panose="05000000000000000000" pitchFamily="2" charset="2"/>
              <a:buChar char="q"/>
            </a:pPr>
            <a:r>
              <a:rPr lang="en-US" dirty="0" smtClean="0"/>
              <a:t>Target Cell</a:t>
            </a:r>
          </a:p>
          <a:p>
            <a:pPr lvl="1">
              <a:buFont typeface="Wingdings" panose="05000000000000000000" pitchFamily="2" charset="2"/>
              <a:buChar char="q"/>
            </a:pPr>
            <a:r>
              <a:rPr lang="en-US" dirty="0" smtClean="0"/>
              <a:t>Teardrop Cell</a:t>
            </a:r>
          </a:p>
          <a:p>
            <a:pPr lvl="1">
              <a:buFont typeface="Wingdings" panose="05000000000000000000" pitchFamily="2" charset="2"/>
              <a:buChar char="q"/>
            </a:pPr>
            <a:r>
              <a:rPr lang="en-US" dirty="0" smtClean="0"/>
              <a:t>Helmut Cell (Keratocyte)</a:t>
            </a:r>
          </a:p>
          <a:p>
            <a:pPr lvl="1">
              <a:buFont typeface="Wingdings" panose="05000000000000000000" pitchFamily="2" charset="2"/>
              <a:buChar char="q"/>
            </a:pPr>
            <a:r>
              <a:rPr lang="en-US" dirty="0" smtClean="0"/>
              <a:t>Schistocyte</a:t>
            </a:r>
            <a:endParaRPr lang="en-US" dirty="0"/>
          </a:p>
        </p:txBody>
      </p:sp>
    </p:spTree>
    <p:extLst>
      <p:ext uri="{BB962C8B-B14F-4D97-AF65-F5344CB8AC3E}">
        <p14:creationId xmlns:p14="http://schemas.microsoft.com/office/powerpoint/2010/main" val="323252215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4576177"/>
            <a:ext cx="11506200" cy="1815097"/>
          </a:xfrm>
          <a:ln>
            <a:solidFill>
              <a:srgbClr val="FF9999"/>
            </a:solidFill>
          </a:ln>
        </p:spPr>
        <p:txBody>
          <a:bodyPr>
            <a:noAutofit/>
          </a:bodyPr>
          <a:lstStyle/>
          <a:p>
            <a:r>
              <a:rPr lang="en-US" sz="1800" dirty="0" smtClean="0">
                <a:latin typeface="Times New Roman" panose="02020603050405020304" pitchFamily="18" charset="0"/>
                <a:cs typeface="Times New Roman" panose="02020603050405020304" pitchFamily="18" charset="0"/>
              </a:rPr>
              <a:t>Teardrop Cells (or Dacrocytes) appear in the shape of a teardrop or pear where one end is narrow and the other is enlarged and rounded or blunted. These may be seen with bone marrow fibrosis, and are often associated with abnormal an abnormal spleen or bone marrow. They are also present in many anemias: pernicious anemia, anemia of renal disease, hemolytic anemias, etc.</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Beware if all of the “tails” or narrow ends are pointed in the same direction on the slide. This is an artifact of slide preparation, and not due to an underlying condition.</a:t>
            </a:r>
            <a:endParaRPr lang="en-US" sz="1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9425" y="442369"/>
            <a:ext cx="3343275" cy="2609850"/>
          </a:xfrm>
        </p:spPr>
      </p:pic>
      <p:sp>
        <p:nvSpPr>
          <p:cNvPr id="4" name="Content Placeholder 3"/>
          <p:cNvSpPr>
            <a:spLocks noGrp="1"/>
          </p:cNvSpPr>
          <p:nvPr>
            <p:ph sz="half" idx="2"/>
          </p:nvPr>
        </p:nvSpPr>
        <p:spPr>
          <a:xfrm>
            <a:off x="5931569" y="365125"/>
            <a:ext cx="5181600" cy="4351338"/>
          </a:xfrm>
        </p:spPr>
        <p:txBody>
          <a:bodyPr/>
          <a:lstStyle/>
          <a:p>
            <a:pPr marL="0" indent="0">
              <a:buNone/>
            </a:pPr>
            <a:r>
              <a:rPr lang="en-US" dirty="0" smtClean="0"/>
              <a:t>What is in this image?</a:t>
            </a:r>
          </a:p>
          <a:p>
            <a:pPr lvl="1">
              <a:buFont typeface="Wingdings" panose="05000000000000000000" pitchFamily="2" charset="2"/>
              <a:buChar char="q"/>
            </a:pPr>
            <a:r>
              <a:rPr lang="en-US" dirty="0" smtClean="0"/>
              <a:t>Stomatocyte</a:t>
            </a:r>
          </a:p>
          <a:p>
            <a:pPr lvl="1">
              <a:buFont typeface="Wingdings" panose="05000000000000000000" pitchFamily="2" charset="2"/>
              <a:buChar char="q"/>
            </a:pPr>
            <a:r>
              <a:rPr lang="en-US" dirty="0" smtClean="0"/>
              <a:t>Target Cell</a:t>
            </a:r>
          </a:p>
          <a:p>
            <a:pPr lvl="1">
              <a:buFont typeface="Wingdings" panose="05000000000000000000" pitchFamily="2" charset="2"/>
              <a:buChar char="ü"/>
            </a:pPr>
            <a:r>
              <a:rPr lang="en-US" dirty="0" smtClean="0"/>
              <a:t>Teardrop Cell</a:t>
            </a:r>
          </a:p>
          <a:p>
            <a:pPr lvl="1">
              <a:buFont typeface="Wingdings" panose="05000000000000000000" pitchFamily="2" charset="2"/>
              <a:buChar char="q"/>
            </a:pPr>
            <a:r>
              <a:rPr lang="en-US" dirty="0" smtClean="0"/>
              <a:t>Helmut Cell (Keratocyte)</a:t>
            </a:r>
          </a:p>
          <a:p>
            <a:pPr lvl="1">
              <a:buFont typeface="Wingdings" panose="05000000000000000000" pitchFamily="2" charset="2"/>
              <a:buChar char="q"/>
            </a:pPr>
            <a:r>
              <a:rPr lang="en-US" dirty="0" smtClean="0"/>
              <a:t>Schistocyte</a:t>
            </a:r>
            <a:endParaRPr lang="en-US" dirty="0"/>
          </a:p>
        </p:txBody>
      </p:sp>
    </p:spTree>
    <p:extLst>
      <p:ext uri="{BB962C8B-B14F-4D97-AF65-F5344CB8AC3E}">
        <p14:creationId xmlns:p14="http://schemas.microsoft.com/office/powerpoint/2010/main" val="683761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718801" cy="1600200"/>
          </a:xfrm>
        </p:spPr>
        <p:txBody>
          <a:bodyPr/>
          <a:lstStyle/>
          <a:p>
            <a:r>
              <a:rPr lang="en-US" dirty="0" smtClean="0"/>
              <a:t>What is the abnormal RBC morph in this image?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8589" y="2509837"/>
            <a:ext cx="2171700" cy="1647825"/>
          </a:xfrm>
        </p:spPr>
      </p:pic>
      <p:sp>
        <p:nvSpPr>
          <p:cNvPr id="4" name="Text Placeholder 3"/>
          <p:cNvSpPr>
            <a:spLocks noGrp="1"/>
          </p:cNvSpPr>
          <p:nvPr>
            <p:ph type="body" sz="half" idx="2"/>
          </p:nvPr>
        </p:nvSpPr>
        <p:spPr>
          <a:xfrm>
            <a:off x="783641" y="2634915"/>
            <a:ext cx="3932237" cy="3811588"/>
          </a:xfrm>
        </p:spPr>
        <p:txBody>
          <a:bodyPr>
            <a:normAutofit/>
          </a:bodyPr>
          <a:lstStyle/>
          <a:p>
            <a:pPr marL="285750" indent="-285750">
              <a:buFont typeface="Wingdings" panose="05000000000000000000" pitchFamily="2" charset="2"/>
              <a:buChar char="q"/>
            </a:pPr>
            <a:r>
              <a:rPr lang="en-US" sz="2400" dirty="0" smtClean="0"/>
              <a:t>Echinocyte (Burr Cell)</a:t>
            </a:r>
          </a:p>
          <a:p>
            <a:pPr marL="285750" indent="-285750">
              <a:buFont typeface="Wingdings" panose="05000000000000000000" pitchFamily="2" charset="2"/>
              <a:buChar char="q"/>
            </a:pPr>
            <a:r>
              <a:rPr lang="en-US" sz="2400" dirty="0" smtClean="0"/>
              <a:t>Acanthocyte</a:t>
            </a:r>
          </a:p>
          <a:p>
            <a:pPr marL="285750" indent="-285750">
              <a:buFont typeface="Wingdings" panose="05000000000000000000" pitchFamily="2" charset="2"/>
              <a:buChar char="q"/>
            </a:pPr>
            <a:r>
              <a:rPr lang="en-US" sz="2400" dirty="0" smtClean="0"/>
              <a:t>Schistocyte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056" y="1619250"/>
            <a:ext cx="2952750" cy="3429000"/>
          </a:xfrm>
          <a:prstGeom prst="rect">
            <a:avLst/>
          </a:prstGeom>
        </p:spPr>
      </p:pic>
    </p:spTree>
    <p:extLst>
      <p:ext uri="{BB962C8B-B14F-4D97-AF65-F5344CB8AC3E}">
        <p14:creationId xmlns:p14="http://schemas.microsoft.com/office/powerpoint/2010/main" val="301206955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718801" cy="1600200"/>
          </a:xfrm>
        </p:spPr>
        <p:txBody>
          <a:bodyPr/>
          <a:lstStyle/>
          <a:p>
            <a:r>
              <a:rPr lang="en-US" dirty="0" smtClean="0"/>
              <a:t>What is the abnormal RBC morph in this image?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8589" y="2509837"/>
            <a:ext cx="2171700" cy="1647825"/>
          </a:xfrm>
        </p:spPr>
      </p:pic>
      <p:sp>
        <p:nvSpPr>
          <p:cNvPr id="4" name="Text Placeholder 3"/>
          <p:cNvSpPr>
            <a:spLocks noGrp="1"/>
          </p:cNvSpPr>
          <p:nvPr>
            <p:ph type="body" sz="half" idx="2"/>
          </p:nvPr>
        </p:nvSpPr>
        <p:spPr>
          <a:xfrm>
            <a:off x="783641" y="2634915"/>
            <a:ext cx="3932237" cy="3811588"/>
          </a:xfrm>
          <a:ln>
            <a:noFill/>
          </a:ln>
        </p:spPr>
        <p:txBody>
          <a:bodyPr>
            <a:normAutofit/>
          </a:bodyPr>
          <a:lstStyle/>
          <a:p>
            <a:pPr marL="285750" indent="-285750">
              <a:buFont typeface="Wingdings" panose="05000000000000000000" pitchFamily="2" charset="2"/>
              <a:buChar char="q"/>
            </a:pPr>
            <a:r>
              <a:rPr lang="en-US" sz="2400" dirty="0" smtClean="0"/>
              <a:t>Echinocyte (Burr Cell)</a:t>
            </a:r>
          </a:p>
          <a:p>
            <a:pPr marL="342900" indent="-342900">
              <a:buFont typeface="Wingdings" panose="05000000000000000000" pitchFamily="2" charset="2"/>
              <a:buChar char="ü"/>
            </a:pPr>
            <a:r>
              <a:rPr lang="en-US" sz="2400" dirty="0" smtClean="0"/>
              <a:t>Acanthocyte</a:t>
            </a:r>
          </a:p>
          <a:p>
            <a:pPr marL="285750" indent="-285750">
              <a:buFont typeface="Wingdings" panose="05000000000000000000" pitchFamily="2" charset="2"/>
              <a:buChar char="q"/>
            </a:pPr>
            <a:r>
              <a:rPr lang="en-US" sz="2400" dirty="0" smtClean="0"/>
              <a:t>Schistocyte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056" y="1619250"/>
            <a:ext cx="2952750" cy="3429000"/>
          </a:xfrm>
          <a:prstGeom prst="rect">
            <a:avLst/>
          </a:prstGeom>
        </p:spPr>
      </p:pic>
      <p:sp>
        <p:nvSpPr>
          <p:cNvPr id="3" name="TextBox 2"/>
          <p:cNvSpPr txBox="1"/>
          <p:nvPr/>
        </p:nvSpPr>
        <p:spPr>
          <a:xfrm>
            <a:off x="228600" y="4610100"/>
            <a:ext cx="7791449" cy="2031325"/>
          </a:xfrm>
          <a:prstGeom prst="rect">
            <a:avLst/>
          </a:prstGeom>
          <a:noFill/>
          <a:ln>
            <a:solidFill>
              <a:srgbClr val="FF9999"/>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Acanthocytes have a few elongated projections (spikes) from the RBC surface that are unevenly distributed around the RBC. Echinocytes, in contrast, are typically similarly-sized small projections spread evenly around the surface of the RBC.</a:t>
            </a:r>
          </a:p>
          <a:p>
            <a:r>
              <a:rPr lang="en-US" dirty="0" smtClean="0">
                <a:latin typeface="Times New Roman" panose="02020603050405020304" pitchFamily="18" charset="0"/>
                <a:cs typeface="Times New Roman" panose="02020603050405020304" pitchFamily="18" charset="0"/>
              </a:rPr>
              <a:t>Acanthocytes are generally found in individuals with liver disease and hemolytic anemias.</a:t>
            </a:r>
          </a:p>
          <a:p>
            <a:r>
              <a:rPr lang="en-US" dirty="0" smtClean="0">
                <a:latin typeface="Times New Roman" panose="02020603050405020304" pitchFamily="18" charset="0"/>
                <a:cs typeface="Times New Roman" panose="02020603050405020304" pitchFamily="18" charset="0"/>
              </a:rPr>
              <a:t>Echinocytes are generally present in patients who have an electrolyte imbalance and patients with liver disease.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651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9473" y="70675"/>
            <a:ext cx="4064251" cy="753979"/>
          </a:xfrm>
        </p:spPr>
        <p:txBody>
          <a:bodyPr/>
          <a:lstStyle/>
          <a:p>
            <a:pPr algn="ctr"/>
            <a:r>
              <a:rPr lang="en-US" dirty="0" smtClean="0"/>
              <a:t>Comparison</a:t>
            </a:r>
            <a:endParaRPr lang="en-US" dirty="0"/>
          </a:p>
        </p:txBody>
      </p:sp>
      <p:sp>
        <p:nvSpPr>
          <p:cNvPr id="3" name="Text Placeholder 2"/>
          <p:cNvSpPr>
            <a:spLocks noGrp="1"/>
          </p:cNvSpPr>
          <p:nvPr>
            <p:ph type="body" idx="1"/>
          </p:nvPr>
        </p:nvSpPr>
        <p:spPr>
          <a:xfrm>
            <a:off x="584556" y="954007"/>
            <a:ext cx="3302126" cy="823912"/>
          </a:xfrm>
        </p:spPr>
        <p:txBody>
          <a:bodyPr/>
          <a:lstStyle/>
          <a:p>
            <a:r>
              <a:rPr lang="en-US" dirty="0" smtClean="0"/>
              <a:t>Echinocytes (Burr Cells)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267" y="1753481"/>
            <a:ext cx="1617705" cy="2148100"/>
          </a:xfrm>
        </p:spPr>
      </p:pic>
      <p:sp>
        <p:nvSpPr>
          <p:cNvPr id="5" name="Text Placeholder 4"/>
          <p:cNvSpPr>
            <a:spLocks noGrp="1"/>
          </p:cNvSpPr>
          <p:nvPr>
            <p:ph type="body" sz="quarter" idx="3"/>
          </p:nvPr>
        </p:nvSpPr>
        <p:spPr>
          <a:xfrm>
            <a:off x="4379156" y="2319130"/>
            <a:ext cx="1969168" cy="823912"/>
          </a:xfrm>
        </p:spPr>
        <p:txBody>
          <a:bodyPr/>
          <a:lstStyle/>
          <a:p>
            <a:r>
              <a:rPr lang="en-US" dirty="0" smtClean="0"/>
              <a:t>Acanthocytes</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790972" y="1822750"/>
            <a:ext cx="2130317" cy="203399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294" y="3143042"/>
            <a:ext cx="2171700" cy="164782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9411" t="21650" r="17938" b="33393"/>
          <a:stretch/>
        </p:blipFill>
        <p:spPr>
          <a:xfrm>
            <a:off x="5447478" y="3265112"/>
            <a:ext cx="1684421" cy="1403684"/>
          </a:xfrm>
          <a:prstGeom prst="rect">
            <a:avLst/>
          </a:prstGeom>
        </p:spPr>
      </p:pic>
      <p:sp>
        <p:nvSpPr>
          <p:cNvPr id="11" name="Text Placeholder 4"/>
          <p:cNvSpPr txBox="1">
            <a:spLocks/>
          </p:cNvSpPr>
          <p:nvPr/>
        </p:nvSpPr>
        <p:spPr>
          <a:xfrm>
            <a:off x="8419616" y="3319706"/>
            <a:ext cx="196916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Schistocytes</a:t>
            </a:r>
            <a:endParaRPr lang="en-US" dirty="0"/>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7731" t="18100" r="13887" b="7543"/>
          <a:stretch/>
        </p:blipFill>
        <p:spPr>
          <a:xfrm>
            <a:off x="7190535" y="4370717"/>
            <a:ext cx="1644316" cy="1387642"/>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32905" t="41063" r="29897" b="8410"/>
          <a:stretch/>
        </p:blipFill>
        <p:spPr>
          <a:xfrm>
            <a:off x="8601445" y="4284995"/>
            <a:ext cx="1884947" cy="1700463"/>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66023" t="54737" r="11288" b="21287"/>
          <a:stretch/>
        </p:blipFill>
        <p:spPr>
          <a:xfrm>
            <a:off x="10245761" y="4313068"/>
            <a:ext cx="1556083" cy="1644315"/>
          </a:xfrm>
          <a:prstGeom prst="rect">
            <a:avLst/>
          </a:prstGeom>
        </p:spPr>
      </p:pic>
      <p:sp>
        <p:nvSpPr>
          <p:cNvPr id="4" name="TextBox 3"/>
          <p:cNvSpPr txBox="1"/>
          <p:nvPr/>
        </p:nvSpPr>
        <p:spPr>
          <a:xfrm>
            <a:off x="10410532" y="5957383"/>
            <a:ext cx="1486770" cy="646331"/>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This one can also be called a helmet or bite cell.</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84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3403</Words>
  <Application>Microsoft Office PowerPoint</Application>
  <PresentationFormat>Widescreen</PresentationFormat>
  <Paragraphs>309</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Algerian</vt:lpstr>
      <vt:lpstr>Arial</vt:lpstr>
      <vt:lpstr>Arial Black</vt:lpstr>
      <vt:lpstr>Calibri</vt:lpstr>
      <vt:lpstr>Calibri Light</vt:lpstr>
      <vt:lpstr>Times New Roman</vt:lpstr>
      <vt:lpstr>Wingdings</vt:lpstr>
      <vt:lpstr>Office Theme</vt:lpstr>
      <vt:lpstr>VPBS-B 2020 Education</vt:lpstr>
      <vt:lpstr>RBC morphology</vt:lpstr>
      <vt:lpstr>PowerPoint Presentation</vt:lpstr>
      <vt:lpstr>There are 2 RBC morphologies of note in this image. There are elliptocytes, called for their elongated shape and a width smaller than that of an ovalocyte. These are often seen in anemias (iron-deficiency, megaloblastic, etc.), thalassemia, myelodysplastic syndrome, and hereditary elliptocytosis.  The most prominent morphology are the target cells, also called Codocytes. Target cells are thin rbcs with increased surface to membrane volume ration and decreased hemoglobin content. This causes the cells to flatten out on a smear causing the central darker area surrounded by a ring of pallor, and then a ring of darker hemoglobinized cell surface again. These are usually seen in anemias (iron-deficiency, sickle cell, etc.), thalassemia, post-splenectomy, and chronic liver disease.</vt:lpstr>
      <vt:lpstr>PowerPoint Presentation</vt:lpstr>
      <vt:lpstr>Teardrop Cells (or Dacrocytes) appear in the shape of a teardrop or pear where one end is narrow and the other is enlarged and rounded or blunted. These may be seen with bone marrow fibrosis, and are often associated with abnormal an abnormal spleen or bone marrow. They are also present in many anemias: pernicious anemia, anemia of renal disease, hemolytic anemias, etc.  Beware if all of the “tails” or narrow ends are pointed in the same direction on the slide. This is an artifact of slide preparation, and not due to an underlying condition.</vt:lpstr>
      <vt:lpstr>What is the abnormal RBC morph in this image? </vt:lpstr>
      <vt:lpstr>What is the abnormal RBC morph in this image? </vt:lpstr>
      <vt:lpstr>Comparison</vt:lpstr>
      <vt:lpstr>PowerPoint Presentation</vt:lpstr>
      <vt:lpstr>Sickle cells (Drepanocytes) are long, thin red cells that appear crescentic with two pointed ends. They are formed due to the crystallization of Hemoglobin S upon deoxygenation. They are generally seen when a patient has hemoglobin SS or hemoglobin SC disease and some beta-thalassemias. Colder weather or excess physical activity can bring on a sickle crisis in individuals with these diseases, and often require transfusion for proper oxygenation.</vt:lpstr>
      <vt:lpstr>PowerPoint Presentation</vt:lpstr>
      <vt:lpstr>The arrow is pointing to a Spherocyte. Notice how it is smaller in diameter and perfectly round, and also how deeply shaded (full of hemoglobin) the cell is. Another hint is in the RBC indices for the sample. The small MCV (normal = 80-100) and high MCHC (normal is 32-36) are clues that spherocytes are possible. The known sickle cell disease is also a clue to look for spherocytes. Spherocytes are most prevalent in hereditary spherocytosis and hemolytic anemias. Spherocytosis is caused by a defect in the RBC membrane that allows increased permeability for sodium and water to enter the cell (plumping it up).</vt:lpstr>
      <vt:lpstr>PowerPoint Presentation</vt:lpstr>
      <vt:lpstr>The inclusions in the images are Howell-Jolly bodies. H-J bodies are a fragment of nuclear DNA left behind after the nucleus in extruded from the RBC. They are seen often when the spleen is absent or hypofunctional (as occurs with Sickle Cell patients). Usually only 1 H-J body is seen in a cell, but multiple are possible. Note that pappenheimer bodies and basophilic stippling usually comes with multiple inclusions in a cell.</vt:lpstr>
      <vt:lpstr>PowerPoint Presentation</vt:lpstr>
      <vt:lpstr>These Nucleated Red Blood Cells (NRBC’s) are seen often in patients with anemia. The bone marrow attempts to make up for a lower volume of RBC’s in plasma by increasing production, and some cells are released prior to being fully mature. NRBC’s are immature red blood cells whose nucleus has not been removed.</vt:lpstr>
      <vt:lpstr>WBC Classification</vt:lpstr>
      <vt:lpstr>Name the cell in these images.</vt:lpstr>
      <vt:lpstr>Name the cell in these images.</vt:lpstr>
      <vt:lpstr>Name the cell in these images.</vt:lpstr>
      <vt:lpstr>Name the cell in these images.</vt:lpstr>
      <vt:lpstr>Immature Granulocyte Classification</vt:lpstr>
      <vt:lpstr>Patient Data: 65 year old man presenting with shortness of breath, splenomegaly, and bone pain. WBC = 19.9 | RBC = 2.60 | HGB = 7.9 | HCT = 25% | PLT = 46</vt:lpstr>
      <vt:lpstr>Band vs. Meta</vt:lpstr>
      <vt:lpstr>Myelocyte vs. Promyeloctye</vt:lpstr>
      <vt:lpstr>2 Myelocytes 1 Seg</vt:lpstr>
      <vt:lpstr>1 Myelocyte 1 Seg</vt:lpstr>
      <vt:lpstr>1 Promyelocyte 1 Seg</vt:lpstr>
      <vt:lpstr>PowerPoint Presentation</vt:lpstr>
      <vt:lpstr>PowerPoint Presentation</vt:lpstr>
      <vt:lpstr>     Obviously there is one band. The rest fit snugly into the myelocyte category. The three images on bottom are blown up a bit on this slide, but you can see mostly smaller, eosinophilic granules and a nucleus that is rounded and clumped.      Cell 1 does have lots of large granules, but they are red. A promyeloctye would be darker burgundy or blueish granules. The cell is overall the same size as the band in the same picture, and the nucleus clearly rounded and clumped. I call this a myelocyte instead of an eosinophil because the nucleus is more prominent than the granules, though this cell will likely become an eosinophil.      Cell 4 does have a larger and more diffuse nucleus, but the cytoplasm is very clear. And if not blown up, the cell would be equivalent in size to the band above it. I could understand calling this a PRO, but disagree.</vt:lpstr>
      <vt:lpstr>PowerPoint Presentation</vt:lpstr>
      <vt:lpstr>     Again there is 1 band amidst the images. Cell 2 is a tried-and-true classic promyelocyte. There are large blue granules and very basophilic cytoplasm. The nucleus is eccentric and takes up about 2/3 of the cell. The darker circles in the nucleus are likely nucleoli.      Cell 1 also has a large, diffuse nucleus and many dark granules in the cytoplasm. The cytoplasm is also more basophilic. This one is also pretty straight-forward for me.      Cell 3 can likely swing 2 ways. I classify as a Pro mostly because of how large and diffuse the nucleus is. The granules and cytoplasm are also pretty dark compared to the band in the same image. This is another cell that could easily be classified more maturely as a Myelocyte based on the whole slide appearance, but I would call it a Promyeloctye.</vt:lpstr>
      <vt:lpstr>Lymphocyte Classification</vt:lpstr>
      <vt:lpstr>PowerPoint Presentation</vt:lpstr>
      <vt:lpstr>PowerPoint Presentation</vt:lpstr>
      <vt:lpstr>PowerPoint Presentation</vt:lpstr>
      <vt:lpstr>Given the information in the previous slides, how would you classify these cells?</vt:lpstr>
      <vt:lpstr>Given the information in the previous slides, how would you classify these cells?</vt:lpstr>
      <vt:lpstr>How would you classify these cells?</vt:lpstr>
      <vt:lpstr>How would you classify these cells?</vt:lpstr>
      <vt:lpstr>How would you classify these cells?</vt:lpstr>
      <vt:lpstr>How would you classify these cells?</vt:lpstr>
      <vt:lpstr>Lymphocytes</vt:lpstr>
      <vt:lpstr>PowerPoint Presentation</vt:lpstr>
      <vt:lpstr>blast</vt:lpstr>
      <vt:lpstr>A quick word about Lymphomas. These cells are NOT blasts, but they are malignant lymphocytes. You would classify them as “Abnormal Lymphs” and make sure a path review is ordered. The overall size of these cells is more similar to that of a mature lymphocyte. Note that some of these cells still have visible nucleoli and diffuse nuclear chromatin, but they have an even more lacy or diffuse pattern. The nuclei are often cleft or folded also (big clue it is a lymphoma). The cytoplasm is also typically scant, but closer to the pale blue cytoplasm of a normal or reactive lymph. Most of the time, the actual classification of these cells waits until the patient’s flow cytometry results are returned, but it is important to note their presence.</vt:lpstr>
      <vt:lpstr>PowerPoint Presentation</vt:lpstr>
    </vt:vector>
  </TitlesOfParts>
  <Company>Sentara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VPBS-B 2020 Education</dc:title>
  <dc:creator>BRADLEY G BOHANNON</dc:creator>
  <cp:lastModifiedBy>BRADLEY G BOHANNON</cp:lastModifiedBy>
  <cp:revision>69</cp:revision>
  <dcterms:created xsi:type="dcterms:W3CDTF">2020-11-14T10:53:35Z</dcterms:created>
  <dcterms:modified xsi:type="dcterms:W3CDTF">2020-11-20T14:42:42Z</dcterms:modified>
</cp:coreProperties>
</file>