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6" r:id="rId9"/>
    <p:sldId id="271" r:id="rId10"/>
    <p:sldId id="263" r:id="rId11"/>
    <p:sldId id="264" r:id="rId12"/>
    <p:sldId id="265" r:id="rId13"/>
    <p:sldId id="268" r:id="rId14"/>
    <p:sldId id="267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5279-5B81-4B71-85C5-F9C53387012B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6562-6F4E-4D96-B0DC-729D600AF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5279-5B81-4B71-85C5-F9C53387012B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6562-6F4E-4D96-B0DC-729D600AF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5279-5B81-4B71-85C5-F9C53387012B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6562-6F4E-4D96-B0DC-729D600AF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5279-5B81-4B71-85C5-F9C53387012B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6562-6F4E-4D96-B0DC-729D600AF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5279-5B81-4B71-85C5-F9C53387012B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6562-6F4E-4D96-B0DC-729D600AF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5279-5B81-4B71-85C5-F9C53387012B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6562-6F4E-4D96-B0DC-729D600AF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5279-5B81-4B71-85C5-F9C53387012B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6562-6F4E-4D96-B0DC-729D600AF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5279-5B81-4B71-85C5-F9C53387012B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6562-6F4E-4D96-B0DC-729D600AF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5279-5B81-4B71-85C5-F9C53387012B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6562-6F4E-4D96-B0DC-729D600AF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5279-5B81-4B71-85C5-F9C53387012B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6562-6F4E-4D96-B0DC-729D600AF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5279-5B81-4B71-85C5-F9C53387012B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6562-6F4E-4D96-B0DC-729D600AF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95279-5B81-4B71-85C5-F9C53387012B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36562-6F4E-4D96-B0DC-729D600AF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COG B-ALL </a:t>
            </a:r>
            <a:r>
              <a:rPr lang="en-US" dirty="0" err="1" smtClean="0"/>
              <a:t>MRD</a:t>
            </a:r>
            <a:r>
              <a:rPr lang="en-US" dirty="0" smtClean="0"/>
              <a:t> Gating Primer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Amanda </a:t>
            </a:r>
            <a:r>
              <a:rPr lang="en-US" dirty="0" err="1" smtClean="0"/>
              <a:t>McCaustland</a:t>
            </a:r>
            <a:r>
              <a:rPr lang="en-US" dirty="0" smtClean="0"/>
              <a:t>, MLS (</a:t>
            </a:r>
            <a:r>
              <a:rPr lang="en-US" dirty="0" err="1" smtClean="0"/>
              <a:t>ASCP</a:t>
            </a:r>
            <a:r>
              <a:rPr lang="en-US" dirty="0" smtClean="0"/>
              <a:t>)</a:t>
            </a:r>
            <a:r>
              <a:rPr lang="en-US" sz="3000" baseline="30000" dirty="0" smtClean="0"/>
              <a:t>CM</a:t>
            </a:r>
            <a:endParaRPr lang="en-US" baseline="30000" dirty="0" smtClean="0"/>
          </a:p>
          <a:p>
            <a:r>
              <a:rPr lang="en-US" dirty="0" smtClean="0"/>
              <a:t>Children’s Minnesota Flow Cytometry Lab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MRD</a:t>
            </a:r>
            <a:r>
              <a:rPr lang="en-US" dirty="0" smtClean="0"/>
              <a:t> percentage is calculated from abnormal populations gated in tube 1 and 2, using the denominator calculated from tube 3</a:t>
            </a:r>
          </a:p>
          <a:p>
            <a:r>
              <a:rPr lang="en-US" dirty="0" smtClean="0"/>
              <a:t>Reported as the average of tubes 1 and 2</a:t>
            </a:r>
          </a:p>
          <a:p>
            <a:r>
              <a:rPr lang="en-US" dirty="0" smtClean="0"/>
              <a:t>In addition to providing the denominator for calculations, tube 3 is also an indicator of sample quality (peripheral blood contamination)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Day 29 - Tubes 1 and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Adjust time, singlet and CD19+ gates (similar to Day 8) to zero in on B cells</a:t>
            </a:r>
          </a:p>
          <a:p>
            <a:r>
              <a:rPr lang="en-US" sz="2800" dirty="0" smtClean="0"/>
              <a:t>Select B cells on population hierarchy and use the polygon gate tool to draw gate around population of interest</a:t>
            </a:r>
          </a:p>
          <a:p>
            <a:endParaRPr lang="en-US" dirty="0"/>
          </a:p>
        </p:txBody>
      </p:sp>
      <p:pic>
        <p:nvPicPr>
          <p:cNvPr id="4" name="Picture 3" descr="DOTPLOT_36979015443047893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257800"/>
            <a:ext cx="1447800" cy="1447800"/>
          </a:xfrm>
          <a:prstGeom prst="rect">
            <a:avLst/>
          </a:prstGeom>
        </p:spPr>
      </p:pic>
      <p:pic>
        <p:nvPicPr>
          <p:cNvPr id="5" name="Picture 4" descr="DOTPLOT_139983017549596719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5257800"/>
            <a:ext cx="1467908" cy="1447800"/>
          </a:xfrm>
          <a:prstGeom prst="rect">
            <a:avLst/>
          </a:prstGeom>
        </p:spPr>
      </p:pic>
      <p:pic>
        <p:nvPicPr>
          <p:cNvPr id="6" name="Picture 5" descr="DOTPLOT_237287476531684244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810000"/>
            <a:ext cx="1526095" cy="1362075"/>
          </a:xfrm>
          <a:prstGeom prst="rect">
            <a:avLst/>
          </a:prstGeom>
        </p:spPr>
      </p:pic>
      <p:pic>
        <p:nvPicPr>
          <p:cNvPr id="7" name="Picture 6" descr="DOTPLOT_543290135643676179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3810000"/>
            <a:ext cx="1428296" cy="1343024"/>
          </a:xfrm>
          <a:prstGeom prst="rect">
            <a:avLst/>
          </a:prstGeom>
        </p:spPr>
      </p:pic>
      <p:pic>
        <p:nvPicPr>
          <p:cNvPr id="8" name="Picture 7" descr="GATE_HIERARCHY_VIEW_9204767775207403160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43400" y="4267200"/>
            <a:ext cx="3886200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Tube 1 (20/10/38/19/58/45)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B-ALL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CD38 tends to be dim</a:t>
            </a:r>
          </a:p>
          <a:p>
            <a:r>
              <a:rPr lang="en-US" dirty="0" smtClean="0"/>
              <a:t>Tend to have overexpression of CD58</a:t>
            </a:r>
          </a:p>
          <a:p>
            <a:r>
              <a:rPr lang="en-US" dirty="0" smtClean="0"/>
              <a:t>Over/underexpression of appropriate maturation markers </a:t>
            </a:r>
          </a:p>
          <a:p>
            <a:r>
              <a:rPr lang="en-US" dirty="0" smtClean="0"/>
              <a:t>May be tighter, more homogeneous populations</a:t>
            </a:r>
          </a:p>
          <a:p>
            <a:r>
              <a:rPr lang="en-US" dirty="0" smtClean="0"/>
              <a:t>CD45 variable</a:t>
            </a:r>
          </a:p>
          <a:p>
            <a:r>
              <a:rPr lang="en-US" dirty="0" smtClean="0"/>
              <a:t>CD19 variable: normal/over/underexpression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Hematogones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Bright CD38 (brighter than mature B cells, but dimmer than plasma cells)</a:t>
            </a:r>
          </a:p>
          <a:p>
            <a:r>
              <a:rPr lang="en-US" dirty="0" smtClean="0"/>
              <a:t>CD58 negative</a:t>
            </a:r>
          </a:p>
          <a:p>
            <a:r>
              <a:rPr lang="en-US" dirty="0" smtClean="0"/>
              <a:t>Show a continuous spectrum of losing/gaining markers through the maturation process</a:t>
            </a:r>
          </a:p>
          <a:p>
            <a:r>
              <a:rPr lang="en-US" dirty="0" smtClean="0"/>
              <a:t>Slightly dimmer CD45, increases to normal expression as they mature</a:t>
            </a:r>
          </a:p>
          <a:p>
            <a:r>
              <a:rPr lang="en-US" dirty="0" smtClean="0"/>
              <a:t>Consistently normal CD19 expression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Tube 2 (9/13+33/34/19/10/45)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B-ALL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May be CD13/CD33 positive (aberrant)</a:t>
            </a:r>
          </a:p>
          <a:p>
            <a:r>
              <a:rPr lang="en-US" dirty="0" smtClean="0"/>
              <a:t>May inappropriately over/underexpress CD9</a:t>
            </a:r>
          </a:p>
          <a:p>
            <a:r>
              <a:rPr lang="en-US" dirty="0" smtClean="0"/>
              <a:t>CD34 expression variable</a:t>
            </a:r>
          </a:p>
          <a:p>
            <a:r>
              <a:rPr lang="en-US" dirty="0" smtClean="0"/>
              <a:t>May be tighter, more homogeneous populations</a:t>
            </a:r>
          </a:p>
          <a:p>
            <a:r>
              <a:rPr lang="en-US" dirty="0" smtClean="0"/>
              <a:t>CD45 variable</a:t>
            </a:r>
          </a:p>
          <a:p>
            <a:r>
              <a:rPr lang="en-US" dirty="0" smtClean="0"/>
              <a:t>CD19 variable:</a:t>
            </a:r>
            <a:r>
              <a:rPr lang="en-US" dirty="0"/>
              <a:t> </a:t>
            </a:r>
            <a:r>
              <a:rPr lang="en-US" dirty="0" smtClean="0"/>
              <a:t>normal/over/underexpression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Hematogones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NEVER express CD13 or CD33</a:t>
            </a:r>
          </a:p>
          <a:p>
            <a:r>
              <a:rPr lang="en-US" dirty="0" smtClean="0"/>
              <a:t>CD9 is positive and lost as hematogones mature</a:t>
            </a:r>
          </a:p>
          <a:p>
            <a:r>
              <a:rPr lang="en-US" dirty="0" smtClean="0"/>
              <a:t>Earliest hematogones CD34 positive</a:t>
            </a:r>
          </a:p>
          <a:p>
            <a:r>
              <a:rPr lang="en-US" dirty="0" smtClean="0"/>
              <a:t>Slightly dimmer CD45, increases to normal expression as they mature</a:t>
            </a:r>
          </a:p>
          <a:p>
            <a:r>
              <a:rPr lang="en-US" dirty="0" smtClean="0"/>
              <a:t>Consistently normal CD19 expression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Hematogone Maturation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Early </a:t>
            </a:r>
          </a:p>
          <a:p>
            <a:pPr lvl="1"/>
            <a:r>
              <a:rPr lang="en-US" dirty="0" smtClean="0"/>
              <a:t>Positive 34, 10, 19, 9</a:t>
            </a:r>
          </a:p>
          <a:p>
            <a:pPr lvl="1"/>
            <a:r>
              <a:rPr lang="en-US" dirty="0" smtClean="0"/>
              <a:t>Negative 20</a:t>
            </a:r>
          </a:p>
          <a:p>
            <a:pPr lvl="1"/>
            <a:r>
              <a:rPr lang="en-US" dirty="0" smtClean="0"/>
              <a:t>Bright 38</a:t>
            </a:r>
          </a:p>
          <a:p>
            <a:pPr lvl="1"/>
            <a:r>
              <a:rPr lang="en-US" dirty="0" smtClean="0"/>
              <a:t>Dim 45</a:t>
            </a:r>
          </a:p>
          <a:p>
            <a:r>
              <a:rPr lang="en-US" dirty="0" smtClean="0"/>
              <a:t>Mid to Late</a:t>
            </a:r>
          </a:p>
          <a:p>
            <a:pPr lvl="1"/>
            <a:r>
              <a:rPr lang="en-US" dirty="0" smtClean="0"/>
              <a:t>Negative 34</a:t>
            </a:r>
          </a:p>
          <a:p>
            <a:pPr lvl="1"/>
            <a:r>
              <a:rPr lang="en-US" dirty="0" smtClean="0"/>
              <a:t>Begin to lose 10 and gain 20</a:t>
            </a:r>
          </a:p>
          <a:p>
            <a:pPr lvl="1"/>
            <a:r>
              <a:rPr lang="en-US" dirty="0" smtClean="0"/>
              <a:t>Still express 9, bright 38</a:t>
            </a:r>
          </a:p>
          <a:p>
            <a:pPr lvl="1"/>
            <a:r>
              <a:rPr lang="en-US" dirty="0" smtClean="0"/>
              <a:t>Brighter 45 </a:t>
            </a:r>
          </a:p>
          <a:p>
            <a:r>
              <a:rPr lang="en-US" dirty="0" smtClean="0"/>
              <a:t>Mature B cell</a:t>
            </a:r>
          </a:p>
          <a:p>
            <a:pPr lvl="1"/>
            <a:r>
              <a:rPr lang="en-US" dirty="0" smtClean="0"/>
              <a:t>Negative 9, 10</a:t>
            </a:r>
          </a:p>
          <a:p>
            <a:pPr lvl="1"/>
            <a:r>
              <a:rPr lang="en-US" dirty="0" smtClean="0"/>
              <a:t>Dimmer 38</a:t>
            </a:r>
          </a:p>
          <a:p>
            <a:pPr lvl="1"/>
            <a:r>
              <a:rPr lang="en-US" dirty="0" smtClean="0"/>
              <a:t>Positive 20</a:t>
            </a:r>
          </a:p>
          <a:p>
            <a:pPr lvl="1"/>
            <a:r>
              <a:rPr lang="en-US" dirty="0" smtClean="0"/>
              <a:t>Normal 45</a:t>
            </a:r>
            <a:endParaRPr lang="en-US" dirty="0"/>
          </a:p>
        </p:txBody>
      </p:sp>
      <p:pic>
        <p:nvPicPr>
          <p:cNvPr id="10" name="Content Placeholder 9" descr="DOTPLOT_2168470051750243754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00800" y="2819400"/>
            <a:ext cx="1600200" cy="1600200"/>
          </a:xfrm>
        </p:spPr>
      </p:pic>
      <p:pic>
        <p:nvPicPr>
          <p:cNvPr id="11" name="Picture 10" descr="DOTPLOT_293615088449367717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819400"/>
            <a:ext cx="1600200" cy="1600200"/>
          </a:xfrm>
          <a:prstGeom prst="rect">
            <a:avLst/>
          </a:prstGeom>
        </p:spPr>
      </p:pic>
      <p:pic>
        <p:nvPicPr>
          <p:cNvPr id="12" name="Picture 11" descr="DOTPLOT_704220088162449604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295400"/>
            <a:ext cx="1600200" cy="1600200"/>
          </a:xfrm>
          <a:prstGeom prst="rect">
            <a:avLst/>
          </a:prstGeom>
        </p:spPr>
      </p:pic>
      <p:pic>
        <p:nvPicPr>
          <p:cNvPr id="13" name="Picture 12" descr="DOTPLOT_7078943706482179957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1295400"/>
            <a:ext cx="1524000" cy="1524000"/>
          </a:xfrm>
          <a:prstGeom prst="rect">
            <a:avLst/>
          </a:prstGeom>
        </p:spPr>
      </p:pic>
      <p:pic>
        <p:nvPicPr>
          <p:cNvPr id="15" name="Picture 14" descr="DOTPLOT_3402392118299046677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4572000"/>
            <a:ext cx="1524000" cy="1524000"/>
          </a:xfrm>
          <a:prstGeom prst="rect">
            <a:avLst/>
          </a:prstGeom>
        </p:spPr>
      </p:pic>
      <p:pic>
        <p:nvPicPr>
          <p:cNvPr id="16" name="Picture 15" descr="DOTPLOT_3601275112535266492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7000" y="4572000"/>
            <a:ext cx="154305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Plasma Cells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CD19 Positive</a:t>
            </a:r>
          </a:p>
          <a:p>
            <a:r>
              <a:rPr lang="en-US" dirty="0" smtClean="0"/>
              <a:t>VERY bright CD38</a:t>
            </a:r>
          </a:p>
          <a:p>
            <a:r>
              <a:rPr lang="en-US" dirty="0" smtClean="0"/>
              <a:t>May be either CD45 positive OR negative in bone marrow (45+ in peripheral blood)</a:t>
            </a:r>
          </a:p>
          <a:p>
            <a:r>
              <a:rPr lang="en-US" dirty="0" smtClean="0"/>
              <a:t>Do not express CD10</a:t>
            </a:r>
          </a:p>
          <a:p>
            <a:r>
              <a:rPr lang="en-US" dirty="0" smtClean="0"/>
              <a:t>May express a small amount of CD20</a:t>
            </a:r>
            <a:endParaRPr lang="en-US" dirty="0"/>
          </a:p>
        </p:txBody>
      </p:sp>
      <p:pic>
        <p:nvPicPr>
          <p:cNvPr id="20" name="Content Placeholder 19" descr="DOTPLOT_3679982781541693650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62600" y="3886200"/>
            <a:ext cx="2114550" cy="2114550"/>
          </a:xfrm>
        </p:spPr>
      </p:pic>
      <p:pic>
        <p:nvPicPr>
          <p:cNvPr id="21" name="Picture 20" descr="DOTPLOT_168156702264104204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295400"/>
            <a:ext cx="2466975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Tube 3 (Syto16/-/3/19/71/45)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Adjust time, singlet, Syto16+, All CD19 and B cell gates as needed</a:t>
            </a:r>
          </a:p>
          <a:p>
            <a:r>
              <a:rPr lang="en-US" dirty="0" smtClean="0"/>
              <a:t>Adjust mononuclear gate to exclude </a:t>
            </a:r>
            <a:r>
              <a:rPr lang="en-US" dirty="0" err="1" smtClean="0"/>
              <a:t>PMNs</a:t>
            </a:r>
            <a:r>
              <a:rPr lang="en-US" dirty="0" smtClean="0"/>
              <a:t> (higher SSC)</a:t>
            </a:r>
          </a:p>
          <a:p>
            <a:r>
              <a:rPr lang="en-US" dirty="0" smtClean="0"/>
              <a:t>Adjust gates on CD71+ (</a:t>
            </a:r>
            <a:r>
              <a:rPr lang="en-US" dirty="0" err="1" smtClean="0"/>
              <a:t>NRBC</a:t>
            </a:r>
            <a:r>
              <a:rPr lang="en-US" dirty="0" smtClean="0"/>
              <a:t>) and CD3+ (T lymphs) as necessary</a:t>
            </a:r>
          </a:p>
          <a:p>
            <a:r>
              <a:rPr lang="en-US" dirty="0" smtClean="0"/>
              <a:t>Reducing events shown on plots is helpful in placing these gates</a:t>
            </a:r>
          </a:p>
          <a:p>
            <a:r>
              <a:rPr lang="en-US" dirty="0" smtClean="0"/>
              <a:t>No need to run 750,000 events; 150,000 – 200,000 is OK</a:t>
            </a:r>
            <a:endParaRPr lang="en-US" dirty="0"/>
          </a:p>
        </p:txBody>
      </p:sp>
      <p:pic>
        <p:nvPicPr>
          <p:cNvPr id="5" name="Content Placeholder 4" descr="DOTPLOT_336736696723345670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705600" y="3429000"/>
            <a:ext cx="1885950" cy="1952625"/>
          </a:xfrm>
        </p:spPr>
      </p:pic>
      <p:pic>
        <p:nvPicPr>
          <p:cNvPr id="6" name="Picture 5" descr="DOTPLOT_331663296828989512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524000"/>
            <a:ext cx="1885950" cy="1952625"/>
          </a:xfrm>
          <a:prstGeom prst="rect">
            <a:avLst/>
          </a:prstGeom>
        </p:spPr>
      </p:pic>
      <p:pic>
        <p:nvPicPr>
          <p:cNvPr id="7" name="Picture 6" descr="DOTPLOT_709085419431995388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429000"/>
            <a:ext cx="1885950" cy="19526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29 Calculation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err="1" smtClean="0"/>
              <a:t>MRD</a:t>
            </a:r>
            <a:r>
              <a:rPr lang="en-US" sz="1800" dirty="0" smtClean="0"/>
              <a:t> = (Abnormal/B cells) x (Tube 3 B cells/Tube 3 Syto16+ mononuclear cells) x 100</a:t>
            </a:r>
          </a:p>
          <a:p>
            <a:pPr>
              <a:buNone/>
            </a:pPr>
            <a:r>
              <a:rPr lang="en-US" sz="1800" dirty="0" smtClean="0"/>
              <a:t>Calculations of tubes 1 and 2 are averaged for reported </a:t>
            </a:r>
            <a:r>
              <a:rPr lang="en-US" sz="1800" dirty="0" err="1" smtClean="0"/>
              <a:t>MRD</a:t>
            </a:r>
            <a:r>
              <a:rPr lang="en-US" sz="1800" dirty="0" smtClean="0"/>
              <a:t> %</a:t>
            </a:r>
            <a:endParaRPr lang="en-US" sz="2400" dirty="0" smtClean="0"/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Tube </a:t>
            </a:r>
            <a:r>
              <a:rPr lang="en-US" sz="2400" dirty="0" smtClean="0"/>
              <a:t>1:		  Tube 2:</a:t>
            </a:r>
            <a:r>
              <a:rPr lang="en-US" sz="2400" dirty="0" smtClean="0"/>
              <a:t>		</a:t>
            </a:r>
            <a:r>
              <a:rPr lang="en-US" sz="2400" dirty="0" smtClean="0"/>
              <a:t>    Tube </a:t>
            </a:r>
            <a:r>
              <a:rPr lang="en-US" sz="2400" dirty="0" smtClean="0"/>
              <a:t>3: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1800" dirty="0" smtClean="0"/>
              <a:t>Tube 1: (86/73294) x (27917/145717) x 100 = 0.022%</a:t>
            </a:r>
          </a:p>
          <a:p>
            <a:pPr>
              <a:buNone/>
            </a:pPr>
            <a:r>
              <a:rPr lang="en-US" sz="1800" dirty="0" smtClean="0"/>
              <a:t>Tube 2: (70/77888) x (27917/145717) x 100 = 0.017%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smtClean="0"/>
              <a:t>Average = 0.02%</a:t>
            </a:r>
            <a:endParaRPr lang="en-US" sz="1800" dirty="0"/>
          </a:p>
        </p:txBody>
      </p:sp>
      <p:pic>
        <p:nvPicPr>
          <p:cNvPr id="6" name="Picture 5" descr="STATISTICS_VIEW_1447974671000980781.jpeg"/>
          <p:cNvPicPr>
            <a:picLocks noChangeAspect="1"/>
          </p:cNvPicPr>
          <p:nvPr/>
        </p:nvPicPr>
        <p:blipFill>
          <a:blip r:embed="rId2" cstate="print"/>
          <a:srcRect t="48649" r="60342"/>
          <a:stretch>
            <a:fillRect/>
          </a:stretch>
        </p:blipFill>
        <p:spPr>
          <a:xfrm>
            <a:off x="533400" y="2743200"/>
            <a:ext cx="2209800" cy="1447800"/>
          </a:xfrm>
          <a:prstGeom prst="rect">
            <a:avLst/>
          </a:prstGeom>
        </p:spPr>
      </p:pic>
      <p:pic>
        <p:nvPicPr>
          <p:cNvPr id="7" name="Picture 6" descr="STATISTICS_VIEW_4919085245659962154.jpeg"/>
          <p:cNvPicPr>
            <a:picLocks noChangeAspect="1"/>
          </p:cNvPicPr>
          <p:nvPr/>
        </p:nvPicPr>
        <p:blipFill>
          <a:blip r:embed="rId3" cstate="print"/>
          <a:srcRect t="43590" r="53052"/>
          <a:stretch>
            <a:fillRect/>
          </a:stretch>
        </p:blipFill>
        <p:spPr>
          <a:xfrm>
            <a:off x="6324600" y="2667000"/>
            <a:ext cx="1905000" cy="1676400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 flipH="1">
            <a:off x="304800" y="3733800"/>
            <a:ext cx="228600" cy="2286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 flipH="1">
            <a:off x="304800" y="3581400"/>
            <a:ext cx="228600" cy="2286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 flipH="1">
            <a:off x="6096000" y="3733800"/>
            <a:ext cx="228600" cy="2286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 flipH="1">
            <a:off x="6096000" y="3581400"/>
            <a:ext cx="228600" cy="2286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TATISTICS_VIEW_4959948464212642891.jpeg"/>
          <p:cNvPicPr>
            <a:picLocks noChangeAspect="1"/>
          </p:cNvPicPr>
          <p:nvPr/>
        </p:nvPicPr>
        <p:blipFill>
          <a:blip r:embed="rId4" cstate="print"/>
          <a:srcRect t="48571" r="61709"/>
          <a:stretch>
            <a:fillRect/>
          </a:stretch>
        </p:blipFill>
        <p:spPr>
          <a:xfrm>
            <a:off x="3429000" y="2743200"/>
            <a:ext cx="2133600" cy="1371600"/>
          </a:xfrm>
          <a:prstGeom prst="rect">
            <a:avLst/>
          </a:prstGeom>
        </p:spPr>
      </p:pic>
      <p:sp>
        <p:nvSpPr>
          <p:cNvPr id="13" name="5-Point Star 12"/>
          <p:cNvSpPr/>
          <p:nvPr/>
        </p:nvSpPr>
        <p:spPr>
          <a:xfrm flipH="1">
            <a:off x="3200400" y="3657600"/>
            <a:ext cx="228600" cy="2286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 flipH="1">
            <a:off x="3200400" y="3810000"/>
            <a:ext cx="228600" cy="2286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Phenotypes of abnormal cells may shift as the patient is treated; do not rely exclusively on comparing to diagnostic flow</a:t>
            </a:r>
          </a:p>
          <a:p>
            <a:r>
              <a:rPr lang="en-US" dirty="0" smtClean="0"/>
              <a:t>Though rare, it is possible for abnormal populations to be CD19 negative. If this is suspected, gating strategy will need to be adjusted</a:t>
            </a:r>
          </a:p>
          <a:p>
            <a:r>
              <a:rPr lang="en-US" dirty="0" smtClean="0"/>
              <a:t>“Micro </a:t>
            </a:r>
            <a:r>
              <a:rPr lang="en-US" dirty="0" err="1" smtClean="0"/>
              <a:t>MRD</a:t>
            </a:r>
            <a:r>
              <a:rPr lang="en-US" dirty="0" smtClean="0"/>
              <a:t>” is when a small abnormal population is observed but the amount falls below our limit of detection (0.01%)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Set </a:t>
            </a:r>
            <a:r>
              <a:rPr lang="en-US" sz="2800" dirty="0" err="1" smtClean="0"/>
              <a:t>FSC</a:t>
            </a:r>
            <a:r>
              <a:rPr lang="en-US" sz="2800" dirty="0" smtClean="0"/>
              <a:t> threshold to 25,000</a:t>
            </a:r>
          </a:p>
          <a:p>
            <a:r>
              <a:rPr lang="en-US" sz="2800" dirty="0" smtClean="0"/>
              <a:t>Ensure biexponential display is enabled</a:t>
            </a:r>
          </a:p>
          <a:p>
            <a:r>
              <a:rPr lang="en-US" sz="2800" dirty="0" smtClean="0"/>
              <a:t>Collect at least 750,000 events; </a:t>
            </a:r>
            <a:r>
              <a:rPr lang="en-US" sz="2800" dirty="0"/>
              <a:t>m</a:t>
            </a:r>
            <a:r>
              <a:rPr lang="en-US" sz="2800" dirty="0" smtClean="0"/>
              <a:t>inimum 500,000 if sample is limited</a:t>
            </a:r>
          </a:p>
          <a:p>
            <a:r>
              <a:rPr lang="en-US" sz="2800" dirty="0" smtClean="0"/>
              <a:t>May adjust percentage of events shown on plots to help with placement of gates (Inspector window &gt; Dot Plot tab &gt; % Events)</a:t>
            </a:r>
          </a:p>
          <a:p>
            <a:r>
              <a:rPr lang="en-US" sz="2800" dirty="0" smtClean="0"/>
              <a:t>As populations of interest vary, worksheets do not have pre-drawn gates for them. Draw the gate manually in the plot that shows the best separation.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8 (Syto16/20/34/19/10/45)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SSC vs Time plot, adjust gate if necessary to exclude any bubbles (such as if tube runs dry) </a:t>
            </a:r>
            <a:endParaRPr lang="en-US" dirty="0"/>
          </a:p>
        </p:txBody>
      </p:sp>
      <p:pic>
        <p:nvPicPr>
          <p:cNvPr id="4" name="Picture 3" descr="DOTPLOT_55879418318577358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124200"/>
            <a:ext cx="3352800" cy="34015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8 (Syto16/20/34/19/10/45)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On the </a:t>
            </a:r>
            <a:r>
              <a:rPr lang="en-US" sz="2400" dirty="0" err="1" smtClean="0"/>
              <a:t>FSC</a:t>
            </a:r>
            <a:r>
              <a:rPr lang="en-US" sz="2400" dirty="0" smtClean="0"/>
              <a:t>-A vs </a:t>
            </a:r>
            <a:r>
              <a:rPr lang="en-US" sz="2400" dirty="0" err="1" smtClean="0"/>
              <a:t>FSC</a:t>
            </a:r>
            <a:r>
              <a:rPr lang="en-US" sz="2400" dirty="0" smtClean="0"/>
              <a:t>-H plot, adjust the singlet gate to exclude doublets (should be at approximately 45° angle)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On the SSC vs </a:t>
            </a:r>
            <a:r>
              <a:rPr lang="en-US" sz="2400" dirty="0" err="1" smtClean="0"/>
              <a:t>Syto</a:t>
            </a:r>
            <a:r>
              <a:rPr lang="en-US" sz="2400" dirty="0" smtClean="0"/>
              <a:t> 16 plot, adjust the gate to exclude </a:t>
            </a:r>
            <a:r>
              <a:rPr lang="en-US" sz="2400" dirty="0" err="1" smtClean="0"/>
              <a:t>Syto</a:t>
            </a:r>
            <a:r>
              <a:rPr lang="en-US" sz="2400" dirty="0" smtClean="0"/>
              <a:t> 16 negative events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6" name="Content Placeholder 5" descr="DOTPLOT_7689950414338940021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67425" y="1524000"/>
            <a:ext cx="1857375" cy="1790700"/>
          </a:xfrm>
        </p:spPr>
      </p:pic>
      <p:sp>
        <p:nvSpPr>
          <p:cNvPr id="8" name="Right Arrow 7"/>
          <p:cNvSpPr/>
          <p:nvPr/>
        </p:nvSpPr>
        <p:spPr>
          <a:xfrm>
            <a:off x="6096000" y="1905000"/>
            <a:ext cx="685800" cy="3048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69372" y="1828800"/>
            <a:ext cx="1026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Doublets</a:t>
            </a:r>
            <a:endParaRPr lang="en-US" dirty="0"/>
          </a:p>
        </p:txBody>
      </p:sp>
      <p:pic>
        <p:nvPicPr>
          <p:cNvPr id="10" name="Picture 9" descr="DOTPLOT_309681094207283746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3886200"/>
            <a:ext cx="186690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Day 8 (Syto16/20/34/19/10/45)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On the </a:t>
            </a:r>
            <a:r>
              <a:rPr lang="en-US" sz="2400" dirty="0" err="1" smtClean="0"/>
              <a:t>FSC</a:t>
            </a:r>
            <a:r>
              <a:rPr lang="en-US" sz="2400" dirty="0" smtClean="0"/>
              <a:t> vs SSC plot, adjust the gate if necessary to include all events</a:t>
            </a:r>
          </a:p>
          <a:p>
            <a:endParaRPr lang="en-US" sz="2400" dirty="0" smtClean="0"/>
          </a:p>
          <a:p>
            <a:r>
              <a:rPr lang="en-US" sz="2400" dirty="0" smtClean="0"/>
              <a:t>On the </a:t>
            </a:r>
            <a:r>
              <a:rPr lang="en-US" sz="2400" dirty="0" err="1" smtClean="0"/>
              <a:t>Syto</a:t>
            </a:r>
            <a:r>
              <a:rPr lang="en-US" sz="2400" dirty="0" smtClean="0"/>
              <a:t> 16+ Singlets SSC vs CD45 plot, adjust the gate to include all events as blasts may be 45 dim/negative</a:t>
            </a:r>
          </a:p>
          <a:p>
            <a:endParaRPr lang="en-US" dirty="0" smtClean="0"/>
          </a:p>
          <a:p>
            <a:r>
              <a:rPr lang="en-US" sz="2400" dirty="0" smtClean="0"/>
              <a:t>Pay attention to gating hierarchy! </a:t>
            </a:r>
          </a:p>
          <a:p>
            <a:endParaRPr lang="en-US" dirty="0"/>
          </a:p>
        </p:txBody>
      </p:sp>
      <p:pic>
        <p:nvPicPr>
          <p:cNvPr id="15" name="Content Placeholder 14" descr="DOTPLOT_8573128626535022442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62625" y="1600200"/>
            <a:ext cx="1600200" cy="1600200"/>
          </a:xfrm>
        </p:spPr>
      </p:pic>
      <p:pic>
        <p:nvPicPr>
          <p:cNvPr id="16" name="Picture 15" descr="DOTPLOT_424796243014475380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3152775"/>
            <a:ext cx="1752449" cy="1647825"/>
          </a:xfrm>
          <a:prstGeom prst="rect">
            <a:avLst/>
          </a:prstGeom>
        </p:spPr>
      </p:pic>
      <p:pic>
        <p:nvPicPr>
          <p:cNvPr id="17" name="Picture 16" descr="GATE_HIERARCHY_VIEW_548530441574808671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4876800"/>
            <a:ext cx="2240262" cy="16097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8 (Syto16/20/34/19/10/45)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Adjust the mononuclear gate to exclude </a:t>
            </a:r>
            <a:r>
              <a:rPr lang="en-US" dirty="0" err="1" smtClean="0"/>
              <a:t>PMNs</a:t>
            </a:r>
            <a:r>
              <a:rPr lang="en-US" dirty="0" smtClean="0"/>
              <a:t> (higher SSC)</a:t>
            </a:r>
          </a:p>
          <a:p>
            <a:r>
              <a:rPr lang="en-US" dirty="0" smtClean="0"/>
              <a:t>Adjust the All CD19 gate to include the 19+ population with low SSC</a:t>
            </a:r>
          </a:p>
          <a:p>
            <a:r>
              <a:rPr lang="en-US" dirty="0" smtClean="0"/>
              <a:t>Adjust the B cells gate to exclude doublets/artefact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DOTPLOT_8683133007313553409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0" y="1600200"/>
            <a:ext cx="1601949" cy="1562100"/>
          </a:xfrm>
        </p:spPr>
      </p:pic>
      <p:pic>
        <p:nvPicPr>
          <p:cNvPr id="8" name="Picture 7" descr="DOTPLOT_156390001290125846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124200"/>
            <a:ext cx="1676400" cy="1634067"/>
          </a:xfrm>
          <a:prstGeom prst="rect">
            <a:avLst/>
          </a:prstGeom>
        </p:spPr>
      </p:pic>
      <p:pic>
        <p:nvPicPr>
          <p:cNvPr id="9" name="Picture 8" descr="DOTPLOT_876721280450018056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4724400"/>
            <a:ext cx="1676400" cy="1676400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>
            <a:off x="7315200" y="4876800"/>
            <a:ext cx="457200" cy="256032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72400" y="480060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Junk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Day 8 (Syto16/20/34/19/10/45)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Evaluate plots for abnormal populations - know what normal looks like and look for populations sitting “outside” of normal</a:t>
            </a:r>
          </a:p>
          <a:p>
            <a:pPr lvl="1"/>
            <a:r>
              <a:rPr lang="en-US" sz="2000" dirty="0" smtClean="0"/>
              <a:t>Dim/aberrant expression of CD45, CD19</a:t>
            </a:r>
          </a:p>
          <a:p>
            <a:pPr lvl="1"/>
            <a:r>
              <a:rPr lang="en-US" sz="2000" dirty="0" smtClean="0"/>
              <a:t>Expression of CD34, CD10</a:t>
            </a:r>
          </a:p>
          <a:p>
            <a:pPr lvl="1"/>
            <a:r>
              <a:rPr lang="en-US" sz="2000" dirty="0" smtClean="0"/>
              <a:t>Dual expression of CD10 and CD20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" name="Picture 10" descr="DOTPLOT_182881138999444356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962400"/>
            <a:ext cx="1676400" cy="1735667"/>
          </a:xfrm>
          <a:prstGeom prst="rect">
            <a:avLst/>
          </a:prstGeom>
        </p:spPr>
      </p:pic>
      <p:pic>
        <p:nvPicPr>
          <p:cNvPr id="12" name="Picture 11" descr="DOTPLOT_330339245064872019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3962400"/>
            <a:ext cx="1600200" cy="1752600"/>
          </a:xfrm>
          <a:prstGeom prst="rect">
            <a:avLst/>
          </a:prstGeom>
        </p:spPr>
      </p:pic>
      <p:pic>
        <p:nvPicPr>
          <p:cNvPr id="13" name="Picture 12" descr="DOTPLOT_419495024757609801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962400"/>
            <a:ext cx="1600200" cy="1752600"/>
          </a:xfrm>
          <a:prstGeom prst="rect">
            <a:avLst/>
          </a:prstGeom>
        </p:spPr>
      </p:pic>
      <p:pic>
        <p:nvPicPr>
          <p:cNvPr id="14" name="Picture 13" descr="DOTPLOT_818704129165333044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3962400"/>
            <a:ext cx="16002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8 (Syto16/20/34/19/10/45)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None/>
            </a:pPr>
            <a:endParaRPr lang="en-US" sz="1800" dirty="0"/>
          </a:p>
          <a:p>
            <a:r>
              <a:rPr lang="en-US" sz="2400" dirty="0" smtClean="0"/>
              <a:t>Make sure “B cells” are highlighted in the population hierarchy (so new populations are “children” of B cells) and use the Polygon Gate tool to draw gates around populations of interest. If a population is small and hard to see, highlight it in the population hierarchy and go to Inspector &gt; Dot Size to increase the size of the dots on the </a:t>
            </a:r>
            <a:r>
              <a:rPr lang="en-US" sz="2400" dirty="0" err="1" smtClean="0"/>
              <a:t>scatterplots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5" name="Picture 14" descr="DRAW G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4114800"/>
            <a:ext cx="5420448" cy="2047875"/>
          </a:xfrm>
          <a:prstGeom prst="rect">
            <a:avLst/>
          </a:prstGeom>
        </p:spPr>
      </p:pic>
      <p:sp>
        <p:nvSpPr>
          <p:cNvPr id="16" name="Up Arrow 15"/>
          <p:cNvSpPr/>
          <p:nvPr/>
        </p:nvSpPr>
        <p:spPr>
          <a:xfrm>
            <a:off x="3581400" y="4953000"/>
            <a:ext cx="484632" cy="978408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8 Calculation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dirty="0" smtClean="0"/>
              <a:t>Day 8 </a:t>
            </a:r>
            <a:r>
              <a:rPr lang="en-US" sz="1800" dirty="0" err="1" smtClean="0"/>
              <a:t>MRD</a:t>
            </a:r>
            <a:r>
              <a:rPr lang="en-US" sz="1800" dirty="0" smtClean="0"/>
              <a:t> = (Abnormal/Syto16+ Singlets) x 100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Number of events is used to perform calculations.</a:t>
            </a:r>
          </a:p>
          <a:p>
            <a:pPr>
              <a:buNone/>
            </a:pPr>
            <a:r>
              <a:rPr lang="en-US" sz="1800" dirty="0" smtClean="0"/>
              <a:t>(8193/604840) x 100 = 1.35% </a:t>
            </a:r>
            <a:r>
              <a:rPr lang="en-US" sz="1800" dirty="0" err="1" smtClean="0"/>
              <a:t>MRD</a:t>
            </a:r>
            <a:endParaRPr lang="en-US" sz="1800" dirty="0"/>
          </a:p>
        </p:txBody>
      </p:sp>
      <p:pic>
        <p:nvPicPr>
          <p:cNvPr id="7" name="Picture 6" descr="STATISTICS_VIEW_572548135170523057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3175" y="1866900"/>
            <a:ext cx="4057650" cy="3124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0" y="1905000"/>
            <a:ext cx="19050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 flipH="1">
            <a:off x="2286000" y="3810000"/>
            <a:ext cx="228600" cy="2286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 flipH="1">
            <a:off x="2286000" y="4724400"/>
            <a:ext cx="228600" cy="2286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919</Words>
  <Application>Microsoft Office PowerPoint</Application>
  <PresentationFormat>On-screen Show (4:3)</PresentationFormat>
  <Paragraphs>132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COG B-ALL MRD Gating Primer</vt:lpstr>
      <vt:lpstr>Getting Started</vt:lpstr>
      <vt:lpstr>Day 8 (Syto16/20/34/19/10/45)</vt:lpstr>
      <vt:lpstr>Day 8 (Syto16/20/34/19/10/45)</vt:lpstr>
      <vt:lpstr>Day 8 (Syto16/20/34/19/10/45)</vt:lpstr>
      <vt:lpstr>Day 8 (Syto16/20/34/19/10/45)</vt:lpstr>
      <vt:lpstr>Day 8 (Syto16/20/34/19/10/45)</vt:lpstr>
      <vt:lpstr>Day 8 (Syto16/20/34/19/10/45)</vt:lpstr>
      <vt:lpstr>Day 8 Calculation</vt:lpstr>
      <vt:lpstr>Day 29</vt:lpstr>
      <vt:lpstr>Day 29 - Tubes 1 and 2</vt:lpstr>
      <vt:lpstr>Tube 1 (20/10/38/19/58/45)</vt:lpstr>
      <vt:lpstr>Tube 2 (9/13+33/34/19/10/45)</vt:lpstr>
      <vt:lpstr>Hematogone Maturation</vt:lpstr>
      <vt:lpstr>Plasma Cells</vt:lpstr>
      <vt:lpstr>Tube 3 (Syto16/-/3/19/71/45)</vt:lpstr>
      <vt:lpstr>Day 29 Calculation</vt:lpstr>
      <vt:lpstr>Notes</vt:lpstr>
    </vt:vector>
  </TitlesOfParts>
  <Company>Children's Hospitals and Clinics of MN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 MRD Gating Primer</dc:title>
  <dc:creator>CE153693</dc:creator>
  <cp:lastModifiedBy>CE153693</cp:lastModifiedBy>
  <cp:revision>31</cp:revision>
  <dcterms:created xsi:type="dcterms:W3CDTF">2019-05-29T14:24:07Z</dcterms:created>
  <dcterms:modified xsi:type="dcterms:W3CDTF">2019-05-29T19:41:48Z</dcterms:modified>
</cp:coreProperties>
</file>