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3"/>
  </p:handoutMasterIdLst>
  <p:sldIdLst>
    <p:sldId id="256" r:id="rId2"/>
    <p:sldId id="257" r:id="rId3"/>
    <p:sldId id="258" r:id="rId4"/>
    <p:sldId id="266" r:id="rId5"/>
    <p:sldId id="267" r:id="rId6"/>
    <p:sldId id="264" r:id="rId7"/>
    <p:sldId id="259" r:id="rId8"/>
    <p:sldId id="261" r:id="rId9"/>
    <p:sldId id="265" r:id="rId10"/>
    <p:sldId id="262" r:id="rId11"/>
    <p:sldId id="263" r:id="rId12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39219-E563-4227-AB21-37776337B731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6D4A3-4930-4712-A514-DEFDDE64B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50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495-F348-4A5A-86FB-B7D5059E609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2443135B-E298-4C84-97CB-9D7895A0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8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495-F348-4A5A-86FB-B7D5059E609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135B-E298-4C84-97CB-9D7895A0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4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495-F348-4A5A-86FB-B7D5059E609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135B-E298-4C84-97CB-9D7895A0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0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495-F348-4A5A-86FB-B7D5059E609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135B-E298-4C84-97CB-9D7895A0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4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2653495-F348-4A5A-86FB-B7D5059E609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443135B-E298-4C84-97CB-9D7895A0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33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495-F348-4A5A-86FB-B7D5059E609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135B-E298-4C84-97CB-9D7895A0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95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495-F348-4A5A-86FB-B7D5059E609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135B-E298-4C84-97CB-9D7895A0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8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495-F348-4A5A-86FB-B7D5059E609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135B-E298-4C84-97CB-9D7895A0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3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495-F348-4A5A-86FB-B7D5059E609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135B-E298-4C84-97CB-9D7895A0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4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53495-F348-4A5A-86FB-B7D5059E609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135B-E298-4C84-97CB-9D7895A0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8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2653495-F348-4A5A-86FB-B7D5059E6099}" type="datetimeFigureOut">
              <a:rPr lang="en-US" smtClean="0"/>
              <a:t>3/23/2017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3135B-E298-4C84-97CB-9D7895A0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22653495-F348-4A5A-86FB-B7D5059E6099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443135B-E298-4C84-97CB-9D7895A0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1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34360" y="1353312"/>
            <a:ext cx="9966960" cy="3035808"/>
          </a:xfrm>
        </p:spPr>
        <p:txBody>
          <a:bodyPr/>
          <a:lstStyle/>
          <a:p>
            <a:r>
              <a:rPr lang="en-US" dirty="0" smtClean="0"/>
              <a:t>Glucose Meter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Unit Expert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51148" y="5303520"/>
            <a:ext cx="7891272" cy="106984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Developed by POCT 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03" y="2254956"/>
            <a:ext cx="2617597" cy="44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41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Glucose Testing (Downtime)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EPIC/</a:t>
            </a:r>
            <a:r>
              <a:rPr lang="en-US" dirty="0" err="1" smtClean="0"/>
              <a:t>Healthlink</a:t>
            </a:r>
            <a:r>
              <a:rPr lang="en-US" dirty="0" smtClean="0"/>
              <a:t> team has formulated special barcodes to be used like emergency barcodes for downtime.</a:t>
            </a:r>
          </a:p>
          <a:p>
            <a:endParaRPr lang="en-US" dirty="0"/>
          </a:p>
          <a:p>
            <a:r>
              <a:rPr lang="en-US" dirty="0" smtClean="0"/>
              <a:t>Please have management in your department reach out to them.</a:t>
            </a:r>
          </a:p>
          <a:p>
            <a:endParaRPr lang="en-US" dirty="0"/>
          </a:p>
          <a:p>
            <a:r>
              <a:rPr lang="en-US" dirty="0" smtClean="0"/>
              <a:t>Contact information: </a:t>
            </a:r>
          </a:p>
          <a:p>
            <a:pPr lvl="5"/>
            <a:r>
              <a:rPr lang="en-US" sz="4400" dirty="0" smtClean="0"/>
              <a:t>408-423-0705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5073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POCT 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0500" y="2184908"/>
            <a:ext cx="12382500" cy="4050792"/>
          </a:xfrm>
        </p:spPr>
        <p:txBody>
          <a:bodyPr>
            <a:normAutofit/>
          </a:bodyPr>
          <a:lstStyle/>
          <a:p>
            <a:pPr lvl="1" algn="ctr"/>
            <a:endParaRPr lang="en-US" sz="3600" dirty="0" smtClean="0"/>
          </a:p>
          <a:p>
            <a:pPr marL="274320" lvl="1" indent="0" algn="ctr">
              <a:buNone/>
            </a:pPr>
            <a:r>
              <a:rPr lang="en-US" sz="6600" dirty="0" smtClean="0"/>
              <a:t>General Line: </a:t>
            </a:r>
            <a:r>
              <a:rPr lang="en-US" sz="6600" dirty="0" smtClean="0">
                <a:solidFill>
                  <a:srgbClr val="FF0000"/>
                </a:solidFill>
              </a:rPr>
              <a:t>885-6321</a:t>
            </a:r>
          </a:p>
          <a:p>
            <a:pPr marL="274320" lvl="1" indent="0" algn="ctr">
              <a:buNone/>
            </a:pPr>
            <a:r>
              <a:rPr lang="en-US" sz="6600" dirty="0" smtClean="0"/>
              <a:t>    Office Location:</a:t>
            </a:r>
            <a:r>
              <a:rPr lang="en-US" sz="6600" dirty="0">
                <a:solidFill>
                  <a:srgbClr val="FF0000"/>
                </a:solidFill>
              </a:rPr>
              <a:t> </a:t>
            </a:r>
            <a:r>
              <a:rPr lang="en-US" sz="6600" dirty="0" smtClean="0">
                <a:solidFill>
                  <a:srgbClr val="FF0000"/>
                </a:solidFill>
              </a:rPr>
              <a:t>BC055                      </a:t>
            </a:r>
            <a:r>
              <a:rPr lang="en-US" sz="3200" dirty="0" smtClean="0">
                <a:solidFill>
                  <a:srgbClr val="FF0000"/>
                </a:solidFill>
              </a:rPr>
              <a:t>(in basement next to biomed)</a:t>
            </a:r>
          </a:p>
        </p:txBody>
      </p:sp>
    </p:spTree>
    <p:extLst>
      <p:ext uri="{BB962C8B-B14F-4D97-AF65-F5344CB8AC3E}">
        <p14:creationId xmlns:p14="http://schemas.microsoft.com/office/powerpoint/2010/main" val="423993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248" y="302016"/>
            <a:ext cx="10058400" cy="1609344"/>
          </a:xfrm>
        </p:spPr>
        <p:txBody>
          <a:bodyPr/>
          <a:lstStyle/>
          <a:p>
            <a:r>
              <a:rPr lang="en-US" dirty="0" smtClean="0"/>
              <a:t>The Glucose Testing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765300"/>
            <a:ext cx="6235700" cy="44069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u="sng" dirty="0" smtClean="0"/>
              <a:t>Different Parts: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b="1" u="sng" dirty="0" smtClean="0">
                <a:solidFill>
                  <a:srgbClr val="FF0000"/>
                </a:solidFill>
              </a:rPr>
              <a:t>BASE</a:t>
            </a:r>
          </a:p>
          <a:p>
            <a:pPr marL="0" indent="0">
              <a:buNone/>
            </a:pPr>
            <a:r>
              <a:rPr lang="en-US" dirty="0" smtClean="0"/>
              <a:t>- Used to charge the meter</a:t>
            </a:r>
          </a:p>
          <a:p>
            <a:pPr>
              <a:buFontTx/>
              <a:buChar char="-"/>
            </a:pPr>
            <a:r>
              <a:rPr lang="en-US" dirty="0" smtClean="0"/>
              <a:t>Used to transmit results to </a:t>
            </a:r>
            <a:r>
              <a:rPr lang="en-US" dirty="0" err="1" smtClean="0"/>
              <a:t>Healthlink</a:t>
            </a:r>
            <a:r>
              <a:rPr lang="en-US" dirty="0" smtClean="0"/>
              <a:t> (must have green light)</a:t>
            </a:r>
          </a:p>
          <a:p>
            <a:pPr>
              <a:buFontTx/>
              <a:buChar char="-"/>
            </a:pPr>
            <a:r>
              <a:rPr lang="en-US" dirty="0" smtClean="0"/>
              <a:t>Do not remove wiring in assigned ports</a:t>
            </a:r>
          </a:p>
          <a:p>
            <a:pPr>
              <a:buFontTx/>
              <a:buChar char="-"/>
            </a:pPr>
            <a:r>
              <a:rPr lang="en-US" dirty="0" smtClean="0"/>
              <a:t>Green light means network is up and running, if red- call POCT office x56321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b="1" u="sng" dirty="0" smtClean="0">
                <a:solidFill>
                  <a:srgbClr val="FF0000"/>
                </a:solidFill>
              </a:rPr>
              <a:t>METER:</a:t>
            </a:r>
          </a:p>
          <a:p>
            <a:pPr>
              <a:buFontTx/>
              <a:buChar char="-"/>
            </a:pPr>
            <a:r>
              <a:rPr lang="en-US" dirty="0" smtClean="0"/>
              <a:t>Needs to be charged and docked after use</a:t>
            </a:r>
          </a:p>
          <a:p>
            <a:pPr>
              <a:buFontTx/>
              <a:buChar char="-"/>
            </a:pPr>
            <a:r>
              <a:rPr lang="en-US" dirty="0" smtClean="0"/>
              <a:t>Run QC before patient testing (good for 24 hours)</a:t>
            </a:r>
          </a:p>
          <a:p>
            <a:pPr>
              <a:buFontTx/>
              <a:buChar char="-"/>
            </a:pPr>
            <a:r>
              <a:rPr lang="en-US" dirty="0" smtClean="0"/>
              <a:t>Make sure before docking meter, the meter is charging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559061"/>
            <a:ext cx="4981575" cy="296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4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use glucose meter: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506" y="1879600"/>
            <a:ext cx="7000742" cy="4292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sz="2400" dirty="0" smtClean="0"/>
              <a:t>Please refer to the policy found on HHS connect under </a:t>
            </a:r>
            <a:r>
              <a:rPr lang="en-US" sz="2400" dirty="0"/>
              <a:t>Policies titled “Glucose Testing Using Roche Inform II Glucose </a:t>
            </a:r>
            <a:r>
              <a:rPr lang="en-US" sz="2400" dirty="0" smtClean="0"/>
              <a:t>Meter”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New step added from manufacturer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 After cleaning the meter, if residue is 	left you can wipe the meter with gauze</a:t>
            </a:r>
          </a:p>
          <a:p>
            <a:pPr marL="0" indent="0">
              <a:buNone/>
            </a:pPr>
            <a:r>
              <a:rPr lang="en-US" sz="2400" dirty="0" smtClean="0"/>
              <a:t>* Know patient limitations for testing 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119" y="1898127"/>
            <a:ext cx="2517116" cy="44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7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Patient &amp; QC Testing Comments when necessary: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QC Comments:</a:t>
            </a:r>
          </a:p>
          <a:p>
            <a:pPr>
              <a:buFontTx/>
              <a:buChar char="-"/>
            </a:pPr>
            <a:r>
              <a:rPr lang="en-US" dirty="0" smtClean="0"/>
              <a:t>“Need to repeat test”</a:t>
            </a:r>
          </a:p>
          <a:p>
            <a:pPr>
              <a:buFontTx/>
              <a:buChar char="-"/>
            </a:pPr>
            <a:r>
              <a:rPr lang="en-US" dirty="0" smtClean="0"/>
              <a:t>“Wrong Solution used”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 smtClean="0"/>
              <a:t>Patient Comments: </a:t>
            </a:r>
          </a:p>
          <a:p>
            <a:r>
              <a:rPr lang="en-US" dirty="0" smtClean="0"/>
              <a:t>Critical High &gt;400 mg/</a:t>
            </a:r>
            <a:r>
              <a:rPr lang="en-US" dirty="0" err="1" smtClean="0"/>
              <a:t>dL</a:t>
            </a:r>
            <a:endParaRPr lang="en-US" dirty="0" smtClean="0"/>
          </a:p>
          <a:p>
            <a:r>
              <a:rPr lang="en-US" dirty="0" smtClean="0"/>
              <a:t>Critical Low  &lt;50 mg/</a:t>
            </a:r>
            <a:r>
              <a:rPr lang="en-US" dirty="0" err="1" smtClean="0"/>
              <a:t>dL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9538" y="2121407"/>
            <a:ext cx="3698758" cy="447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266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IMPORTANT!!!!!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522" y="2093976"/>
            <a:ext cx="11465052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1. SCAN IN THE CORRECT CSN number ex. 301#######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 smtClean="0"/>
              <a:t>2, DOUBLE CHECK CORRECT PATIENT AND CORRECT CSN#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21034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779252" cy="1609344"/>
          </a:xfrm>
        </p:spPr>
        <p:txBody>
          <a:bodyPr/>
          <a:lstStyle/>
          <a:p>
            <a:r>
              <a:rPr lang="en-US" dirty="0" smtClean="0"/>
              <a:t>HHS Connect, Point of Care Policies: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1648680"/>
            <a:ext cx="8340852" cy="475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3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 a unit expert, have operators: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b="1" u="sng" dirty="0" smtClean="0"/>
              <a:t>Pass the written competency exam: </a:t>
            </a:r>
            <a:endParaRPr lang="en-US" b="1" u="sng" dirty="0"/>
          </a:p>
          <a:p>
            <a:pPr marL="731520" lvl="1" indent="-457200">
              <a:buAutoNum type="arabicPeriod"/>
            </a:pPr>
            <a:r>
              <a:rPr lang="en-US" dirty="0" smtClean="0"/>
              <a:t>If </a:t>
            </a:r>
            <a:r>
              <a:rPr lang="en-US" dirty="0"/>
              <a:t>they fail it, do not give them the answers, have them reread the procedure, and take the test again. </a:t>
            </a:r>
            <a:endParaRPr lang="en-US" dirty="0" smtClean="0"/>
          </a:p>
          <a:p>
            <a:pPr marL="731520" lvl="1" indent="-457200">
              <a:buAutoNum type="arabicPeriod"/>
            </a:pPr>
            <a:r>
              <a:rPr lang="en-US" dirty="0" smtClean="0"/>
              <a:t>Please </a:t>
            </a:r>
            <a:r>
              <a:rPr lang="en-US" dirty="0"/>
              <a:t>have them sign, date, and write down their employee ID on </a:t>
            </a:r>
            <a:r>
              <a:rPr lang="en-US" dirty="0" smtClean="0"/>
              <a:t>the front sheet.</a:t>
            </a:r>
          </a:p>
          <a:p>
            <a:pPr marL="731520" lvl="1" indent="-457200">
              <a:buAutoNum type="arabicPeriod"/>
            </a:pPr>
            <a:r>
              <a:rPr lang="en-US" dirty="0" smtClean="0"/>
              <a:t>Unit Expert should print their name and sign at the back of the test.</a:t>
            </a:r>
            <a:endParaRPr lang="en-US" dirty="0"/>
          </a:p>
          <a:p>
            <a:pPr marL="1005840" lvl="2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r>
              <a:rPr lang="en-US" b="1" u="sng" dirty="0" smtClean="0"/>
              <a:t>The unit expert should observe them performing:</a:t>
            </a:r>
          </a:p>
          <a:p>
            <a:pPr marL="731520" lvl="1" indent="-457200">
              <a:buAutoNum type="arabicPeriod"/>
            </a:pPr>
            <a:r>
              <a:rPr lang="en-US" dirty="0" smtClean="0"/>
              <a:t>Patient glucose testing or</a:t>
            </a:r>
          </a:p>
          <a:p>
            <a:pPr marL="731520" lvl="1" indent="-457200">
              <a:buAutoNum type="arabicPeriod"/>
            </a:pPr>
            <a:r>
              <a:rPr lang="en-US" dirty="0" smtClean="0"/>
              <a:t>Quality controls (to include both levels)</a:t>
            </a:r>
          </a:p>
          <a:p>
            <a:pPr marL="731520" lvl="1" indent="-457200">
              <a:buAutoNum type="arabicPeriod"/>
            </a:pPr>
            <a:r>
              <a:rPr lang="en-US" dirty="0" smtClean="0"/>
              <a:t>It should be under their own employee barcode and not the unit experts</a:t>
            </a:r>
          </a:p>
          <a:p>
            <a:pPr marL="731520" lvl="1" indent="-457200">
              <a:buAutoNum type="arabicPeriod"/>
            </a:pPr>
            <a:r>
              <a:rPr lang="en-US" dirty="0" smtClean="0"/>
              <a:t>POCT staff checks each and every individual to make sure QC or patient testing has been performed in the middleware. 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457200" indent="-4572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2429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Barcodes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64040" y="1138003"/>
            <a:ext cx="2967560" cy="4807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848" y="1905000"/>
            <a:ext cx="71851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Inpatient:</a:t>
            </a:r>
          </a:p>
          <a:p>
            <a:r>
              <a:rPr lang="en-US" dirty="0"/>
              <a:t>	</a:t>
            </a:r>
            <a:r>
              <a:rPr lang="en-US" dirty="0" smtClean="0"/>
              <a:t>Rapid Response Team must be called. The patient will be transported to ER. ER assigns Emergency barcodes.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Outpatient/Ambulatory:</a:t>
            </a:r>
          </a:p>
          <a:p>
            <a:r>
              <a:rPr lang="en-US" dirty="0"/>
              <a:t>	</a:t>
            </a:r>
            <a:r>
              <a:rPr lang="en-US" dirty="0" smtClean="0"/>
              <a:t>In cases of emergency, where a patient or visitor needs an immediate glucose test done and there is no time to register patient.</a:t>
            </a:r>
          </a:p>
          <a:p>
            <a:r>
              <a:rPr lang="en-US" dirty="0" smtClean="0"/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After Medical Alert response is called, a </a:t>
            </a:r>
            <a:r>
              <a:rPr lang="en-US" b="1" u="sng" dirty="0" smtClean="0"/>
              <a:t>CHARGE RN </a:t>
            </a:r>
            <a:r>
              <a:rPr lang="en-US" dirty="0" smtClean="0"/>
              <a:t>can use the emergency barcode.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Register the patient after he/she is cared for and within 2 hours of testing fill out the emergency log and send to POCT or LIS. (email address is at the bottom of the log)</a:t>
            </a:r>
          </a:p>
        </p:txBody>
      </p:sp>
    </p:spTree>
    <p:extLst>
      <p:ext uri="{BB962C8B-B14F-4D97-AF65-F5344CB8AC3E}">
        <p14:creationId xmlns:p14="http://schemas.microsoft.com/office/powerpoint/2010/main" val="3174894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Barcodes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69848" y="1905000"/>
            <a:ext cx="7185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3060" y="1790700"/>
            <a:ext cx="8751976" cy="490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9361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322</TotalTime>
  <Words>373</Words>
  <Application>Microsoft Office PowerPoint</Application>
  <PresentationFormat>Widescreen</PresentationFormat>
  <Paragraphs>76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Bookman Old Style</vt:lpstr>
      <vt:lpstr>Calibri</vt:lpstr>
      <vt:lpstr>Century Gothic</vt:lpstr>
      <vt:lpstr>Wingdings</vt:lpstr>
      <vt:lpstr>Wood Type</vt:lpstr>
      <vt:lpstr>Glucose Meter  Unit Expert Training</vt:lpstr>
      <vt:lpstr>The Glucose Testing Unit</vt:lpstr>
      <vt:lpstr>How to use glucose meter:</vt:lpstr>
      <vt:lpstr>Add Patient &amp; QC Testing Comments when necessary:</vt:lpstr>
      <vt:lpstr>IMPORTANT!!!!!</vt:lpstr>
      <vt:lpstr>HHS Connect, Point of Care Policies:</vt:lpstr>
      <vt:lpstr>As a unit expert, have operators:</vt:lpstr>
      <vt:lpstr>Emergency Barcodes</vt:lpstr>
      <vt:lpstr>Emergency Barcodes</vt:lpstr>
      <vt:lpstr>Glucose Testing (Downtime)</vt:lpstr>
      <vt:lpstr>POCT CONTACT</vt:lpstr>
    </vt:vector>
  </TitlesOfParts>
  <Company>SCVHHS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Glucose New Unit Expert Training</dc:title>
  <dc:creator>Rowena Vito</dc:creator>
  <cp:lastModifiedBy>Paul Aguilar</cp:lastModifiedBy>
  <cp:revision>36</cp:revision>
  <cp:lastPrinted>2017-03-20T15:03:53Z</cp:lastPrinted>
  <dcterms:created xsi:type="dcterms:W3CDTF">2017-03-06T21:54:36Z</dcterms:created>
  <dcterms:modified xsi:type="dcterms:W3CDTF">2017-03-23T16:08:08Z</dcterms:modified>
</cp:coreProperties>
</file>