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56"/>
  </p:notesMasterIdLst>
  <p:handoutMasterIdLst>
    <p:handoutMasterId r:id="rId57"/>
  </p:handoutMasterIdLst>
  <p:sldIdLst>
    <p:sldId id="287" r:id="rId2"/>
    <p:sldId id="257" r:id="rId3"/>
    <p:sldId id="303" r:id="rId4"/>
    <p:sldId id="258" r:id="rId5"/>
    <p:sldId id="263" r:id="rId6"/>
    <p:sldId id="307" r:id="rId7"/>
    <p:sldId id="299" r:id="rId8"/>
    <p:sldId id="298" r:id="rId9"/>
    <p:sldId id="297" r:id="rId10"/>
    <p:sldId id="264" r:id="rId11"/>
    <p:sldId id="265" r:id="rId12"/>
    <p:sldId id="301" r:id="rId13"/>
    <p:sldId id="302" r:id="rId14"/>
    <p:sldId id="289" r:id="rId15"/>
    <p:sldId id="266" r:id="rId16"/>
    <p:sldId id="267" r:id="rId17"/>
    <p:sldId id="304" r:id="rId18"/>
    <p:sldId id="323" r:id="rId19"/>
    <p:sldId id="310" r:id="rId20"/>
    <p:sldId id="305" r:id="rId21"/>
    <p:sldId id="268" r:id="rId22"/>
    <p:sldId id="269" r:id="rId23"/>
    <p:sldId id="270" r:id="rId24"/>
    <p:sldId id="291" r:id="rId25"/>
    <p:sldId id="306" r:id="rId26"/>
    <p:sldId id="292" r:id="rId27"/>
    <p:sldId id="314" r:id="rId28"/>
    <p:sldId id="273" r:id="rId29"/>
    <p:sldId id="274" r:id="rId30"/>
    <p:sldId id="308" r:id="rId31"/>
    <p:sldId id="309" r:id="rId32"/>
    <p:sldId id="275" r:id="rId33"/>
    <p:sldId id="276" r:id="rId34"/>
    <p:sldId id="277" r:id="rId35"/>
    <p:sldId id="315" r:id="rId36"/>
    <p:sldId id="278" r:id="rId37"/>
    <p:sldId id="294" r:id="rId38"/>
    <p:sldId id="295" r:id="rId39"/>
    <p:sldId id="279" r:id="rId40"/>
    <p:sldId id="280" r:id="rId41"/>
    <p:sldId id="313" r:id="rId42"/>
    <p:sldId id="281" r:id="rId43"/>
    <p:sldId id="282" r:id="rId44"/>
    <p:sldId id="322" r:id="rId45"/>
    <p:sldId id="321" r:id="rId46"/>
    <p:sldId id="324" r:id="rId47"/>
    <p:sldId id="283" r:id="rId48"/>
    <p:sldId id="312" r:id="rId49"/>
    <p:sldId id="317" r:id="rId50"/>
    <p:sldId id="316" r:id="rId51"/>
    <p:sldId id="327" r:id="rId52"/>
    <p:sldId id="325" r:id="rId53"/>
    <p:sldId id="328" r:id="rId54"/>
    <p:sldId id="319"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CC34"/>
    <a:srgbClr val="33CC33"/>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89" autoAdjust="0"/>
  </p:normalViewPr>
  <p:slideViewPr>
    <p:cSldViewPr snapToGrid="0" snapToObjects="1">
      <p:cViewPr>
        <p:scale>
          <a:sx n="75" d="100"/>
          <a:sy n="75" d="100"/>
        </p:scale>
        <p:origin x="7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350DBA6-82DD-4376-BCDC-AD04A08C02DB}" type="datetime1">
              <a:rPr lang="en-US"/>
              <a:pPr>
                <a:defRPr/>
              </a:pPr>
              <a:t>4/13/2023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4ECCCA2-8F7A-4B4D-AB57-1741567F0FF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05EF467-8D84-4393-B80D-DD1689D736FA}" type="datetime1">
              <a:rPr lang="en-US"/>
              <a:pPr>
                <a:defRPr/>
              </a:pPr>
              <a:t>4/13/2023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A82848F-757B-4440-9F11-B6AEAE497455}"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3D1478-C9E8-4265-B9B3-3D846921AC0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13971-9B14-4045-ADAB-FD5BBB64E7D6}" type="slidenum">
              <a:rPr lang="en-US"/>
              <a:pPr fontAlgn="base">
                <a:spcBef>
                  <a:spcPct val="0"/>
                </a:spcBef>
                <a:spcAft>
                  <a:spcPct val="0"/>
                </a:spcAft>
                <a:defRPr/>
              </a:pPr>
              <a:t>39</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E069E9-B2B2-4938-B825-DAA5D3EA293F}" type="slidenum">
              <a:rPr lang="en-US"/>
              <a:pPr fontAlgn="base">
                <a:spcBef>
                  <a:spcPct val="0"/>
                </a:spcBef>
                <a:spcAft>
                  <a:spcPct val="0"/>
                </a:spcAft>
                <a:defRPr/>
              </a:pPr>
              <a:t>40</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3FC93-5D37-45D7-A377-8CEC342AC20F}" type="slidenum">
              <a:rPr lang="en-US"/>
              <a:pPr fontAlgn="base">
                <a:spcBef>
                  <a:spcPct val="0"/>
                </a:spcBef>
                <a:spcAft>
                  <a:spcPct val="0"/>
                </a:spcAft>
                <a:defRPr/>
              </a:pPr>
              <a:t>42</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12866-BEE3-4503-8514-01A1BEB60B28}" type="slidenum">
              <a:rPr lang="en-US"/>
              <a:pPr fontAlgn="base">
                <a:spcBef>
                  <a:spcPct val="0"/>
                </a:spcBef>
                <a:spcAft>
                  <a:spcPct val="0"/>
                </a:spcAft>
                <a:defRPr/>
              </a:pPr>
              <a:t>43</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E89EE6-4CFA-4CE3-957E-17DB16747086}" type="slidenum">
              <a:rPr lang="en-US"/>
              <a:pPr fontAlgn="base">
                <a:spcBef>
                  <a:spcPct val="0"/>
                </a:spcBef>
                <a:spcAft>
                  <a:spcPct val="0"/>
                </a:spcAft>
                <a:defRPr/>
              </a:pPr>
              <a:t>47</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chemeClr val="bg1"/>
              </a:solidFill>
              <a:latin typeface="Arial" charset="0"/>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90BD7-9DB4-4A71-83F9-2FF627C2E914}" type="slidenum">
              <a:rPr lang="en-US"/>
              <a:pPr fontAlgn="base">
                <a:spcBef>
                  <a:spcPct val="0"/>
                </a:spcBef>
                <a:spcAft>
                  <a:spcPct val="0"/>
                </a:spcAft>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chemeClr val="bg1"/>
              </a:solidFill>
              <a:latin typeface="Arial" charset="0"/>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BCE1FA-87F5-4262-94C7-C9CDA48E607F}" type="slidenum">
              <a:rPr lang="en-US"/>
              <a:pPr fontAlgn="base">
                <a:spcBef>
                  <a:spcPct val="0"/>
                </a:spcBef>
                <a:spcAft>
                  <a:spcPct val="0"/>
                </a:spcAft>
                <a:defRPr/>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F3244-76D9-4B32-8B67-34B045FDC2D8}" type="slidenum">
              <a:rPr lang="en-US"/>
              <a:pPr fontAlgn="base">
                <a:spcBef>
                  <a:spcPct val="0"/>
                </a:spcBef>
                <a:spcAft>
                  <a:spcPct val="0"/>
                </a:spcAft>
                <a:defRPr/>
              </a:pPr>
              <a:t>28</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AE6EF-973F-4E07-823F-9E2DD3DBF675}" type="slidenum">
              <a:rPr lang="en-US"/>
              <a:pPr fontAlgn="base">
                <a:spcBef>
                  <a:spcPct val="0"/>
                </a:spcBef>
                <a:spcAft>
                  <a:spcPct val="0"/>
                </a:spcAft>
                <a:defRPr/>
              </a:pPr>
              <a:t>29</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6CE22E-FD0E-42DB-AECE-241E6AC00482}" type="slidenum">
              <a:rPr lang="en-US"/>
              <a:pPr fontAlgn="base">
                <a:spcBef>
                  <a:spcPct val="0"/>
                </a:spcBef>
                <a:spcAft>
                  <a:spcPct val="0"/>
                </a:spcAft>
                <a:defRPr/>
              </a:pPr>
              <a:t>32</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2E969F-0BBD-4625-BC9B-0FC26A840FC3}" type="slidenum">
              <a:rPr lang="en-US"/>
              <a:pPr fontAlgn="base">
                <a:spcBef>
                  <a:spcPct val="0"/>
                </a:spcBef>
                <a:spcAft>
                  <a:spcPct val="0"/>
                </a:spcAft>
                <a:defRPr/>
              </a:pPr>
              <a:t>33</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D47A8-99CD-4867-9324-CFA2DC2A617F}" type="slidenum">
              <a:rPr lang="en-US"/>
              <a:pPr fontAlgn="base">
                <a:spcBef>
                  <a:spcPct val="0"/>
                </a:spcBef>
                <a:spcAft>
                  <a:spcPct val="0"/>
                </a:spcAft>
                <a:defRPr/>
              </a:pPr>
              <a:t>34</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BD2A56-128C-4E97-9559-728203B6A322}" type="slidenum">
              <a:rPr lang="en-US"/>
              <a:pPr fontAlgn="base">
                <a:spcBef>
                  <a:spcPct val="0"/>
                </a:spcBef>
                <a:spcAft>
                  <a:spcPct val="0"/>
                </a:spcAft>
                <a:defRPr/>
              </a:pPr>
              <a:t>36</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1616075"/>
            <a:ext cx="8524875" cy="384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0200" y="2346325"/>
            <a:ext cx="4230688"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2346325"/>
            <a:ext cx="4230687"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Lst>
  <p:hf hdr="0" ftr="0" dt="0"/>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Adenosine_triphosphate"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en.wikipedia.org/wiki/File:D-glucose_wpmp.png" TargetMode="External"/><Relationship Id="rId1" Type="http://schemas.openxmlformats.org/officeDocument/2006/relationships/slideLayout" Target="../slideLayouts/slideLayout3.xml"/><Relationship Id="rId6" Type="http://schemas.openxmlformats.org/officeDocument/2006/relationships/hyperlink" Target="http://en.wikipedia.org/wiki/File:Alpha-D-glucose-6-phosphate_wpmp.png" TargetMode="External"/><Relationship Id="rId5" Type="http://schemas.openxmlformats.org/officeDocument/2006/relationships/image" Target="../media/image8.png"/><Relationship Id="rId4" Type="http://schemas.openxmlformats.org/officeDocument/2006/relationships/hyperlink" Target="http://en.wikipedia.org/wiki/File:Biochem_reaction_arrow_forward_YYNN_horiz_med.png" TargetMode="External"/><Relationship Id="rId9" Type="http://schemas.openxmlformats.org/officeDocument/2006/relationships/hyperlink" Target="http://en.wikipedia.org/wiki/Adenosine_diphosphat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p:nvPr>
        </p:nvSpPr>
        <p:spPr/>
        <p:txBody>
          <a:bodyPr/>
          <a:lstStyle/>
          <a:p>
            <a:r>
              <a:rPr lang="en-US" sz="7800" dirty="0" smtClean="0">
                <a:latin typeface="Calibri" pitchFamily="34" charset="0"/>
              </a:rPr>
              <a:t>Carbohydrates</a:t>
            </a:r>
          </a:p>
        </p:txBody>
      </p:sp>
      <p:pic>
        <p:nvPicPr>
          <p:cNvPr id="8195" name="Picture 5" descr="sugar_diet"/>
          <p:cNvPicPr>
            <a:picLocks noChangeAspect="1" noChangeArrowheads="1"/>
          </p:cNvPicPr>
          <p:nvPr/>
        </p:nvPicPr>
        <p:blipFill>
          <a:blip r:embed="rId3"/>
          <a:srcRect/>
          <a:stretch>
            <a:fillRect/>
          </a:stretch>
        </p:blipFill>
        <p:spPr bwMode="auto">
          <a:xfrm>
            <a:off x="2146300" y="2246313"/>
            <a:ext cx="4762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smtClean="0">
                <a:latin typeface="Calibri" pitchFamily="34" charset="0"/>
              </a:rPr>
              <a:t>Glucose Metabolism</a:t>
            </a:r>
          </a:p>
        </p:txBody>
      </p:sp>
      <p:sp>
        <p:nvSpPr>
          <p:cNvPr id="16386" name="Content Placeholder 2"/>
          <p:cNvSpPr>
            <a:spLocks noGrp="1"/>
          </p:cNvSpPr>
          <p:nvPr>
            <p:ph idx="4294967295"/>
          </p:nvPr>
        </p:nvSpPr>
        <p:spPr/>
        <p:txBody>
          <a:bodyPr/>
          <a:lstStyle/>
          <a:p>
            <a:pPr eaLnBrk="1" hangingPunct="1"/>
            <a:r>
              <a:rPr lang="en-US" dirty="0" smtClean="0">
                <a:latin typeface="Calibri" pitchFamily="34" charset="0"/>
              </a:rPr>
              <a:t>Glucose is the primary source of energy for humans.</a:t>
            </a:r>
          </a:p>
          <a:p>
            <a:pPr eaLnBrk="1" hangingPunct="1"/>
            <a:r>
              <a:rPr lang="en-US" dirty="0" smtClean="0">
                <a:latin typeface="Calibri" pitchFamily="34" charset="0"/>
              </a:rPr>
              <a:t>Nervous system depends on glucose found in extracellular fluid.</a:t>
            </a:r>
          </a:p>
          <a:p>
            <a:pPr eaLnBrk="1" hangingPunct="1"/>
            <a:r>
              <a:rPr lang="en-US" dirty="0" smtClean="0">
                <a:latin typeface="Calibri" pitchFamily="34" charset="0"/>
              </a:rPr>
              <a:t>Glucose is derived from:</a:t>
            </a:r>
          </a:p>
          <a:p>
            <a:pPr marL="514350" indent="-514350" eaLnBrk="1" hangingPunct="1">
              <a:buFont typeface="+mj-lt"/>
              <a:buAutoNum type="arabicPeriod"/>
            </a:pPr>
            <a:r>
              <a:rPr lang="en-US" dirty="0" smtClean="0">
                <a:latin typeface="Calibri" pitchFamily="34" charset="0"/>
              </a:rPr>
              <a:t>Breakdown of CHO in diet or in body stores(glycogen-in the liver &amp; muscle cells)</a:t>
            </a:r>
          </a:p>
          <a:p>
            <a:pPr marL="514350" indent="-514350" eaLnBrk="1" hangingPunct="1">
              <a:buFont typeface="+mj-lt"/>
              <a:buAutoNum type="arabicPeriod"/>
            </a:pPr>
            <a:r>
              <a:rPr lang="en-US" dirty="0" smtClean="0">
                <a:latin typeface="Calibri" pitchFamily="34" charset="0"/>
              </a:rPr>
              <a:t>Endogenous synthesis from protein or triglycerides</a:t>
            </a:r>
          </a:p>
          <a:p>
            <a:pPr eaLnBrk="1" hangingPunct="1">
              <a:buNone/>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US" smtClean="0">
                <a:latin typeface="Calibri" pitchFamily="34" charset="0"/>
              </a:rPr>
              <a:t>Glucose Metabolism</a:t>
            </a:r>
          </a:p>
        </p:txBody>
      </p:sp>
      <p:sp>
        <p:nvSpPr>
          <p:cNvPr id="17410" name="Rectangle 3"/>
          <p:cNvSpPr txBox="1">
            <a:spLocks noChangeArrowheads="1"/>
          </p:cNvSpPr>
          <p:nvPr/>
        </p:nvSpPr>
        <p:spPr bwMode="auto">
          <a:xfrm>
            <a:off x="330200" y="1417638"/>
            <a:ext cx="8613775" cy="4614862"/>
          </a:xfrm>
          <a:prstGeom prst="rect">
            <a:avLst/>
          </a:prstGeom>
          <a:noFill/>
          <a:ln w="9525">
            <a:noFill/>
            <a:miter lim="800000"/>
            <a:headEnd/>
            <a:tailEnd/>
          </a:ln>
        </p:spPr>
        <p:txBody>
          <a:bodyPr lIns="92075" tIns="46038" rIns="92075" bIns="46038"/>
          <a:lstStyle/>
          <a:p>
            <a:pPr marL="280988" indent="-280988" defTabSz="914400">
              <a:lnSpc>
                <a:spcPct val="90000"/>
              </a:lnSpc>
              <a:spcBef>
                <a:spcPct val="60000"/>
              </a:spcBef>
              <a:buClr>
                <a:srgbClr val="CC9900"/>
              </a:buClr>
              <a:buFontTx/>
              <a:buChar char="•"/>
            </a:pPr>
            <a:r>
              <a:rPr lang="en-US" sz="2200" dirty="0">
                <a:latin typeface="Calibri" pitchFamily="34" charset="0"/>
              </a:rPr>
              <a:t>Fate of Glucose</a:t>
            </a:r>
          </a:p>
          <a:p>
            <a:pPr marL="862013" lvl="1" indent="-404813" defTabSz="914400">
              <a:lnSpc>
                <a:spcPct val="90000"/>
              </a:lnSpc>
              <a:spcBef>
                <a:spcPct val="60000"/>
              </a:spcBef>
              <a:buClr>
                <a:srgbClr val="CC9900"/>
              </a:buClr>
              <a:buFontTx/>
              <a:buChar char="–"/>
            </a:pPr>
            <a:r>
              <a:rPr lang="en-US" dirty="0">
                <a:latin typeface="Calibri" pitchFamily="34" charset="0"/>
                <a:ea typeface="ＭＳ Ｐゴシック"/>
                <a:cs typeface="ＭＳ Ｐゴシック"/>
              </a:rPr>
              <a:t>Most ingested carbohydrates are </a:t>
            </a:r>
            <a:r>
              <a:rPr lang="en-US" dirty="0">
                <a:solidFill>
                  <a:srgbClr val="FFFF00"/>
                </a:solidFill>
                <a:latin typeface="Calibri" pitchFamily="34" charset="0"/>
                <a:ea typeface="ＭＳ Ｐゴシック"/>
                <a:cs typeface="ＭＳ Ｐゴシック"/>
              </a:rPr>
              <a:t>polymers</a:t>
            </a:r>
            <a:r>
              <a:rPr lang="en-US" dirty="0">
                <a:latin typeface="Calibri" pitchFamily="34" charset="0"/>
                <a:ea typeface="ＭＳ Ｐゴシック"/>
                <a:cs typeface="ＭＳ Ｐゴシック"/>
              </a:rPr>
              <a:t> (starch, glycogen).</a:t>
            </a:r>
          </a:p>
          <a:p>
            <a:pPr marL="862013" lvl="1" indent="-404813" defTabSz="914400">
              <a:lnSpc>
                <a:spcPct val="90000"/>
              </a:lnSpc>
              <a:spcBef>
                <a:spcPct val="60000"/>
              </a:spcBef>
              <a:buClr>
                <a:srgbClr val="CC9900"/>
              </a:buClr>
              <a:buFontTx/>
              <a:buChar char="–"/>
            </a:pPr>
            <a:r>
              <a:rPr lang="en-US" dirty="0">
                <a:latin typeface="Calibri" pitchFamily="34" charset="0"/>
                <a:ea typeface="ＭＳ Ｐゴシック"/>
                <a:cs typeface="ＭＳ Ｐゴシック"/>
              </a:rPr>
              <a:t>These are converted to disaccharides, &amp; disaccharides are converted to </a:t>
            </a:r>
            <a:r>
              <a:rPr lang="en-US" dirty="0" err="1">
                <a:solidFill>
                  <a:srgbClr val="FFFF00"/>
                </a:solidFill>
                <a:latin typeface="Calibri" pitchFamily="34" charset="0"/>
                <a:ea typeface="ＭＳ Ｐゴシック"/>
                <a:cs typeface="ＭＳ Ｐゴシック"/>
              </a:rPr>
              <a:t>monosaccharides</a:t>
            </a:r>
            <a:r>
              <a:rPr lang="en-US" dirty="0">
                <a:solidFill>
                  <a:srgbClr val="FF0000"/>
                </a:solidFill>
                <a:latin typeface="Calibri" pitchFamily="34" charset="0"/>
                <a:ea typeface="ＭＳ Ｐゴシック"/>
                <a:cs typeface="ＭＳ Ｐゴシック"/>
              </a:rPr>
              <a:t> </a:t>
            </a:r>
            <a:r>
              <a:rPr lang="en-US" dirty="0">
                <a:latin typeface="Calibri" pitchFamily="34" charset="0"/>
                <a:ea typeface="ＭＳ Ｐゴシック"/>
                <a:cs typeface="ＭＳ Ｐゴシック"/>
              </a:rPr>
              <a:t>by enzymes.</a:t>
            </a:r>
          </a:p>
          <a:p>
            <a:pPr marL="862013" lvl="1" indent="-404813" defTabSz="914400">
              <a:lnSpc>
                <a:spcPct val="90000"/>
              </a:lnSpc>
              <a:spcBef>
                <a:spcPct val="60000"/>
              </a:spcBef>
              <a:buClr>
                <a:srgbClr val="CC9900"/>
              </a:buClr>
              <a:buFontTx/>
              <a:buChar char="–"/>
            </a:pPr>
            <a:r>
              <a:rPr lang="en-US" dirty="0" err="1">
                <a:latin typeface="Calibri" pitchFamily="34" charset="0"/>
                <a:ea typeface="ＭＳ Ｐゴシック"/>
                <a:cs typeface="ＭＳ Ｐゴシック"/>
              </a:rPr>
              <a:t>Monosaccharides</a:t>
            </a:r>
            <a:r>
              <a:rPr lang="en-US" dirty="0">
                <a:latin typeface="Calibri" pitchFamily="34" charset="0"/>
                <a:ea typeface="ＭＳ Ｐゴシック"/>
                <a:cs typeface="ＭＳ Ｐゴシック"/>
              </a:rPr>
              <a:t> are absorbed by gut &amp; transported to </a:t>
            </a:r>
            <a:r>
              <a:rPr lang="en-US" dirty="0">
                <a:solidFill>
                  <a:srgbClr val="FFFF00"/>
                </a:solidFill>
                <a:latin typeface="Calibri" pitchFamily="34" charset="0"/>
                <a:ea typeface="ＭＳ Ｐゴシック"/>
                <a:cs typeface="ＭＳ Ｐゴシック"/>
              </a:rPr>
              <a:t>liver</a:t>
            </a:r>
            <a:r>
              <a:rPr lang="en-US" dirty="0">
                <a:latin typeface="Calibri" pitchFamily="34" charset="0"/>
                <a:ea typeface="ＭＳ Ｐゴシック"/>
                <a:cs typeface="ＭＳ Ｐゴシック"/>
              </a:rPr>
              <a:t>.</a:t>
            </a:r>
          </a:p>
          <a:p>
            <a:pPr marL="862013" lvl="1" indent="-404813" defTabSz="914400">
              <a:lnSpc>
                <a:spcPct val="90000"/>
              </a:lnSpc>
              <a:spcBef>
                <a:spcPct val="60000"/>
              </a:spcBef>
              <a:buClr>
                <a:srgbClr val="CC9900"/>
              </a:buClr>
              <a:buFontTx/>
              <a:buChar char="–"/>
            </a:pPr>
            <a:r>
              <a:rPr lang="en-US" dirty="0">
                <a:solidFill>
                  <a:srgbClr val="FFFF00"/>
                </a:solidFill>
                <a:latin typeface="Calibri" pitchFamily="34" charset="0"/>
                <a:ea typeface="ＭＳ Ｐゴシック"/>
                <a:cs typeface="ＭＳ Ｐゴシック"/>
              </a:rPr>
              <a:t>Glucose</a:t>
            </a:r>
            <a:r>
              <a:rPr lang="en-US" dirty="0">
                <a:latin typeface="Calibri" pitchFamily="34" charset="0"/>
                <a:ea typeface="ＭＳ Ｐゴシック"/>
                <a:cs typeface="ＭＳ Ｐゴシック"/>
              </a:rPr>
              <a:t> is only carbohydrate directly used for energy or stored as glycogen; galactose&amp; fructose must be converted to glucose.</a:t>
            </a:r>
          </a:p>
          <a:p>
            <a:pPr marL="862013" lvl="1" indent="-404813" defTabSz="914400">
              <a:lnSpc>
                <a:spcPct val="90000"/>
              </a:lnSpc>
              <a:spcBef>
                <a:spcPct val="60000"/>
              </a:spcBef>
              <a:buClr>
                <a:srgbClr val="CC9900"/>
              </a:buClr>
              <a:buFontTx/>
              <a:buChar char="–"/>
            </a:pPr>
            <a:r>
              <a:rPr lang="en-US" dirty="0">
                <a:solidFill>
                  <a:srgbClr val="FFFF00"/>
                </a:solidFill>
                <a:latin typeface="Calibri" pitchFamily="34" charset="0"/>
                <a:ea typeface="ＭＳ Ｐゴシック"/>
                <a:cs typeface="ＭＳ Ｐゴシック"/>
              </a:rPr>
              <a:t>Glycogen</a:t>
            </a:r>
            <a:r>
              <a:rPr lang="en-US" dirty="0">
                <a:solidFill>
                  <a:srgbClr val="FF0000"/>
                </a:solidFill>
                <a:latin typeface="Calibri" pitchFamily="34" charset="0"/>
                <a:ea typeface="ＭＳ Ｐゴシック"/>
                <a:cs typeface="ＭＳ Ｐゴシック"/>
              </a:rPr>
              <a:t> </a:t>
            </a:r>
            <a:r>
              <a:rPr lang="en-US" dirty="0">
                <a:latin typeface="Calibri" pitchFamily="34" charset="0"/>
                <a:ea typeface="ＭＳ Ｐゴシック"/>
                <a:cs typeface="ＭＳ Ｐゴシック"/>
              </a:rPr>
              <a:t>is located in cytoplasm of liver and muscle cells.</a:t>
            </a:r>
          </a:p>
          <a:p>
            <a:pPr marL="862013" lvl="1" indent="-404813" defTabSz="914400">
              <a:lnSpc>
                <a:spcPct val="90000"/>
              </a:lnSpc>
              <a:spcBef>
                <a:spcPct val="60000"/>
              </a:spcBef>
              <a:buClr>
                <a:srgbClr val="CC9900"/>
              </a:buClr>
              <a:buFontTx/>
              <a:buChar char="–"/>
            </a:pPr>
            <a:r>
              <a:rPr lang="en-US" dirty="0">
                <a:latin typeface="Calibri" pitchFamily="34" charset="0"/>
                <a:ea typeface="ＭＳ Ｐゴシック"/>
                <a:cs typeface="ＭＳ Ｐゴシック"/>
              </a:rPr>
              <a:t>Once glucose enters cell, it is rapidly converted to </a:t>
            </a:r>
            <a:r>
              <a:rPr lang="en-US" dirty="0">
                <a:solidFill>
                  <a:srgbClr val="FFFF00"/>
                </a:solidFill>
                <a:latin typeface="Calibri" pitchFamily="34" charset="0"/>
                <a:ea typeface="ＭＳ Ｐゴシック"/>
                <a:cs typeface="ＭＳ Ｐゴシック"/>
              </a:rPr>
              <a:t>glucose-6-phosphate</a:t>
            </a:r>
            <a:r>
              <a:rPr lang="en-US" dirty="0">
                <a:latin typeface="Calibri" pitchFamily="34" charset="0"/>
                <a:ea typeface="ＭＳ Ｐゴシック"/>
                <a:cs typeface="ＭＳ Ｐゴシック"/>
              </a:rPr>
              <a:t>.</a:t>
            </a:r>
          </a:p>
          <a:p>
            <a:pPr marL="862013" lvl="1" indent="-404813" defTabSz="914400">
              <a:lnSpc>
                <a:spcPct val="90000"/>
              </a:lnSpc>
              <a:spcBef>
                <a:spcPct val="60000"/>
              </a:spcBef>
              <a:buClr>
                <a:srgbClr val="CC9900"/>
              </a:buClr>
              <a:buFontTx/>
              <a:buChar char="–"/>
            </a:pPr>
            <a:r>
              <a:rPr lang="en-US" dirty="0">
                <a:latin typeface="Calibri" pitchFamily="34" charset="0"/>
                <a:ea typeface="ＭＳ Ｐゴシック"/>
                <a:cs typeface="ＭＳ Ｐゴシック"/>
              </a:rPr>
              <a:t>Ultimate goal of cell is to convert glucose to </a:t>
            </a:r>
            <a:r>
              <a:rPr lang="en-US" dirty="0">
                <a:solidFill>
                  <a:srgbClr val="FFFF00"/>
                </a:solidFill>
                <a:latin typeface="Calibri" pitchFamily="34" charset="0"/>
                <a:ea typeface="ＭＳ Ｐゴシック"/>
                <a:cs typeface="ＭＳ Ｐゴシック"/>
              </a:rPr>
              <a:t>carbon dioxide </a:t>
            </a:r>
            <a:r>
              <a:rPr lang="en-US" dirty="0">
                <a:latin typeface="Calibri" pitchFamily="34" charset="0"/>
                <a:ea typeface="ＭＳ Ｐゴシック"/>
                <a:cs typeface="ＭＳ Ｐゴシック"/>
              </a:rPr>
              <a:t>and </a:t>
            </a:r>
            <a:r>
              <a:rPr lang="en-US" dirty="0">
                <a:solidFill>
                  <a:srgbClr val="FFFF00"/>
                </a:solidFill>
                <a:latin typeface="Calibri" pitchFamily="34" charset="0"/>
                <a:ea typeface="ＭＳ Ｐゴシック"/>
                <a:cs typeface="ＭＳ Ｐゴシック"/>
              </a:rPr>
              <a:t>water</a:t>
            </a:r>
            <a:r>
              <a:rPr lang="en-US" dirty="0">
                <a:latin typeface="Calibri" pitchFamily="34" charset="0"/>
                <a:ea typeface="ＭＳ Ｐゴシック"/>
                <a:cs typeface="ＭＳ Ｐゴシック"/>
              </a:rPr>
              <a:t> in the process of </a:t>
            </a:r>
            <a:r>
              <a:rPr lang="en-US" dirty="0">
                <a:solidFill>
                  <a:srgbClr val="FFFF00"/>
                </a:solidFill>
                <a:latin typeface="Calibri" pitchFamily="34" charset="0"/>
                <a:ea typeface="ＭＳ Ｐゴシック"/>
                <a:cs typeface="ＭＳ Ｐゴシック"/>
              </a:rPr>
              <a:t>cellular respiration </a:t>
            </a:r>
            <a:r>
              <a:rPr lang="en-US" dirty="0">
                <a:latin typeface="Calibri" pitchFamily="34" charset="0"/>
                <a:ea typeface="ＭＳ Ｐゴシック"/>
                <a:cs typeface="ＭＳ Ｐゴシック"/>
              </a:rPr>
              <a:t>to release energy (mitochondria)</a:t>
            </a:r>
          </a:p>
          <a:p>
            <a:pPr marL="862013" lvl="1" indent="-404813" defTabSz="914400">
              <a:lnSpc>
                <a:spcPct val="90000"/>
              </a:lnSpc>
              <a:spcBef>
                <a:spcPct val="60000"/>
              </a:spcBef>
              <a:buClr>
                <a:srgbClr val="CC9900"/>
              </a:buClr>
              <a:buFontTx/>
              <a:buChar char="–"/>
            </a:pPr>
            <a:endParaRPr lang="en-US" dirty="0">
              <a:latin typeface="Calibri" pitchFamily="34" charset="0"/>
              <a:ea typeface="ＭＳ Ｐゴシック"/>
              <a:cs typeface="ＭＳ Ｐゴシック"/>
            </a:endParaRPr>
          </a:p>
          <a:p>
            <a:pPr marL="862013" lvl="1" indent="-404813" defTabSz="914400">
              <a:lnSpc>
                <a:spcPct val="90000"/>
              </a:lnSpc>
              <a:spcBef>
                <a:spcPct val="60000"/>
              </a:spcBef>
              <a:buClr>
                <a:srgbClr val="CC9900"/>
              </a:buClr>
            </a:pPr>
            <a:endParaRPr lang="en-US" dirty="0">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mtClean="0">
                <a:latin typeface="Calibri" pitchFamily="34" charset="0"/>
              </a:rPr>
              <a:t>Glucose Metabolism</a:t>
            </a:r>
          </a:p>
        </p:txBody>
      </p:sp>
      <p:pic>
        <p:nvPicPr>
          <p:cNvPr id="22530" name="Content Placeholder 3" descr="22-12.jpg"/>
          <p:cNvPicPr>
            <a:picLocks noGrp="1" noChangeAspect="1"/>
          </p:cNvPicPr>
          <p:nvPr>
            <p:ph idx="4294967295"/>
          </p:nvPr>
        </p:nvPicPr>
        <p:blipFill>
          <a:blip r:embed="rId3"/>
          <a:srcRect l="-1711" r="-1711"/>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Picture 7" descr="D-glucose wpmp.png">
            <a:hlinkClick r:id="rId2"/>
          </p:cNvPr>
          <p:cNvPicPr/>
          <p:nvPr/>
        </p:nvPicPr>
        <p:blipFill>
          <a:blip r:embed="rId3"/>
          <a:srcRect/>
          <a:stretch>
            <a:fillRect/>
          </a:stretch>
        </p:blipFill>
        <p:spPr bwMode="auto">
          <a:xfrm>
            <a:off x="2038351" y="2557462"/>
            <a:ext cx="1471612" cy="1533525"/>
          </a:xfrm>
          <a:prstGeom prst="rect">
            <a:avLst/>
          </a:prstGeom>
          <a:noFill/>
          <a:ln w="9525">
            <a:noFill/>
            <a:miter lim="800000"/>
            <a:headEnd/>
            <a:tailEnd/>
          </a:ln>
        </p:spPr>
      </p:pic>
      <p:pic>
        <p:nvPicPr>
          <p:cNvPr id="9" name="Picture 8" descr="Biochem reaction arrow forward YYNN horiz med.png">
            <a:hlinkClick r:id="rId4"/>
          </p:cNvPr>
          <p:cNvPicPr/>
          <p:nvPr/>
        </p:nvPicPr>
        <p:blipFill>
          <a:blip r:embed="rId5"/>
          <a:srcRect/>
          <a:stretch>
            <a:fillRect/>
          </a:stretch>
        </p:blipFill>
        <p:spPr bwMode="auto">
          <a:xfrm>
            <a:off x="3885234" y="3071812"/>
            <a:ext cx="714375" cy="714375"/>
          </a:xfrm>
          <a:prstGeom prst="rect">
            <a:avLst/>
          </a:prstGeom>
          <a:noFill/>
          <a:ln w="9525">
            <a:noFill/>
            <a:miter lim="800000"/>
            <a:headEnd/>
            <a:tailEnd/>
          </a:ln>
        </p:spPr>
      </p:pic>
      <p:pic>
        <p:nvPicPr>
          <p:cNvPr id="10" name="Picture 9" descr="Alpha-D-glucose-6-phosphate wpmp.png">
            <a:hlinkClick r:id="rId6"/>
          </p:cNvPr>
          <p:cNvPicPr/>
          <p:nvPr/>
        </p:nvPicPr>
        <p:blipFill>
          <a:blip r:embed="rId7"/>
          <a:srcRect/>
          <a:stretch>
            <a:fillRect/>
          </a:stretch>
        </p:blipFill>
        <p:spPr bwMode="auto">
          <a:xfrm>
            <a:off x="4880193" y="2133600"/>
            <a:ext cx="1549182" cy="1957387"/>
          </a:xfrm>
          <a:prstGeom prst="rect">
            <a:avLst/>
          </a:prstGeom>
          <a:noFill/>
          <a:ln w="9525">
            <a:noFill/>
            <a:miter lim="800000"/>
            <a:headEnd/>
            <a:tailEnd/>
          </a:ln>
        </p:spPr>
      </p:pic>
      <p:sp>
        <p:nvSpPr>
          <p:cNvPr id="11" name="Rectangle 10"/>
          <p:cNvSpPr/>
          <p:nvPr/>
        </p:nvSpPr>
        <p:spPr>
          <a:xfrm>
            <a:off x="3509962" y="2702480"/>
            <a:ext cx="616387" cy="369332"/>
          </a:xfrm>
          <a:prstGeom prst="rect">
            <a:avLst/>
          </a:prstGeom>
        </p:spPr>
        <p:txBody>
          <a:bodyPr wrap="none">
            <a:spAutoFit/>
          </a:bodyPr>
          <a:lstStyle/>
          <a:p>
            <a:r>
              <a:rPr lang="en-US" u="sng" dirty="0" smtClean="0">
                <a:hlinkClick r:id="rId8" tooltip="Adenosine triphosphate"/>
              </a:rPr>
              <a:t>ATP</a:t>
            </a:r>
            <a:endParaRPr lang="en-US" dirty="0"/>
          </a:p>
        </p:txBody>
      </p:sp>
      <p:sp>
        <p:nvSpPr>
          <p:cNvPr id="13" name="Rectangle 12"/>
          <p:cNvSpPr/>
          <p:nvPr/>
        </p:nvSpPr>
        <p:spPr>
          <a:xfrm>
            <a:off x="4242422" y="2702480"/>
            <a:ext cx="659155" cy="369332"/>
          </a:xfrm>
          <a:prstGeom prst="rect">
            <a:avLst/>
          </a:prstGeom>
        </p:spPr>
        <p:txBody>
          <a:bodyPr wrap="none">
            <a:spAutoFit/>
          </a:bodyPr>
          <a:lstStyle/>
          <a:p>
            <a:r>
              <a:rPr lang="en-US" u="sng" dirty="0" smtClean="0">
                <a:hlinkClick r:id="rId9" tooltip="Adenosine diphosphate"/>
              </a:rPr>
              <a:t>ADP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038002"/>
          <p:cNvPicPr>
            <a:picLocks noChangeAspect="1" noChangeArrowheads="1"/>
          </p:cNvPicPr>
          <p:nvPr/>
        </p:nvPicPr>
        <p:blipFill>
          <a:blip r:embed="rId2"/>
          <a:srcRect/>
          <a:stretch>
            <a:fillRect/>
          </a:stretch>
        </p:blipFill>
        <p:spPr bwMode="auto">
          <a:xfrm>
            <a:off x="1085850" y="0"/>
            <a:ext cx="6629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Calibri" pitchFamily="34" charset="0"/>
              </a:rPr>
              <a:t>Glucose Metabolism</a:t>
            </a:r>
          </a:p>
        </p:txBody>
      </p:sp>
      <p:sp>
        <p:nvSpPr>
          <p:cNvPr id="18434" name="Content Placeholder 2"/>
          <p:cNvSpPr>
            <a:spLocks noGrp="1"/>
          </p:cNvSpPr>
          <p:nvPr>
            <p:ph idx="4294967295"/>
          </p:nvPr>
        </p:nvSpPr>
        <p:spPr/>
        <p:txBody>
          <a:bodyPr/>
          <a:lstStyle/>
          <a:p>
            <a:pPr eaLnBrk="1" hangingPunct="1">
              <a:lnSpc>
                <a:spcPct val="90000"/>
              </a:lnSpc>
              <a:defRPr/>
            </a:pPr>
            <a:r>
              <a:rPr lang="en-US" sz="2400" dirty="0" smtClean="0"/>
              <a:t>Pathways of Glucose metabolism</a:t>
            </a:r>
          </a:p>
          <a:p>
            <a:pPr lvl="1" eaLnBrk="1" hangingPunct="1">
              <a:lnSpc>
                <a:spcPct val="90000"/>
              </a:lnSpc>
              <a:defRPr/>
            </a:pPr>
            <a:r>
              <a:rPr lang="en-US" sz="2400" dirty="0" smtClean="0"/>
              <a:t>Glycolysis:  breakdown of glucose molecule to CO</a:t>
            </a:r>
            <a:r>
              <a:rPr lang="en-US" sz="2400" baseline="-25000" dirty="0" smtClean="0"/>
              <a:t>2</a:t>
            </a:r>
            <a:r>
              <a:rPr lang="en-US" sz="2400" dirty="0" smtClean="0"/>
              <a:t> &amp; H</a:t>
            </a:r>
            <a:r>
              <a:rPr lang="en-US" sz="2400" baseline="-25000" dirty="0" smtClean="0"/>
              <a:t>2</a:t>
            </a:r>
            <a:r>
              <a:rPr lang="en-US" sz="2400" dirty="0" smtClean="0"/>
              <a:t>O (</a:t>
            </a:r>
            <a:r>
              <a:rPr lang="en-US" sz="2400" dirty="0" smtClean="0">
                <a:solidFill>
                  <a:srgbClr val="FFFF00"/>
                </a:solidFill>
              </a:rPr>
              <a:t>Aerobic </a:t>
            </a:r>
            <a:r>
              <a:rPr lang="en-US" sz="2400" dirty="0" smtClean="0"/>
              <a:t>glycolysis=</a:t>
            </a:r>
            <a:r>
              <a:rPr lang="en-US" sz="2400" dirty="0" smtClean="0">
                <a:solidFill>
                  <a:srgbClr val="FFFF00"/>
                </a:solidFill>
              </a:rPr>
              <a:t>36</a:t>
            </a:r>
            <a:r>
              <a:rPr lang="en-US" sz="2400" dirty="0" smtClean="0"/>
              <a:t> ATP/1mole glucose) or lactate (</a:t>
            </a:r>
            <a:r>
              <a:rPr lang="en-US" sz="2400" dirty="0" smtClean="0">
                <a:solidFill>
                  <a:srgbClr val="FFFF00"/>
                </a:solidFill>
              </a:rPr>
              <a:t>Anaerobic</a:t>
            </a:r>
            <a:r>
              <a:rPr lang="en-US" sz="2400" dirty="0" smtClean="0"/>
              <a:t> glycolysis=</a:t>
            </a:r>
            <a:r>
              <a:rPr lang="en-US" sz="2400" dirty="0" smtClean="0">
                <a:solidFill>
                  <a:srgbClr val="FFFF00"/>
                </a:solidFill>
              </a:rPr>
              <a:t>2</a:t>
            </a:r>
            <a:r>
              <a:rPr lang="en-US" sz="2400" dirty="0" smtClean="0"/>
              <a:t> ATP/1mole glucose) for production of energy</a:t>
            </a:r>
          </a:p>
          <a:p>
            <a:pPr lvl="1" eaLnBrk="1" hangingPunct="1">
              <a:lnSpc>
                <a:spcPct val="90000"/>
              </a:lnSpc>
              <a:defRPr/>
            </a:pPr>
            <a:r>
              <a:rPr lang="en-US" sz="2400" dirty="0" smtClean="0"/>
              <a:t>Gluconeogenesis: formation of glucose-6-phosphate from non-carbohydrate sources</a:t>
            </a:r>
          </a:p>
          <a:p>
            <a:pPr lvl="1" eaLnBrk="1" hangingPunct="1">
              <a:lnSpc>
                <a:spcPct val="90000"/>
              </a:lnSpc>
              <a:defRPr/>
            </a:pPr>
            <a:r>
              <a:rPr lang="en-US" sz="2400" dirty="0" smtClean="0"/>
              <a:t>Glycogenolysis: breakdown of glycogen to glucose for energy</a:t>
            </a:r>
          </a:p>
          <a:p>
            <a:pPr lvl="1" eaLnBrk="1" hangingPunct="1">
              <a:lnSpc>
                <a:spcPct val="90000"/>
              </a:lnSpc>
              <a:defRPr/>
            </a:pPr>
            <a:r>
              <a:rPr lang="en-US" sz="2400" dirty="0" smtClean="0"/>
              <a:t>Glycogenesis: conversion of glucose to glycogen for storage in liver &amp; muscle tissue</a:t>
            </a:r>
          </a:p>
          <a:p>
            <a:pPr lvl="1" eaLnBrk="1" hangingPunct="1">
              <a:lnSpc>
                <a:spcPct val="90000"/>
              </a:lnSpc>
              <a:buNone/>
              <a:defRPr/>
            </a:pPr>
            <a:endParaRPr lang="en-US" sz="2400" dirty="0" smtClean="0"/>
          </a:p>
          <a:p>
            <a:pPr marL="457200" lvl="1" indent="0" eaLnBrk="1" hangingPunct="1">
              <a:lnSpc>
                <a:spcPct val="90000"/>
              </a:lnSpc>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dirty="0" smtClean="0">
                <a:latin typeface="+mj-lt"/>
              </a:rPr>
              <a:t>Regulation of Carbohydrate Metabolism</a:t>
            </a:r>
            <a:endParaRPr lang="en-US" dirty="0">
              <a:latin typeface="+mj-lt"/>
            </a:endParaRPr>
          </a:p>
        </p:txBody>
      </p:sp>
      <p:sp>
        <p:nvSpPr>
          <p:cNvPr id="21506" name="Rectangle 3"/>
          <p:cNvSpPr>
            <a:spLocks noGrp="1" noChangeArrowheads="1"/>
          </p:cNvSpPr>
          <p:nvPr>
            <p:ph idx="4294967295"/>
          </p:nvPr>
        </p:nvSpPr>
        <p:spPr/>
        <p:txBody>
          <a:bodyPr/>
          <a:lstStyle/>
          <a:p>
            <a:pPr lvl="1" eaLnBrk="1" hangingPunct="1"/>
            <a:r>
              <a:rPr lang="en-US" sz="2400" dirty="0" smtClean="0">
                <a:latin typeface="Calibri" pitchFamily="34" charset="0"/>
              </a:rPr>
              <a:t>Liver, pancreas, &amp; other endocrine glands control blood glucose concentrations within a narrow range.</a:t>
            </a:r>
          </a:p>
          <a:p>
            <a:pPr lvl="1" eaLnBrk="1" hangingPunct="1"/>
            <a:r>
              <a:rPr lang="en-US" sz="2400" dirty="0" smtClean="0">
                <a:latin typeface="Calibri" pitchFamily="34" charset="0"/>
              </a:rPr>
              <a:t>Hormones that control glucose levels :</a:t>
            </a:r>
          </a:p>
          <a:p>
            <a:pPr lvl="2" eaLnBrk="1" hangingPunct="1"/>
            <a:r>
              <a:rPr lang="en-US" dirty="0" smtClean="0">
                <a:solidFill>
                  <a:srgbClr val="FFFF00"/>
                </a:solidFill>
                <a:latin typeface="Calibri" pitchFamily="34" charset="0"/>
              </a:rPr>
              <a:t>Insulin</a:t>
            </a:r>
            <a:r>
              <a:rPr lang="en-US" b="1" dirty="0" smtClean="0">
                <a:latin typeface="Calibri" pitchFamily="34" charset="0"/>
              </a:rPr>
              <a:t>:</a:t>
            </a:r>
            <a:r>
              <a:rPr lang="en-US" dirty="0" smtClean="0">
                <a:latin typeface="Calibri" pitchFamily="34" charset="0"/>
              </a:rPr>
              <a:t> from pancreas; </a:t>
            </a:r>
            <a:r>
              <a:rPr lang="en-US" dirty="0" smtClean="0">
                <a:solidFill>
                  <a:srgbClr val="FFFF00"/>
                </a:solidFill>
                <a:latin typeface="Calibri" pitchFamily="34" charset="0"/>
                <a:sym typeface="Symbol" pitchFamily="18" charset="2"/>
              </a:rPr>
              <a:t></a:t>
            </a:r>
            <a:endParaRPr lang="en-US" dirty="0" smtClean="0">
              <a:solidFill>
                <a:srgbClr val="FFFF00"/>
              </a:solidFill>
              <a:latin typeface="Calibri" pitchFamily="34" charset="0"/>
            </a:endParaRPr>
          </a:p>
          <a:p>
            <a:pPr lvl="2" eaLnBrk="1" hangingPunct="1"/>
            <a:r>
              <a:rPr lang="en-US" dirty="0" smtClean="0">
                <a:latin typeface="Calibri" pitchFamily="34" charset="0"/>
              </a:rPr>
              <a:t>Glucagon</a:t>
            </a:r>
            <a:r>
              <a:rPr lang="en-US" b="1" dirty="0" smtClean="0">
                <a:latin typeface="Calibri" pitchFamily="34" charset="0"/>
              </a:rPr>
              <a:t>:</a:t>
            </a:r>
            <a:r>
              <a:rPr lang="en-US" dirty="0" smtClean="0">
                <a:latin typeface="Calibri" pitchFamily="34" charset="0"/>
              </a:rPr>
              <a:t> from pancreas; </a:t>
            </a:r>
            <a:r>
              <a:rPr lang="en-US" dirty="0" smtClean="0">
                <a:solidFill>
                  <a:srgbClr val="FFFF00"/>
                </a:solidFill>
                <a:latin typeface="Calibri" pitchFamily="34" charset="0"/>
                <a:sym typeface="Symbol" pitchFamily="18" charset="2"/>
              </a:rPr>
              <a:t></a:t>
            </a:r>
            <a:endParaRPr lang="en-US" dirty="0" smtClean="0">
              <a:solidFill>
                <a:srgbClr val="FFFF00"/>
              </a:solidFill>
              <a:latin typeface="Calibri" pitchFamily="34" charset="0"/>
            </a:endParaRPr>
          </a:p>
          <a:p>
            <a:pPr lvl="2" eaLnBrk="1" hangingPunct="1"/>
            <a:r>
              <a:rPr lang="en-US" b="1" dirty="0" smtClean="0">
                <a:latin typeface="Calibri" pitchFamily="34" charset="0"/>
              </a:rPr>
              <a:t>Epinephrine </a:t>
            </a:r>
            <a:r>
              <a:rPr lang="en-US" dirty="0" smtClean="0">
                <a:latin typeface="Calibri" pitchFamily="34" charset="0"/>
              </a:rPr>
              <a:t>&amp;</a:t>
            </a:r>
            <a:r>
              <a:rPr lang="en-US" b="1" dirty="0" err="1" smtClean="0">
                <a:latin typeface="Calibri" pitchFamily="34" charset="0"/>
              </a:rPr>
              <a:t>glucocorticoids</a:t>
            </a:r>
            <a:r>
              <a:rPr lang="en-US" b="1" dirty="0" smtClean="0">
                <a:latin typeface="Calibri" pitchFamily="34" charset="0"/>
              </a:rPr>
              <a:t>(</a:t>
            </a:r>
            <a:r>
              <a:rPr lang="en-US" b="1" dirty="0" err="1" smtClean="0">
                <a:latin typeface="Calibri" pitchFamily="34" charset="0"/>
              </a:rPr>
              <a:t>cortisol</a:t>
            </a:r>
            <a:r>
              <a:rPr lang="en-US" b="1" dirty="0" smtClean="0">
                <a:latin typeface="Calibri" pitchFamily="34" charset="0"/>
              </a:rPr>
              <a:t>):</a:t>
            </a:r>
            <a:r>
              <a:rPr lang="en-US" dirty="0" smtClean="0">
                <a:latin typeface="Calibri" pitchFamily="34" charset="0"/>
              </a:rPr>
              <a:t> from adrenal gland; </a:t>
            </a:r>
            <a:r>
              <a:rPr lang="en-US" dirty="0" smtClean="0">
                <a:solidFill>
                  <a:srgbClr val="FFFF00"/>
                </a:solidFill>
                <a:latin typeface="Calibri" pitchFamily="34" charset="0"/>
                <a:sym typeface="Symbol" pitchFamily="18" charset="2"/>
              </a:rPr>
              <a:t></a:t>
            </a:r>
            <a:endParaRPr lang="en-US" dirty="0" smtClean="0">
              <a:solidFill>
                <a:srgbClr val="FFFF00"/>
              </a:solidFill>
              <a:latin typeface="Calibri" pitchFamily="34" charset="0"/>
            </a:endParaRPr>
          </a:p>
          <a:p>
            <a:pPr lvl="2" eaLnBrk="1" hangingPunct="1"/>
            <a:r>
              <a:rPr lang="en-US" b="1" dirty="0" smtClean="0">
                <a:latin typeface="Calibri" pitchFamily="34" charset="0"/>
              </a:rPr>
              <a:t>Growth hormone </a:t>
            </a:r>
            <a:r>
              <a:rPr lang="en-US" dirty="0" smtClean="0">
                <a:latin typeface="Calibri" pitchFamily="34" charset="0"/>
              </a:rPr>
              <a:t>&amp;</a:t>
            </a:r>
            <a:r>
              <a:rPr lang="en-US" b="1" dirty="0" smtClean="0">
                <a:latin typeface="Calibri" pitchFamily="34" charset="0"/>
              </a:rPr>
              <a:t> ACTH:</a:t>
            </a:r>
            <a:r>
              <a:rPr lang="en-US" dirty="0" smtClean="0">
                <a:latin typeface="Calibri" pitchFamily="34" charset="0"/>
              </a:rPr>
              <a:t> from anterior pituitary; </a:t>
            </a:r>
            <a:r>
              <a:rPr lang="en-US" dirty="0" smtClean="0">
                <a:solidFill>
                  <a:srgbClr val="FFFF00"/>
                </a:solidFill>
                <a:latin typeface="Calibri" pitchFamily="34" charset="0"/>
                <a:sym typeface="Symbol" pitchFamily="18" charset="2"/>
              </a:rPr>
              <a:t></a:t>
            </a:r>
            <a:endParaRPr lang="en-US" dirty="0" smtClean="0">
              <a:solidFill>
                <a:srgbClr val="FFFF00"/>
              </a:solidFill>
              <a:latin typeface="Calibri" pitchFamily="34" charset="0"/>
            </a:endParaRPr>
          </a:p>
          <a:p>
            <a:pPr lvl="2" eaLnBrk="1" hangingPunct="1"/>
            <a:r>
              <a:rPr lang="en-US" b="1" dirty="0" err="1" smtClean="0">
                <a:latin typeface="Calibri" pitchFamily="34" charset="0"/>
              </a:rPr>
              <a:t>Thyroxine</a:t>
            </a:r>
            <a:r>
              <a:rPr lang="en-US" dirty="0" smtClean="0">
                <a:latin typeface="Calibri" pitchFamily="34" charset="0"/>
              </a:rPr>
              <a:t> (thyroid gland) &amp;</a:t>
            </a:r>
            <a:r>
              <a:rPr lang="en-US" b="1" dirty="0" err="1" smtClean="0">
                <a:latin typeface="Calibri" pitchFamily="34" charset="0"/>
              </a:rPr>
              <a:t>somatostatin</a:t>
            </a:r>
            <a:r>
              <a:rPr lang="en-US" dirty="0" smtClean="0">
                <a:latin typeface="Calibri" pitchFamily="34" charset="0"/>
              </a:rPr>
              <a:t> (pancreas): </a:t>
            </a:r>
            <a:r>
              <a:rPr lang="en-US" dirty="0" smtClean="0">
                <a:solidFill>
                  <a:srgbClr val="FFFF00"/>
                </a:solidFill>
                <a:latin typeface="Calibri" pitchFamily="34" charset="0"/>
                <a:sym typeface="Symbol" pitchFamily="18" charset="2"/>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dirty="0" smtClean="0">
                <a:latin typeface="Calibri" pitchFamily="34" charset="0"/>
              </a:rPr>
              <a:t>Regulation of Glucose Metabolism</a:t>
            </a:r>
          </a:p>
        </p:txBody>
      </p:sp>
      <p:graphicFrame>
        <p:nvGraphicFramePr>
          <p:cNvPr id="4" name="Table 3"/>
          <p:cNvGraphicFramePr>
            <a:graphicFrameLocks noGrp="1"/>
          </p:cNvGraphicFramePr>
          <p:nvPr/>
        </p:nvGraphicFramePr>
        <p:xfrm>
          <a:off x="704849" y="1397000"/>
          <a:ext cx="7981950" cy="4866420"/>
        </p:xfrm>
        <a:graphic>
          <a:graphicData uri="http://schemas.openxmlformats.org/drawingml/2006/table">
            <a:tbl>
              <a:tblPr firstRow="1" bandRow="1">
                <a:tableStyleId>{5C22544A-7EE6-4342-B048-85BDC9FD1C3A}</a:tableStyleId>
              </a:tblPr>
              <a:tblGrid>
                <a:gridCol w="2660650">
                  <a:extLst>
                    <a:ext uri="{9D8B030D-6E8A-4147-A177-3AD203B41FA5}">
                      <a16:colId xmlns:a16="http://schemas.microsoft.com/office/drawing/2014/main" val="20000"/>
                    </a:ext>
                  </a:extLst>
                </a:gridCol>
                <a:gridCol w="2082801">
                  <a:extLst>
                    <a:ext uri="{9D8B030D-6E8A-4147-A177-3AD203B41FA5}">
                      <a16:colId xmlns:a16="http://schemas.microsoft.com/office/drawing/2014/main" val="20001"/>
                    </a:ext>
                  </a:extLst>
                </a:gridCol>
                <a:gridCol w="3238499">
                  <a:extLst>
                    <a:ext uri="{9D8B030D-6E8A-4147-A177-3AD203B41FA5}">
                      <a16:colId xmlns:a16="http://schemas.microsoft.com/office/drawing/2014/main" val="20002"/>
                    </a:ext>
                  </a:extLst>
                </a:gridCol>
              </a:tblGrid>
              <a:tr h="951590">
                <a:tc>
                  <a:txBody>
                    <a:bodyPr/>
                    <a:lstStyle/>
                    <a:p>
                      <a:endParaRPr lang="en-GB" sz="1400" dirty="0"/>
                    </a:p>
                  </a:txBody>
                  <a:tcPr/>
                </a:tc>
                <a:tc>
                  <a:txBody>
                    <a:bodyPr/>
                    <a:lstStyle/>
                    <a:p>
                      <a:r>
                        <a:rPr lang="en-GB" sz="1400" dirty="0" smtClean="0"/>
                        <a:t>Effect on Blood</a:t>
                      </a:r>
                      <a:r>
                        <a:rPr lang="en-GB" sz="1400" baseline="0" dirty="0" smtClean="0"/>
                        <a:t> Glucose Levels</a:t>
                      </a:r>
                      <a:endParaRPr lang="en-GB" sz="1400" dirty="0"/>
                    </a:p>
                  </a:txBody>
                  <a:tcPr/>
                </a:tc>
                <a:tc>
                  <a:txBody>
                    <a:bodyPr/>
                    <a:lstStyle/>
                    <a:p>
                      <a:r>
                        <a:rPr lang="en-GB" sz="1400" dirty="0" smtClean="0"/>
                        <a:t>Method of Action</a:t>
                      </a:r>
                      <a:endParaRPr lang="en-GB" sz="1400" dirty="0"/>
                    </a:p>
                  </a:txBody>
                  <a:tcPr/>
                </a:tc>
                <a:extLst>
                  <a:ext uri="{0D108BD9-81ED-4DB2-BD59-A6C34878D82A}">
                    <a16:rowId xmlns:a16="http://schemas.microsoft.com/office/drawing/2014/main" val="10000"/>
                  </a:ext>
                </a:extLst>
              </a:tr>
              <a:tr h="632735">
                <a:tc>
                  <a:txBody>
                    <a:bodyPr/>
                    <a:lstStyle/>
                    <a:p>
                      <a:r>
                        <a:rPr lang="en-GB" sz="1400" dirty="0" smtClean="0"/>
                        <a:t>Insulin</a:t>
                      </a:r>
                      <a:endParaRPr lang="en-GB" sz="1400" dirty="0"/>
                    </a:p>
                  </a:txBody>
                  <a:tcPr/>
                </a:tc>
                <a:tc>
                  <a:txBody>
                    <a:bodyPr/>
                    <a:lstStyle/>
                    <a:p>
                      <a:r>
                        <a:rPr lang="en-GB" sz="1400" dirty="0" smtClean="0">
                          <a:solidFill>
                            <a:srgbClr val="FF0000"/>
                          </a:solidFill>
                        </a:rPr>
                        <a:t>Decreases</a:t>
                      </a:r>
                      <a:endParaRPr lang="en-GB" sz="1400" dirty="0">
                        <a:solidFill>
                          <a:srgbClr val="FF0000"/>
                        </a:solidFill>
                      </a:endParaRPr>
                    </a:p>
                  </a:txBody>
                  <a:tcPr/>
                </a:tc>
                <a:tc>
                  <a:txBody>
                    <a:bodyPr/>
                    <a:lstStyle/>
                    <a:p>
                      <a:r>
                        <a:rPr lang="en-GB" sz="1400" dirty="0" smtClean="0"/>
                        <a:t>Stimulates</a:t>
                      </a:r>
                      <a:r>
                        <a:rPr lang="en-GB" sz="1400" baseline="0" dirty="0" smtClean="0"/>
                        <a:t> glucose uptake by cells, promotes storage of glucose as fat or glycogen, inhibits gluconeogenesis, stimulates protein synthesis, inhibits protein breakdown</a:t>
                      </a:r>
                      <a:endParaRPr lang="en-GB" sz="1400" dirty="0"/>
                    </a:p>
                  </a:txBody>
                  <a:tcPr/>
                </a:tc>
                <a:extLst>
                  <a:ext uri="{0D108BD9-81ED-4DB2-BD59-A6C34878D82A}">
                    <a16:rowId xmlns:a16="http://schemas.microsoft.com/office/drawing/2014/main" val="10001"/>
                  </a:ext>
                </a:extLst>
              </a:tr>
              <a:tr h="551318">
                <a:tc>
                  <a:txBody>
                    <a:bodyPr/>
                    <a:lstStyle/>
                    <a:p>
                      <a:r>
                        <a:rPr lang="en-GB" sz="1400" dirty="0" smtClean="0"/>
                        <a:t>Glucagon</a:t>
                      </a:r>
                      <a:endParaRPr lang="en-GB" sz="1400" dirty="0"/>
                    </a:p>
                  </a:txBody>
                  <a:tcPr/>
                </a:tc>
                <a:tc>
                  <a:txBody>
                    <a:bodyPr/>
                    <a:lstStyle/>
                    <a:p>
                      <a:r>
                        <a:rPr lang="en-GB" sz="1400" dirty="0" smtClean="0"/>
                        <a:t>Increases</a:t>
                      </a:r>
                      <a:endParaRPr lang="en-GB" sz="1400" dirty="0"/>
                    </a:p>
                  </a:txBody>
                  <a:tcPr/>
                </a:tc>
                <a:tc>
                  <a:txBody>
                    <a:bodyPr/>
                    <a:lstStyle/>
                    <a:p>
                      <a:r>
                        <a:rPr lang="en-GB" sz="1400" dirty="0" smtClean="0"/>
                        <a:t>Stimulates glycogenolysis</a:t>
                      </a:r>
                      <a:r>
                        <a:rPr lang="en-GB" sz="1400" baseline="0" dirty="0" smtClean="0"/>
                        <a:t> and later gluconeogenesis</a:t>
                      </a:r>
                      <a:endParaRPr lang="en-GB" sz="1400" dirty="0"/>
                    </a:p>
                  </a:txBody>
                  <a:tcPr/>
                </a:tc>
                <a:extLst>
                  <a:ext uri="{0D108BD9-81ED-4DB2-BD59-A6C34878D82A}">
                    <a16:rowId xmlns:a16="http://schemas.microsoft.com/office/drawing/2014/main" val="10002"/>
                  </a:ext>
                </a:extLst>
              </a:tr>
              <a:tr h="551318">
                <a:tc>
                  <a:txBody>
                    <a:bodyPr/>
                    <a:lstStyle/>
                    <a:p>
                      <a:r>
                        <a:rPr lang="en-GB" sz="1400" dirty="0" smtClean="0"/>
                        <a:t>Epinephrine</a:t>
                      </a:r>
                      <a:endParaRPr lang="en-GB" sz="1400" dirty="0"/>
                    </a:p>
                  </a:txBody>
                  <a:tcPr/>
                </a:tc>
                <a:tc>
                  <a:txBody>
                    <a:bodyPr/>
                    <a:lstStyle/>
                    <a:p>
                      <a:r>
                        <a:rPr lang="en-GB" sz="1400" dirty="0" smtClean="0"/>
                        <a:t>Increases</a:t>
                      </a:r>
                      <a:endParaRPr lang="en-GB" sz="1400" dirty="0"/>
                    </a:p>
                  </a:txBody>
                  <a:tcPr/>
                </a:tc>
                <a:tc>
                  <a:txBody>
                    <a:bodyPr/>
                    <a:lstStyle/>
                    <a:p>
                      <a:r>
                        <a:rPr lang="en-GB" sz="1400" dirty="0" smtClean="0"/>
                        <a:t>Stimulates glycogenolysis</a:t>
                      </a:r>
                      <a:endParaRPr lang="en-GB" sz="1400" dirty="0"/>
                    </a:p>
                  </a:txBody>
                  <a:tcPr/>
                </a:tc>
                <a:extLst>
                  <a:ext uri="{0D108BD9-81ED-4DB2-BD59-A6C34878D82A}">
                    <a16:rowId xmlns:a16="http://schemas.microsoft.com/office/drawing/2014/main" val="10003"/>
                  </a:ext>
                </a:extLst>
              </a:tr>
              <a:tr h="551318">
                <a:tc>
                  <a:txBody>
                    <a:bodyPr/>
                    <a:lstStyle/>
                    <a:p>
                      <a:r>
                        <a:rPr lang="en-GB" sz="1400" dirty="0" smtClean="0"/>
                        <a:t>Growth Hormone</a:t>
                      </a:r>
                      <a:endParaRPr lang="en-GB" sz="1400" dirty="0"/>
                    </a:p>
                  </a:txBody>
                  <a:tcPr/>
                </a:tc>
                <a:tc>
                  <a:txBody>
                    <a:bodyPr/>
                    <a:lstStyle/>
                    <a:p>
                      <a:r>
                        <a:rPr lang="en-GB" sz="1400" dirty="0" smtClean="0"/>
                        <a:t>Increases</a:t>
                      </a:r>
                      <a:endParaRPr lang="en-GB" sz="1400" dirty="0"/>
                    </a:p>
                  </a:txBody>
                  <a:tcPr/>
                </a:tc>
                <a:tc>
                  <a:txBody>
                    <a:bodyPr/>
                    <a:lstStyle/>
                    <a:p>
                      <a:r>
                        <a:rPr lang="en-GB" sz="1400" dirty="0" smtClean="0"/>
                        <a:t>Stimulates gluconeogenesis and lipolysis</a:t>
                      </a:r>
                      <a:endParaRPr lang="en-GB" sz="1400" dirty="0"/>
                    </a:p>
                  </a:txBody>
                  <a:tcPr/>
                </a:tc>
                <a:extLst>
                  <a:ext uri="{0D108BD9-81ED-4DB2-BD59-A6C34878D82A}">
                    <a16:rowId xmlns:a16="http://schemas.microsoft.com/office/drawing/2014/main" val="10004"/>
                  </a:ext>
                </a:extLst>
              </a:tr>
              <a:tr h="551318">
                <a:tc>
                  <a:txBody>
                    <a:bodyPr/>
                    <a:lstStyle/>
                    <a:p>
                      <a:r>
                        <a:rPr lang="en-GB" sz="1400" dirty="0" smtClean="0"/>
                        <a:t>ACTH/</a:t>
                      </a:r>
                      <a:r>
                        <a:rPr lang="en-GB" sz="1400" dirty="0" err="1" smtClean="0"/>
                        <a:t>Cortisol</a:t>
                      </a:r>
                      <a:endParaRPr lang="en-GB" sz="1400" dirty="0"/>
                    </a:p>
                  </a:txBody>
                  <a:tcPr/>
                </a:tc>
                <a:tc>
                  <a:txBody>
                    <a:bodyPr/>
                    <a:lstStyle/>
                    <a:p>
                      <a:r>
                        <a:rPr lang="en-GB" sz="1400" dirty="0" smtClean="0"/>
                        <a:t>Increases</a:t>
                      </a:r>
                      <a:endParaRPr lang="en-GB" sz="1400" dirty="0"/>
                    </a:p>
                  </a:txBody>
                  <a:tcPr/>
                </a:tc>
                <a:tc>
                  <a:txBody>
                    <a:bodyPr/>
                    <a:lstStyle/>
                    <a:p>
                      <a:r>
                        <a:rPr lang="en-GB" sz="1400" dirty="0" smtClean="0"/>
                        <a:t>Stimulates gluconeogenesis and inhibits</a:t>
                      </a:r>
                      <a:r>
                        <a:rPr lang="en-GB" sz="1400" baseline="0" dirty="0" smtClean="0"/>
                        <a:t> glucose use by tissues</a:t>
                      </a:r>
                      <a:endParaRPr lang="en-GB" sz="1400" dirty="0"/>
                    </a:p>
                  </a:txBody>
                  <a:tcPr/>
                </a:tc>
                <a:extLst>
                  <a:ext uri="{0D108BD9-81ED-4DB2-BD59-A6C34878D82A}">
                    <a16:rowId xmlns:a16="http://schemas.microsoft.com/office/drawing/2014/main" val="10005"/>
                  </a:ext>
                </a:extLst>
              </a:tr>
              <a:tr h="551318">
                <a:tc>
                  <a:txBody>
                    <a:bodyPr/>
                    <a:lstStyle/>
                    <a:p>
                      <a:r>
                        <a:rPr lang="en-GB" sz="1400" dirty="0" err="1" smtClean="0"/>
                        <a:t>Thyroxine</a:t>
                      </a:r>
                      <a:endParaRPr lang="en-GB" sz="1400" dirty="0"/>
                    </a:p>
                  </a:txBody>
                  <a:tcPr/>
                </a:tc>
                <a:tc>
                  <a:txBody>
                    <a:bodyPr/>
                    <a:lstStyle/>
                    <a:p>
                      <a:r>
                        <a:rPr lang="en-GB" sz="1400" dirty="0" smtClean="0"/>
                        <a:t>Increases</a:t>
                      </a:r>
                      <a:endParaRPr lang="en-GB" sz="1400" dirty="0"/>
                    </a:p>
                  </a:txBody>
                  <a:tcPr/>
                </a:tc>
                <a:tc>
                  <a:txBody>
                    <a:bodyPr/>
                    <a:lstStyle/>
                    <a:p>
                      <a:r>
                        <a:rPr lang="en-GB" sz="1400" dirty="0" smtClean="0"/>
                        <a:t>Stimulates glycogenolysis and increases intestinal glucose absorption</a:t>
                      </a:r>
                      <a:endParaRPr lang="en-GB" sz="1400"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drugster.info/img/ail/1805_1817_1.jpg"/>
          <p:cNvPicPr>
            <a:picLocks noChangeAspect="1" noChangeArrowheads="1"/>
          </p:cNvPicPr>
          <p:nvPr/>
        </p:nvPicPr>
        <p:blipFill>
          <a:blip r:embed="rId2"/>
          <a:srcRect/>
          <a:stretch>
            <a:fillRect/>
          </a:stretch>
        </p:blipFill>
        <p:spPr bwMode="auto">
          <a:xfrm>
            <a:off x="1828800" y="123825"/>
            <a:ext cx="5829299" cy="6600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eb.campbell.edu/faculty/nemecz/308_lect/lect6/fig01.jpg"/>
          <p:cNvPicPr>
            <a:picLocks noChangeAspect="1" noChangeArrowheads="1"/>
          </p:cNvPicPr>
          <p:nvPr/>
        </p:nvPicPr>
        <p:blipFill>
          <a:blip r:embed="rId2"/>
          <a:srcRect/>
          <a:stretch>
            <a:fillRect/>
          </a:stretch>
        </p:blipFill>
        <p:spPr bwMode="auto">
          <a:xfrm>
            <a:off x="609601" y="1417638"/>
            <a:ext cx="7924800" cy="5059362"/>
          </a:xfrm>
          <a:prstGeom prst="rect">
            <a:avLst/>
          </a:prstGeom>
          <a:noFill/>
        </p:spPr>
      </p:pic>
      <p:sp>
        <p:nvSpPr>
          <p:cNvPr id="5" name="Title 4"/>
          <p:cNvSpPr>
            <a:spLocks noGrp="1"/>
          </p:cNvSpPr>
          <p:nvPr>
            <p:ph type="title" idx="4294967295"/>
          </p:nvPr>
        </p:nvSpPr>
        <p:spPr>
          <a:xfrm>
            <a:off x="0" y="790575"/>
            <a:ext cx="8229600" cy="627063"/>
          </a:xfrm>
        </p:spPr>
        <p:txBody>
          <a:bodyPr/>
          <a:lstStyle/>
          <a:p>
            <a:r>
              <a:rPr lang="en-US" sz="3200" b="1" dirty="0" smtClean="0"/>
              <a:t>Diagram of Pancreatic Islets and Surrounding Accini</a:t>
            </a:r>
            <a:br>
              <a:rPr lang="en-US" sz="3200" b="1" dirty="0" smtClean="0"/>
            </a:b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p:txBody>
          <a:bodyPr/>
          <a:lstStyle/>
          <a:p>
            <a:pPr eaLnBrk="1" hangingPunct="1"/>
            <a:r>
              <a:rPr lang="en-US" dirty="0" smtClean="0">
                <a:latin typeface="Calibri" pitchFamily="34" charset="0"/>
              </a:rPr>
              <a:t>Objectives</a:t>
            </a:r>
          </a:p>
        </p:txBody>
      </p:sp>
      <p:sp>
        <p:nvSpPr>
          <p:cNvPr id="3" name="Content Placeholder 2"/>
          <p:cNvSpPr>
            <a:spLocks noGrp="1"/>
          </p:cNvSpPr>
          <p:nvPr>
            <p:ph idx="4294967295"/>
          </p:nvPr>
        </p:nvSpPr>
        <p:spPr>
          <a:xfrm>
            <a:off x="457200" y="1417638"/>
            <a:ext cx="8229600" cy="4937125"/>
          </a:xfrm>
        </p:spPr>
        <p:txBody>
          <a:bodyPr rtlCol="0">
            <a:normAutofit/>
          </a:bodyPr>
          <a:lstStyle/>
          <a:p>
            <a:pPr marL="514350" indent="-514350" eaLnBrk="1" fontAlgn="auto" hangingPunct="1">
              <a:spcAft>
                <a:spcPts val="0"/>
              </a:spcAft>
              <a:buFont typeface="+mj-lt"/>
              <a:buAutoNum type="arabicPeriod"/>
              <a:defRPr/>
            </a:pPr>
            <a:r>
              <a:rPr lang="en-US" sz="2000" dirty="0" smtClean="0">
                <a:latin typeface="+mn-lt"/>
              </a:rPr>
              <a:t>Define the following terms: carbohydrates, aldose, ketose, monosaccharide, oligosaccharide, disaccharide, polysaccharide, and glycogen</a:t>
            </a:r>
          </a:p>
          <a:p>
            <a:pPr marL="514350" indent="-514350" eaLnBrk="1" fontAlgn="auto" hangingPunct="1">
              <a:spcAft>
                <a:spcPts val="0"/>
              </a:spcAft>
              <a:buFont typeface="+mj-lt"/>
              <a:buAutoNum type="arabicPeriod"/>
              <a:defRPr/>
            </a:pPr>
            <a:r>
              <a:rPr lang="en-US" sz="2000" dirty="0" smtClean="0">
                <a:latin typeface="+mn-lt"/>
              </a:rPr>
              <a:t>Describe the carbohydrate metabolic pathways including glycolysis, glycogenesis, glycogenolysis and gluconeogenesis.</a:t>
            </a:r>
          </a:p>
          <a:p>
            <a:pPr marL="514350" indent="-514350" eaLnBrk="1" fontAlgn="auto" hangingPunct="1">
              <a:spcAft>
                <a:spcPts val="0"/>
              </a:spcAft>
              <a:buFont typeface="+mj-lt"/>
              <a:buAutoNum type="arabicPeriod"/>
              <a:defRPr/>
            </a:pPr>
            <a:r>
              <a:rPr lang="en-US" sz="2000" dirty="0" smtClean="0">
                <a:latin typeface="+mn-lt"/>
              </a:rPr>
              <a:t>Describe the hormonal regulation of glucose metabolism including the origin and effect on glucose following: insulin, glucagon, epinephrine, growth hormone and ACTH.</a:t>
            </a:r>
          </a:p>
          <a:p>
            <a:pPr marL="514350" indent="-514350" eaLnBrk="1" fontAlgn="auto" hangingPunct="1">
              <a:spcAft>
                <a:spcPts val="0"/>
              </a:spcAft>
              <a:buFont typeface="+mj-lt"/>
              <a:buAutoNum type="arabicPeriod"/>
              <a:defRPr/>
            </a:pPr>
            <a:r>
              <a:rPr lang="en-US" sz="2000" dirty="0" smtClean="0">
                <a:latin typeface="+mn-lt"/>
              </a:rPr>
              <a:t>Differentiate Type I and Type II diabetes, secondary diabetes, glucose intolerance and gestational diabetes including laboratory abnormalities, interpretation of the OGTT and 2 hour post-prandial glucose, treatment and sequelae.</a:t>
            </a:r>
          </a:p>
          <a:p>
            <a:pPr marL="514350" indent="-514350" eaLnBrk="1" fontAlgn="auto" hangingPunct="1">
              <a:spcAft>
                <a:spcPts val="0"/>
              </a:spcAft>
              <a:buFont typeface="+mj-lt"/>
              <a:buAutoNum type="arabicPeriod"/>
              <a:defRPr/>
            </a:pPr>
            <a:r>
              <a:rPr lang="en-US" sz="2000" dirty="0" smtClean="0">
                <a:latin typeface="+mn-lt"/>
              </a:rPr>
              <a:t>Briefly describe the pathophysiology of diabetes.</a:t>
            </a:r>
          </a:p>
          <a:p>
            <a:pPr marL="514350" indent="-514350" eaLnBrk="1" fontAlgn="auto" hangingPunct="1">
              <a:spcAft>
                <a:spcPts val="0"/>
              </a:spcAft>
              <a:buNone/>
              <a:defRPr/>
            </a:pPr>
            <a:endParaRPr lang="en-US" sz="2000" dirty="0" smtClean="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Regulation of Glucose Metabolism</a:t>
            </a:r>
            <a:endParaRPr lang="en-GB" dirty="0">
              <a:latin typeface="Calibri" pitchFamily="34" charset="0"/>
              <a:cs typeface="Calibri" pitchFamily="34" charset="0"/>
            </a:endParaRPr>
          </a:p>
        </p:txBody>
      </p:sp>
      <p:pic>
        <p:nvPicPr>
          <p:cNvPr id="4" name="Content Placeholder 3" descr="glucose.jpg"/>
          <p:cNvPicPr>
            <a:picLocks noGrp="1" noChangeAspect="1"/>
          </p:cNvPicPr>
          <p:nvPr>
            <p:ph idx="1"/>
          </p:nvPr>
        </p:nvPicPr>
        <p:blipFill>
          <a:blip r:embed="rId2"/>
          <a:stretch>
            <a:fillRect/>
          </a:stretch>
        </p:blipFill>
        <p:spPr>
          <a:xfrm>
            <a:off x="561976" y="1236901"/>
            <a:ext cx="8020049" cy="539348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endParaRPr lang="en-US" dirty="0" smtClean="0">
              <a:latin typeface="Calibri" pitchFamily="34" charset="0"/>
            </a:endParaRPr>
          </a:p>
        </p:txBody>
      </p:sp>
      <p:sp>
        <p:nvSpPr>
          <p:cNvPr id="24578" name="Content Placeholder 2"/>
          <p:cNvSpPr>
            <a:spLocks noGrp="1"/>
          </p:cNvSpPr>
          <p:nvPr>
            <p:ph idx="4294967295"/>
          </p:nvPr>
        </p:nvSpPr>
        <p:spPr/>
        <p:txBody>
          <a:bodyPr/>
          <a:lstStyle/>
          <a:p>
            <a:pPr eaLnBrk="1" hangingPunct="1"/>
            <a:r>
              <a:rPr lang="en-US" dirty="0" smtClean="0">
                <a:latin typeface="Calibri" pitchFamily="34" charset="0"/>
              </a:rPr>
              <a:t>Two groups of diseases involving carbohydrates</a:t>
            </a:r>
          </a:p>
          <a:p>
            <a:pPr lvl="1" eaLnBrk="1" hangingPunct="1"/>
            <a:r>
              <a:rPr lang="en-US" dirty="0" smtClean="0">
                <a:solidFill>
                  <a:srgbClr val="FFFF00"/>
                </a:solidFill>
                <a:latin typeface="Calibri" pitchFamily="34" charset="0"/>
              </a:rPr>
              <a:t>Hyperglycemia</a:t>
            </a:r>
            <a:r>
              <a:rPr lang="en-US" dirty="0" smtClean="0">
                <a:latin typeface="Calibri" pitchFamily="34" charset="0"/>
              </a:rPr>
              <a:t>:  an increase in plasma glucose</a:t>
            </a:r>
          </a:p>
          <a:p>
            <a:pPr lvl="1" eaLnBrk="1" hangingPunct="1"/>
            <a:r>
              <a:rPr lang="en-US" dirty="0" smtClean="0">
                <a:solidFill>
                  <a:srgbClr val="FFFF00"/>
                </a:solidFill>
                <a:latin typeface="Calibri" pitchFamily="34" charset="0"/>
              </a:rPr>
              <a:t>Hypoglycemia</a:t>
            </a:r>
            <a:r>
              <a:rPr lang="en-US" dirty="0" smtClean="0">
                <a:latin typeface="Calibri" pitchFamily="34" charset="0"/>
              </a:rPr>
              <a:t>: a decrease in plasma glucose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dirty="0" smtClean="0">
                <a:latin typeface="Calibri" pitchFamily="34" charset="0"/>
              </a:rPr>
              <a:t>Diabetes Mellitus</a:t>
            </a:r>
          </a:p>
        </p:txBody>
      </p:sp>
      <p:sp>
        <p:nvSpPr>
          <p:cNvPr id="25602" name="Content Placeholder 2"/>
          <p:cNvSpPr>
            <a:spLocks noGrp="1"/>
          </p:cNvSpPr>
          <p:nvPr>
            <p:ph idx="4294967295"/>
          </p:nvPr>
        </p:nvSpPr>
        <p:spPr>
          <a:xfrm>
            <a:off x="457200" y="1417638"/>
            <a:ext cx="8229600" cy="4891087"/>
          </a:xfrm>
        </p:spPr>
        <p:txBody>
          <a:bodyPr/>
          <a:lstStyle/>
          <a:p>
            <a:pPr eaLnBrk="1" hangingPunct="1"/>
            <a:r>
              <a:rPr lang="en-US" dirty="0" smtClean="0">
                <a:latin typeface="Calibri" pitchFamily="34" charset="0"/>
              </a:rPr>
              <a:t>Diabetes Mellitus</a:t>
            </a:r>
          </a:p>
          <a:p>
            <a:pPr lvl="1" eaLnBrk="1" hangingPunct="1"/>
            <a:r>
              <a:rPr lang="en-US" sz="1800" dirty="0" smtClean="0">
                <a:latin typeface="Calibri" pitchFamily="34" charset="0"/>
              </a:rPr>
              <a:t>A group of metabolic diseases characterized by hyperglycemia resulting from defects in insulin secretion, insulin action, or both</a:t>
            </a:r>
          </a:p>
          <a:p>
            <a:pPr lvl="1" eaLnBrk="1" hangingPunct="1"/>
            <a:r>
              <a:rPr lang="en-US" sz="2400" dirty="0" smtClean="0">
                <a:latin typeface="Calibri" pitchFamily="34" charset="0"/>
              </a:rPr>
              <a:t>Type 1 </a:t>
            </a:r>
          </a:p>
          <a:p>
            <a:pPr lvl="2" eaLnBrk="1" hangingPunct="1"/>
            <a:r>
              <a:rPr lang="en-US" dirty="0" smtClean="0">
                <a:latin typeface="Calibri" pitchFamily="34" charset="0"/>
              </a:rPr>
              <a:t>A) Immune mediated-Results from cellular-mediated autoimmune destruction of </a:t>
            </a:r>
            <a:r>
              <a:rPr lang="en-US" dirty="0" smtClean="0">
                <a:latin typeface="Calibri" pitchFamily="34" charset="0"/>
                <a:sym typeface="Symbol" pitchFamily="18" charset="2"/>
              </a:rPr>
              <a:t> cells of pancreas, causing </a:t>
            </a:r>
            <a:r>
              <a:rPr lang="en-US" i="1" dirty="0" smtClean="0">
                <a:latin typeface="Calibri" pitchFamily="34" charset="0"/>
                <a:sym typeface="Symbol" pitchFamily="18" charset="2"/>
              </a:rPr>
              <a:t>absolute</a:t>
            </a:r>
            <a:r>
              <a:rPr lang="en-US" dirty="0" smtClean="0">
                <a:latin typeface="Calibri" pitchFamily="34" charset="0"/>
                <a:sym typeface="Symbol" pitchFamily="18" charset="2"/>
              </a:rPr>
              <a:t> deficiency of insulin</a:t>
            </a:r>
          </a:p>
          <a:p>
            <a:pPr lvl="2" eaLnBrk="1" hangingPunct="1"/>
            <a:r>
              <a:rPr lang="en-US" dirty="0" smtClean="0">
                <a:latin typeface="Calibri" pitchFamily="34" charset="0"/>
                <a:sym typeface="Symbol" pitchFamily="18" charset="2"/>
              </a:rPr>
              <a:t>B) Idiopathic</a:t>
            </a:r>
          </a:p>
          <a:p>
            <a:pPr lvl="2" eaLnBrk="1" hangingPunct="1"/>
            <a:r>
              <a:rPr lang="en-US" dirty="0" smtClean="0">
                <a:latin typeface="Calibri" pitchFamily="34" charset="0"/>
              </a:rPr>
              <a:t>Constitutes 10–20% of all diabetes cases; occurs in childhood &amp; adolescence and is </a:t>
            </a:r>
            <a:r>
              <a:rPr lang="en-US" dirty="0" smtClean="0">
                <a:solidFill>
                  <a:srgbClr val="FFFF00"/>
                </a:solidFill>
                <a:latin typeface="Calibri" pitchFamily="34" charset="0"/>
              </a:rPr>
              <a:t>genetic</a:t>
            </a:r>
          </a:p>
          <a:p>
            <a:pPr eaLnBrk="1" hangingPunct="1">
              <a:buNone/>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dirty="0" smtClean="0">
                <a:latin typeface="Calibri" pitchFamily="34" charset="0"/>
              </a:rPr>
              <a:t>Diabetes Mellitus</a:t>
            </a:r>
          </a:p>
        </p:txBody>
      </p:sp>
      <p:sp>
        <p:nvSpPr>
          <p:cNvPr id="26626" name="Content Placeholder 2"/>
          <p:cNvSpPr>
            <a:spLocks noGrp="1"/>
          </p:cNvSpPr>
          <p:nvPr>
            <p:ph idx="4294967295"/>
          </p:nvPr>
        </p:nvSpPr>
        <p:spPr>
          <a:xfrm>
            <a:off x="457200" y="1417638"/>
            <a:ext cx="8229600" cy="4525962"/>
          </a:xfrm>
        </p:spPr>
        <p:txBody>
          <a:bodyPr/>
          <a:lstStyle/>
          <a:p>
            <a:pPr lvl="1" eaLnBrk="1" hangingPunct="1"/>
            <a:r>
              <a:rPr lang="en-US" sz="2400" dirty="0" smtClean="0">
                <a:latin typeface="Calibri" pitchFamily="34" charset="0"/>
              </a:rPr>
              <a:t>Type 2 </a:t>
            </a:r>
          </a:p>
          <a:p>
            <a:pPr lvl="2" eaLnBrk="1" hangingPunct="1"/>
            <a:r>
              <a:rPr lang="en-US" dirty="0" smtClean="0">
                <a:latin typeface="Calibri" pitchFamily="34" charset="0"/>
              </a:rPr>
              <a:t>Characterized by hyperglycemia caused by an individual’s </a:t>
            </a:r>
            <a:r>
              <a:rPr lang="en-US" dirty="0" smtClean="0">
                <a:solidFill>
                  <a:srgbClr val="FFFF00"/>
                </a:solidFill>
                <a:latin typeface="Calibri" pitchFamily="34" charset="0"/>
              </a:rPr>
              <a:t>resistance to </a:t>
            </a:r>
            <a:r>
              <a:rPr lang="en-US" dirty="0" smtClean="0">
                <a:solidFill>
                  <a:srgbClr val="FFFF00"/>
                </a:solidFill>
                <a:latin typeface="Calibri" pitchFamily="34" charset="0"/>
              </a:rPr>
              <a:t>insulin </a:t>
            </a:r>
            <a:r>
              <a:rPr lang="en-US" dirty="0" smtClean="0">
                <a:latin typeface="Calibri" pitchFamily="34" charset="0"/>
              </a:rPr>
              <a:t>(</a:t>
            </a:r>
            <a:r>
              <a:rPr lang="en-US" dirty="0" smtClean="0">
                <a:latin typeface="Calibri" pitchFamily="34" charset="0"/>
              </a:rPr>
              <a:t>decreased biological response to circulating insulin), resulting in a </a:t>
            </a:r>
            <a:r>
              <a:rPr lang="en-US" i="1" dirty="0" smtClean="0">
                <a:latin typeface="Calibri" pitchFamily="34" charset="0"/>
              </a:rPr>
              <a:t>relative</a:t>
            </a:r>
            <a:r>
              <a:rPr lang="en-US" dirty="0" smtClean="0">
                <a:latin typeface="Calibri" pitchFamily="34" charset="0"/>
              </a:rPr>
              <a:t> insulin deficiency</a:t>
            </a:r>
          </a:p>
          <a:p>
            <a:pPr lvl="2" eaLnBrk="1" hangingPunct="1"/>
            <a:r>
              <a:rPr lang="en-US" dirty="0" smtClean="0">
                <a:latin typeface="Calibri" pitchFamily="34" charset="0"/>
              </a:rPr>
              <a:t>Constitutes majority of diabetes cases &amp; is </a:t>
            </a:r>
            <a:r>
              <a:rPr lang="en-US" dirty="0" smtClean="0">
                <a:solidFill>
                  <a:srgbClr val="FFFF00"/>
                </a:solidFill>
                <a:latin typeface="Calibri" pitchFamily="34" charset="0"/>
              </a:rPr>
              <a:t>adult onset</a:t>
            </a:r>
          </a:p>
          <a:p>
            <a:pPr lvl="2" eaLnBrk="1" hangingPunct="1"/>
            <a:r>
              <a:rPr lang="en-US" dirty="0" smtClean="0">
                <a:latin typeface="Calibri" pitchFamily="34" charset="0"/>
              </a:rPr>
              <a:t>Risk factors include age, obesity, lack of exercise, genetic predisposition.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p:cNvSpPr>
          <p:nvPr>
            <p:ph type="title"/>
          </p:nvPr>
        </p:nvSpPr>
        <p:spPr/>
        <p:txBody>
          <a:bodyPr/>
          <a:lstStyle/>
          <a:p>
            <a:r>
              <a:rPr lang="en-US" sz="4000" dirty="0" smtClean="0">
                <a:latin typeface="Calibri" pitchFamily="34" charset="0"/>
              </a:rPr>
              <a:t>Diabetes Mellitus</a:t>
            </a:r>
            <a:br>
              <a:rPr lang="en-US" sz="4000" dirty="0" smtClean="0">
                <a:latin typeface="Calibri" pitchFamily="34" charset="0"/>
              </a:rPr>
            </a:br>
            <a:r>
              <a:rPr lang="en-US" sz="1800" dirty="0" smtClean="0">
                <a:latin typeface="Calibri" pitchFamily="34" charset="0"/>
              </a:rPr>
              <a:t>Hyperglycemia, possibly severe</a:t>
            </a:r>
            <a:br>
              <a:rPr lang="en-US" sz="1800" dirty="0" smtClean="0">
                <a:latin typeface="Calibri" pitchFamily="34" charset="0"/>
              </a:rPr>
            </a:br>
            <a:r>
              <a:rPr lang="en-US" sz="1800" dirty="0" err="1" smtClean="0">
                <a:latin typeface="Calibri" pitchFamily="34" charset="0"/>
              </a:rPr>
              <a:t>Glucosuria</a:t>
            </a:r>
            <a:r>
              <a:rPr lang="en-US" sz="1800" dirty="0" smtClean="0">
                <a:latin typeface="Calibri" pitchFamily="34" charset="0"/>
              </a:rPr>
              <a:t> can occur after renal tubular transporter system for glucose becomes saturated</a:t>
            </a:r>
            <a:endParaRPr lang="en-US" sz="2800" dirty="0" smtClean="0">
              <a:latin typeface="Calibri" pitchFamily="34" charset="0"/>
            </a:endParaRPr>
          </a:p>
        </p:txBody>
      </p:sp>
      <p:sp>
        <p:nvSpPr>
          <p:cNvPr id="27650" name="Rectangle 5"/>
          <p:cNvSpPr>
            <a:spLocks noGrp="1"/>
          </p:cNvSpPr>
          <p:nvPr>
            <p:ph sz="half" idx="1"/>
          </p:nvPr>
        </p:nvSpPr>
        <p:spPr>
          <a:xfrm>
            <a:off x="733425" y="1600200"/>
            <a:ext cx="3438525" cy="4525963"/>
          </a:xfrm>
          <a:solidFill>
            <a:srgbClr val="FFFF99"/>
          </a:solidFill>
        </p:spPr>
        <p:txBody>
          <a:bodyPr/>
          <a:lstStyle/>
          <a:p>
            <a:pPr lvl="1" eaLnBrk="1" hangingPunct="1">
              <a:buFont typeface="Arial" charset="0"/>
              <a:buNone/>
            </a:pPr>
            <a:r>
              <a:rPr lang="en-US" sz="2000" dirty="0" smtClean="0">
                <a:solidFill>
                  <a:schemeClr val="bg1"/>
                </a:solidFill>
                <a:latin typeface="Calibri" pitchFamily="34" charset="0"/>
              </a:rPr>
              <a:t>Type 1</a:t>
            </a:r>
          </a:p>
          <a:p>
            <a:pPr lvl="1" eaLnBrk="1" hangingPunct="1">
              <a:buFont typeface="Arial" charset="0"/>
              <a:buNone/>
            </a:pPr>
            <a:endParaRPr lang="en-US" sz="2000" dirty="0" smtClean="0">
              <a:solidFill>
                <a:schemeClr val="bg1"/>
              </a:solidFill>
              <a:latin typeface="Calibri" pitchFamily="34" charset="0"/>
            </a:endParaRPr>
          </a:p>
          <a:p>
            <a:pPr lvl="1" eaLnBrk="1" hangingPunct="1">
              <a:buFont typeface="Arial" charset="0"/>
              <a:buNone/>
            </a:pPr>
            <a:endParaRPr lang="en-US" sz="1800" dirty="0" smtClean="0">
              <a:solidFill>
                <a:schemeClr val="bg1"/>
              </a:solidFill>
              <a:latin typeface="Calibri" pitchFamily="34" charset="0"/>
            </a:endParaRPr>
          </a:p>
          <a:p>
            <a:pPr lvl="1" eaLnBrk="1" hangingPunct="1"/>
            <a:r>
              <a:rPr lang="en-US" sz="1800" dirty="0" smtClean="0">
                <a:solidFill>
                  <a:schemeClr val="bg1"/>
                </a:solidFill>
                <a:latin typeface="Calibri" pitchFamily="34" charset="0"/>
              </a:rPr>
              <a:t>Absence of insulin with excess of glucagon</a:t>
            </a:r>
          </a:p>
          <a:p>
            <a:pPr lvl="1" eaLnBrk="1" hangingPunct="1"/>
            <a:r>
              <a:rPr lang="en-US" sz="1800" dirty="0" smtClean="0">
                <a:solidFill>
                  <a:schemeClr val="bg1"/>
                </a:solidFill>
                <a:latin typeface="Calibri" pitchFamily="34" charset="0"/>
              </a:rPr>
              <a:t>Greater tendency to produce ketones</a:t>
            </a:r>
          </a:p>
          <a:p>
            <a:pPr lvl="1" eaLnBrk="1" hangingPunct="1"/>
            <a:r>
              <a:rPr lang="en-US" sz="1800" dirty="0" smtClean="0">
                <a:solidFill>
                  <a:schemeClr val="bg1"/>
                </a:solidFill>
                <a:latin typeface="Calibri" pitchFamily="34" charset="0"/>
              </a:rPr>
              <a:t>Low blood pH (acidosis)</a:t>
            </a:r>
          </a:p>
          <a:p>
            <a:pPr lvl="1" eaLnBrk="1" hangingPunct="1"/>
            <a:r>
              <a:rPr lang="en-US" sz="1800" dirty="0" smtClean="0">
                <a:solidFill>
                  <a:schemeClr val="bg1"/>
                </a:solidFill>
                <a:latin typeface="Calibri" pitchFamily="34" charset="0"/>
              </a:rPr>
              <a:t>Complications: cataracts, neuropathy, kidney ,cardiovascular, &amp; blood vessel disease.</a:t>
            </a:r>
          </a:p>
          <a:p>
            <a:endParaRPr lang="en-US" sz="1800" dirty="0" smtClean="0">
              <a:solidFill>
                <a:srgbClr val="FF0000"/>
              </a:solidFill>
            </a:endParaRPr>
          </a:p>
        </p:txBody>
      </p:sp>
      <p:sp>
        <p:nvSpPr>
          <p:cNvPr id="27651" name="Rectangle 6"/>
          <p:cNvSpPr>
            <a:spLocks noGrp="1"/>
          </p:cNvSpPr>
          <p:nvPr>
            <p:ph sz="half" idx="2"/>
          </p:nvPr>
        </p:nvSpPr>
        <p:spPr>
          <a:solidFill>
            <a:srgbClr val="FFFF99"/>
          </a:solidFill>
        </p:spPr>
        <p:txBody>
          <a:bodyPr/>
          <a:lstStyle/>
          <a:p>
            <a:pPr>
              <a:buFont typeface="Arial" charset="0"/>
              <a:buNone/>
            </a:pPr>
            <a:r>
              <a:rPr lang="en-US" sz="2000" dirty="0" smtClean="0">
                <a:solidFill>
                  <a:schemeClr val="bg1"/>
                </a:solidFill>
                <a:latin typeface="Calibri" pitchFamily="34" charset="0"/>
              </a:rPr>
              <a:t>              Type 2</a:t>
            </a:r>
          </a:p>
          <a:p>
            <a:endParaRPr lang="en-US" sz="2000" dirty="0" smtClean="0">
              <a:solidFill>
                <a:srgbClr val="FF0000"/>
              </a:solidFill>
              <a:latin typeface="Calibri" pitchFamily="34" charset="0"/>
            </a:endParaRPr>
          </a:p>
          <a:p>
            <a:pPr>
              <a:buFont typeface="Arial" charset="0"/>
              <a:buNone/>
            </a:pPr>
            <a:endParaRPr lang="en-US" sz="2000" dirty="0" smtClean="0">
              <a:solidFill>
                <a:srgbClr val="FF0000"/>
              </a:solidFill>
              <a:latin typeface="Calibri" pitchFamily="34" charset="0"/>
            </a:endParaRPr>
          </a:p>
          <a:p>
            <a:pPr lvl="2" eaLnBrk="1" hangingPunct="1"/>
            <a:r>
              <a:rPr lang="en-US" sz="1800" dirty="0" smtClean="0">
                <a:solidFill>
                  <a:schemeClr val="bg1"/>
                </a:solidFill>
                <a:latin typeface="Calibri" panose="020F0502020204030204" pitchFamily="34" charset="0"/>
                <a:cs typeface="Calibri" panose="020F0502020204030204" pitchFamily="34" charset="0"/>
              </a:rPr>
              <a:t>Presence of insulin &amp; hyperinsulinemia, attenuated glucagon</a:t>
            </a:r>
          </a:p>
          <a:p>
            <a:pPr lvl="2" eaLnBrk="1" hangingPunct="1"/>
            <a:r>
              <a:rPr lang="en-US" sz="1800" dirty="0" smtClean="0">
                <a:solidFill>
                  <a:schemeClr val="bg1"/>
                </a:solidFill>
                <a:latin typeface="Calibri" panose="020F0502020204030204" pitchFamily="34" charset="0"/>
                <a:cs typeface="Calibri" panose="020F0502020204030204" pitchFamily="34" charset="0"/>
              </a:rPr>
              <a:t>Greater tendency to develop hyper-</a:t>
            </a:r>
            <a:r>
              <a:rPr lang="en-US" sz="1800" dirty="0" err="1" smtClean="0">
                <a:solidFill>
                  <a:schemeClr val="bg1"/>
                </a:solidFill>
                <a:latin typeface="Calibri" panose="020F0502020204030204" pitchFamily="34" charset="0"/>
                <a:cs typeface="Calibri" panose="020F0502020204030204" pitchFamily="34" charset="0"/>
              </a:rPr>
              <a:t>osmolar</a:t>
            </a:r>
            <a:r>
              <a:rPr lang="en-US" sz="1800" dirty="0" smtClean="0">
                <a:solidFill>
                  <a:schemeClr val="bg1"/>
                </a:solidFill>
                <a:latin typeface="Calibri" panose="020F0502020204030204" pitchFamily="34" charset="0"/>
                <a:cs typeface="Calibri" panose="020F0502020204030204" pitchFamily="34" charset="0"/>
              </a:rPr>
              <a:t>-non-</a:t>
            </a:r>
            <a:r>
              <a:rPr lang="en-US" sz="1800" dirty="0" err="1" smtClean="0">
                <a:solidFill>
                  <a:schemeClr val="bg1"/>
                </a:solidFill>
                <a:latin typeface="Calibri" panose="020F0502020204030204" pitchFamily="34" charset="0"/>
                <a:cs typeface="Calibri" panose="020F0502020204030204" pitchFamily="34" charset="0"/>
              </a:rPr>
              <a:t>ketotic</a:t>
            </a:r>
            <a:r>
              <a:rPr lang="en-US" sz="1800" dirty="0" smtClean="0">
                <a:solidFill>
                  <a:schemeClr val="bg1"/>
                </a:solidFill>
                <a:latin typeface="Calibri" panose="020F0502020204030204" pitchFamily="34" charset="0"/>
                <a:cs typeface="Calibri" panose="020F0502020204030204" pitchFamily="34" charset="0"/>
              </a:rPr>
              <a:t> states (hyperglycemia, hyper-</a:t>
            </a:r>
            <a:r>
              <a:rPr lang="en-US" sz="1800" dirty="0" err="1" smtClean="0">
                <a:solidFill>
                  <a:schemeClr val="bg1"/>
                </a:solidFill>
                <a:latin typeface="Calibri" panose="020F0502020204030204" pitchFamily="34" charset="0"/>
                <a:cs typeface="Calibri" panose="020F0502020204030204" pitchFamily="34" charset="0"/>
              </a:rPr>
              <a:t>osmolarity</a:t>
            </a:r>
            <a:r>
              <a:rPr lang="en-US" sz="1800" dirty="0" smtClean="0">
                <a:solidFill>
                  <a:schemeClr val="bg1"/>
                </a:solidFill>
                <a:latin typeface="Calibri" panose="020F0502020204030204" pitchFamily="34" charset="0"/>
                <a:cs typeface="Calibri" panose="020F0502020204030204" pitchFamily="34" charset="0"/>
              </a:rPr>
              <a:t>, and profound dehydration without significant ketoacidosis)</a:t>
            </a:r>
            <a:r>
              <a:rPr lang="en-US" dirty="0" smtClean="0">
                <a:solidFill>
                  <a:schemeClr val="bg1"/>
                </a:solidFill>
                <a:latin typeface="Calibri" panose="020F0502020204030204" pitchFamily="34" charset="0"/>
                <a:cs typeface="Calibri" panose="020F0502020204030204" pitchFamily="34" charset="0"/>
              </a:rPr>
              <a:t> </a:t>
            </a:r>
            <a:endParaRPr lang="en-US" dirty="0" smtClean="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Forms of Diabetes</a:t>
            </a:r>
            <a:endParaRPr lang="en-GB" dirty="0"/>
          </a:p>
        </p:txBody>
      </p:sp>
      <p:sp>
        <p:nvSpPr>
          <p:cNvPr id="3" name="Content Placeholder 2"/>
          <p:cNvSpPr>
            <a:spLocks noGrp="1"/>
          </p:cNvSpPr>
          <p:nvPr>
            <p:ph idx="1"/>
          </p:nvPr>
        </p:nvSpPr>
        <p:spPr/>
        <p:txBody>
          <a:bodyPr/>
          <a:lstStyle/>
          <a:p>
            <a:r>
              <a:rPr lang="en-GB" dirty="0" smtClean="0"/>
              <a:t>Gestational Diabetes: </a:t>
            </a:r>
          </a:p>
          <a:p>
            <a:pPr lvl="1"/>
            <a:r>
              <a:rPr lang="en-GB" dirty="0" smtClean="0"/>
              <a:t>A carbohydrate intolerance occurring for the first time during pregnancy</a:t>
            </a:r>
          </a:p>
          <a:p>
            <a:pPr lvl="1">
              <a:buNone/>
            </a:pPr>
            <a:endParaRPr lang="en-GB" dirty="0" smtClean="0"/>
          </a:p>
          <a:p>
            <a:r>
              <a:rPr lang="en-GB" dirty="0" smtClean="0"/>
              <a:t>Secondary Diabetes</a:t>
            </a:r>
          </a:p>
          <a:p>
            <a:pPr lvl="1"/>
            <a:r>
              <a:rPr lang="en-GB" dirty="0" smtClean="0"/>
              <a:t>Hyperglycemias due to a specific underlying disease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p:nvPr>
        </p:nvSpPr>
        <p:spPr/>
        <p:txBody>
          <a:bodyPr/>
          <a:lstStyle/>
          <a:p>
            <a:r>
              <a:rPr lang="en-US" sz="4000" dirty="0" smtClean="0"/>
              <a:t>Secondary Diabetes</a:t>
            </a:r>
          </a:p>
        </p:txBody>
      </p:sp>
      <p:sp>
        <p:nvSpPr>
          <p:cNvPr id="6" name="Content Placeholder 5"/>
          <p:cNvSpPr>
            <a:spLocks noGrp="1"/>
          </p:cNvSpPr>
          <p:nvPr>
            <p:ph idx="1"/>
          </p:nvPr>
        </p:nvSpPr>
        <p:spPr/>
        <p:txBody>
          <a:bodyPr/>
          <a:lstStyle/>
          <a:p>
            <a:pPr marL="0" indent="0">
              <a:buFont typeface="Arial" charset="0"/>
              <a:buNone/>
              <a:defRPr/>
            </a:pPr>
            <a:r>
              <a:rPr lang="en-US" sz="2800" dirty="0" smtClean="0"/>
              <a:t>Hyperglycemia due to a specific underlying disorder such as:</a:t>
            </a:r>
          </a:p>
          <a:p>
            <a:pPr marL="514350" indent="-514350">
              <a:buFont typeface="+mj-lt"/>
              <a:buAutoNum type="arabicPeriod"/>
              <a:defRPr/>
            </a:pPr>
            <a:r>
              <a:rPr lang="en-US" sz="2800" dirty="0" smtClean="0"/>
              <a:t>Genetic defects of B-cell function</a:t>
            </a:r>
          </a:p>
          <a:p>
            <a:pPr marL="514350" indent="-514350">
              <a:buFont typeface="+mj-lt"/>
              <a:buAutoNum type="arabicPeriod"/>
              <a:defRPr/>
            </a:pPr>
            <a:r>
              <a:rPr lang="en-US" sz="2800" dirty="0"/>
              <a:t>Genetic defects </a:t>
            </a:r>
            <a:r>
              <a:rPr lang="en-US" sz="2800" dirty="0" smtClean="0"/>
              <a:t>in insulin action</a:t>
            </a:r>
          </a:p>
          <a:p>
            <a:pPr marL="514350" indent="-514350">
              <a:buFont typeface="+mj-lt"/>
              <a:buAutoNum type="arabicPeriod"/>
              <a:defRPr/>
            </a:pPr>
            <a:r>
              <a:rPr lang="en-US" sz="2800" dirty="0" smtClean="0"/>
              <a:t>Disease of the exocrine pancreas</a:t>
            </a:r>
          </a:p>
          <a:p>
            <a:pPr marL="514350" indent="-514350">
              <a:buFont typeface="+mj-lt"/>
              <a:buAutoNum type="arabicPeriod"/>
              <a:defRPr/>
            </a:pPr>
            <a:r>
              <a:rPr lang="en-US" sz="2800" dirty="0" smtClean="0"/>
              <a:t>Endocrinopathies Ex: Cushing disease</a:t>
            </a:r>
          </a:p>
          <a:p>
            <a:pPr marL="514350" indent="-514350">
              <a:buFont typeface="+mj-lt"/>
              <a:buAutoNum type="arabicPeriod"/>
              <a:defRPr/>
            </a:pPr>
            <a:r>
              <a:rPr lang="en-US" sz="2800" dirty="0" smtClean="0"/>
              <a:t>Infections</a:t>
            </a:r>
          </a:p>
          <a:p>
            <a:pPr marL="514350" indent="-514350">
              <a:buFont typeface="+mj-lt"/>
              <a:buAutoNum type="arabicPeriod"/>
              <a:defRPr/>
            </a:pPr>
            <a:r>
              <a:rPr lang="en-US" sz="2800" dirty="0" smtClean="0"/>
              <a:t>Uncommon forms of immune-mediated diabetes</a:t>
            </a:r>
          </a:p>
          <a:p>
            <a:pPr marL="514350" indent="-514350">
              <a:buFont typeface="+mj-lt"/>
              <a:buAutoNum type="arabicPeriod"/>
              <a:defRPr/>
            </a:pPr>
            <a:r>
              <a:rPr lang="en-US" sz="2800" dirty="0" smtClean="0"/>
              <a:t>Other genetic conditions Ex: Down syndrome </a:t>
            </a:r>
          </a:p>
          <a:p>
            <a:pPr marL="0" indent="0">
              <a:buFont typeface="Arial" charset="0"/>
              <a:buNone/>
              <a:defRPr/>
            </a:pPr>
            <a:endParaRPr lang="en-US" dirty="0" smtClean="0"/>
          </a:p>
          <a:p>
            <a:pPr marL="0" indent="0">
              <a:buFont typeface="Arial" charset="0"/>
              <a:buNone/>
              <a:defRPr/>
            </a:pPr>
            <a:endParaRPr lang="en-US" dirty="0" smtClean="0"/>
          </a:p>
          <a:p>
            <a:pPr marL="0" indent="0">
              <a:buFont typeface="Arial" charset="0"/>
              <a:buNone/>
              <a:defRPr/>
            </a:pPr>
            <a:endParaRPr lang="en-US" dirty="0" smtClean="0"/>
          </a:p>
          <a:p>
            <a:pPr marL="0" indent="0">
              <a:buFont typeface="Arial" charset="0"/>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2037535"/>
              </p:ext>
            </p:extLst>
          </p:nvPr>
        </p:nvGraphicFramePr>
        <p:xfrm>
          <a:off x="581025" y="133350"/>
          <a:ext cx="8229600" cy="6503384"/>
        </p:xfrm>
        <a:graphic>
          <a:graphicData uri="http://schemas.openxmlformats.org/drawingml/2006/table">
            <a:tbl>
              <a:tblPr firstRow="1" bandRow="1">
                <a:tableStyleId>{5C22544A-7EE6-4342-B048-85BDC9FD1C3A}</a:tableStyleId>
              </a:tblPr>
              <a:tblGrid>
                <a:gridCol w="3648075">
                  <a:extLst>
                    <a:ext uri="{9D8B030D-6E8A-4147-A177-3AD203B41FA5}">
                      <a16:colId xmlns:a16="http://schemas.microsoft.com/office/drawing/2014/main" val="20000"/>
                    </a:ext>
                  </a:extLst>
                </a:gridCol>
                <a:gridCol w="4581525">
                  <a:extLst>
                    <a:ext uri="{9D8B030D-6E8A-4147-A177-3AD203B41FA5}">
                      <a16:colId xmlns:a16="http://schemas.microsoft.com/office/drawing/2014/main" val="20001"/>
                    </a:ext>
                  </a:extLst>
                </a:gridCol>
              </a:tblGrid>
              <a:tr h="0">
                <a:tc>
                  <a:txBody>
                    <a:bodyPr/>
                    <a:lstStyle/>
                    <a:p>
                      <a:r>
                        <a:rPr lang="en-US" dirty="0" smtClean="0"/>
                        <a:t>Complications of DM</a:t>
                      </a:r>
                      <a:endParaRPr lang="en-US" dirty="0"/>
                    </a:p>
                  </a:txBody>
                  <a:tcPr/>
                </a:tc>
                <a:tc>
                  <a:txBody>
                    <a:bodyPr/>
                    <a:lstStyle/>
                    <a:p>
                      <a:endParaRPr lang="en-US" dirty="0"/>
                    </a:p>
                  </a:txBody>
                  <a:tcPr/>
                </a:tc>
                <a:extLst>
                  <a:ext uri="{0D108BD9-81ED-4DB2-BD59-A6C34878D82A}">
                    <a16:rowId xmlns:a16="http://schemas.microsoft.com/office/drawing/2014/main" val="10000"/>
                  </a:ext>
                </a:extLst>
              </a:tr>
              <a:tr h="539114">
                <a:tc>
                  <a:txBody>
                    <a:bodyPr/>
                    <a:lstStyle/>
                    <a:p>
                      <a:r>
                        <a:rPr lang="en-US" sz="1600" dirty="0" smtClean="0"/>
                        <a:t>1.Retinopathy</a:t>
                      </a:r>
                      <a:endParaRPr lang="en-US" sz="1600" dirty="0"/>
                    </a:p>
                  </a:txBody>
                  <a:tcPr/>
                </a:tc>
                <a:tc>
                  <a:txBody>
                    <a:bodyPr/>
                    <a:lstStyle/>
                    <a:p>
                      <a:r>
                        <a:rPr lang="en-US" sz="1600" dirty="0" smtClean="0"/>
                        <a:t>Cataract formation</a:t>
                      </a:r>
                      <a:r>
                        <a:rPr lang="en-US" sz="1600" baseline="0" dirty="0" smtClean="0"/>
                        <a:t> &amp; angiogenesis (proliferation of small blood vessels in the lens)</a:t>
                      </a:r>
                      <a:endParaRPr lang="en-US" sz="1600" dirty="0"/>
                    </a:p>
                  </a:txBody>
                  <a:tcPr/>
                </a:tc>
                <a:extLst>
                  <a:ext uri="{0D108BD9-81ED-4DB2-BD59-A6C34878D82A}">
                    <a16:rowId xmlns:a16="http://schemas.microsoft.com/office/drawing/2014/main" val="10001"/>
                  </a:ext>
                </a:extLst>
              </a:tr>
              <a:tr h="527970">
                <a:tc>
                  <a:txBody>
                    <a:bodyPr/>
                    <a:lstStyle/>
                    <a:p>
                      <a:r>
                        <a:rPr lang="en-US" sz="1600" dirty="0" smtClean="0"/>
                        <a:t>2.Neuropathy</a:t>
                      </a:r>
                      <a:r>
                        <a:rPr lang="en-US" sz="1600" dirty="0" smtClean="0">
                          <a:solidFill>
                            <a:srgbClr val="00B050"/>
                          </a:solidFill>
                        </a:rPr>
                        <a:t> most</a:t>
                      </a:r>
                      <a:r>
                        <a:rPr lang="en-US" sz="1600" baseline="0" dirty="0" smtClean="0">
                          <a:solidFill>
                            <a:srgbClr val="00B050"/>
                          </a:solidFill>
                        </a:rPr>
                        <a:t> common </a:t>
                      </a:r>
                    </a:p>
                    <a:p>
                      <a:r>
                        <a:rPr lang="en-US" sz="1600" baseline="0" dirty="0" smtClean="0">
                          <a:solidFill>
                            <a:srgbClr val="00B050"/>
                          </a:solidFill>
                        </a:rPr>
                        <a:t>   60%-70%</a:t>
                      </a:r>
                      <a:endParaRPr lang="en-US" sz="1600" dirty="0">
                        <a:solidFill>
                          <a:srgbClr val="00B050"/>
                        </a:solidFill>
                      </a:endParaRPr>
                    </a:p>
                  </a:txBody>
                  <a:tcPr/>
                </a:tc>
                <a:tc>
                  <a:txBody>
                    <a:bodyPr/>
                    <a:lstStyle/>
                    <a:p>
                      <a:r>
                        <a:rPr lang="en-US" sz="1600" dirty="0" smtClean="0"/>
                        <a:t>Pain, numbness, tingling sensation</a:t>
                      </a:r>
                      <a:r>
                        <a:rPr lang="en-US" sz="1600" baseline="0" dirty="0" smtClean="0"/>
                        <a:t> in the extremities, dizziness &amp; double vision</a:t>
                      </a:r>
                      <a:endParaRPr lang="en-US" sz="1600" dirty="0"/>
                    </a:p>
                  </a:txBody>
                  <a:tcPr/>
                </a:tc>
                <a:extLst>
                  <a:ext uri="{0D108BD9-81ED-4DB2-BD59-A6C34878D82A}">
                    <a16:rowId xmlns:a16="http://schemas.microsoft.com/office/drawing/2014/main" val="10002"/>
                  </a:ext>
                </a:extLst>
              </a:tr>
              <a:tr h="800100">
                <a:tc>
                  <a:txBody>
                    <a:bodyPr/>
                    <a:lstStyle/>
                    <a:p>
                      <a:r>
                        <a:rPr lang="en-US" sz="1600" dirty="0" smtClean="0"/>
                        <a:t>3.Angiopathy</a:t>
                      </a:r>
                      <a:endParaRPr lang="en-US" sz="1600" dirty="0"/>
                    </a:p>
                  </a:txBody>
                  <a:tcPr/>
                </a:tc>
                <a:tc>
                  <a:txBody>
                    <a:bodyPr/>
                    <a:lstStyle/>
                    <a:p>
                      <a:r>
                        <a:rPr lang="en-US" sz="1600" dirty="0" smtClean="0"/>
                        <a:t>Damage to lining of blood vessels which</a:t>
                      </a:r>
                      <a:r>
                        <a:rPr lang="en-US" sz="1600" baseline="0" dirty="0" smtClean="0"/>
                        <a:t> increases the risk of coronary heart disease &amp; stroke</a:t>
                      </a:r>
                      <a:endParaRPr lang="en-US" sz="1600" dirty="0"/>
                    </a:p>
                  </a:txBody>
                  <a:tcPr/>
                </a:tc>
                <a:extLst>
                  <a:ext uri="{0D108BD9-81ED-4DB2-BD59-A6C34878D82A}">
                    <a16:rowId xmlns:a16="http://schemas.microsoft.com/office/drawing/2014/main" val="10003"/>
                  </a:ext>
                </a:extLst>
              </a:tr>
              <a:tr h="996315">
                <a:tc>
                  <a:txBody>
                    <a:bodyPr/>
                    <a:lstStyle/>
                    <a:p>
                      <a:r>
                        <a:rPr lang="en-US" sz="1600" dirty="0" smtClean="0"/>
                        <a:t>4.Nephropathy</a:t>
                      </a:r>
                      <a:endParaRPr lang="en-US" sz="1600" dirty="0"/>
                    </a:p>
                  </a:txBody>
                  <a:tcPr/>
                </a:tc>
                <a:tc>
                  <a:txBody>
                    <a:bodyPr/>
                    <a:lstStyle/>
                    <a:p>
                      <a:r>
                        <a:rPr lang="en-US" sz="1600" dirty="0" smtClean="0"/>
                        <a:t>Damage to capillaries associated with the glomerulus which causes reduction</a:t>
                      </a:r>
                      <a:r>
                        <a:rPr lang="en-US" sz="1600" baseline="0" dirty="0" smtClean="0"/>
                        <a:t> in filtering capability of kidneys –leads to end stage kidney disease</a:t>
                      </a:r>
                      <a:endParaRPr lang="en-US" sz="1600" dirty="0"/>
                    </a:p>
                  </a:txBody>
                  <a:tcPr/>
                </a:tc>
                <a:extLst>
                  <a:ext uri="{0D108BD9-81ED-4DB2-BD59-A6C34878D82A}">
                    <a16:rowId xmlns:a16="http://schemas.microsoft.com/office/drawing/2014/main" val="10004"/>
                  </a:ext>
                </a:extLst>
              </a:tr>
              <a:tr h="620744">
                <a:tc>
                  <a:txBody>
                    <a:bodyPr/>
                    <a:lstStyle/>
                    <a:p>
                      <a:r>
                        <a:rPr lang="en-US" sz="1600" dirty="0" smtClean="0"/>
                        <a:t>5.Infection</a:t>
                      </a:r>
                      <a:endParaRPr lang="en-US" sz="1600" dirty="0"/>
                    </a:p>
                  </a:txBody>
                  <a:tcPr/>
                </a:tc>
                <a:tc>
                  <a:txBody>
                    <a:bodyPr/>
                    <a:lstStyle/>
                    <a:p>
                      <a:r>
                        <a:rPr lang="en-US" sz="1600" dirty="0" smtClean="0"/>
                        <a:t>Increased susceptibility to infection, ulceration, &amp;</a:t>
                      </a:r>
                      <a:r>
                        <a:rPr lang="en-US" sz="1600" baseline="0" dirty="0" smtClean="0"/>
                        <a:t> gangrene. Skin disorders more common</a:t>
                      </a:r>
                      <a:endParaRPr lang="en-US" sz="1600" dirty="0"/>
                    </a:p>
                  </a:txBody>
                  <a:tcPr/>
                </a:tc>
                <a:extLst>
                  <a:ext uri="{0D108BD9-81ED-4DB2-BD59-A6C34878D82A}">
                    <a16:rowId xmlns:a16="http://schemas.microsoft.com/office/drawing/2014/main" val="10005"/>
                  </a:ext>
                </a:extLst>
              </a:tr>
              <a:tr h="785145">
                <a:tc>
                  <a:txBody>
                    <a:bodyPr/>
                    <a:lstStyle/>
                    <a:p>
                      <a:r>
                        <a:rPr lang="en-US" sz="1600" dirty="0" smtClean="0"/>
                        <a:t>6.Hyperlipidemia &amp;   </a:t>
                      </a:r>
                    </a:p>
                    <a:p>
                      <a:r>
                        <a:rPr lang="en-US" sz="1600" dirty="0" smtClean="0"/>
                        <a:t>   Atherosclerosis</a:t>
                      </a:r>
                      <a:endParaRPr lang="en-US" sz="1600" dirty="0"/>
                    </a:p>
                  </a:txBody>
                  <a:tcPr/>
                </a:tc>
                <a:tc>
                  <a:txBody>
                    <a:bodyPr/>
                    <a:lstStyle/>
                    <a:p>
                      <a:r>
                        <a:rPr lang="en-US" sz="1600" dirty="0" smtClean="0"/>
                        <a:t>Abnormal TRG, Chol., and VLDL levels associated</a:t>
                      </a:r>
                      <a:r>
                        <a:rPr lang="en-US" sz="1600" baseline="0" dirty="0" smtClean="0"/>
                        <a:t> with type II diabetes.</a:t>
                      </a:r>
                    </a:p>
                    <a:p>
                      <a:r>
                        <a:rPr lang="en-US" sz="1600" baseline="0" dirty="0" smtClean="0"/>
                        <a:t>Low HDL with diabetics in general.</a:t>
                      </a:r>
                      <a:endParaRPr lang="en-US" sz="1600" dirty="0"/>
                    </a:p>
                  </a:txBody>
                  <a:tcPr/>
                </a:tc>
                <a:extLst>
                  <a:ext uri="{0D108BD9-81ED-4DB2-BD59-A6C34878D82A}">
                    <a16:rowId xmlns:a16="http://schemas.microsoft.com/office/drawing/2014/main" val="10006"/>
                  </a:ext>
                </a:extLst>
              </a:tr>
              <a:tr h="562260">
                <a:tc>
                  <a:txBody>
                    <a:bodyPr/>
                    <a:lstStyle/>
                    <a:p>
                      <a:r>
                        <a:rPr lang="en-US" sz="1600" dirty="0" smtClean="0"/>
                        <a:t>7.Diabetic Ketoacidosis</a:t>
                      </a:r>
                      <a:endParaRPr lang="en-US" sz="1600" dirty="0"/>
                    </a:p>
                  </a:txBody>
                  <a:tcPr/>
                </a:tc>
                <a:tc>
                  <a:txBody>
                    <a:bodyPr/>
                    <a:lstStyle/>
                    <a:p>
                      <a:r>
                        <a:rPr lang="en-US" sz="1600" dirty="0" smtClean="0"/>
                        <a:t>Fatty acids used for energy producing keto</a:t>
                      </a:r>
                      <a:r>
                        <a:rPr lang="en-US" sz="1600" baseline="0" dirty="0" smtClean="0"/>
                        <a:t> acids( acetone, acetoacetate,</a:t>
                      </a:r>
                      <a:r>
                        <a:rPr lang="el-GR" sz="1600" baseline="0" dirty="0" smtClean="0"/>
                        <a:t>β</a:t>
                      </a:r>
                      <a:r>
                        <a:rPr lang="en-US" sz="1600" baseline="0" dirty="0" smtClean="0"/>
                        <a:t> Hydroxybutyrate)</a:t>
                      </a:r>
                      <a:endParaRPr lang="en-US" sz="1600" dirty="0"/>
                    </a:p>
                  </a:txBody>
                  <a:tcPr/>
                </a:tc>
                <a:extLst>
                  <a:ext uri="{0D108BD9-81ED-4DB2-BD59-A6C34878D82A}">
                    <a16:rowId xmlns:a16="http://schemas.microsoft.com/office/drawing/2014/main" val="10007"/>
                  </a:ext>
                </a:extLst>
              </a:tr>
              <a:tr h="686086">
                <a:tc>
                  <a:txBody>
                    <a:bodyPr/>
                    <a:lstStyle/>
                    <a:p>
                      <a:r>
                        <a:rPr lang="en-US" sz="1600" dirty="0" smtClean="0"/>
                        <a:t>8.Hyperglycemic</a:t>
                      </a:r>
                      <a:r>
                        <a:rPr lang="en-US" sz="1600" baseline="0" dirty="0" smtClean="0"/>
                        <a:t> </a:t>
                      </a:r>
                      <a:r>
                        <a:rPr lang="en-US" sz="1600" baseline="0" dirty="0" err="1" smtClean="0"/>
                        <a:t>Hyperosmolar</a:t>
                      </a:r>
                      <a:r>
                        <a:rPr lang="en-US" sz="1600" baseline="0" dirty="0" smtClean="0"/>
                        <a:t> </a:t>
                      </a:r>
                      <a:r>
                        <a:rPr lang="en-US" sz="1600" baseline="0" dirty="0" err="1" smtClean="0"/>
                        <a:t>Nonketotic</a:t>
                      </a:r>
                      <a:r>
                        <a:rPr lang="en-US" sz="1600" baseline="0" dirty="0" smtClean="0"/>
                        <a:t> Coma (HHNC)</a:t>
                      </a:r>
                      <a:endParaRPr lang="en-US" sz="1600" dirty="0"/>
                    </a:p>
                  </a:txBody>
                  <a:tcPr/>
                </a:tc>
                <a:tc>
                  <a:txBody>
                    <a:bodyPr/>
                    <a:lstStyle/>
                    <a:p>
                      <a:r>
                        <a:rPr lang="en-US" sz="1600" dirty="0" smtClean="0"/>
                        <a:t>Glucose &gt;600 mg/</a:t>
                      </a:r>
                      <a:r>
                        <a:rPr lang="en-US" sz="1600" dirty="0" err="1" smtClean="0"/>
                        <a:t>dL</a:t>
                      </a:r>
                      <a:r>
                        <a:rPr lang="en-US" sz="1600" dirty="0" smtClean="0"/>
                        <a:t> , Normal or slightly low </a:t>
                      </a:r>
                      <a:r>
                        <a:rPr lang="en-US" sz="1600" dirty="0" err="1" smtClean="0"/>
                        <a:t>pH,serum</a:t>
                      </a:r>
                      <a:r>
                        <a:rPr lang="en-US" sz="1600" dirty="0" smtClean="0"/>
                        <a:t> osmolality &gt;350mOsm/Kg,</a:t>
                      </a:r>
                      <a:r>
                        <a:rPr lang="en-US" sz="1600" baseline="0" dirty="0" smtClean="0"/>
                        <a:t> normal keto acid levels ,lethargy </a:t>
                      </a:r>
                    </a:p>
                    <a:p>
                      <a:r>
                        <a:rPr lang="en-US" sz="1600" baseline="0" dirty="0" smtClean="0"/>
                        <a:t>or coma</a:t>
                      </a:r>
                      <a:endParaRPr lang="en-US" sz="1600" dirty="0"/>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n-US" smtClean="0">
                <a:latin typeface="Calibri" pitchFamily="34" charset="0"/>
              </a:rPr>
              <a:t>Hyperglycemia (cont’d)</a:t>
            </a:r>
          </a:p>
        </p:txBody>
      </p:sp>
      <p:sp>
        <p:nvSpPr>
          <p:cNvPr id="29698" name="Rectangle 3"/>
          <p:cNvSpPr>
            <a:spLocks noGrp="1" noChangeArrowheads="1"/>
          </p:cNvSpPr>
          <p:nvPr>
            <p:ph type="body" idx="4294967295"/>
          </p:nvPr>
        </p:nvSpPr>
        <p:spPr/>
        <p:txBody>
          <a:bodyPr/>
          <a:lstStyle/>
          <a:p>
            <a:pPr eaLnBrk="1" hangingPunct="1"/>
            <a:r>
              <a:rPr lang="en-US" sz="3600" dirty="0" smtClean="0">
                <a:latin typeface="Calibri" pitchFamily="34" charset="0"/>
              </a:rPr>
              <a:t>Criteria for Testing for Pre-Diabetes and Diabetes</a:t>
            </a:r>
          </a:p>
          <a:p>
            <a:pPr lvl="1" eaLnBrk="1" hangingPunct="1"/>
            <a:r>
              <a:rPr lang="en-US" sz="2000" dirty="0" smtClean="0">
                <a:latin typeface="Calibri" pitchFamily="34" charset="0"/>
              </a:rPr>
              <a:t>All adults &gt;45 years old should have fasting blood glucose measured every 3 years, unless already diagnosed with diabetes.</a:t>
            </a:r>
          </a:p>
          <a:p>
            <a:pPr lvl="1" eaLnBrk="1" hangingPunct="1"/>
            <a:r>
              <a:rPr lang="en-US" sz="2000" dirty="0" smtClean="0">
                <a:latin typeface="Calibri" pitchFamily="34" charset="0"/>
              </a:rPr>
              <a:t>Testing should be earlier or more frequent w/ these risk factors:</a:t>
            </a:r>
          </a:p>
          <a:p>
            <a:pPr lvl="2" eaLnBrk="1" hangingPunct="1"/>
            <a:r>
              <a:rPr lang="en-US" sz="2000" dirty="0" smtClean="0">
                <a:latin typeface="Calibri" pitchFamily="34" charset="0"/>
              </a:rPr>
              <a:t>Overweight tendencies (BMI ≥25 kg/m</a:t>
            </a:r>
            <a:r>
              <a:rPr lang="en-US" sz="2000" baseline="30000" dirty="0" smtClean="0">
                <a:latin typeface="Calibri" pitchFamily="34" charset="0"/>
              </a:rPr>
              <a:t>2</a:t>
            </a:r>
            <a:r>
              <a:rPr lang="en-US" sz="2000" dirty="0" smtClean="0">
                <a:latin typeface="Calibri" pitchFamily="34" charset="0"/>
              </a:rPr>
              <a:t>)</a:t>
            </a:r>
          </a:p>
          <a:p>
            <a:pPr lvl="2" eaLnBrk="1" hangingPunct="1"/>
            <a:r>
              <a:rPr lang="en-US" sz="2000" dirty="0" smtClean="0">
                <a:latin typeface="Calibri" pitchFamily="34" charset="0"/>
              </a:rPr>
              <a:t>Habitual physical inactivity</a:t>
            </a:r>
          </a:p>
          <a:p>
            <a:pPr lvl="2" eaLnBrk="1" hangingPunct="1"/>
            <a:r>
              <a:rPr lang="en-US" sz="2000" dirty="0" smtClean="0">
                <a:latin typeface="Calibri" pitchFamily="34" charset="0"/>
              </a:rPr>
              <a:t>Family history of diabetes in a first-degree relative</a:t>
            </a:r>
          </a:p>
          <a:p>
            <a:pPr lvl="2" eaLnBrk="1" hangingPunct="1"/>
            <a:r>
              <a:rPr lang="en-US" sz="2000" dirty="0" smtClean="0">
                <a:latin typeface="Calibri" pitchFamily="34" charset="0"/>
              </a:rPr>
              <a:t>High-risk minority population (African American, Latino)</a:t>
            </a:r>
          </a:p>
          <a:p>
            <a:pPr lvl="2" eaLnBrk="1" hangingPunct="1"/>
            <a:r>
              <a:rPr lang="en-US" sz="2000" dirty="0" smtClean="0">
                <a:latin typeface="Calibri" pitchFamily="34" charset="0"/>
              </a:rPr>
              <a:t>History of gestational diabetes or delivering baby &gt;9 lb</a:t>
            </a:r>
          </a:p>
          <a:p>
            <a:pPr lvl="2" eaLnBrk="1" hangingPunct="1"/>
            <a:r>
              <a:rPr lang="en-US" sz="2000" dirty="0" smtClean="0">
                <a:latin typeface="Calibri" pitchFamily="34" charset="0"/>
              </a:rPr>
              <a:t>Hypertension (≥140/90)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pPr eaLnBrk="1" hangingPunct="1"/>
            <a:r>
              <a:rPr lang="en-US" smtClean="0">
                <a:latin typeface="Calibri" pitchFamily="34" charset="0"/>
              </a:rPr>
              <a:t>Hyperglycemia (cont’d)</a:t>
            </a:r>
          </a:p>
        </p:txBody>
      </p:sp>
      <p:sp>
        <p:nvSpPr>
          <p:cNvPr id="31746" name="Rectangle 3"/>
          <p:cNvSpPr>
            <a:spLocks noGrp="1" noChangeArrowheads="1"/>
          </p:cNvSpPr>
          <p:nvPr>
            <p:ph type="body" idx="4294967295"/>
          </p:nvPr>
        </p:nvSpPr>
        <p:spPr/>
        <p:txBody>
          <a:bodyPr/>
          <a:lstStyle/>
          <a:p>
            <a:pPr eaLnBrk="1" hangingPunct="1"/>
            <a:r>
              <a:rPr lang="en-US" smtClean="0">
                <a:latin typeface="Calibri" pitchFamily="34" charset="0"/>
              </a:rPr>
              <a:t>Criteria for Testing for Pre-Diabetes and Diabetes</a:t>
            </a:r>
          </a:p>
          <a:p>
            <a:pPr lvl="1" eaLnBrk="1" hangingPunct="1"/>
            <a:r>
              <a:rPr lang="en-US" sz="1800" smtClean="0">
                <a:latin typeface="Calibri" pitchFamily="34" charset="0"/>
              </a:rPr>
              <a:t>Criteria for type 2 diabetes testing in children, beginning at age 10 or at onset of puberty &amp; with follow-up testing every 2 years</a:t>
            </a:r>
          </a:p>
          <a:p>
            <a:pPr lvl="2" eaLnBrk="1" hangingPunct="1"/>
            <a:r>
              <a:rPr lang="en-US" sz="1800" smtClean="0">
                <a:latin typeface="Calibri" pitchFamily="34" charset="0"/>
              </a:rPr>
              <a:t>Family history (first- or second-degree) of type 2 diabetes</a:t>
            </a:r>
          </a:p>
          <a:p>
            <a:pPr lvl="2" eaLnBrk="1" hangingPunct="1"/>
            <a:r>
              <a:rPr lang="en-US" sz="1800" smtClean="0">
                <a:latin typeface="Calibri" pitchFamily="34" charset="0"/>
              </a:rPr>
              <a:t>Race/ethnicity (African American, Latino, Native American)</a:t>
            </a:r>
          </a:p>
          <a:p>
            <a:pPr lvl="2" eaLnBrk="1" hangingPunct="1"/>
            <a:r>
              <a:rPr lang="en-US" sz="1800" smtClean="0">
                <a:latin typeface="Calibri" pitchFamily="34" charset="0"/>
              </a:rPr>
              <a:t>Signs of insulin resistance</a:t>
            </a:r>
          </a:p>
          <a:p>
            <a:pPr lvl="2" eaLnBrk="1" hangingPunct="1"/>
            <a:r>
              <a:rPr lang="en-US" sz="1800" smtClean="0">
                <a:latin typeface="Calibri" pitchFamily="34" charset="0"/>
              </a:rPr>
              <a:t>Maternal history of diabetes or gestational diabetes mellitus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Objectives cont…..</a:t>
            </a:r>
            <a:endParaRPr lang="en-US" dirty="0"/>
          </a:p>
        </p:txBody>
      </p:sp>
      <p:sp>
        <p:nvSpPr>
          <p:cNvPr id="3" name="Content Placeholder 2"/>
          <p:cNvSpPr>
            <a:spLocks noGrp="1"/>
          </p:cNvSpPr>
          <p:nvPr>
            <p:ph idx="1"/>
          </p:nvPr>
        </p:nvSpPr>
        <p:spPr/>
        <p:txBody>
          <a:bodyPr/>
          <a:lstStyle/>
          <a:p>
            <a:pPr marL="514350" indent="-514350" eaLnBrk="1" fontAlgn="auto" hangingPunct="1">
              <a:spcAft>
                <a:spcPts val="0"/>
              </a:spcAft>
              <a:buFont typeface="+mj-lt"/>
              <a:buAutoNum type="arabicPeriod" startAt="6"/>
              <a:defRPr/>
            </a:pPr>
            <a:r>
              <a:rPr lang="en-US" sz="2000" dirty="0" smtClean="0"/>
              <a:t>Discuss the monitoring of diabetic control including tests used and their interpretation.</a:t>
            </a:r>
          </a:p>
          <a:p>
            <a:pPr marL="514350" indent="-514350" eaLnBrk="1" fontAlgn="auto" hangingPunct="1">
              <a:spcAft>
                <a:spcPts val="0"/>
              </a:spcAft>
              <a:buFont typeface="+mj-lt"/>
              <a:buAutoNum type="arabicPeriod" startAt="6"/>
              <a:defRPr/>
            </a:pPr>
            <a:r>
              <a:rPr lang="en-US" sz="2000" dirty="0" smtClean="0"/>
              <a:t>Define hypoglycemia and list possible causes</a:t>
            </a:r>
          </a:p>
          <a:p>
            <a:pPr marL="514350" indent="-514350" eaLnBrk="1" fontAlgn="auto" hangingPunct="1">
              <a:spcAft>
                <a:spcPts val="0"/>
              </a:spcAft>
              <a:buFont typeface="+mj-lt"/>
              <a:buAutoNum type="arabicPeriod" startAt="6"/>
              <a:defRPr/>
            </a:pPr>
            <a:r>
              <a:rPr lang="en-US" sz="2000" dirty="0" smtClean="0"/>
              <a:t>Describe the usefulness of measuring insulin and C-peptide levels</a:t>
            </a:r>
          </a:p>
          <a:p>
            <a:pPr marL="514350" indent="-514350" eaLnBrk="1" fontAlgn="auto" hangingPunct="1">
              <a:spcAft>
                <a:spcPts val="0"/>
              </a:spcAft>
              <a:buFont typeface="+mj-lt"/>
              <a:buAutoNum type="arabicPeriod" startAt="6"/>
              <a:defRPr/>
            </a:pPr>
            <a:r>
              <a:rPr lang="en-US" sz="2000" dirty="0" smtClean="0"/>
              <a:t>Give the principle, reagents, and interferences for the hexokinase and glucose oxidase methods for glucose determination.</a:t>
            </a:r>
          </a:p>
          <a:p>
            <a:pPr marL="514350" indent="-514350" eaLnBrk="1" fontAlgn="auto" hangingPunct="1">
              <a:spcAft>
                <a:spcPts val="0"/>
              </a:spcAft>
              <a:buFont typeface="+mj-lt"/>
              <a:buAutoNum type="arabicPeriod" startAt="6"/>
              <a:defRPr/>
            </a:pPr>
            <a:r>
              <a:rPr lang="en-US" sz="2000" dirty="0" smtClean="0"/>
              <a:t>State the relationship between CSF, blood and urine glucose levels.</a:t>
            </a:r>
          </a:p>
          <a:p>
            <a:pPr marL="514350" indent="-514350" eaLnBrk="1" fontAlgn="auto" hangingPunct="1">
              <a:spcAft>
                <a:spcPts val="0"/>
              </a:spcAft>
              <a:buFont typeface="+mj-lt"/>
              <a:buAutoNum type="arabicPeriod" startAt="6"/>
              <a:defRPr/>
            </a:pPr>
            <a:r>
              <a:rPr lang="en-US" sz="2000" dirty="0" smtClean="0"/>
              <a:t>Describe methods used to measure glycaled hemoglobin.</a:t>
            </a:r>
          </a:p>
          <a:p>
            <a:pPr marL="514350" indent="-514350" eaLnBrk="1" fontAlgn="auto" hangingPunct="1">
              <a:spcAft>
                <a:spcPts val="0"/>
              </a:spcAft>
              <a:buFont typeface="+mj-lt"/>
              <a:buAutoNum type="arabicPeriod" startAt="6"/>
              <a:defRPr/>
            </a:pPr>
            <a:r>
              <a:rPr lang="en-US" sz="2000" dirty="0" smtClean="0"/>
              <a:t>Describe the methods of detecting ketones in blood and urine.</a:t>
            </a:r>
          </a:p>
          <a:p>
            <a:pPr marL="514350" indent="-514350" eaLnBrk="1" fontAlgn="auto" hangingPunct="1">
              <a:spcAft>
                <a:spcPts val="0"/>
              </a:spcAft>
              <a:buFont typeface="+mj-lt"/>
              <a:buAutoNum type="arabicPeriod" startAt="6"/>
              <a:defRPr/>
            </a:pPr>
            <a:r>
              <a:rPr lang="en-US" sz="2000" dirty="0" smtClean="0"/>
              <a:t>Describe the relationship between monitoring diabetic therapy and complications.</a:t>
            </a:r>
          </a:p>
          <a:p>
            <a:pPr marL="514350" indent="-514350" eaLnBrk="1" fontAlgn="auto" hangingPunct="1">
              <a:spcAft>
                <a:spcPts val="0"/>
              </a:spcAft>
              <a:buFont typeface="+mj-lt"/>
              <a:buAutoNum type="arabicPeriod" startAt="6"/>
              <a:defRPr/>
            </a:pPr>
            <a:endParaRPr lang="en-US" sz="2000" dirty="0" smtClean="0"/>
          </a:p>
          <a:p>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5692396"/>
              </p:ext>
            </p:extLst>
          </p:nvPr>
        </p:nvGraphicFramePr>
        <p:xfrm>
          <a:off x="180975" y="314325"/>
          <a:ext cx="8743950" cy="6641082"/>
        </p:xfrm>
        <a:graphic>
          <a:graphicData uri="http://schemas.openxmlformats.org/drawingml/2006/table">
            <a:tbl>
              <a:tblPr firstRow="1" bandRow="1">
                <a:tableStyleId>{5C22544A-7EE6-4342-B048-85BDC9FD1C3A}</a:tableStyleId>
              </a:tblPr>
              <a:tblGrid>
                <a:gridCol w="2914650">
                  <a:extLst>
                    <a:ext uri="{9D8B030D-6E8A-4147-A177-3AD203B41FA5}">
                      <a16:colId xmlns:a16="http://schemas.microsoft.com/office/drawing/2014/main" val="20000"/>
                    </a:ext>
                  </a:extLst>
                </a:gridCol>
                <a:gridCol w="3000375">
                  <a:extLst>
                    <a:ext uri="{9D8B030D-6E8A-4147-A177-3AD203B41FA5}">
                      <a16:colId xmlns:a16="http://schemas.microsoft.com/office/drawing/2014/main" val="20001"/>
                    </a:ext>
                  </a:extLst>
                </a:gridCol>
                <a:gridCol w="2828925">
                  <a:extLst>
                    <a:ext uri="{9D8B030D-6E8A-4147-A177-3AD203B41FA5}">
                      <a16:colId xmlns:a16="http://schemas.microsoft.com/office/drawing/2014/main" val="20002"/>
                    </a:ext>
                  </a:extLst>
                </a:gridCol>
              </a:tblGrid>
              <a:tr h="711983">
                <a:tc>
                  <a:txBody>
                    <a:bodyPr/>
                    <a:lstStyle/>
                    <a:p>
                      <a:pPr algn="ctr"/>
                      <a:r>
                        <a:rPr lang="en-GB" dirty="0" smtClean="0"/>
                        <a:t>Test for</a:t>
                      </a:r>
                      <a:r>
                        <a:rPr lang="en-GB" baseline="0" dirty="0" smtClean="0"/>
                        <a:t> Diabetes Mellitus</a:t>
                      </a:r>
                      <a:endParaRPr lang="en-GB" dirty="0"/>
                    </a:p>
                  </a:txBody>
                  <a:tcPr/>
                </a:tc>
                <a:tc>
                  <a:txBody>
                    <a:bodyPr/>
                    <a:lstStyle/>
                    <a:p>
                      <a:pPr algn="ctr"/>
                      <a:r>
                        <a:rPr lang="en-GB" dirty="0" smtClean="0"/>
                        <a:t>Test Requirements</a:t>
                      </a:r>
                      <a:endParaRPr lang="en-GB" dirty="0"/>
                    </a:p>
                  </a:txBody>
                  <a:tcPr/>
                </a:tc>
                <a:tc>
                  <a:txBody>
                    <a:bodyPr/>
                    <a:lstStyle/>
                    <a:p>
                      <a:pPr algn="ctr"/>
                      <a:r>
                        <a:rPr lang="en-GB" dirty="0" smtClean="0">
                          <a:solidFill>
                            <a:srgbClr val="FFFF00"/>
                          </a:solidFill>
                        </a:rPr>
                        <a:t>Criteria for Diagnosis</a:t>
                      </a:r>
                      <a:endParaRPr lang="en-GB" dirty="0">
                        <a:solidFill>
                          <a:srgbClr val="FFFF00"/>
                        </a:solidFill>
                      </a:endParaRPr>
                    </a:p>
                  </a:txBody>
                  <a:tcPr/>
                </a:tc>
                <a:extLst>
                  <a:ext uri="{0D108BD9-81ED-4DB2-BD59-A6C34878D82A}">
                    <a16:rowId xmlns:a16="http://schemas.microsoft.com/office/drawing/2014/main" val="10000"/>
                  </a:ext>
                </a:extLst>
              </a:tr>
              <a:tr h="412498">
                <a:tc>
                  <a:txBody>
                    <a:bodyPr/>
                    <a:lstStyle/>
                    <a:p>
                      <a:r>
                        <a:rPr lang="en-GB" dirty="0" smtClean="0"/>
                        <a:t>Random</a:t>
                      </a:r>
                      <a:r>
                        <a:rPr lang="en-GB" baseline="0" dirty="0" smtClean="0"/>
                        <a:t> Plasma Glucose</a:t>
                      </a:r>
                      <a:endParaRPr lang="en-GB" dirty="0"/>
                    </a:p>
                  </a:txBody>
                  <a:tcPr/>
                </a:tc>
                <a:tc>
                  <a:txBody>
                    <a:bodyPr/>
                    <a:lstStyle/>
                    <a:p>
                      <a:r>
                        <a:rPr lang="en-GB" dirty="0" smtClean="0"/>
                        <a:t>None</a:t>
                      </a:r>
                      <a:endParaRPr lang="en-GB" dirty="0"/>
                    </a:p>
                  </a:txBody>
                  <a:tcPr/>
                </a:tc>
                <a:tc>
                  <a:txBody>
                    <a:bodyPr/>
                    <a:lstStyle/>
                    <a:p>
                      <a:pPr>
                        <a:buFont typeface="Arial" pitchFamily="34" charset="0"/>
                        <a:buChar char="•"/>
                      </a:pPr>
                      <a:r>
                        <a:rPr lang="en-GB" dirty="0" smtClean="0"/>
                        <a:t> ≥ 200 mg/</a:t>
                      </a:r>
                      <a:r>
                        <a:rPr lang="en-GB" dirty="0" err="1" smtClean="0"/>
                        <a:t>dL</a:t>
                      </a:r>
                      <a:r>
                        <a:rPr lang="en-GB" dirty="0" smtClean="0"/>
                        <a:t> (plus symptoms of diabetes)</a:t>
                      </a:r>
                      <a:endParaRPr lang="en-GB" dirty="0"/>
                    </a:p>
                  </a:txBody>
                  <a:tcPr/>
                </a:tc>
                <a:extLst>
                  <a:ext uri="{0D108BD9-81ED-4DB2-BD59-A6C34878D82A}">
                    <a16:rowId xmlns:a16="http://schemas.microsoft.com/office/drawing/2014/main" val="10001"/>
                  </a:ext>
                </a:extLst>
              </a:tr>
              <a:tr h="1017119">
                <a:tc>
                  <a:txBody>
                    <a:bodyPr/>
                    <a:lstStyle/>
                    <a:p>
                      <a:r>
                        <a:rPr lang="en-GB" dirty="0" smtClean="0"/>
                        <a:t>Fasting Plasma Glucose</a:t>
                      </a:r>
                      <a:endParaRPr lang="en-GB" dirty="0"/>
                    </a:p>
                  </a:txBody>
                  <a:tcPr/>
                </a:tc>
                <a:tc>
                  <a:txBody>
                    <a:bodyPr/>
                    <a:lstStyle/>
                    <a:p>
                      <a:r>
                        <a:rPr lang="en-GB" dirty="0" smtClean="0"/>
                        <a:t>8-12 hour fast prior to sampling</a:t>
                      </a:r>
                      <a:endParaRPr lang="en-GB" dirty="0"/>
                    </a:p>
                  </a:txBody>
                  <a:tcPr/>
                </a:tc>
                <a:tc>
                  <a:txBody>
                    <a:bodyPr/>
                    <a:lstStyle/>
                    <a:p>
                      <a:pPr>
                        <a:buFont typeface="Arial" pitchFamily="34" charset="0"/>
                        <a:buChar char="•"/>
                      </a:pPr>
                      <a:r>
                        <a:rPr lang="en-GB" dirty="0" smtClean="0"/>
                        <a:t> ≥ 126 mg/</a:t>
                      </a:r>
                      <a:r>
                        <a:rPr lang="en-GB" dirty="0" err="1" smtClean="0"/>
                        <a:t>dL</a:t>
                      </a:r>
                      <a:endParaRPr lang="en-GB" dirty="0" smtClean="0"/>
                    </a:p>
                    <a:p>
                      <a:pPr>
                        <a:buFont typeface="Arial" pitchFamily="34" charset="0"/>
                        <a:buChar char="•"/>
                      </a:pPr>
                      <a:r>
                        <a:rPr lang="en-GB" dirty="0" smtClean="0"/>
                        <a:t> </a:t>
                      </a:r>
                      <a:r>
                        <a:rPr lang="en-GB" dirty="0" smtClean="0">
                          <a:solidFill>
                            <a:srgbClr val="00B050"/>
                          </a:solidFill>
                        </a:rPr>
                        <a:t>Values &lt;100 mg/</a:t>
                      </a:r>
                      <a:r>
                        <a:rPr lang="en-GB" dirty="0" err="1" smtClean="0">
                          <a:solidFill>
                            <a:srgbClr val="00B050"/>
                          </a:solidFill>
                        </a:rPr>
                        <a:t>dL</a:t>
                      </a:r>
                      <a:r>
                        <a:rPr lang="en-GB" dirty="0" smtClean="0">
                          <a:solidFill>
                            <a:srgbClr val="00B050"/>
                          </a:solidFill>
                        </a:rPr>
                        <a:t> are sufficient</a:t>
                      </a:r>
                      <a:r>
                        <a:rPr lang="en-GB" baseline="0" dirty="0" smtClean="0">
                          <a:solidFill>
                            <a:srgbClr val="00B050"/>
                          </a:solidFill>
                        </a:rPr>
                        <a:t> to rule out DM</a:t>
                      </a:r>
                      <a:endParaRPr lang="en-GB" dirty="0">
                        <a:solidFill>
                          <a:srgbClr val="00B050"/>
                        </a:solidFill>
                      </a:endParaRPr>
                    </a:p>
                  </a:txBody>
                  <a:tcPr/>
                </a:tc>
                <a:extLst>
                  <a:ext uri="{0D108BD9-81ED-4DB2-BD59-A6C34878D82A}">
                    <a16:rowId xmlns:a16="http://schemas.microsoft.com/office/drawing/2014/main" val="10002"/>
                  </a:ext>
                </a:extLst>
              </a:tr>
              <a:tr h="1017119">
                <a:tc>
                  <a:txBody>
                    <a:bodyPr/>
                    <a:lstStyle/>
                    <a:p>
                      <a:r>
                        <a:rPr lang="en-GB" dirty="0" smtClean="0"/>
                        <a:t>Urine Glucose</a:t>
                      </a:r>
                      <a:endParaRPr lang="en-GB" dirty="0"/>
                    </a:p>
                  </a:txBody>
                  <a:tcPr/>
                </a:tc>
                <a:tc>
                  <a:txBody>
                    <a:bodyPr/>
                    <a:lstStyle/>
                    <a:p>
                      <a:r>
                        <a:rPr lang="en-GB" dirty="0" smtClean="0"/>
                        <a:t>None</a:t>
                      </a:r>
                      <a:endParaRPr lang="en-GB" dirty="0"/>
                    </a:p>
                  </a:txBody>
                  <a:tcPr/>
                </a:tc>
                <a:tc>
                  <a:txBody>
                    <a:bodyPr/>
                    <a:lstStyle/>
                    <a:p>
                      <a:pPr>
                        <a:buFont typeface="Arial" pitchFamily="34" charset="0"/>
                        <a:buChar char="•"/>
                      </a:pPr>
                      <a:r>
                        <a:rPr lang="en-GB" dirty="0" smtClean="0"/>
                        <a:t> Positive glucose</a:t>
                      </a:r>
                    </a:p>
                    <a:p>
                      <a:pPr>
                        <a:buFont typeface="Arial" pitchFamily="34" charset="0"/>
                        <a:buChar char="•"/>
                      </a:pPr>
                      <a:r>
                        <a:rPr lang="en-GB" dirty="0" smtClean="0"/>
                        <a:t> Urine</a:t>
                      </a:r>
                      <a:r>
                        <a:rPr lang="en-GB" baseline="0" dirty="0" smtClean="0"/>
                        <a:t> glucose is a poor marker for DM</a:t>
                      </a:r>
                      <a:endParaRPr lang="en-GB" dirty="0"/>
                    </a:p>
                  </a:txBody>
                  <a:tcPr/>
                </a:tc>
                <a:extLst>
                  <a:ext uri="{0D108BD9-81ED-4DB2-BD59-A6C34878D82A}">
                    <a16:rowId xmlns:a16="http://schemas.microsoft.com/office/drawing/2014/main" val="10003"/>
                  </a:ext>
                </a:extLst>
              </a:tr>
              <a:tr h="1932526">
                <a:tc>
                  <a:txBody>
                    <a:bodyPr/>
                    <a:lstStyle/>
                    <a:p>
                      <a:r>
                        <a:rPr lang="en-GB" dirty="0" smtClean="0"/>
                        <a:t>Oral Glucose Tolerance </a:t>
                      </a:r>
                      <a:r>
                        <a:rPr lang="en-GB" dirty="0" smtClean="0"/>
                        <a:t>Test </a:t>
                      </a:r>
                      <a:r>
                        <a:rPr lang="en-GB" dirty="0" smtClean="0">
                          <a:latin typeface="+mj-lt"/>
                        </a:rPr>
                        <a:t>(</a:t>
                      </a:r>
                      <a:r>
                        <a:rPr lang="en-US" sz="1800" dirty="0" smtClean="0">
                          <a:latin typeface="+mj-lt"/>
                        </a:rPr>
                        <a:t>OGTT)</a:t>
                      </a:r>
                      <a:endParaRPr lang="en-GB" dirty="0">
                        <a:latin typeface="+mj-lt"/>
                      </a:endParaRPr>
                    </a:p>
                  </a:txBody>
                  <a:tcPr/>
                </a:tc>
                <a:tc>
                  <a:txBody>
                    <a:bodyPr/>
                    <a:lstStyle/>
                    <a:p>
                      <a:pPr>
                        <a:buFont typeface="Arial" pitchFamily="34" charset="0"/>
                        <a:buChar char="•"/>
                      </a:pPr>
                      <a:r>
                        <a:rPr lang="en-GB" dirty="0" smtClean="0"/>
                        <a:t> Adequate</a:t>
                      </a:r>
                      <a:r>
                        <a:rPr lang="en-GB" baseline="0" dirty="0" smtClean="0"/>
                        <a:t> carbohydrate diet at least 3 days prior to testing</a:t>
                      </a:r>
                    </a:p>
                    <a:p>
                      <a:pPr>
                        <a:buFont typeface="Arial" pitchFamily="34" charset="0"/>
                        <a:buChar char="•"/>
                      </a:pPr>
                      <a:r>
                        <a:rPr lang="en-GB" baseline="0" dirty="0" smtClean="0"/>
                        <a:t> Fasting sample </a:t>
                      </a:r>
                    </a:p>
                    <a:p>
                      <a:pPr>
                        <a:buFont typeface="Arial" pitchFamily="34" charset="0"/>
                        <a:buChar char="•"/>
                      </a:pPr>
                      <a:r>
                        <a:rPr lang="en-GB" baseline="0" dirty="0" smtClean="0"/>
                        <a:t> 75g glucose load followed by serial testing</a:t>
                      </a:r>
                      <a:endParaRPr lang="en-GB" dirty="0"/>
                    </a:p>
                  </a:txBody>
                  <a:tcPr/>
                </a:tc>
                <a:tc>
                  <a:txBody>
                    <a:bodyPr/>
                    <a:lstStyle/>
                    <a:p>
                      <a:pPr>
                        <a:buFont typeface="Arial" pitchFamily="34" charset="0"/>
                        <a:buChar char="•"/>
                      </a:pPr>
                      <a:r>
                        <a:rPr lang="en-GB" dirty="0" smtClean="0"/>
                        <a:t> ≥ 200 mg/</a:t>
                      </a:r>
                      <a:r>
                        <a:rPr lang="en-GB" dirty="0" err="1" smtClean="0"/>
                        <a:t>dL</a:t>
                      </a:r>
                      <a:r>
                        <a:rPr lang="en-GB" dirty="0" smtClean="0"/>
                        <a:t> </a:t>
                      </a:r>
                      <a:r>
                        <a:rPr lang="en-GB" dirty="0" smtClean="0">
                          <a:solidFill>
                            <a:srgbClr val="00B050"/>
                          </a:solidFill>
                        </a:rPr>
                        <a:t>(testing</a:t>
                      </a:r>
                      <a:r>
                        <a:rPr lang="en-GB" baseline="0" dirty="0" smtClean="0">
                          <a:solidFill>
                            <a:srgbClr val="00B050"/>
                          </a:solidFill>
                        </a:rPr>
                        <a:t> at 2 hours</a:t>
                      </a:r>
                      <a:r>
                        <a:rPr lang="en-GB" dirty="0" smtClean="0">
                          <a:solidFill>
                            <a:srgbClr val="00B050"/>
                          </a:solidFill>
                        </a:rPr>
                        <a:t>)</a:t>
                      </a:r>
                      <a:endParaRPr lang="en-GB" dirty="0">
                        <a:solidFill>
                          <a:srgbClr val="00B050"/>
                        </a:solidFill>
                      </a:endParaRPr>
                    </a:p>
                  </a:txBody>
                  <a:tcPr/>
                </a:tc>
                <a:extLst>
                  <a:ext uri="{0D108BD9-81ED-4DB2-BD59-A6C34878D82A}">
                    <a16:rowId xmlns:a16="http://schemas.microsoft.com/office/drawing/2014/main" val="10004"/>
                  </a:ext>
                </a:extLst>
              </a:tr>
              <a:tr h="1322255">
                <a:tc>
                  <a:txBody>
                    <a:bodyPr/>
                    <a:lstStyle/>
                    <a:p>
                      <a:r>
                        <a:rPr lang="en-GB" dirty="0" smtClean="0"/>
                        <a:t>2 Hour Post </a:t>
                      </a:r>
                      <a:r>
                        <a:rPr lang="en-GB" dirty="0" err="1" smtClean="0"/>
                        <a:t>Prandial</a:t>
                      </a:r>
                      <a:r>
                        <a:rPr lang="en-GB" dirty="0" smtClean="0"/>
                        <a:t> Test</a:t>
                      </a:r>
                      <a:endParaRPr lang="en-GB" dirty="0"/>
                    </a:p>
                  </a:txBody>
                  <a:tcPr/>
                </a:tc>
                <a:tc>
                  <a:txBody>
                    <a:bodyPr/>
                    <a:lstStyle/>
                    <a:p>
                      <a:pPr>
                        <a:buFont typeface="Arial" pitchFamily="34" charset="0"/>
                        <a:buChar char="•"/>
                      </a:pPr>
                      <a:r>
                        <a:rPr lang="en-GB" dirty="0" smtClean="0"/>
                        <a:t> Fasting sample</a:t>
                      </a:r>
                    </a:p>
                    <a:p>
                      <a:pPr>
                        <a:buFont typeface="Arial" pitchFamily="34" charset="0"/>
                        <a:buChar char="•"/>
                      </a:pPr>
                      <a:r>
                        <a:rPr lang="en-GB" baseline="0" dirty="0" smtClean="0"/>
                        <a:t> Normal meal or standard glucose load (75g) followed by testing at 2 hours</a:t>
                      </a:r>
                    </a:p>
                  </a:txBody>
                  <a:tcPr/>
                </a:tc>
                <a:tc>
                  <a:txBody>
                    <a:bodyPr/>
                    <a:lstStyle/>
                    <a:p>
                      <a:pPr>
                        <a:buFont typeface="Arial" pitchFamily="34" charset="0"/>
                        <a:buChar char="•"/>
                      </a:pPr>
                      <a:r>
                        <a:rPr lang="en-GB" dirty="0" smtClean="0"/>
                        <a:t> ≥ 200 mg/</a:t>
                      </a:r>
                      <a:r>
                        <a:rPr lang="en-GB" dirty="0" err="1" smtClean="0"/>
                        <a:t>dL</a:t>
                      </a:r>
                      <a:r>
                        <a:rPr lang="en-GB" dirty="0" smtClean="0"/>
                        <a:t> </a:t>
                      </a:r>
                      <a:r>
                        <a:rPr lang="en-GB" dirty="0" smtClean="0">
                          <a:solidFill>
                            <a:srgbClr val="00B050"/>
                          </a:solidFill>
                        </a:rPr>
                        <a:t>(testing</a:t>
                      </a:r>
                      <a:r>
                        <a:rPr lang="en-GB" baseline="0" dirty="0" smtClean="0">
                          <a:solidFill>
                            <a:srgbClr val="00B050"/>
                          </a:solidFill>
                        </a:rPr>
                        <a:t> at 2 hours</a:t>
                      </a:r>
                      <a:r>
                        <a:rPr lang="en-GB" dirty="0" smtClean="0">
                          <a:solidFill>
                            <a:srgbClr val="00B050"/>
                          </a:solidFill>
                        </a:rPr>
                        <a:t>)</a:t>
                      </a:r>
                      <a:endParaRPr lang="en-GB" dirty="0">
                        <a:solidFill>
                          <a:srgbClr val="00B050"/>
                        </a:solidFill>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eb.campbell.edu/faculty/nemecz/308_lect/lect6/fig10.jpg"/>
          <p:cNvPicPr>
            <a:picLocks noChangeAspect="1" noChangeArrowheads="1"/>
          </p:cNvPicPr>
          <p:nvPr/>
        </p:nvPicPr>
        <p:blipFill>
          <a:blip r:embed="rId2"/>
          <a:srcRect/>
          <a:stretch>
            <a:fillRect/>
          </a:stretch>
        </p:blipFill>
        <p:spPr bwMode="auto">
          <a:xfrm>
            <a:off x="1216025" y="342899"/>
            <a:ext cx="6457950" cy="61690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eaLnBrk="1" hangingPunct="1"/>
            <a:r>
              <a:rPr lang="en-US" smtClean="0">
                <a:latin typeface="Calibri" pitchFamily="34" charset="0"/>
              </a:rPr>
              <a:t>Hyperglycemia (cont’d)</a:t>
            </a:r>
          </a:p>
        </p:txBody>
      </p:sp>
      <p:sp>
        <p:nvSpPr>
          <p:cNvPr id="31746" name="Rectangle 3"/>
          <p:cNvSpPr>
            <a:spLocks noGrp="1" noChangeArrowheads="1"/>
          </p:cNvSpPr>
          <p:nvPr>
            <p:ph type="body" idx="4294967295"/>
          </p:nvPr>
        </p:nvSpPr>
        <p:spPr/>
        <p:txBody>
          <a:bodyPr/>
          <a:lstStyle/>
          <a:p>
            <a:pPr lvl="1" eaLnBrk="1" hangingPunct="1">
              <a:defRPr/>
            </a:pPr>
            <a:r>
              <a:rPr lang="en-US" sz="2000" dirty="0" smtClean="0">
                <a:latin typeface="Calibri" pitchFamily="34" charset="0"/>
              </a:rPr>
              <a:t>Patients with following criteria have “pre-diabetes”:</a:t>
            </a:r>
          </a:p>
          <a:p>
            <a:pPr lvl="2" eaLnBrk="1" hangingPunct="1">
              <a:defRPr/>
            </a:pPr>
            <a:r>
              <a:rPr lang="en-US" sz="2000" dirty="0" smtClean="0">
                <a:latin typeface="Calibri" pitchFamily="34" charset="0"/>
              </a:rPr>
              <a:t>Fasting glucose of ≥100 mg/</a:t>
            </a:r>
            <a:r>
              <a:rPr lang="en-US" sz="2000" dirty="0" err="1" smtClean="0">
                <a:latin typeface="Calibri" pitchFamily="34" charset="0"/>
              </a:rPr>
              <a:t>dL</a:t>
            </a:r>
            <a:r>
              <a:rPr lang="en-US" sz="2000" dirty="0" smtClean="0">
                <a:latin typeface="Calibri" pitchFamily="34" charset="0"/>
              </a:rPr>
              <a:t> but &lt;126 mg/</a:t>
            </a:r>
            <a:r>
              <a:rPr lang="en-US" sz="2000" dirty="0" err="1" smtClean="0">
                <a:latin typeface="Calibri" pitchFamily="34" charset="0"/>
              </a:rPr>
              <a:t>dL</a:t>
            </a:r>
            <a:endParaRPr lang="en-US" sz="2000" dirty="0" smtClean="0">
              <a:latin typeface="Calibri" pitchFamily="34" charset="0"/>
            </a:endParaRPr>
          </a:p>
          <a:p>
            <a:pPr lvl="2" eaLnBrk="1" hangingPunct="1">
              <a:defRPr/>
            </a:pPr>
            <a:r>
              <a:rPr lang="en-US" sz="2000" dirty="0" smtClean="0">
                <a:latin typeface="Calibri" pitchFamily="34" charset="0"/>
              </a:rPr>
              <a:t>OGTT 2-hour level of ≥140 mg/</a:t>
            </a:r>
            <a:r>
              <a:rPr lang="en-US" sz="2000" dirty="0" err="1" smtClean="0">
                <a:latin typeface="Calibri" pitchFamily="34" charset="0"/>
              </a:rPr>
              <a:t>dL</a:t>
            </a:r>
            <a:r>
              <a:rPr lang="en-US" sz="2000" dirty="0" smtClean="0">
                <a:latin typeface="Calibri" pitchFamily="34" charset="0"/>
              </a:rPr>
              <a:t> but &lt;200 mg/</a:t>
            </a:r>
            <a:r>
              <a:rPr lang="en-US" sz="2000" dirty="0" err="1" smtClean="0">
                <a:latin typeface="Calibri" pitchFamily="34" charset="0"/>
              </a:rPr>
              <a:t>dL</a:t>
            </a:r>
            <a:endParaRPr lang="en-US" sz="2000" dirty="0">
              <a:latin typeface="Calibri" pitchFamily="34" charset="0"/>
            </a:endParaRPr>
          </a:p>
          <a:p>
            <a:pPr marL="914400" lvl="2" indent="0" eaLnBrk="1" hangingPunct="1">
              <a:buFont typeface="Arial" charset="0"/>
              <a:buNone/>
              <a:defRPr/>
            </a:pPr>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eaLnBrk="1" hangingPunct="1"/>
            <a:r>
              <a:rPr lang="en-US" smtClean="0">
                <a:latin typeface="Calibri" pitchFamily="34" charset="0"/>
              </a:rPr>
              <a:t>Hyperglycemia (cont’d)</a:t>
            </a:r>
          </a:p>
        </p:txBody>
      </p:sp>
      <p:sp>
        <p:nvSpPr>
          <p:cNvPr id="36866" name="Rectangle 3"/>
          <p:cNvSpPr>
            <a:spLocks noGrp="1" noChangeArrowheads="1"/>
          </p:cNvSpPr>
          <p:nvPr>
            <p:ph type="body" idx="4294967295"/>
          </p:nvPr>
        </p:nvSpPr>
        <p:spPr/>
        <p:txBody>
          <a:bodyPr/>
          <a:lstStyle/>
          <a:p>
            <a:pPr eaLnBrk="1" hangingPunct="1"/>
            <a:r>
              <a:rPr lang="en-US" smtClean="0">
                <a:latin typeface="Calibri" pitchFamily="34" charset="0"/>
              </a:rPr>
              <a:t>Criteria for Testing &amp; Diagnosis of Gestational Diabetes</a:t>
            </a:r>
            <a:endParaRPr lang="en-US" sz="1800" smtClean="0">
              <a:latin typeface="Calibri" pitchFamily="34" charset="0"/>
            </a:endParaRPr>
          </a:p>
          <a:p>
            <a:pPr lvl="1" eaLnBrk="1" hangingPunct="1"/>
            <a:r>
              <a:rPr lang="en-US" sz="1800" smtClean="0">
                <a:latin typeface="Calibri" pitchFamily="34" charset="0"/>
              </a:rPr>
              <a:t>Age &gt;25 years</a:t>
            </a:r>
          </a:p>
          <a:p>
            <a:pPr lvl="1" eaLnBrk="1" hangingPunct="1"/>
            <a:r>
              <a:rPr lang="en-US" sz="1800" smtClean="0">
                <a:latin typeface="Calibri" pitchFamily="34" charset="0"/>
              </a:rPr>
              <a:t>Overweight</a:t>
            </a:r>
          </a:p>
          <a:p>
            <a:pPr lvl="1" eaLnBrk="1" hangingPunct="1"/>
            <a:r>
              <a:rPr lang="en-US" sz="1800" smtClean="0">
                <a:latin typeface="Calibri" pitchFamily="34" charset="0"/>
              </a:rPr>
              <a:t>Strong family history of diabetes</a:t>
            </a:r>
          </a:p>
          <a:p>
            <a:pPr lvl="1" eaLnBrk="1" hangingPunct="1"/>
            <a:r>
              <a:rPr lang="en-US" sz="1800" smtClean="0">
                <a:latin typeface="Calibri" pitchFamily="34" charset="0"/>
              </a:rPr>
              <a:t>History of abnormal glucose metabolism</a:t>
            </a:r>
          </a:p>
          <a:p>
            <a:pPr lvl="1" eaLnBrk="1" hangingPunct="1"/>
            <a:r>
              <a:rPr lang="en-US" sz="1800" smtClean="0">
                <a:latin typeface="Calibri" pitchFamily="34" charset="0"/>
              </a:rPr>
              <a:t>History of poor obstetric outcome</a:t>
            </a:r>
          </a:p>
          <a:p>
            <a:pPr lvl="1" eaLnBrk="1" hangingPunct="1"/>
            <a:r>
              <a:rPr lang="en-US" sz="1800" smtClean="0">
                <a:latin typeface="Calibri" pitchFamily="34" charset="0"/>
              </a:rPr>
              <a:t>Presence of glycosuria or glucosuria</a:t>
            </a:r>
            <a:r>
              <a:rPr lang="en-US" smtClean="0"/>
              <a:t> </a:t>
            </a:r>
            <a:endParaRPr lang="en-US" sz="1800" smtClean="0">
              <a:latin typeface="Calibri" pitchFamily="34" charset="0"/>
            </a:endParaRPr>
          </a:p>
          <a:p>
            <a:pPr lvl="1" eaLnBrk="1" hangingPunct="1"/>
            <a:r>
              <a:rPr lang="en-US" sz="1800" smtClean="0">
                <a:latin typeface="Calibri" pitchFamily="34" charset="0"/>
              </a:rPr>
              <a:t>Diagnosis of polycystic ovarian syndrome</a:t>
            </a:r>
          </a:p>
          <a:p>
            <a:pPr lvl="1" eaLnBrk="1" hangingPunct="1"/>
            <a:r>
              <a:rPr lang="en-US" sz="1800" smtClean="0">
                <a:latin typeface="Calibri" pitchFamily="34" charset="0"/>
              </a:rPr>
              <a:t>Ethnicity/race (African American, Latino, Native American)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pPr eaLnBrk="1" hangingPunct="1"/>
            <a:r>
              <a:rPr lang="en-US" smtClean="0">
                <a:latin typeface="Calibri" pitchFamily="34" charset="0"/>
              </a:rPr>
              <a:t>Hypoglycemia</a:t>
            </a:r>
          </a:p>
        </p:txBody>
      </p:sp>
      <p:sp>
        <p:nvSpPr>
          <p:cNvPr id="329731" name="Rectangle 3"/>
          <p:cNvSpPr>
            <a:spLocks noGrp="1" noChangeArrowheads="1"/>
          </p:cNvSpPr>
          <p:nvPr>
            <p:ph type="body" idx="4294967295"/>
          </p:nvPr>
        </p:nvSpPr>
        <p:spPr/>
        <p:txBody>
          <a:bodyPr rtlCol="0">
            <a:normAutofit fontScale="92500" lnSpcReduction="10000"/>
          </a:bodyPr>
          <a:lstStyle/>
          <a:p>
            <a:pPr eaLnBrk="1" fontAlgn="auto" hangingPunct="1">
              <a:lnSpc>
                <a:spcPct val="80000"/>
              </a:lnSpc>
              <a:spcAft>
                <a:spcPts val="0"/>
              </a:spcAft>
              <a:buFont typeface="Arial"/>
              <a:buChar char="•"/>
              <a:defRPr/>
            </a:pPr>
            <a:r>
              <a:rPr lang="en-US" sz="2000" dirty="0">
                <a:latin typeface="+mn-lt"/>
              </a:rPr>
              <a:t>Decreased plasma glucose levels</a:t>
            </a:r>
          </a:p>
          <a:p>
            <a:pPr eaLnBrk="1" fontAlgn="auto" hangingPunct="1">
              <a:lnSpc>
                <a:spcPct val="80000"/>
              </a:lnSpc>
              <a:spcAft>
                <a:spcPts val="0"/>
              </a:spcAft>
              <a:buFont typeface="Arial"/>
              <a:buChar char="•"/>
              <a:defRPr/>
            </a:pPr>
            <a:r>
              <a:rPr lang="en-US" sz="2000" dirty="0">
                <a:latin typeface="+mn-lt"/>
              </a:rPr>
              <a:t>Can be transient &amp; relatively insignificant or life-threatening</a:t>
            </a:r>
          </a:p>
          <a:p>
            <a:pPr eaLnBrk="1" fontAlgn="auto" hangingPunct="1">
              <a:lnSpc>
                <a:spcPct val="80000"/>
              </a:lnSpc>
              <a:spcAft>
                <a:spcPts val="0"/>
              </a:spcAft>
              <a:buFont typeface="Arial"/>
              <a:buChar char="•"/>
              <a:defRPr/>
            </a:pPr>
            <a:r>
              <a:rPr lang="en-US" sz="2000" dirty="0">
                <a:latin typeface="+mn-lt"/>
              </a:rPr>
              <a:t>Occurs in healthy-appearing and sick patients, as a result of reaction to medication or of </a:t>
            </a:r>
            <a:r>
              <a:rPr lang="en-US" sz="2000" dirty="0" smtClean="0">
                <a:latin typeface="+mn-lt"/>
              </a:rPr>
              <a:t>illness (ex: autoantibodies to insulin)</a:t>
            </a:r>
          </a:p>
          <a:p>
            <a:pPr eaLnBrk="1" fontAlgn="auto" hangingPunct="1">
              <a:lnSpc>
                <a:spcPct val="80000"/>
              </a:lnSpc>
              <a:spcAft>
                <a:spcPts val="0"/>
              </a:spcAft>
              <a:buFont typeface="Arial"/>
              <a:buChar char="•"/>
              <a:defRPr/>
            </a:pPr>
            <a:r>
              <a:rPr lang="en-US" sz="2000" dirty="0" smtClean="0">
                <a:latin typeface="+mn-lt"/>
              </a:rPr>
              <a:t>Most often is the result of aggressive use of insulin treatment to maintain normoglycemia.</a:t>
            </a:r>
            <a:endParaRPr lang="en-US" sz="2000" dirty="0">
              <a:latin typeface="+mn-lt"/>
            </a:endParaRPr>
          </a:p>
          <a:p>
            <a:pPr eaLnBrk="1" fontAlgn="auto" hangingPunct="1">
              <a:lnSpc>
                <a:spcPct val="80000"/>
              </a:lnSpc>
              <a:spcAft>
                <a:spcPts val="0"/>
              </a:spcAft>
              <a:buFont typeface="Arial"/>
              <a:buChar char="•"/>
              <a:defRPr/>
            </a:pPr>
            <a:r>
              <a:rPr lang="en-US" sz="2000" dirty="0">
                <a:latin typeface="+mn-lt"/>
              </a:rPr>
              <a:t>Symptoms appear at glucose level of about </a:t>
            </a:r>
            <a:r>
              <a:rPr lang="en-US" sz="2000" dirty="0">
                <a:solidFill>
                  <a:srgbClr val="FFFF00"/>
                </a:solidFill>
                <a:latin typeface="+mn-lt"/>
              </a:rPr>
              <a:t>50–55 mg/</a:t>
            </a:r>
            <a:r>
              <a:rPr lang="en-US" sz="2000" dirty="0" err="1">
                <a:solidFill>
                  <a:srgbClr val="FFFF00"/>
                </a:solidFill>
                <a:latin typeface="+mn-lt"/>
              </a:rPr>
              <a:t>dL</a:t>
            </a:r>
            <a:r>
              <a:rPr lang="en-US" sz="2000" dirty="0">
                <a:latin typeface="+mn-lt"/>
              </a:rPr>
              <a:t>.</a:t>
            </a:r>
          </a:p>
          <a:p>
            <a:pPr eaLnBrk="1" fontAlgn="auto" hangingPunct="1">
              <a:lnSpc>
                <a:spcPct val="80000"/>
              </a:lnSpc>
              <a:spcAft>
                <a:spcPts val="0"/>
              </a:spcAft>
              <a:buFont typeface="Arial"/>
              <a:buChar char="•"/>
              <a:defRPr/>
            </a:pPr>
            <a:r>
              <a:rPr lang="en-US" sz="2000" dirty="0">
                <a:solidFill>
                  <a:srgbClr val="FFFF00"/>
                </a:solidFill>
                <a:latin typeface="+mn-lt"/>
              </a:rPr>
              <a:t>Symptoms</a:t>
            </a:r>
            <a:r>
              <a:rPr lang="en-US" sz="2000" dirty="0">
                <a:latin typeface="+mn-lt"/>
              </a:rPr>
              <a:t>: increased hunger, sweating, nausea &amp; vomiting, dizziness, nervousness &amp; shaking, blurred speech &amp; sight, mental </a:t>
            </a:r>
            <a:r>
              <a:rPr lang="en-US" sz="2000" dirty="0" smtClean="0">
                <a:latin typeface="+mn-lt"/>
              </a:rPr>
              <a:t>confusion</a:t>
            </a:r>
          </a:p>
          <a:p>
            <a:pPr eaLnBrk="1" fontAlgn="auto" hangingPunct="1">
              <a:lnSpc>
                <a:spcPct val="80000"/>
              </a:lnSpc>
              <a:spcAft>
                <a:spcPts val="0"/>
              </a:spcAft>
              <a:buFont typeface="Arial"/>
              <a:buChar char="•"/>
              <a:defRPr/>
            </a:pPr>
            <a:r>
              <a:rPr lang="en-US" sz="2000" dirty="0" smtClean="0">
                <a:solidFill>
                  <a:srgbClr val="FFFF00"/>
                </a:solidFill>
                <a:latin typeface="+mn-lt"/>
              </a:rPr>
              <a:t>Lab findings</a:t>
            </a:r>
            <a:r>
              <a:rPr lang="en-US" sz="2000" dirty="0" smtClean="0">
                <a:latin typeface="+mn-lt"/>
              </a:rPr>
              <a:t>: </a:t>
            </a:r>
          </a:p>
          <a:p>
            <a:pPr marL="457200" indent="-457200" eaLnBrk="1" fontAlgn="auto" hangingPunct="1">
              <a:lnSpc>
                <a:spcPct val="80000"/>
              </a:lnSpc>
              <a:spcAft>
                <a:spcPts val="0"/>
              </a:spcAft>
              <a:buFont typeface="+mj-lt"/>
              <a:buAutoNum type="arabicParenR"/>
              <a:defRPr/>
            </a:pPr>
            <a:r>
              <a:rPr lang="en-US" sz="2000" dirty="0" smtClean="0">
                <a:latin typeface="+mn-lt"/>
              </a:rPr>
              <a:t>Blood glucose- low</a:t>
            </a:r>
          </a:p>
          <a:p>
            <a:pPr marL="457200" indent="-457200" eaLnBrk="1" fontAlgn="auto" hangingPunct="1">
              <a:lnSpc>
                <a:spcPct val="80000"/>
              </a:lnSpc>
              <a:spcAft>
                <a:spcPts val="0"/>
              </a:spcAft>
              <a:buFont typeface="+mj-lt"/>
              <a:buAutoNum type="arabicParenR"/>
              <a:defRPr/>
            </a:pPr>
            <a:r>
              <a:rPr lang="en-US" sz="2000" dirty="0" smtClean="0">
                <a:latin typeface="+mn-lt"/>
              </a:rPr>
              <a:t>Insulin- high</a:t>
            </a:r>
          </a:p>
          <a:p>
            <a:pPr marL="457200" indent="-457200" eaLnBrk="1" fontAlgn="auto" hangingPunct="1">
              <a:lnSpc>
                <a:spcPct val="80000"/>
              </a:lnSpc>
              <a:spcAft>
                <a:spcPts val="0"/>
              </a:spcAft>
              <a:buFont typeface="+mj-lt"/>
              <a:buAutoNum type="arabicParenR"/>
              <a:defRPr/>
            </a:pPr>
            <a:r>
              <a:rPr lang="en-US" sz="2000" dirty="0" smtClean="0">
                <a:latin typeface="+mn-lt"/>
              </a:rPr>
              <a:t>C-peptide- </a:t>
            </a:r>
            <a:r>
              <a:rPr lang="en-US" sz="2000" dirty="0" smtClean="0">
                <a:solidFill>
                  <a:srgbClr val="FFFF00"/>
                </a:solidFill>
                <a:latin typeface="+mn-lt"/>
              </a:rPr>
              <a:t>low</a:t>
            </a:r>
            <a:r>
              <a:rPr lang="en-US" sz="2000" dirty="0" smtClean="0">
                <a:latin typeface="+mn-lt"/>
              </a:rPr>
              <a:t> (</a:t>
            </a:r>
            <a:r>
              <a:rPr lang="en-US" sz="2000" dirty="0" smtClean="0"/>
              <a:t>hypoglycemia caused by over treatment with  </a:t>
            </a:r>
          </a:p>
          <a:p>
            <a:pPr marL="457200" indent="-457200" eaLnBrk="1" fontAlgn="auto" hangingPunct="1">
              <a:lnSpc>
                <a:spcPct val="80000"/>
              </a:lnSpc>
              <a:spcAft>
                <a:spcPts val="0"/>
              </a:spcAft>
              <a:buNone/>
              <a:defRPr/>
            </a:pPr>
            <a:r>
              <a:rPr lang="en-US" sz="2000" dirty="0" smtClean="0"/>
              <a:t>                                commercial insulin</a:t>
            </a:r>
            <a:r>
              <a:rPr lang="en-US" sz="2000" dirty="0" smtClean="0">
                <a:latin typeface="+mn-lt"/>
              </a:rPr>
              <a:t>)</a:t>
            </a:r>
          </a:p>
          <a:p>
            <a:pPr marL="457200" indent="-457200" eaLnBrk="1" fontAlgn="auto" hangingPunct="1">
              <a:lnSpc>
                <a:spcPct val="80000"/>
              </a:lnSpc>
              <a:spcAft>
                <a:spcPts val="0"/>
              </a:spcAft>
              <a:buNone/>
              <a:defRPr/>
            </a:pPr>
            <a:r>
              <a:rPr lang="en-US" sz="2000" dirty="0" smtClean="0">
                <a:latin typeface="+mn-lt"/>
              </a:rPr>
              <a:t>                         </a:t>
            </a:r>
            <a:r>
              <a:rPr lang="en-US" sz="2000" dirty="0" smtClean="0">
                <a:solidFill>
                  <a:srgbClr val="FFFF00"/>
                </a:solidFill>
                <a:latin typeface="+mn-lt"/>
              </a:rPr>
              <a:t>high</a:t>
            </a:r>
            <a:r>
              <a:rPr lang="en-US" sz="2000" dirty="0" smtClean="0">
                <a:latin typeface="+mn-lt"/>
              </a:rPr>
              <a:t> (hypoglycemia not caused by over treatment with </a:t>
            </a:r>
          </a:p>
          <a:p>
            <a:pPr marL="457200" indent="-457200" eaLnBrk="1" fontAlgn="auto" hangingPunct="1">
              <a:lnSpc>
                <a:spcPct val="80000"/>
              </a:lnSpc>
              <a:spcAft>
                <a:spcPts val="0"/>
              </a:spcAft>
              <a:buNone/>
              <a:defRPr/>
            </a:pPr>
            <a:r>
              <a:rPr lang="en-US" sz="2000" dirty="0" smtClean="0">
                <a:latin typeface="+mn-lt"/>
              </a:rPr>
              <a:t>                                  commercial insulin)</a:t>
            </a:r>
          </a:p>
          <a:p>
            <a:pPr marL="457200" indent="-457200" eaLnBrk="1" fontAlgn="auto" hangingPunct="1">
              <a:lnSpc>
                <a:spcPct val="80000"/>
              </a:lnSpc>
              <a:spcAft>
                <a:spcPts val="0"/>
              </a:spcAft>
              <a:buNone/>
              <a:defRPr/>
            </a:pPr>
            <a:r>
              <a:rPr lang="en-US" sz="2000" dirty="0" smtClean="0">
                <a:latin typeface="+mn-lt"/>
              </a:rPr>
              <a:t>                                                                                                                             </a:t>
            </a:r>
          </a:p>
          <a:p>
            <a:pPr eaLnBrk="1" fontAlgn="auto" hangingPunct="1">
              <a:lnSpc>
                <a:spcPct val="80000"/>
              </a:lnSpc>
              <a:spcAft>
                <a:spcPts val="0"/>
              </a:spcAft>
              <a:buNone/>
              <a:defRPr/>
            </a:pPr>
            <a:endParaRPr lang="en-US" sz="2000" dirty="0" smtClean="0">
              <a:latin typeface="+mn-lt"/>
            </a:endParaRPr>
          </a:p>
          <a:p>
            <a:pPr eaLnBrk="1" fontAlgn="auto" hangingPunct="1">
              <a:lnSpc>
                <a:spcPct val="80000"/>
              </a:lnSpc>
              <a:spcAft>
                <a:spcPts val="0"/>
              </a:spcAft>
              <a:buNone/>
              <a:defRPr/>
            </a:pPr>
            <a:endParaRPr lang="en-US" sz="20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bix.com/media/images/c_peptide.jpg"/>
          <p:cNvPicPr>
            <a:picLocks noChangeAspect="1" noChangeArrowheads="1"/>
          </p:cNvPicPr>
          <p:nvPr/>
        </p:nvPicPr>
        <p:blipFill>
          <a:blip r:embed="rId2"/>
          <a:srcRect/>
          <a:stretch>
            <a:fillRect/>
          </a:stretch>
        </p:blipFill>
        <p:spPr bwMode="auto">
          <a:xfrm>
            <a:off x="1854200" y="2854325"/>
            <a:ext cx="4762500" cy="3371850"/>
          </a:xfrm>
          <a:prstGeom prst="rect">
            <a:avLst/>
          </a:prstGeom>
          <a:noFill/>
        </p:spPr>
      </p:pic>
      <p:sp>
        <p:nvSpPr>
          <p:cNvPr id="5" name="Title 4"/>
          <p:cNvSpPr>
            <a:spLocks noGrp="1"/>
          </p:cNvSpPr>
          <p:nvPr>
            <p:ph type="title"/>
          </p:nvPr>
        </p:nvSpPr>
        <p:spPr/>
        <p:txBody>
          <a:bodyPr/>
          <a:lstStyle/>
          <a:p>
            <a:r>
              <a:rPr lang="en-US" dirty="0" smtClean="0"/>
              <a:t>Insulin Structure</a:t>
            </a:r>
            <a:endParaRPr lang="en-US" dirty="0"/>
          </a:p>
        </p:txBody>
      </p:sp>
      <p:sp>
        <p:nvSpPr>
          <p:cNvPr id="6" name="Content Placeholder 5"/>
          <p:cNvSpPr>
            <a:spLocks noGrp="1"/>
          </p:cNvSpPr>
          <p:nvPr>
            <p:ph idx="1"/>
          </p:nvPr>
        </p:nvSpPr>
        <p:spPr/>
        <p:txBody>
          <a:bodyPr/>
          <a:lstStyle/>
          <a:p>
            <a:r>
              <a:rPr lang="en-US" dirty="0" smtClean="0"/>
              <a:t>Commercial insulin preparations contain no C-peptide.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457200" y="847725"/>
            <a:ext cx="8524875" cy="768350"/>
          </a:xfrm>
        </p:spPr>
        <p:txBody>
          <a:bodyPr rtlCol="0">
            <a:normAutofit fontScale="90000"/>
          </a:bodyPr>
          <a:lstStyle/>
          <a:p>
            <a:pPr eaLnBrk="1" fontAlgn="auto" hangingPunct="1">
              <a:spcAft>
                <a:spcPts val="0"/>
              </a:spcAft>
              <a:defRPr/>
            </a:pPr>
            <a:r>
              <a:rPr lang="en-US" dirty="0">
                <a:latin typeface="+mj-lt"/>
              </a:rPr>
              <a:t>Role of Laboratory in Differential Diagnosis and Management of Patients</a:t>
            </a:r>
          </a:p>
        </p:txBody>
      </p:sp>
      <p:sp>
        <p:nvSpPr>
          <p:cNvPr id="40962" name="Rectangle 3"/>
          <p:cNvSpPr>
            <a:spLocks noGrp="1" noChangeArrowheads="1"/>
          </p:cNvSpPr>
          <p:nvPr>
            <p:ph type="body" idx="4294967295"/>
          </p:nvPr>
        </p:nvSpPr>
        <p:spPr>
          <a:xfrm>
            <a:off x="457200" y="2093913"/>
            <a:ext cx="8229600" cy="4525962"/>
          </a:xfrm>
        </p:spPr>
        <p:txBody>
          <a:bodyPr/>
          <a:lstStyle/>
          <a:p>
            <a:pPr eaLnBrk="1" hangingPunct="1"/>
            <a:r>
              <a:rPr lang="en-US" dirty="0" smtClean="0">
                <a:latin typeface="Calibri" pitchFamily="34" charset="0"/>
              </a:rPr>
              <a:t>Methods of Glucose Measurement</a:t>
            </a:r>
          </a:p>
          <a:p>
            <a:pPr lvl="1" eaLnBrk="1" hangingPunct="1"/>
            <a:r>
              <a:rPr lang="en-US" sz="1800" dirty="0" smtClean="0">
                <a:latin typeface="Calibri" pitchFamily="34" charset="0"/>
              </a:rPr>
              <a:t>Glucose can be measured from serum, plasma, or whole blood.</a:t>
            </a:r>
          </a:p>
          <a:p>
            <a:pPr lvl="1" eaLnBrk="1" hangingPunct="1"/>
            <a:r>
              <a:rPr lang="en-US" sz="1800" dirty="0" smtClean="0">
                <a:solidFill>
                  <a:srgbClr val="FFFF00"/>
                </a:solidFill>
                <a:latin typeface="Calibri" pitchFamily="34" charset="0"/>
              </a:rPr>
              <a:t>Sodium fluoride </a:t>
            </a:r>
            <a:r>
              <a:rPr lang="en-US" sz="1800" dirty="0" smtClean="0">
                <a:latin typeface="Calibri" pitchFamily="34" charset="0"/>
              </a:rPr>
              <a:t>is the best anticoagulant because it </a:t>
            </a:r>
            <a:r>
              <a:rPr lang="en-US" sz="1800" dirty="0" smtClean="0">
                <a:solidFill>
                  <a:srgbClr val="FFFF00"/>
                </a:solidFill>
                <a:latin typeface="Calibri" pitchFamily="34" charset="0"/>
              </a:rPr>
              <a:t>inhibits glycolysis</a:t>
            </a:r>
            <a:r>
              <a:rPr lang="en-US" sz="1800" dirty="0" smtClean="0">
                <a:latin typeface="Calibri" pitchFamily="34" charset="0"/>
              </a:rPr>
              <a:t>.</a:t>
            </a:r>
          </a:p>
          <a:p>
            <a:pPr lvl="1" eaLnBrk="1" hangingPunct="1"/>
            <a:r>
              <a:rPr lang="en-US" sz="1800" dirty="0" smtClean="0">
                <a:latin typeface="Calibri" pitchFamily="34" charset="0"/>
              </a:rPr>
              <a:t>Serum or plasma must be refrigerated &amp; </a:t>
            </a:r>
            <a:r>
              <a:rPr lang="en-US" sz="1800" dirty="0" smtClean="0">
                <a:solidFill>
                  <a:srgbClr val="FFFF00"/>
                </a:solidFill>
                <a:latin typeface="Calibri" pitchFamily="34" charset="0"/>
              </a:rPr>
              <a:t>separated from cells </a:t>
            </a:r>
            <a:r>
              <a:rPr lang="en-US" sz="1800" dirty="0" smtClean="0">
                <a:latin typeface="Calibri" pitchFamily="34" charset="0"/>
              </a:rPr>
              <a:t>within 1 hour to prevent loss of glucose.</a:t>
            </a:r>
          </a:p>
          <a:p>
            <a:pPr lvl="1" eaLnBrk="1" hangingPunct="1"/>
            <a:r>
              <a:rPr lang="en-US" sz="1800" dirty="0" smtClean="0">
                <a:latin typeface="Calibri" pitchFamily="34" charset="0"/>
              </a:rPr>
              <a:t>Fasting blood glucose should be obtained in morning after </a:t>
            </a:r>
            <a:r>
              <a:rPr lang="en-US" sz="1800" dirty="0" smtClean="0">
                <a:solidFill>
                  <a:srgbClr val="FFFF00"/>
                </a:solidFill>
                <a:latin typeface="Calibri" pitchFamily="34" charset="0"/>
              </a:rPr>
              <a:t>8- to 10</a:t>
            </a:r>
            <a:r>
              <a:rPr lang="en-US" sz="1800" dirty="0" smtClean="0">
                <a:latin typeface="Calibri" pitchFamily="34" charset="0"/>
              </a:rPr>
              <a:t>-hour fast.</a:t>
            </a:r>
          </a:p>
          <a:p>
            <a:pPr lvl="1" eaLnBrk="1" hangingPunct="1"/>
            <a:r>
              <a:rPr lang="en-US" sz="1800" dirty="0" smtClean="0">
                <a:latin typeface="Calibri" pitchFamily="34" charset="0"/>
              </a:rPr>
              <a:t>Most common methods of glucose analysis use enzymes </a:t>
            </a:r>
            <a:r>
              <a:rPr lang="en-US" sz="1800" dirty="0" smtClean="0">
                <a:solidFill>
                  <a:srgbClr val="FFFF00"/>
                </a:solidFill>
                <a:latin typeface="Calibri" pitchFamily="34" charset="0"/>
              </a:rPr>
              <a:t>glucose oxidase </a:t>
            </a:r>
            <a:r>
              <a:rPr lang="en-US" sz="1800" dirty="0" smtClean="0">
                <a:latin typeface="Calibri" pitchFamily="34" charset="0"/>
              </a:rPr>
              <a:t>or </a:t>
            </a:r>
            <a:r>
              <a:rPr lang="en-US" sz="1800" dirty="0" smtClean="0">
                <a:solidFill>
                  <a:srgbClr val="FFFF00"/>
                </a:solidFill>
                <a:latin typeface="Calibri" pitchFamily="34" charset="0"/>
              </a:rPr>
              <a:t>hexokinase</a:t>
            </a:r>
            <a:r>
              <a:rPr lang="en-US" sz="1800" dirty="0" smtClean="0">
                <a:latin typeface="Calibri" pitchFamily="34" charset="0"/>
              </a:rPr>
              <a:t>.</a:t>
            </a:r>
          </a:p>
          <a:p>
            <a:pPr lvl="1" eaLnBrk="1" hangingPunct="1"/>
            <a:r>
              <a:rPr lang="en-US" sz="1800" dirty="0" smtClean="0">
                <a:latin typeface="Calibri" pitchFamily="34" charset="0"/>
              </a:rPr>
              <a:t>Nonspecific methods are used in urinalysis section of lab to detect </a:t>
            </a:r>
            <a:r>
              <a:rPr lang="en-US" sz="1800" dirty="0" smtClean="0">
                <a:solidFill>
                  <a:srgbClr val="FFFF00"/>
                </a:solidFill>
                <a:latin typeface="Calibri" pitchFamily="34" charset="0"/>
              </a:rPr>
              <a:t>reducing substances </a:t>
            </a:r>
            <a:r>
              <a:rPr lang="en-US" sz="1800" dirty="0" smtClean="0">
                <a:latin typeface="Calibri" pitchFamily="34" charset="0"/>
              </a:rPr>
              <a:t>other than glucose.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smtClean="0"/>
              <a:t>Hexokinase Methods</a:t>
            </a:r>
            <a:br>
              <a:rPr lang="en-US" dirty="0" smtClean="0"/>
            </a:br>
            <a:r>
              <a:rPr lang="en-US" sz="1800" dirty="0" smtClean="0">
                <a:solidFill>
                  <a:srgbClr val="FFFF00"/>
                </a:solidFill>
              </a:rPr>
              <a:t>Reference Method</a:t>
            </a:r>
          </a:p>
        </p:txBody>
      </p:sp>
      <p:sp>
        <p:nvSpPr>
          <p:cNvPr id="3" name="Content Placeholder 2"/>
          <p:cNvSpPr>
            <a:spLocks noGrp="1"/>
          </p:cNvSpPr>
          <p:nvPr>
            <p:ph idx="1"/>
          </p:nvPr>
        </p:nvSpPr>
        <p:spPr/>
        <p:txBody>
          <a:bodyPr/>
          <a:lstStyle/>
          <a:p>
            <a:pPr marL="0" indent="0">
              <a:buFont typeface="Arial" charset="0"/>
              <a:buNone/>
              <a:defRPr/>
            </a:pPr>
            <a:r>
              <a:rPr lang="en-US" sz="2000" dirty="0" smtClean="0"/>
              <a:t>Glucose +ATP             Glucose-6-phosphate + ADP  </a:t>
            </a:r>
            <a:r>
              <a:rPr lang="en-US" sz="2000" dirty="0" smtClean="0">
                <a:solidFill>
                  <a:srgbClr val="FFFF00"/>
                </a:solidFill>
              </a:rPr>
              <a:t>Hexokinase,Mg</a:t>
            </a:r>
            <a:r>
              <a:rPr lang="en-US" sz="2000" baseline="30000" dirty="0" smtClean="0">
                <a:solidFill>
                  <a:srgbClr val="FFFF00"/>
                </a:solidFill>
              </a:rPr>
              <a:t>2+</a:t>
            </a:r>
          </a:p>
          <a:p>
            <a:pPr marL="0" indent="0">
              <a:buFont typeface="Arial" charset="0"/>
              <a:buNone/>
              <a:defRPr/>
            </a:pPr>
            <a:endParaRPr lang="en-US" sz="2000" dirty="0"/>
          </a:p>
          <a:p>
            <a:pPr marL="0" indent="0">
              <a:buFont typeface="Arial" charset="0"/>
              <a:buNone/>
              <a:defRPr/>
            </a:pPr>
            <a:r>
              <a:rPr lang="en-US" sz="2000" dirty="0"/>
              <a:t>Glucose-6-phosphate </a:t>
            </a:r>
            <a:r>
              <a:rPr lang="en-US" sz="2000" dirty="0" smtClean="0"/>
              <a:t>                6-phsphogluconate   </a:t>
            </a:r>
            <a:r>
              <a:rPr lang="en-US" sz="2000" dirty="0" smtClean="0">
                <a:solidFill>
                  <a:srgbClr val="FFFF00"/>
                </a:solidFill>
              </a:rPr>
              <a:t>dehydrogenase</a:t>
            </a:r>
          </a:p>
          <a:p>
            <a:pPr marL="0" indent="0">
              <a:buFont typeface="Arial" charset="0"/>
              <a:buNone/>
              <a:defRPr/>
            </a:pPr>
            <a:r>
              <a:rPr lang="en-US" sz="2000" dirty="0"/>
              <a:t> </a:t>
            </a:r>
            <a:r>
              <a:rPr lang="en-US" sz="2000" dirty="0" smtClean="0"/>
              <a:t>                            NADP        NADPH + H</a:t>
            </a:r>
          </a:p>
          <a:p>
            <a:pPr marL="0" indent="0">
              <a:buFont typeface="Arial" charset="0"/>
              <a:buNone/>
              <a:defRPr/>
            </a:pPr>
            <a:endParaRPr lang="en-US" sz="2000" dirty="0"/>
          </a:p>
          <a:p>
            <a:pPr>
              <a:buFont typeface="Arial"/>
              <a:buChar char="•"/>
              <a:defRPr/>
            </a:pPr>
            <a:r>
              <a:rPr lang="en-US" sz="2000" dirty="0" smtClean="0"/>
              <a:t>NADPH is measured by increase in absorbance </a:t>
            </a:r>
            <a:r>
              <a:rPr lang="en-US" sz="2000" dirty="0" smtClean="0">
                <a:solidFill>
                  <a:srgbClr val="FFFF00"/>
                </a:solidFill>
              </a:rPr>
              <a:t>@ 340 nm</a:t>
            </a:r>
            <a:endParaRPr lang="en-US" sz="2000" dirty="0">
              <a:solidFill>
                <a:srgbClr val="FFFF00"/>
              </a:solidFill>
            </a:endParaRPr>
          </a:p>
          <a:p>
            <a:pPr>
              <a:buFont typeface="Arial"/>
              <a:buChar char="•"/>
              <a:defRPr/>
            </a:pPr>
            <a:r>
              <a:rPr lang="en-US" sz="2000" dirty="0" smtClean="0"/>
              <a:t>Hemolyzed specimens are unsatisfactory because phosphate esters and enzymes released from RBCs interfere with the assay</a:t>
            </a:r>
          </a:p>
          <a:p>
            <a:pPr>
              <a:buFont typeface="Arial"/>
              <a:buChar char="•"/>
              <a:defRPr/>
            </a:pPr>
            <a:r>
              <a:rPr lang="en-US" sz="2000" dirty="0" smtClean="0"/>
              <a:t>Other interferences include: drugs, bilirubin, and lipemia</a:t>
            </a:r>
          </a:p>
          <a:p>
            <a:pPr>
              <a:buFont typeface="Arial"/>
              <a:buChar char="•"/>
              <a:defRPr/>
            </a:pPr>
            <a:r>
              <a:rPr lang="en-US" sz="2000" dirty="0" smtClean="0"/>
              <a:t>When used in clinical lab a </a:t>
            </a:r>
            <a:r>
              <a:rPr lang="en-US" sz="2000" dirty="0" smtClean="0">
                <a:solidFill>
                  <a:srgbClr val="FFFF00"/>
                </a:solidFill>
              </a:rPr>
              <a:t>specimen blank </a:t>
            </a:r>
            <a:r>
              <a:rPr lang="en-US" sz="2000" dirty="0" smtClean="0"/>
              <a:t>reading is included to correct for interfering substances that absorb at 340nm</a:t>
            </a:r>
          </a:p>
          <a:p>
            <a:pPr marL="0" indent="0">
              <a:buFont typeface="Arial" charset="0"/>
              <a:buNone/>
              <a:defRPr/>
            </a:pPr>
            <a:endParaRPr lang="en-US" sz="2000" dirty="0"/>
          </a:p>
        </p:txBody>
      </p:sp>
      <p:sp>
        <p:nvSpPr>
          <p:cNvPr id="7" name="Right Arrow 6"/>
          <p:cNvSpPr/>
          <p:nvPr/>
        </p:nvSpPr>
        <p:spPr>
          <a:xfrm>
            <a:off x="2393950" y="1800225"/>
            <a:ext cx="546100" cy="46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9" name="Right Arrow 8"/>
          <p:cNvSpPr/>
          <p:nvPr/>
        </p:nvSpPr>
        <p:spPr>
          <a:xfrm>
            <a:off x="3244850" y="2511425"/>
            <a:ext cx="647700" cy="46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Circular Arrow 9"/>
          <p:cNvSpPr/>
          <p:nvPr/>
        </p:nvSpPr>
        <p:spPr>
          <a:xfrm>
            <a:off x="3244850" y="2511425"/>
            <a:ext cx="647700" cy="460375"/>
          </a:xfrm>
          <a:prstGeom prst="circular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4638"/>
            <a:ext cx="8229600" cy="887412"/>
          </a:xfrm>
        </p:spPr>
        <p:txBody>
          <a:bodyPr/>
          <a:lstStyle/>
          <a:p>
            <a:r>
              <a:rPr lang="en-US" sz="3600" dirty="0" smtClean="0"/>
              <a:t>Glucose Oxidase Methods</a:t>
            </a:r>
          </a:p>
        </p:txBody>
      </p:sp>
      <p:sp>
        <p:nvSpPr>
          <p:cNvPr id="3" name="Content Placeholder 2"/>
          <p:cNvSpPr>
            <a:spLocks noGrp="1"/>
          </p:cNvSpPr>
          <p:nvPr>
            <p:ph idx="1"/>
          </p:nvPr>
        </p:nvSpPr>
        <p:spPr>
          <a:xfrm>
            <a:off x="457200" y="1162050"/>
            <a:ext cx="8229600" cy="4964113"/>
          </a:xfrm>
        </p:spPr>
        <p:txBody>
          <a:bodyPr/>
          <a:lstStyle/>
          <a:p>
            <a:pPr marL="0" indent="0">
              <a:buFont typeface="Arial" charset="0"/>
              <a:buNone/>
              <a:defRPr/>
            </a:pPr>
            <a:r>
              <a:rPr lang="en-US" sz="2000" dirty="0" smtClean="0"/>
              <a:t>Glucose + 2H</a:t>
            </a:r>
            <a:r>
              <a:rPr lang="en-US" sz="2000" baseline="-25000" dirty="0" smtClean="0"/>
              <a:t>2</a:t>
            </a:r>
            <a:r>
              <a:rPr lang="en-US" sz="2000" dirty="0" smtClean="0"/>
              <a:t>O + O</a:t>
            </a:r>
            <a:r>
              <a:rPr lang="en-US" sz="2000" baseline="-25000" dirty="0" smtClean="0"/>
              <a:t>2</a:t>
            </a:r>
            <a:r>
              <a:rPr lang="en-US" sz="2000" dirty="0" smtClean="0"/>
              <a:t>          </a:t>
            </a:r>
            <a:r>
              <a:rPr lang="en-US" sz="2000" dirty="0" err="1" smtClean="0"/>
              <a:t>Gluconic</a:t>
            </a:r>
            <a:r>
              <a:rPr lang="en-US" sz="2000" dirty="0" smtClean="0"/>
              <a:t> acid + 2H</a:t>
            </a:r>
            <a:r>
              <a:rPr lang="en-US" sz="2000" baseline="-25000" dirty="0" smtClean="0"/>
              <a:t>2</a:t>
            </a:r>
            <a:r>
              <a:rPr lang="en-US" sz="2000" dirty="0" smtClean="0"/>
              <a:t>O</a:t>
            </a:r>
            <a:r>
              <a:rPr lang="en-US" sz="2000" baseline="-25000" dirty="0" smtClean="0"/>
              <a:t>2</a:t>
            </a:r>
            <a:r>
              <a:rPr lang="en-US" sz="2000" dirty="0" smtClean="0"/>
              <a:t>    </a:t>
            </a:r>
          </a:p>
          <a:p>
            <a:pPr marL="0" indent="0">
              <a:buFont typeface="Arial" charset="0"/>
              <a:buNone/>
              <a:defRPr/>
            </a:pPr>
            <a:r>
              <a:rPr lang="en-US" sz="2000" dirty="0" smtClean="0"/>
              <a:t>O-</a:t>
            </a:r>
            <a:r>
              <a:rPr lang="en-US" sz="2000" dirty="0" err="1" smtClean="0"/>
              <a:t>Dianisidine</a:t>
            </a:r>
            <a:r>
              <a:rPr lang="en-US" sz="2000" dirty="0" smtClean="0"/>
              <a:t> +   H</a:t>
            </a:r>
            <a:r>
              <a:rPr lang="en-US" sz="2000" baseline="-25000" dirty="0" smtClean="0"/>
              <a:t>2</a:t>
            </a:r>
            <a:r>
              <a:rPr lang="en-US" sz="2000" dirty="0" smtClean="0"/>
              <a:t>O</a:t>
            </a:r>
            <a:r>
              <a:rPr lang="en-US" sz="2000" baseline="-25000" dirty="0" smtClean="0"/>
              <a:t>2  </a:t>
            </a:r>
            <a:r>
              <a:rPr lang="en-US" sz="2000" dirty="0" smtClean="0"/>
              <a:t>        </a:t>
            </a:r>
            <a:r>
              <a:rPr lang="en-US" sz="2000" dirty="0" smtClean="0">
                <a:solidFill>
                  <a:srgbClr val="FFFF00"/>
                </a:solidFill>
              </a:rPr>
              <a:t>Oxidized o-</a:t>
            </a:r>
            <a:r>
              <a:rPr lang="en-US" sz="2000" dirty="0" err="1" smtClean="0">
                <a:solidFill>
                  <a:srgbClr val="FFFF00"/>
                </a:solidFill>
              </a:rPr>
              <a:t>Dianisidine</a:t>
            </a:r>
            <a:r>
              <a:rPr lang="en-US" sz="2000" dirty="0" smtClean="0">
                <a:solidFill>
                  <a:srgbClr val="FF0000"/>
                </a:solidFill>
              </a:rPr>
              <a:t> </a:t>
            </a:r>
            <a:r>
              <a:rPr lang="en-US" sz="2000" dirty="0" smtClean="0"/>
              <a:t>+ H</a:t>
            </a:r>
            <a:r>
              <a:rPr lang="en-US" sz="2000" baseline="-25000" dirty="0" smtClean="0"/>
              <a:t>2</a:t>
            </a:r>
            <a:r>
              <a:rPr lang="en-US" sz="2000" dirty="0" smtClean="0"/>
              <a:t>O</a:t>
            </a:r>
          </a:p>
          <a:p>
            <a:pPr marL="0" indent="0">
              <a:buFont typeface="Arial" charset="0"/>
              <a:buNone/>
              <a:defRPr/>
            </a:pPr>
            <a:r>
              <a:rPr lang="en-US" sz="2000" dirty="0"/>
              <a:t> </a:t>
            </a:r>
            <a:r>
              <a:rPr lang="en-US" sz="2000" dirty="0" smtClean="0"/>
              <a:t>                                                 (colored)</a:t>
            </a:r>
            <a:endParaRPr lang="en-US" sz="2000" dirty="0"/>
          </a:p>
          <a:p>
            <a:pPr>
              <a:buFont typeface="Arial"/>
              <a:buChar char="•"/>
              <a:defRPr/>
            </a:pPr>
            <a:r>
              <a:rPr lang="en-US" sz="2000" dirty="0" smtClean="0"/>
              <a:t>Glucose oxidase is highly specific for </a:t>
            </a:r>
            <a:r>
              <a:rPr lang="el-GR" sz="2000" dirty="0" smtClean="0"/>
              <a:t>β</a:t>
            </a:r>
            <a:r>
              <a:rPr lang="en-US" sz="2000" dirty="0" smtClean="0"/>
              <a:t>–D-glucose (treat sample with a mutarotase or extended incubation time allows spontaneous conversion)</a:t>
            </a:r>
          </a:p>
          <a:p>
            <a:pPr>
              <a:buFont typeface="Arial"/>
              <a:buChar char="•"/>
              <a:defRPr/>
            </a:pPr>
            <a:r>
              <a:rPr lang="en-US" sz="2000" dirty="0" smtClean="0"/>
              <a:t>The second step, involving peroxidase, is much less specific than the glucose oxidase step.</a:t>
            </a:r>
            <a:endParaRPr lang="en-US" sz="2000" dirty="0"/>
          </a:p>
          <a:p>
            <a:pPr>
              <a:buFont typeface="Arial"/>
              <a:buChar char="•"/>
              <a:defRPr/>
            </a:pPr>
            <a:r>
              <a:rPr lang="en-US" sz="2000" dirty="0" smtClean="0"/>
              <a:t>Various substances compete with the chromogen for </a:t>
            </a:r>
            <a:r>
              <a:rPr lang="en-US" sz="2000" dirty="0"/>
              <a:t>H</a:t>
            </a:r>
            <a:r>
              <a:rPr lang="en-US" sz="2000" baseline="-25000" dirty="0"/>
              <a:t>2</a:t>
            </a:r>
            <a:r>
              <a:rPr lang="en-US" sz="2000" dirty="0"/>
              <a:t>O</a:t>
            </a:r>
            <a:r>
              <a:rPr lang="en-US" sz="2000" baseline="-25000" dirty="0"/>
              <a:t>2</a:t>
            </a:r>
            <a:r>
              <a:rPr lang="en-US" sz="2000" dirty="0" smtClean="0"/>
              <a:t> including:</a:t>
            </a:r>
          </a:p>
          <a:p>
            <a:pPr marL="0" indent="0">
              <a:buFont typeface="Arial" charset="0"/>
              <a:buNone/>
              <a:defRPr/>
            </a:pPr>
            <a:r>
              <a:rPr lang="en-US" sz="2000" dirty="0" smtClean="0"/>
              <a:t>     uric acid, ascorbic acid, bilirubin, hemoglobin, tetracycline, and    </a:t>
            </a:r>
          </a:p>
          <a:p>
            <a:pPr marL="0" indent="0">
              <a:buFont typeface="Arial" charset="0"/>
              <a:buNone/>
              <a:defRPr/>
            </a:pPr>
            <a:r>
              <a:rPr lang="en-US" sz="2000" dirty="0"/>
              <a:t> </a:t>
            </a:r>
            <a:r>
              <a:rPr lang="en-US" sz="2000" dirty="0" smtClean="0"/>
              <a:t>    glutathione.(</a:t>
            </a:r>
            <a:r>
              <a:rPr lang="en-US" sz="2000" dirty="0" smtClean="0">
                <a:solidFill>
                  <a:srgbClr val="FFFF00"/>
                </a:solidFill>
              </a:rPr>
              <a:t>producing lower values</a:t>
            </a:r>
            <a:r>
              <a:rPr lang="en-US" sz="2000" dirty="0" smtClean="0"/>
              <a:t>)</a:t>
            </a:r>
          </a:p>
          <a:p>
            <a:pPr>
              <a:buFont typeface="Arial"/>
              <a:buChar char="•"/>
              <a:defRPr/>
            </a:pPr>
            <a:r>
              <a:rPr lang="en-US" sz="2000" dirty="0" smtClean="0"/>
              <a:t>This method is suitable for glucose measurement in </a:t>
            </a:r>
            <a:r>
              <a:rPr lang="en-US" sz="2000" dirty="0" smtClean="0">
                <a:solidFill>
                  <a:srgbClr val="FFFF00"/>
                </a:solidFill>
              </a:rPr>
              <a:t>CSF</a:t>
            </a:r>
            <a:r>
              <a:rPr lang="en-US" sz="2000" dirty="0" smtClean="0"/>
              <a:t>, but not for </a:t>
            </a:r>
            <a:r>
              <a:rPr lang="en-US" sz="2000" dirty="0" smtClean="0">
                <a:solidFill>
                  <a:srgbClr val="FFFF00"/>
                </a:solidFill>
              </a:rPr>
              <a:t>urine</a:t>
            </a:r>
            <a:r>
              <a:rPr lang="en-US" sz="2000" dirty="0" smtClean="0"/>
              <a:t> (</a:t>
            </a:r>
            <a:r>
              <a:rPr lang="en-US" sz="2000" dirty="0" smtClean="0">
                <a:solidFill>
                  <a:srgbClr val="FFFF00"/>
                </a:solidFill>
              </a:rPr>
              <a:t>false low results in urine </a:t>
            </a:r>
            <a:r>
              <a:rPr lang="en-US" sz="2000" dirty="0" smtClean="0"/>
              <a:t>specimens-uric acid competes with H</a:t>
            </a:r>
            <a:r>
              <a:rPr lang="en-US" sz="2000" baseline="-25000" dirty="0" smtClean="0"/>
              <a:t>2</a:t>
            </a:r>
            <a:r>
              <a:rPr lang="en-US" sz="2000" dirty="0" smtClean="0"/>
              <a:t>O</a:t>
            </a:r>
            <a:r>
              <a:rPr lang="en-US" sz="2000" baseline="-25000" dirty="0" smtClean="0"/>
              <a:t>2</a:t>
            </a:r>
            <a:r>
              <a:rPr lang="en-US" sz="2000" dirty="0" smtClean="0"/>
              <a:t>)</a:t>
            </a:r>
          </a:p>
          <a:p>
            <a:pPr marL="0" indent="0">
              <a:buFont typeface="Arial" charset="0"/>
              <a:buNone/>
              <a:defRPr/>
            </a:pPr>
            <a:endParaRPr lang="en-US" sz="2000" dirty="0"/>
          </a:p>
        </p:txBody>
      </p:sp>
      <p:sp>
        <p:nvSpPr>
          <p:cNvPr id="4" name="Right Arrow 3"/>
          <p:cNvSpPr/>
          <p:nvPr/>
        </p:nvSpPr>
        <p:spPr>
          <a:xfrm>
            <a:off x="3162300" y="1371600"/>
            <a:ext cx="317500" cy="46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5" name="Right Arrow 4"/>
          <p:cNvSpPr/>
          <p:nvPr/>
        </p:nvSpPr>
        <p:spPr>
          <a:xfrm>
            <a:off x="3162300" y="1725612"/>
            <a:ext cx="495300" cy="46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smtClean="0">
                <a:latin typeface="Calibri" pitchFamily="34" charset="0"/>
              </a:rPr>
              <a:t>Role of Laboratory (cont’d)</a:t>
            </a:r>
          </a:p>
        </p:txBody>
      </p:sp>
      <p:sp>
        <p:nvSpPr>
          <p:cNvPr id="45058" name="Rectangle 3"/>
          <p:cNvSpPr>
            <a:spLocks noGrp="1" noChangeArrowheads="1"/>
          </p:cNvSpPr>
          <p:nvPr>
            <p:ph type="body" idx="4294967295"/>
          </p:nvPr>
        </p:nvSpPr>
        <p:spPr/>
        <p:txBody>
          <a:bodyPr/>
          <a:lstStyle/>
          <a:p>
            <a:pPr eaLnBrk="1" hangingPunct="1">
              <a:lnSpc>
                <a:spcPct val="80000"/>
              </a:lnSpc>
            </a:pPr>
            <a:endParaRPr lang="en-US" sz="2400" dirty="0" smtClean="0">
              <a:latin typeface="Calibri" pitchFamily="34" charset="0"/>
            </a:endParaRPr>
          </a:p>
          <a:p>
            <a:pPr eaLnBrk="1" hangingPunct="1">
              <a:lnSpc>
                <a:spcPct val="80000"/>
              </a:lnSpc>
            </a:pPr>
            <a:r>
              <a:rPr lang="en-US" sz="2400" dirty="0" smtClean="0">
                <a:latin typeface="Calibri" pitchFamily="34" charset="0"/>
              </a:rPr>
              <a:t>Self-Monitoring of Blood Glucose</a:t>
            </a:r>
          </a:p>
          <a:p>
            <a:pPr lvl="1" eaLnBrk="1" hangingPunct="1">
              <a:lnSpc>
                <a:spcPct val="80000"/>
              </a:lnSpc>
            </a:pPr>
            <a:r>
              <a:rPr lang="en-US" sz="1800" dirty="0" smtClean="0">
                <a:latin typeface="Calibri" pitchFamily="34" charset="0"/>
              </a:rPr>
              <a:t>People with diabetes should closely monitor their blood glucose levels to keep them as close to normal as possible.</a:t>
            </a:r>
          </a:p>
          <a:p>
            <a:pPr lvl="1" eaLnBrk="1" hangingPunct="1">
              <a:lnSpc>
                <a:spcPct val="80000"/>
              </a:lnSpc>
            </a:pPr>
            <a:r>
              <a:rPr lang="en-US" sz="1800" dirty="0" smtClean="0">
                <a:latin typeface="Calibri" pitchFamily="34" charset="0"/>
              </a:rPr>
              <a:t>Those with </a:t>
            </a:r>
            <a:r>
              <a:rPr lang="en-US" sz="1800" dirty="0" smtClean="0">
                <a:solidFill>
                  <a:srgbClr val="FFFF00"/>
                </a:solidFill>
                <a:latin typeface="Calibri" pitchFamily="34" charset="0"/>
              </a:rPr>
              <a:t>type 1 </a:t>
            </a:r>
            <a:r>
              <a:rPr lang="en-US" sz="1800" dirty="0" smtClean="0">
                <a:latin typeface="Calibri" pitchFamily="34" charset="0"/>
              </a:rPr>
              <a:t>diabetes should check levels </a:t>
            </a:r>
            <a:r>
              <a:rPr lang="en-US" sz="1800" dirty="0" smtClean="0">
                <a:solidFill>
                  <a:srgbClr val="FFFF00"/>
                </a:solidFill>
                <a:latin typeface="Calibri" pitchFamily="34" charset="0"/>
              </a:rPr>
              <a:t>3 or 4 times</a:t>
            </a:r>
            <a:r>
              <a:rPr lang="en-US" sz="1800" dirty="0" smtClean="0">
                <a:latin typeface="Calibri" pitchFamily="34" charset="0"/>
              </a:rPr>
              <a:t>/day.</a:t>
            </a:r>
          </a:p>
          <a:p>
            <a:pPr lvl="1" eaLnBrk="1" hangingPunct="1">
              <a:lnSpc>
                <a:spcPct val="80000"/>
              </a:lnSpc>
            </a:pPr>
            <a:endParaRPr lang="en-US" sz="1800" dirty="0" smtClean="0">
              <a:latin typeface="Calibri" pitchFamily="34" charset="0"/>
            </a:endParaRPr>
          </a:p>
          <a:p>
            <a:pPr lvl="1" eaLnBrk="1" hangingPunct="1">
              <a:lnSpc>
                <a:spcPct val="80000"/>
              </a:lnSpc>
              <a:buFont typeface="Arial" charset="0"/>
              <a:buNone/>
            </a:pPr>
            <a:endParaRPr lang="en-US" sz="1800" dirty="0" smtClean="0">
              <a:latin typeface="Calibri" pitchFamily="34" charset="0"/>
            </a:endParaRPr>
          </a:p>
          <a:p>
            <a:pPr eaLnBrk="1" hangingPunct="1">
              <a:lnSpc>
                <a:spcPct val="80000"/>
              </a:lnSpc>
            </a:pPr>
            <a:r>
              <a:rPr lang="en-US" sz="2400" dirty="0" smtClean="0">
                <a:latin typeface="Calibri" pitchFamily="34" charset="0"/>
              </a:rPr>
              <a:t> 2-Hour Postprandial and glucose Tolerance Tests</a:t>
            </a:r>
          </a:p>
          <a:p>
            <a:pPr lvl="1" eaLnBrk="1" hangingPunct="1">
              <a:lnSpc>
                <a:spcPct val="80000"/>
              </a:lnSpc>
            </a:pPr>
            <a:r>
              <a:rPr lang="en-US" sz="1800" dirty="0" smtClean="0">
                <a:latin typeface="Calibri" pitchFamily="34" charset="0"/>
              </a:rPr>
              <a:t>2-hour postprandial test</a:t>
            </a:r>
          </a:p>
          <a:p>
            <a:pPr lvl="2" eaLnBrk="1" hangingPunct="1">
              <a:lnSpc>
                <a:spcPct val="80000"/>
              </a:lnSpc>
            </a:pPr>
            <a:r>
              <a:rPr lang="en-US" sz="1800" dirty="0" smtClean="0">
                <a:latin typeface="Calibri" pitchFamily="34" charset="0"/>
              </a:rPr>
              <a:t>Patient drinks standardized (75 g) glucose load.</a:t>
            </a:r>
          </a:p>
          <a:p>
            <a:pPr lvl="2" eaLnBrk="1" hangingPunct="1">
              <a:lnSpc>
                <a:spcPct val="80000"/>
              </a:lnSpc>
            </a:pPr>
            <a:r>
              <a:rPr lang="en-US" sz="1800" dirty="0" smtClean="0">
                <a:latin typeface="Calibri" pitchFamily="34" charset="0"/>
              </a:rPr>
              <a:t>Glucose measurement is taken 2 hours later.</a:t>
            </a:r>
          </a:p>
          <a:p>
            <a:pPr lvl="1" eaLnBrk="1" hangingPunct="1">
              <a:lnSpc>
                <a:spcPct val="80000"/>
              </a:lnSpc>
            </a:pPr>
            <a:r>
              <a:rPr lang="en-US" sz="1800" dirty="0" smtClean="0">
                <a:latin typeface="Calibri" pitchFamily="34" charset="0"/>
              </a:rPr>
              <a:t>Oral glucose tolerance test (</a:t>
            </a:r>
            <a:r>
              <a:rPr lang="en-US" sz="1800" dirty="0" smtClean="0">
                <a:solidFill>
                  <a:srgbClr val="FFFF00"/>
                </a:solidFill>
                <a:latin typeface="Calibri" pitchFamily="34" charset="0"/>
              </a:rPr>
              <a:t>not recommended </a:t>
            </a:r>
            <a:r>
              <a:rPr lang="en-US" sz="1800" dirty="0" smtClean="0">
                <a:latin typeface="Calibri" pitchFamily="34" charset="0"/>
              </a:rPr>
              <a:t>by American Diabetes Association for routine clinical use as the first screening test). The test should begin between 7 Am &amp; 9 Am. Plasma glucose should be measured , fasting, then every 30 minutes for 2 hours after an oral glucose load.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a:xfrm>
            <a:off x="457200" y="96838"/>
            <a:ext cx="8229600" cy="1143000"/>
          </a:xfrm>
        </p:spPr>
        <p:txBody>
          <a:bodyPr/>
          <a:lstStyle/>
          <a:p>
            <a:pPr eaLnBrk="1" hangingPunct="1"/>
            <a:r>
              <a:rPr lang="en-US" smtClean="0">
                <a:latin typeface="Calibri" pitchFamily="34" charset="0"/>
              </a:rPr>
              <a:t>Carbohydrates</a:t>
            </a:r>
          </a:p>
        </p:txBody>
      </p:sp>
      <p:sp>
        <p:nvSpPr>
          <p:cNvPr id="12290" name="Content Placeholder 2"/>
          <p:cNvSpPr>
            <a:spLocks noGrp="1"/>
          </p:cNvSpPr>
          <p:nvPr>
            <p:ph idx="4294967295"/>
          </p:nvPr>
        </p:nvSpPr>
        <p:spPr>
          <a:xfrm>
            <a:off x="457200" y="1100138"/>
            <a:ext cx="8229600" cy="4525962"/>
          </a:xfrm>
        </p:spPr>
        <p:txBody>
          <a:bodyPr/>
          <a:lstStyle/>
          <a:p>
            <a:pPr eaLnBrk="1" hangingPunct="1">
              <a:lnSpc>
                <a:spcPct val="90000"/>
              </a:lnSpc>
            </a:pPr>
            <a:r>
              <a:rPr lang="en-US" sz="3000" dirty="0" smtClean="0">
                <a:latin typeface="Calibri" pitchFamily="34" charset="0"/>
              </a:rPr>
              <a:t>Compounds containing Carbon, hydrogen and oxygen (</a:t>
            </a:r>
            <a:r>
              <a:rPr lang="en-US" sz="3000" dirty="0" smtClean="0">
                <a:solidFill>
                  <a:srgbClr val="FFFF00"/>
                </a:solidFill>
                <a:latin typeface="Calibri" pitchFamily="34" charset="0"/>
              </a:rPr>
              <a:t>CHO</a:t>
            </a:r>
            <a:r>
              <a:rPr lang="en-US" sz="3000" dirty="0" smtClean="0">
                <a:latin typeface="Calibri" pitchFamily="34" charset="0"/>
              </a:rPr>
              <a:t>)</a:t>
            </a:r>
          </a:p>
          <a:p>
            <a:pPr eaLnBrk="1" hangingPunct="1">
              <a:lnSpc>
                <a:spcPct val="90000"/>
              </a:lnSpc>
            </a:pPr>
            <a:r>
              <a:rPr lang="en-US" sz="3000" dirty="0" smtClean="0">
                <a:latin typeface="Calibri" pitchFamily="34" charset="0"/>
              </a:rPr>
              <a:t>Major food source and energy supply of the body. (</a:t>
            </a:r>
            <a:r>
              <a:rPr lang="en-US" sz="3000" dirty="0" smtClean="0">
                <a:solidFill>
                  <a:srgbClr val="FFFF00"/>
                </a:solidFill>
                <a:latin typeface="Calibri" pitchFamily="34" charset="0"/>
              </a:rPr>
              <a:t>fast</a:t>
            </a:r>
            <a:r>
              <a:rPr lang="en-US" sz="3000" dirty="0" smtClean="0">
                <a:latin typeface="Calibri" pitchFamily="34" charset="0"/>
              </a:rPr>
              <a:t>- simple </a:t>
            </a:r>
            <a:r>
              <a:rPr lang="en-US" sz="3000" dirty="0" smtClean="0">
                <a:solidFill>
                  <a:srgbClr val="FFFF00"/>
                </a:solidFill>
                <a:latin typeface="Calibri" pitchFamily="34" charset="0"/>
              </a:rPr>
              <a:t>sugars/over long period of  </a:t>
            </a:r>
          </a:p>
          <a:p>
            <a:pPr eaLnBrk="1" hangingPunct="1">
              <a:lnSpc>
                <a:spcPct val="90000"/>
              </a:lnSpc>
              <a:buFont typeface="Arial" charset="0"/>
              <a:buNone/>
            </a:pPr>
            <a:r>
              <a:rPr lang="en-US" sz="3000" dirty="0" smtClean="0">
                <a:solidFill>
                  <a:srgbClr val="FFFF00"/>
                </a:solidFill>
                <a:latin typeface="Calibri" pitchFamily="34" charset="0"/>
              </a:rPr>
              <a:t>                 time</a:t>
            </a:r>
            <a:r>
              <a:rPr lang="en-US" sz="3000" dirty="0" smtClean="0">
                <a:latin typeface="Calibri" pitchFamily="34" charset="0"/>
              </a:rPr>
              <a:t>-complex CHO)</a:t>
            </a:r>
          </a:p>
          <a:p>
            <a:pPr eaLnBrk="1" hangingPunct="1">
              <a:lnSpc>
                <a:spcPct val="90000"/>
              </a:lnSpc>
            </a:pPr>
            <a:r>
              <a:rPr lang="en-US" sz="3000" dirty="0" smtClean="0">
                <a:latin typeface="Calibri" pitchFamily="34" charset="0"/>
              </a:rPr>
              <a:t>Primarily stored as liver and muscle</a:t>
            </a:r>
            <a:r>
              <a:rPr lang="en-US" sz="3000" dirty="0" smtClean="0">
                <a:solidFill>
                  <a:srgbClr val="FF0000"/>
                </a:solidFill>
                <a:latin typeface="Calibri" pitchFamily="34" charset="0"/>
              </a:rPr>
              <a:t> </a:t>
            </a:r>
            <a:r>
              <a:rPr lang="en-US" sz="3000" dirty="0" smtClean="0">
                <a:solidFill>
                  <a:srgbClr val="FFFF00"/>
                </a:solidFill>
                <a:latin typeface="Calibri" pitchFamily="34" charset="0"/>
              </a:rPr>
              <a:t>glycogen</a:t>
            </a:r>
            <a:r>
              <a:rPr lang="en-US" sz="3000" dirty="0" smtClean="0">
                <a:latin typeface="Calibri" pitchFamily="34" charset="0"/>
              </a:rPr>
              <a:t>.</a:t>
            </a:r>
          </a:p>
          <a:p>
            <a:pPr eaLnBrk="1" hangingPunct="1">
              <a:lnSpc>
                <a:spcPct val="90000"/>
              </a:lnSpc>
            </a:pPr>
            <a:r>
              <a:rPr lang="en-US" sz="3000" dirty="0" smtClean="0">
                <a:latin typeface="Calibri" pitchFamily="34" charset="0"/>
              </a:rPr>
              <a:t>Classified based on four properties</a:t>
            </a:r>
          </a:p>
          <a:p>
            <a:pPr lvl="1" eaLnBrk="1" hangingPunct="1">
              <a:lnSpc>
                <a:spcPct val="90000"/>
              </a:lnSpc>
            </a:pPr>
            <a:r>
              <a:rPr lang="en-US" sz="2600" dirty="0" smtClean="0">
                <a:latin typeface="Calibri" pitchFamily="34" charset="0"/>
              </a:rPr>
              <a:t>Size of base carbon chain ( </a:t>
            </a:r>
            <a:r>
              <a:rPr lang="en-US" sz="2600" dirty="0" err="1" smtClean="0">
                <a:solidFill>
                  <a:srgbClr val="FFFF00"/>
                </a:solidFill>
                <a:latin typeface="Calibri" pitchFamily="34" charset="0"/>
              </a:rPr>
              <a:t>triose</a:t>
            </a:r>
            <a:r>
              <a:rPr lang="en-US" sz="2600" dirty="0" smtClean="0">
                <a:latin typeface="Calibri" pitchFamily="34" charset="0"/>
              </a:rPr>
              <a:t>, </a:t>
            </a:r>
            <a:r>
              <a:rPr lang="en-US" sz="2600" dirty="0" err="1" smtClean="0">
                <a:solidFill>
                  <a:srgbClr val="FFFF00"/>
                </a:solidFill>
                <a:latin typeface="Calibri" pitchFamily="34" charset="0"/>
              </a:rPr>
              <a:t>tetrose</a:t>
            </a:r>
            <a:r>
              <a:rPr lang="en-US" sz="2600" dirty="0" smtClean="0">
                <a:latin typeface="Calibri" pitchFamily="34" charset="0"/>
              </a:rPr>
              <a:t>, …..etc)</a:t>
            </a:r>
          </a:p>
          <a:p>
            <a:pPr lvl="1" eaLnBrk="1" hangingPunct="1">
              <a:lnSpc>
                <a:spcPct val="90000"/>
              </a:lnSpc>
            </a:pPr>
            <a:r>
              <a:rPr lang="en-US" sz="2600" dirty="0" smtClean="0">
                <a:latin typeface="Calibri" pitchFamily="34" charset="0"/>
              </a:rPr>
              <a:t>Location of the CO (</a:t>
            </a:r>
            <a:r>
              <a:rPr lang="en-US" sz="2600" dirty="0" smtClean="0">
                <a:solidFill>
                  <a:srgbClr val="FFFF00"/>
                </a:solidFill>
                <a:latin typeface="Calibri" pitchFamily="34" charset="0"/>
              </a:rPr>
              <a:t>carbonyl group</a:t>
            </a:r>
            <a:r>
              <a:rPr lang="en-US" sz="2600" dirty="0" smtClean="0">
                <a:latin typeface="Calibri" pitchFamily="34" charset="0"/>
              </a:rPr>
              <a:t>) function group</a:t>
            </a:r>
          </a:p>
          <a:p>
            <a:pPr lvl="1" eaLnBrk="1" hangingPunct="1">
              <a:lnSpc>
                <a:spcPct val="90000"/>
              </a:lnSpc>
            </a:pPr>
            <a:r>
              <a:rPr lang="en-US" sz="2600" dirty="0" smtClean="0">
                <a:latin typeface="Calibri" pitchFamily="34" charset="0"/>
              </a:rPr>
              <a:t>Number of sugar units (di, tri, polysaccharide, …etc)</a:t>
            </a:r>
          </a:p>
          <a:p>
            <a:pPr lvl="1" eaLnBrk="1" hangingPunct="1">
              <a:lnSpc>
                <a:spcPct val="90000"/>
              </a:lnSpc>
            </a:pPr>
            <a:r>
              <a:rPr lang="en-US" sz="2600" dirty="0" smtClean="0">
                <a:solidFill>
                  <a:srgbClr val="FFFF00"/>
                </a:solidFill>
                <a:latin typeface="Calibri" pitchFamily="34" charset="0"/>
              </a:rPr>
              <a:t>Stereochemistry</a:t>
            </a:r>
            <a:r>
              <a:rPr lang="en-US" sz="2600" dirty="0" smtClean="0">
                <a:latin typeface="Calibri" pitchFamily="34" charset="0"/>
              </a:rPr>
              <a:t> </a:t>
            </a:r>
            <a:r>
              <a:rPr lang="en-US" sz="2400" dirty="0" smtClean="0"/>
              <a:t>( relative spatial arrangement of atoms within the sugar molecules)</a:t>
            </a:r>
            <a:endParaRPr lang="en-US" sz="2600" dirty="0" smtClean="0">
              <a:latin typeface="Calibri" pitchFamily="34" charset="0"/>
            </a:endParaRPr>
          </a:p>
          <a:p>
            <a:pPr marL="0" indent="0" eaLnBrk="1" hangingPunct="1">
              <a:lnSpc>
                <a:spcPct val="90000"/>
              </a:lnSpc>
              <a:buNone/>
            </a:pPr>
            <a:endParaRPr lang="en-US" sz="3000" dirty="0" smtClean="0">
              <a:latin typeface="Calibri" pitchFamily="34" charset="0"/>
            </a:endParaRPr>
          </a:p>
          <a:p>
            <a:pPr eaLnBrk="1" hangingPunct="1">
              <a:lnSpc>
                <a:spcPct val="90000"/>
              </a:lnSpc>
            </a:pPr>
            <a:endParaRPr lang="en-US" sz="3000" dirty="0" smtClean="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pPr eaLnBrk="1" hangingPunct="1"/>
            <a:r>
              <a:rPr lang="en-US" dirty="0" smtClean="0">
                <a:latin typeface="Calibri" pitchFamily="34" charset="0"/>
              </a:rPr>
              <a:t>Role of Laboratory (cont’d)</a:t>
            </a:r>
          </a:p>
        </p:txBody>
      </p:sp>
      <p:sp>
        <p:nvSpPr>
          <p:cNvPr id="47106" name="Rectangle 3"/>
          <p:cNvSpPr>
            <a:spLocks noGrp="1" noChangeArrowheads="1"/>
          </p:cNvSpPr>
          <p:nvPr>
            <p:ph type="body" idx="4294967295"/>
          </p:nvPr>
        </p:nvSpPr>
        <p:spPr/>
        <p:txBody>
          <a:bodyPr/>
          <a:lstStyle/>
          <a:p>
            <a:pPr eaLnBrk="1" hangingPunct="1">
              <a:lnSpc>
                <a:spcPct val="90000"/>
              </a:lnSpc>
            </a:pPr>
            <a:r>
              <a:rPr lang="en-US" sz="3600" dirty="0" smtClean="0">
                <a:latin typeface="Calibri" pitchFamily="34" charset="0"/>
              </a:rPr>
              <a:t>Glycosylated Hemoglobin/Hemoglobin A</a:t>
            </a:r>
            <a:r>
              <a:rPr lang="en-US" sz="3600" baseline="-25000" dirty="0" smtClean="0">
                <a:latin typeface="Calibri" pitchFamily="34" charset="0"/>
              </a:rPr>
              <a:t>1</a:t>
            </a:r>
            <a:r>
              <a:rPr lang="en-US" sz="3600" dirty="0" smtClean="0">
                <a:latin typeface="Calibri" pitchFamily="34" charset="0"/>
              </a:rPr>
              <a:t>c</a:t>
            </a:r>
          </a:p>
          <a:p>
            <a:pPr lvl="1" eaLnBrk="1" hangingPunct="1">
              <a:lnSpc>
                <a:spcPct val="90000"/>
              </a:lnSpc>
            </a:pPr>
            <a:r>
              <a:rPr lang="en-US" sz="2000" dirty="0" smtClean="0">
                <a:latin typeface="Calibri" pitchFamily="34" charset="0"/>
              </a:rPr>
              <a:t>Glycosylated hemoglobin: formation of a hemoglobin compound produced when glucose reacts with </a:t>
            </a:r>
            <a:r>
              <a:rPr lang="en-US" sz="2000" dirty="0" smtClean="0">
                <a:solidFill>
                  <a:srgbClr val="FFFF00"/>
                </a:solidFill>
                <a:latin typeface="Calibri" pitchFamily="34" charset="0"/>
              </a:rPr>
              <a:t>amino group </a:t>
            </a:r>
            <a:r>
              <a:rPr lang="en-US" sz="2000" dirty="0" smtClean="0">
                <a:latin typeface="Calibri" pitchFamily="34" charset="0"/>
              </a:rPr>
              <a:t>of </a:t>
            </a:r>
            <a:r>
              <a:rPr lang="en-US" sz="2000" dirty="0" smtClean="0">
                <a:solidFill>
                  <a:srgbClr val="FFFF00"/>
                </a:solidFill>
                <a:latin typeface="Calibri" pitchFamily="34" charset="0"/>
              </a:rPr>
              <a:t>hemoglobin</a:t>
            </a:r>
          </a:p>
          <a:p>
            <a:pPr lvl="1" eaLnBrk="1" hangingPunct="1">
              <a:lnSpc>
                <a:spcPct val="90000"/>
              </a:lnSpc>
              <a:buClr>
                <a:schemeClr val="tx1"/>
              </a:buClr>
            </a:pPr>
            <a:r>
              <a:rPr lang="en-US" sz="2000" dirty="0" smtClean="0">
                <a:solidFill>
                  <a:srgbClr val="FFFF00"/>
                </a:solidFill>
                <a:latin typeface="Calibri" pitchFamily="34" charset="0"/>
              </a:rPr>
              <a:t>Long-term</a:t>
            </a:r>
            <a:r>
              <a:rPr lang="en-US" sz="2000" dirty="0" smtClean="0">
                <a:solidFill>
                  <a:srgbClr val="FF0000"/>
                </a:solidFill>
                <a:latin typeface="Calibri" pitchFamily="34" charset="0"/>
              </a:rPr>
              <a:t> </a:t>
            </a:r>
            <a:r>
              <a:rPr lang="en-US" sz="2000" dirty="0" smtClean="0">
                <a:latin typeface="Calibri" pitchFamily="34" charset="0"/>
              </a:rPr>
              <a:t>blood glucose regulation can be followed by measurement of glycosylated hemoglobin (covalent bonding of glucose to HGB).</a:t>
            </a:r>
          </a:p>
          <a:p>
            <a:pPr lvl="1" eaLnBrk="1" hangingPunct="1">
              <a:lnSpc>
                <a:spcPct val="90000"/>
              </a:lnSpc>
            </a:pPr>
            <a:r>
              <a:rPr lang="en-US" sz="2000" dirty="0" smtClean="0">
                <a:latin typeface="Calibri" pitchFamily="34" charset="0"/>
              </a:rPr>
              <a:t>Provides clinician with time-averaged picture of patient’s blood glucose concentration over past </a:t>
            </a:r>
            <a:r>
              <a:rPr lang="en-US" sz="2000" dirty="0" smtClean="0">
                <a:solidFill>
                  <a:srgbClr val="FFFF00"/>
                </a:solidFill>
                <a:latin typeface="Calibri" pitchFamily="34" charset="0"/>
              </a:rPr>
              <a:t>3 months </a:t>
            </a:r>
            <a:r>
              <a:rPr lang="en-US" sz="2000" dirty="0" smtClean="0">
                <a:latin typeface="Calibri" pitchFamily="34" charset="0"/>
              </a:rPr>
              <a:t>(RBC life span).</a:t>
            </a:r>
          </a:p>
          <a:p>
            <a:pPr lvl="1" eaLnBrk="1" hangingPunct="1">
              <a:lnSpc>
                <a:spcPct val="90000"/>
              </a:lnSpc>
              <a:buClr>
                <a:schemeClr val="tx1"/>
              </a:buClr>
            </a:pPr>
            <a:r>
              <a:rPr lang="en-US" sz="2000" dirty="0" smtClean="0">
                <a:solidFill>
                  <a:srgbClr val="FFFF00"/>
                </a:solidFill>
                <a:latin typeface="Calibri" pitchFamily="34" charset="0"/>
              </a:rPr>
              <a:t>Hemoglobin A</a:t>
            </a:r>
            <a:r>
              <a:rPr lang="en-US" sz="2000" baseline="-25000" dirty="0" smtClean="0">
                <a:solidFill>
                  <a:srgbClr val="FFFF00"/>
                </a:solidFill>
                <a:latin typeface="Calibri" pitchFamily="34" charset="0"/>
              </a:rPr>
              <a:t>1</a:t>
            </a:r>
            <a:r>
              <a:rPr lang="en-US" sz="2000" dirty="0" smtClean="0">
                <a:solidFill>
                  <a:srgbClr val="FFFF00"/>
                </a:solidFill>
                <a:latin typeface="Calibri" pitchFamily="34" charset="0"/>
              </a:rPr>
              <a:t>c</a:t>
            </a:r>
            <a:r>
              <a:rPr lang="en-US" sz="2000" dirty="0" smtClean="0">
                <a:solidFill>
                  <a:srgbClr val="FF0000"/>
                </a:solidFill>
                <a:latin typeface="Calibri" pitchFamily="34" charset="0"/>
              </a:rPr>
              <a:t> </a:t>
            </a:r>
            <a:r>
              <a:rPr lang="en-US" sz="2000" dirty="0" smtClean="0">
                <a:latin typeface="Calibri" pitchFamily="34" charset="0"/>
              </a:rPr>
              <a:t>(HbA</a:t>
            </a:r>
            <a:r>
              <a:rPr lang="en-US" sz="2000" baseline="-25000" dirty="0" smtClean="0">
                <a:latin typeface="Calibri" pitchFamily="34" charset="0"/>
              </a:rPr>
              <a:t>1</a:t>
            </a:r>
            <a:r>
              <a:rPr lang="en-US" sz="2000" dirty="0" smtClean="0">
                <a:latin typeface="Calibri" pitchFamily="34" charset="0"/>
              </a:rPr>
              <a:t>c) is most commonly detected glycosylated hemoglobin.</a:t>
            </a:r>
          </a:p>
          <a:p>
            <a:pPr lvl="1" eaLnBrk="1" hangingPunct="1">
              <a:lnSpc>
                <a:spcPct val="90000"/>
              </a:lnSpc>
            </a:pPr>
            <a:r>
              <a:rPr lang="en-GB" sz="2000" dirty="0" smtClean="0">
                <a:latin typeface="Calibri" pitchFamily="34" charset="0"/>
              </a:rPr>
              <a:t>Normal ~7% ; </a:t>
            </a:r>
            <a:r>
              <a:rPr lang="en-GB" sz="2000" dirty="0" smtClean="0">
                <a:latin typeface="Calibri" pitchFamily="34" charset="0"/>
                <a:cs typeface="Times New Roman"/>
              </a:rPr>
              <a:t>&gt; 12% indicates poor glucose control</a:t>
            </a:r>
            <a:endParaRPr lang="en-GB" sz="2000" dirty="0" smtClean="0">
              <a:latin typeface="Calibri" pitchFamily="34" charset="0"/>
            </a:endParaRPr>
          </a:p>
          <a:p>
            <a:pPr lvl="1" eaLnBrk="1" hangingPunct="1">
              <a:lnSpc>
                <a:spcPct val="90000"/>
              </a:lnSpc>
            </a:pPr>
            <a:endParaRPr lang="en-US" sz="2000" dirty="0" smtClean="0">
              <a:latin typeface="Calibri" pitchFamily="34" charset="0"/>
            </a:endParaRPr>
          </a:p>
          <a:p>
            <a:pPr lvl="1" eaLnBrk="1" hangingPunct="1">
              <a:lnSpc>
                <a:spcPct val="90000"/>
              </a:lnSpc>
              <a:buNone/>
            </a:pPr>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8229600" cy="703262"/>
          </a:xfrm>
        </p:spPr>
        <p:txBody>
          <a:bodyPr/>
          <a:lstStyle/>
          <a:p>
            <a:r>
              <a:rPr lang="en-US" sz="3600" dirty="0" smtClean="0">
                <a:latin typeface="Calibri" pitchFamily="34" charset="0"/>
              </a:rPr>
              <a:t>Glycosylated Hemoglobin/Hemoglobin A</a:t>
            </a:r>
            <a:r>
              <a:rPr lang="en-US" sz="3600" baseline="-25000" dirty="0" smtClean="0">
                <a:latin typeface="Calibri" pitchFamily="34" charset="0"/>
              </a:rPr>
              <a:t>1</a:t>
            </a:r>
            <a:r>
              <a:rPr lang="en-US" sz="3600" dirty="0" smtClean="0">
                <a:latin typeface="Calibri" pitchFamily="34" charset="0"/>
              </a:rPr>
              <a:t>c</a:t>
            </a:r>
            <a:br>
              <a:rPr lang="en-US" sz="3600" dirty="0" smtClean="0">
                <a:latin typeface="Calibri" pitchFamily="34" charset="0"/>
              </a:rPr>
            </a:br>
            <a:endParaRPr lang="en-US" sz="3600" dirty="0"/>
          </a:p>
        </p:txBody>
      </p:sp>
      <p:sp>
        <p:nvSpPr>
          <p:cNvPr id="3" name="Content Placeholder 2"/>
          <p:cNvSpPr>
            <a:spLocks noGrp="1"/>
          </p:cNvSpPr>
          <p:nvPr>
            <p:ph idx="1"/>
          </p:nvPr>
        </p:nvSpPr>
        <p:spPr/>
        <p:txBody>
          <a:bodyPr/>
          <a:lstStyle/>
          <a:p>
            <a:r>
              <a:rPr lang="en-US" sz="2000" dirty="0" smtClean="0"/>
              <a:t>Is a measure of the risk for the development of complications of diabetes.</a:t>
            </a:r>
          </a:p>
          <a:p>
            <a:pPr>
              <a:buClr>
                <a:schemeClr val="tx1"/>
              </a:buClr>
            </a:pPr>
            <a:r>
              <a:rPr lang="en-US" sz="2000" dirty="0" smtClean="0"/>
              <a:t>When levels are kept below 8%, the risk of developing an early sign of diabetes nephropathy, microalbuminuria is greatly </a:t>
            </a:r>
            <a:r>
              <a:rPr lang="en-US" sz="2000" dirty="0" smtClean="0"/>
              <a:t>reduced.</a:t>
            </a:r>
          </a:p>
          <a:p>
            <a:pPr>
              <a:buClr>
                <a:schemeClr val="tx1"/>
              </a:buClr>
            </a:pPr>
            <a:r>
              <a:rPr lang="en-US" sz="2000" dirty="0" smtClean="0">
                <a:solidFill>
                  <a:srgbClr val="FFFF00"/>
                </a:solidFill>
              </a:rPr>
              <a:t>Measurement </a:t>
            </a:r>
            <a:r>
              <a:rPr lang="en-US" sz="2000" dirty="0" smtClean="0">
                <a:solidFill>
                  <a:srgbClr val="FFFF00"/>
                </a:solidFill>
              </a:rPr>
              <a:t>of A</a:t>
            </a:r>
            <a:r>
              <a:rPr lang="en-US" sz="2000" baseline="-25000" dirty="0" smtClean="0">
                <a:solidFill>
                  <a:srgbClr val="FFFF00"/>
                </a:solidFill>
              </a:rPr>
              <a:t>1</a:t>
            </a:r>
            <a:r>
              <a:rPr lang="en-US" sz="2000" dirty="0" smtClean="0">
                <a:solidFill>
                  <a:srgbClr val="FFFF00"/>
                </a:solidFill>
              </a:rPr>
              <a:t>c</a:t>
            </a:r>
            <a:r>
              <a:rPr lang="en-US" sz="2000" dirty="0" smtClean="0"/>
              <a:t>: expressed as a % of total HGB</a:t>
            </a:r>
          </a:p>
          <a:p>
            <a:pPr>
              <a:buNone/>
            </a:pPr>
            <a:r>
              <a:rPr lang="en-US" sz="2000" u="sng" dirty="0" smtClean="0"/>
              <a:t>Techniques based on:</a:t>
            </a:r>
          </a:p>
          <a:p>
            <a:pPr marL="457200" indent="-457200">
              <a:buFont typeface="+mj-lt"/>
              <a:buAutoNum type="arabicPeriod"/>
            </a:pPr>
            <a:r>
              <a:rPr lang="en-US" sz="2000" dirty="0" smtClean="0"/>
              <a:t>Charge difference: ex. </a:t>
            </a:r>
            <a:r>
              <a:rPr lang="en-US" sz="2000" dirty="0" smtClean="0">
                <a:solidFill>
                  <a:srgbClr val="FFFF00"/>
                </a:solidFill>
              </a:rPr>
              <a:t>ion exchange chromatography</a:t>
            </a:r>
          </a:p>
          <a:p>
            <a:pPr marL="457200" indent="-457200">
              <a:buFont typeface="+mj-lt"/>
              <a:buAutoNum type="arabicPeriod"/>
            </a:pPr>
            <a:r>
              <a:rPr lang="en-US" sz="2000" dirty="0" smtClean="0"/>
              <a:t>Structural difference: ex. </a:t>
            </a:r>
            <a:r>
              <a:rPr lang="en-US" sz="2000" dirty="0" smtClean="0">
                <a:solidFill>
                  <a:srgbClr val="FFFF00"/>
                </a:solidFill>
              </a:rPr>
              <a:t>immunoassays </a:t>
            </a:r>
          </a:p>
          <a:p>
            <a:pPr marL="457200" indent="-457200">
              <a:buFont typeface="+mj-lt"/>
              <a:buAutoNum type="arabicPeriod"/>
            </a:pPr>
            <a:r>
              <a:rPr lang="en-US" sz="2000" dirty="0" smtClean="0"/>
              <a:t>Chemical analysis: photometry</a:t>
            </a:r>
          </a:p>
          <a:p>
            <a:pPr marL="457200" indent="-457200">
              <a:buFont typeface="+mj-lt"/>
              <a:buAutoNum type="arabicPeriod"/>
            </a:pPr>
            <a:endParaRPr lang="en-US" sz="2000" dirty="0" smtClean="0"/>
          </a:p>
          <a:p>
            <a:pPr marL="457200" indent="-457200">
              <a:buNone/>
            </a:pPr>
            <a:r>
              <a:rPr lang="en-US" sz="2000" u="sng" dirty="0" smtClean="0"/>
              <a:t>Virtually all labs in the USA now use immunoassays or ion-exchange </a:t>
            </a:r>
          </a:p>
          <a:p>
            <a:pPr marL="457200" indent="-457200">
              <a:buNone/>
            </a:pPr>
            <a:r>
              <a:rPr lang="en-US" sz="2000" u="sng" dirty="0" smtClean="0"/>
              <a:t>chromatography</a:t>
            </a:r>
            <a:endParaRPr lang="en-US" sz="2000" u="sn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457200" y="274638"/>
            <a:ext cx="8229600" cy="820737"/>
          </a:xfrm>
        </p:spPr>
        <p:txBody>
          <a:bodyPr/>
          <a:lstStyle/>
          <a:p>
            <a:pPr eaLnBrk="1" hangingPunct="1"/>
            <a:r>
              <a:rPr lang="en-US" dirty="0" smtClean="0">
                <a:latin typeface="Calibri" pitchFamily="34" charset="0"/>
              </a:rPr>
              <a:t>Role of Laboratory (cont’d)</a:t>
            </a:r>
          </a:p>
        </p:txBody>
      </p:sp>
      <p:sp>
        <p:nvSpPr>
          <p:cNvPr id="49154" name="Rectangle 3"/>
          <p:cNvSpPr>
            <a:spLocks noGrp="1" noChangeArrowheads="1"/>
          </p:cNvSpPr>
          <p:nvPr>
            <p:ph type="body" idx="4294967295"/>
          </p:nvPr>
        </p:nvSpPr>
        <p:spPr>
          <a:xfrm>
            <a:off x="457200" y="1390650"/>
            <a:ext cx="8229600" cy="4735513"/>
          </a:xfrm>
        </p:spPr>
        <p:txBody>
          <a:bodyPr/>
          <a:lstStyle/>
          <a:p>
            <a:pPr eaLnBrk="1" hangingPunct="1"/>
            <a:r>
              <a:rPr lang="en-US" dirty="0" smtClean="0">
                <a:solidFill>
                  <a:srgbClr val="FFFF00"/>
                </a:solidFill>
                <a:latin typeface="Calibri" pitchFamily="34" charset="0"/>
              </a:rPr>
              <a:t>Ketones</a:t>
            </a:r>
          </a:p>
          <a:p>
            <a:pPr lvl="1" eaLnBrk="1" hangingPunct="1"/>
            <a:r>
              <a:rPr lang="en-US" sz="1800" dirty="0" smtClean="0">
                <a:latin typeface="Calibri" pitchFamily="34" charset="0"/>
              </a:rPr>
              <a:t>Produced by liver through metabolism of </a:t>
            </a:r>
            <a:r>
              <a:rPr lang="en-US" sz="1800" dirty="0" smtClean="0">
                <a:solidFill>
                  <a:srgbClr val="FFFF00"/>
                </a:solidFill>
                <a:latin typeface="Calibri" pitchFamily="34" charset="0"/>
              </a:rPr>
              <a:t>fatty acids</a:t>
            </a:r>
          </a:p>
          <a:p>
            <a:pPr lvl="1" eaLnBrk="1" hangingPunct="1"/>
            <a:r>
              <a:rPr lang="en-US" sz="1800" dirty="0" smtClean="0">
                <a:latin typeface="Calibri" pitchFamily="34" charset="0"/>
              </a:rPr>
              <a:t>Provide a ready </a:t>
            </a:r>
            <a:r>
              <a:rPr lang="en-US" sz="1800" dirty="0" smtClean="0">
                <a:solidFill>
                  <a:srgbClr val="FFFF00"/>
                </a:solidFill>
                <a:latin typeface="Calibri" pitchFamily="34" charset="0"/>
              </a:rPr>
              <a:t>energy source </a:t>
            </a:r>
            <a:r>
              <a:rPr lang="en-US" sz="1800" dirty="0" smtClean="0">
                <a:latin typeface="Calibri" pitchFamily="34" charset="0"/>
              </a:rPr>
              <a:t>from stored lipids</a:t>
            </a:r>
          </a:p>
          <a:p>
            <a:pPr lvl="1" eaLnBrk="1" hangingPunct="1"/>
            <a:r>
              <a:rPr lang="en-US" sz="1800" dirty="0" smtClean="0">
                <a:latin typeface="Calibri" pitchFamily="34" charset="0"/>
              </a:rPr>
              <a:t>Increase with carbohydrate deprivation or decreased carbohydrate use (diabetes, starvation/fasting, high-fat diets)</a:t>
            </a:r>
          </a:p>
          <a:p>
            <a:pPr lvl="1" eaLnBrk="1" hangingPunct="1"/>
            <a:r>
              <a:rPr lang="en-US" sz="1800" dirty="0" smtClean="0">
                <a:solidFill>
                  <a:srgbClr val="FFFF00"/>
                </a:solidFill>
                <a:latin typeface="Calibri" pitchFamily="34" charset="0"/>
              </a:rPr>
              <a:t>Three ketone bodies</a:t>
            </a:r>
          </a:p>
          <a:p>
            <a:pPr lvl="2" eaLnBrk="1" hangingPunct="1"/>
            <a:r>
              <a:rPr lang="en-US" sz="1800" dirty="0" smtClean="0">
                <a:latin typeface="Calibri" pitchFamily="34" charset="0"/>
              </a:rPr>
              <a:t>Acetone </a:t>
            </a:r>
          </a:p>
          <a:p>
            <a:pPr lvl="2" eaLnBrk="1" hangingPunct="1"/>
            <a:r>
              <a:rPr lang="en-US" sz="1800" dirty="0" smtClean="0">
                <a:latin typeface="Calibri" pitchFamily="34" charset="0"/>
              </a:rPr>
              <a:t>Acetoacetic acid </a:t>
            </a:r>
          </a:p>
          <a:p>
            <a:pPr lvl="2" eaLnBrk="1" hangingPunct="1"/>
            <a:r>
              <a:rPr lang="en-US" sz="1800" dirty="0" smtClean="0">
                <a:latin typeface="Calibri" pitchFamily="34" charset="0"/>
              </a:rPr>
              <a:t>3-</a:t>
            </a:r>
            <a:r>
              <a:rPr lang="en-US" sz="1800" dirty="0" smtClean="0">
                <a:latin typeface="Calibri" pitchFamily="34" charset="0"/>
                <a:sym typeface="Symbol" pitchFamily="18" charset="2"/>
              </a:rPr>
              <a:t>-hydroxybutyric acid </a:t>
            </a:r>
          </a:p>
          <a:p>
            <a:pPr lvl="1" eaLnBrk="1" hangingPunct="1"/>
            <a:r>
              <a:rPr lang="en-US" sz="1800" dirty="0" smtClean="0">
                <a:latin typeface="Calibri" pitchFamily="34" charset="0"/>
              </a:rPr>
              <a:t>Specimen requirement is </a:t>
            </a:r>
            <a:r>
              <a:rPr lang="en-US" sz="1800" i="1" dirty="0" smtClean="0">
                <a:latin typeface="Calibri" pitchFamily="34" charset="0"/>
              </a:rPr>
              <a:t>fresh</a:t>
            </a:r>
            <a:r>
              <a:rPr lang="en-US" sz="1800" dirty="0" smtClean="0">
                <a:latin typeface="Calibri" pitchFamily="34" charset="0"/>
              </a:rPr>
              <a:t> serum or urine.</a:t>
            </a:r>
          </a:p>
          <a:p>
            <a:pPr lvl="1" eaLnBrk="1" hangingPunct="1"/>
            <a:r>
              <a:rPr lang="en-US" sz="1800" dirty="0" smtClean="0">
                <a:latin typeface="Calibri" pitchFamily="34" charset="0"/>
              </a:rPr>
              <a:t>Results in </a:t>
            </a:r>
            <a:r>
              <a:rPr lang="en-US" sz="1800" dirty="0" smtClean="0">
                <a:solidFill>
                  <a:srgbClr val="FFFF00"/>
                </a:solidFill>
                <a:latin typeface="Calibri" pitchFamily="34" charset="0"/>
              </a:rPr>
              <a:t>diabetic keto acidosis </a:t>
            </a:r>
            <a:r>
              <a:rPr lang="en-US" sz="1800" dirty="0" smtClean="0">
                <a:latin typeface="Calibri" pitchFamily="34" charset="0"/>
              </a:rPr>
              <a:t>:</a:t>
            </a:r>
          </a:p>
          <a:p>
            <a:pPr lvl="1" eaLnBrk="1" hangingPunct="1">
              <a:buNone/>
            </a:pPr>
            <a:endParaRPr lang="en-US" sz="1800" dirty="0" smtClean="0">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4322551"/>
              </p:ext>
            </p:extLst>
          </p:nvPr>
        </p:nvGraphicFramePr>
        <p:xfrm>
          <a:off x="1047750" y="5210175"/>
          <a:ext cx="6096000" cy="1097280"/>
        </p:xfrm>
        <a:graphic>
          <a:graphicData uri="http://schemas.openxmlformats.org/drawingml/2006/table">
            <a:tbl>
              <a:tblPr firstRow="1" bandRow="1">
                <a:tableStyleId>{5C22544A-7EE6-4342-B048-85BDC9FD1C3A}</a:tableStyleId>
              </a:tblPr>
              <a:tblGrid>
                <a:gridCol w="2085975">
                  <a:extLst>
                    <a:ext uri="{9D8B030D-6E8A-4147-A177-3AD203B41FA5}">
                      <a16:colId xmlns:a16="http://schemas.microsoft.com/office/drawing/2014/main" val="20000"/>
                    </a:ext>
                  </a:extLst>
                </a:gridCol>
                <a:gridCol w="4010025">
                  <a:extLst>
                    <a:ext uri="{9D8B030D-6E8A-4147-A177-3AD203B41FA5}">
                      <a16:colId xmlns:a16="http://schemas.microsoft.com/office/drawing/2014/main" val="20001"/>
                    </a:ext>
                  </a:extLst>
                </a:gridCol>
              </a:tblGrid>
              <a:tr h="370840">
                <a:tc>
                  <a:txBody>
                    <a:bodyPr/>
                    <a:lstStyle/>
                    <a:p>
                      <a:r>
                        <a:rPr lang="en-US" sz="1200" dirty="0" smtClean="0"/>
                        <a:t>Uncompensated </a:t>
                      </a:r>
                      <a:endParaRPr lang="en-US" sz="1200" dirty="0"/>
                    </a:p>
                  </a:txBody>
                  <a:tcPr/>
                </a:tc>
                <a:tc>
                  <a:txBody>
                    <a:bodyPr/>
                    <a:lstStyle/>
                    <a:p>
                      <a:r>
                        <a:rPr lang="en-US" sz="1200" dirty="0" smtClean="0"/>
                        <a:t>Low pH, </a:t>
                      </a:r>
                      <a:r>
                        <a:rPr lang="en-US" sz="1200" dirty="0" smtClean="0">
                          <a:solidFill>
                            <a:srgbClr val="FFC000"/>
                          </a:solidFill>
                        </a:rPr>
                        <a:t>normal</a:t>
                      </a:r>
                      <a:r>
                        <a:rPr lang="en-US" sz="1200" baseline="0" dirty="0" smtClean="0">
                          <a:solidFill>
                            <a:srgbClr val="FFC000"/>
                          </a:solidFill>
                        </a:rPr>
                        <a:t> pCO</a:t>
                      </a:r>
                      <a:r>
                        <a:rPr lang="en-US" sz="1200" baseline="-25000" dirty="0" smtClean="0">
                          <a:solidFill>
                            <a:srgbClr val="FFC000"/>
                          </a:solidFill>
                        </a:rPr>
                        <a:t>2</a:t>
                      </a:r>
                      <a:r>
                        <a:rPr lang="en-US" sz="1200" baseline="0" dirty="0" smtClean="0"/>
                        <a:t>, low HCO</a:t>
                      </a:r>
                      <a:r>
                        <a:rPr lang="en-US" sz="1200" baseline="-25000" dirty="0" smtClean="0"/>
                        <a:t>3</a:t>
                      </a:r>
                      <a:r>
                        <a:rPr lang="en-US" sz="1200" baseline="30000" dirty="0" smtClean="0"/>
                        <a:t>-</a:t>
                      </a:r>
                      <a:r>
                        <a:rPr lang="en-US" sz="1200" baseline="0" dirty="0" smtClean="0"/>
                        <a:t>  , high anion gap, high glucose</a:t>
                      </a:r>
                      <a:endParaRPr lang="en-US" sz="1200" dirty="0"/>
                    </a:p>
                  </a:txBody>
                  <a:tcPr/>
                </a:tc>
                <a:extLst>
                  <a:ext uri="{0D108BD9-81ED-4DB2-BD59-A6C34878D82A}">
                    <a16:rowId xmlns:a16="http://schemas.microsoft.com/office/drawing/2014/main" val="10000"/>
                  </a:ext>
                </a:extLst>
              </a:tr>
              <a:tr h="370840">
                <a:tc>
                  <a:txBody>
                    <a:bodyPr/>
                    <a:lstStyle/>
                    <a:p>
                      <a:r>
                        <a:rPr lang="en-US" sz="1200" b="1" dirty="0" smtClean="0"/>
                        <a:t>Partially</a:t>
                      </a:r>
                      <a:r>
                        <a:rPr lang="en-US" sz="1200" b="1" baseline="0" dirty="0" smtClean="0"/>
                        <a:t> </a:t>
                      </a:r>
                      <a:r>
                        <a:rPr lang="en-US" sz="1200" b="1" dirty="0" smtClean="0"/>
                        <a:t>compensated</a:t>
                      </a:r>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Low pH, </a:t>
                      </a:r>
                      <a:r>
                        <a:rPr lang="en-US" sz="1200" b="1" dirty="0" smtClean="0">
                          <a:solidFill>
                            <a:schemeClr val="accent6">
                              <a:lumMod val="75000"/>
                            </a:schemeClr>
                          </a:solidFill>
                        </a:rPr>
                        <a:t>low</a:t>
                      </a:r>
                      <a:r>
                        <a:rPr lang="en-US" sz="1200" b="1" baseline="0" dirty="0" smtClean="0">
                          <a:solidFill>
                            <a:schemeClr val="accent6">
                              <a:lumMod val="75000"/>
                            </a:schemeClr>
                          </a:solidFill>
                        </a:rPr>
                        <a:t> pCO</a:t>
                      </a:r>
                      <a:r>
                        <a:rPr lang="en-US" sz="1200" b="1" baseline="-25000" dirty="0" smtClean="0">
                          <a:solidFill>
                            <a:schemeClr val="accent6">
                              <a:lumMod val="75000"/>
                            </a:schemeClr>
                          </a:solidFill>
                        </a:rPr>
                        <a:t>2</a:t>
                      </a:r>
                      <a:r>
                        <a:rPr lang="en-US" sz="1200" b="1" baseline="0" dirty="0" smtClean="0"/>
                        <a:t>, low HCO</a:t>
                      </a:r>
                      <a:r>
                        <a:rPr lang="en-US" sz="1200" b="1" baseline="-25000" dirty="0" smtClean="0"/>
                        <a:t>3</a:t>
                      </a:r>
                      <a:r>
                        <a:rPr lang="en-US" sz="1200" b="1" baseline="30000" dirty="0" smtClean="0"/>
                        <a:t>-</a:t>
                      </a:r>
                      <a:r>
                        <a:rPr lang="en-US" sz="1200" b="1" baseline="0" dirty="0" smtClean="0"/>
                        <a:t>  , high anion gap,        high glucose</a:t>
                      </a:r>
                      <a:endParaRPr lang="en-US" sz="1200" b="1" dirty="0" smtClean="0"/>
                    </a:p>
                    <a:p>
                      <a:endParaRPr lang="en-US" sz="1200" b="1"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mj-lt"/>
              </a:rPr>
              <a:t>Role of Laboratory (cont’d)</a:t>
            </a:r>
          </a:p>
        </p:txBody>
      </p:sp>
      <p:sp>
        <p:nvSpPr>
          <p:cNvPr id="51202" name="Rectangle 3"/>
          <p:cNvSpPr>
            <a:spLocks noGrp="1" noChangeArrowheads="1"/>
          </p:cNvSpPr>
          <p:nvPr>
            <p:ph type="body" sz="half" idx="1"/>
          </p:nvPr>
        </p:nvSpPr>
        <p:spPr>
          <a:xfrm>
            <a:off x="330200" y="2346325"/>
            <a:ext cx="6640513" cy="684213"/>
          </a:xfrm>
        </p:spPr>
        <p:txBody>
          <a:bodyPr/>
          <a:lstStyle/>
          <a:p>
            <a:pPr eaLnBrk="1" hangingPunct="1"/>
            <a:r>
              <a:rPr lang="en-US" dirty="0" smtClean="0">
                <a:latin typeface="Calibri" pitchFamily="34" charset="0"/>
              </a:rPr>
              <a:t>Three ketone bodies</a:t>
            </a:r>
          </a:p>
        </p:txBody>
      </p:sp>
      <p:pic>
        <p:nvPicPr>
          <p:cNvPr id="51203" name="Picture 4" descr="FIGURE 13-9"/>
          <p:cNvPicPr>
            <a:picLocks noGrp="1" noChangeAspect="1" noChangeArrowheads="1"/>
          </p:cNvPicPr>
          <p:nvPr>
            <p:ph sz="half" idx="2"/>
          </p:nvPr>
        </p:nvPicPr>
        <p:blipFill>
          <a:blip r:embed="rId3"/>
          <a:srcRect/>
          <a:stretch>
            <a:fillRect/>
          </a:stretch>
        </p:blipFill>
        <p:spPr>
          <a:xfrm>
            <a:off x="631825" y="3917950"/>
            <a:ext cx="7878763" cy="163988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drugster.info/img/ail/1805_1817_1.jpg"/>
          <p:cNvPicPr>
            <a:picLocks noChangeAspect="1" noChangeArrowheads="1"/>
          </p:cNvPicPr>
          <p:nvPr/>
        </p:nvPicPr>
        <p:blipFill>
          <a:blip r:embed="rId2"/>
          <a:srcRect/>
          <a:stretch>
            <a:fillRect/>
          </a:stretch>
        </p:blipFill>
        <p:spPr bwMode="auto">
          <a:xfrm>
            <a:off x="1828800" y="123825"/>
            <a:ext cx="5829299" cy="660082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hdc.vet.cornell.edu/clinpath/modules/ua-rout/images/ictorxn.jpg"/>
          <p:cNvPicPr>
            <a:picLocks noChangeAspect="1" noChangeArrowheads="1"/>
          </p:cNvPicPr>
          <p:nvPr/>
        </p:nvPicPr>
        <p:blipFill>
          <a:blip r:embed="rId2"/>
          <a:srcRect/>
          <a:stretch>
            <a:fillRect/>
          </a:stretch>
        </p:blipFill>
        <p:spPr bwMode="auto">
          <a:xfrm>
            <a:off x="301625" y="227013"/>
            <a:ext cx="1247775" cy="1190625"/>
          </a:xfrm>
          <a:prstGeom prst="rect">
            <a:avLst/>
          </a:prstGeom>
          <a:noFill/>
        </p:spPr>
      </p:pic>
      <p:sp>
        <p:nvSpPr>
          <p:cNvPr id="5" name="Title 4"/>
          <p:cNvSpPr>
            <a:spLocks noGrp="1"/>
          </p:cNvSpPr>
          <p:nvPr>
            <p:ph type="title" idx="4294967295"/>
          </p:nvPr>
        </p:nvSpPr>
        <p:spPr>
          <a:xfrm>
            <a:off x="0" y="274638"/>
            <a:ext cx="8229600" cy="1143000"/>
          </a:xfrm>
        </p:spPr>
        <p:txBody>
          <a:bodyPr/>
          <a:lstStyle/>
          <a:p>
            <a:r>
              <a:rPr lang="en-US" dirty="0" smtClean="0"/>
              <a:t>Acetest for Ketones</a:t>
            </a:r>
            <a:endParaRPr lang="en-US" dirty="0"/>
          </a:p>
        </p:txBody>
      </p:sp>
      <p:sp>
        <p:nvSpPr>
          <p:cNvPr id="6" name="Content Placeholder 5"/>
          <p:cNvSpPr>
            <a:spLocks noGrp="1"/>
          </p:cNvSpPr>
          <p:nvPr>
            <p:ph idx="4294967295"/>
          </p:nvPr>
        </p:nvSpPr>
        <p:spPr>
          <a:xfrm>
            <a:off x="0" y="1600200"/>
            <a:ext cx="8229600" cy="4525963"/>
          </a:xfrm>
        </p:spPr>
        <p:txBody>
          <a:bodyPr/>
          <a:lstStyle/>
          <a:p>
            <a:r>
              <a:rPr lang="en-US" sz="2400" dirty="0" smtClean="0"/>
              <a:t>Acetest tablets contain a mixture of glycine, sodium nitroprusside, disodium phosphate, and lactose</a:t>
            </a:r>
          </a:p>
          <a:p>
            <a:endParaRPr lang="en-US" sz="2400" dirty="0" smtClean="0"/>
          </a:p>
          <a:p>
            <a:pPr>
              <a:buNone/>
            </a:pPr>
            <a:r>
              <a:rPr lang="en-US" sz="2400" dirty="0" smtClean="0">
                <a:solidFill>
                  <a:srgbClr val="FF0000"/>
                </a:solidFill>
              </a:rPr>
              <a:t>Acetoacetate or acetone </a:t>
            </a:r>
            <a:r>
              <a:rPr lang="en-US" sz="2400" dirty="0" smtClean="0"/>
              <a:t>+ sodium nitroprusside</a:t>
            </a:r>
          </a:p>
          <a:p>
            <a:pPr>
              <a:buNone/>
            </a:pPr>
            <a:endParaRPr lang="en-US" sz="2400" dirty="0" smtClean="0"/>
          </a:p>
          <a:p>
            <a:pPr>
              <a:buNone/>
            </a:pPr>
            <a:r>
              <a:rPr lang="en-US" sz="2400" dirty="0" smtClean="0"/>
              <a:t>                   </a:t>
            </a:r>
            <a:r>
              <a:rPr lang="en-US" sz="2400" dirty="0" smtClean="0">
                <a:solidFill>
                  <a:srgbClr val="7030A0"/>
                </a:solidFill>
              </a:rPr>
              <a:t>lavender-purple complex</a:t>
            </a:r>
          </a:p>
          <a:p>
            <a:pPr>
              <a:buNone/>
            </a:pPr>
            <a:r>
              <a:rPr lang="en-US" sz="2400" dirty="0" smtClean="0"/>
              <a:t>Acetest was designed for the detection of ketone bodies in </a:t>
            </a:r>
          </a:p>
          <a:p>
            <a:pPr>
              <a:buNone/>
            </a:pPr>
            <a:r>
              <a:rPr lang="en-US" sz="2400" dirty="0" smtClean="0"/>
              <a:t>urine, but serum can be used as well.</a:t>
            </a:r>
          </a:p>
          <a:p>
            <a:pPr>
              <a:buNone/>
            </a:pPr>
            <a:r>
              <a:rPr lang="en-US" sz="2400" dirty="0" smtClean="0">
                <a:solidFill>
                  <a:srgbClr val="FFFF00"/>
                </a:solidFill>
                <a:latin typeface="Calibri" pitchFamily="34" charset="0"/>
                <a:sym typeface="Symbol" pitchFamily="18" charset="2"/>
              </a:rPr>
              <a:t>-hydroxybutyric acid </a:t>
            </a:r>
            <a:r>
              <a:rPr lang="en-US" sz="2400" dirty="0" smtClean="0">
                <a:latin typeface="Calibri" pitchFamily="34" charset="0"/>
                <a:sym typeface="Symbol" pitchFamily="18" charset="2"/>
              </a:rPr>
              <a:t>doesn’t react and hence is not detected.</a:t>
            </a:r>
          </a:p>
          <a:p>
            <a:pPr>
              <a:buNone/>
            </a:pPr>
            <a:r>
              <a:rPr lang="en-US" sz="2400" dirty="0" smtClean="0">
                <a:latin typeface="Calibri" pitchFamily="34" charset="0"/>
                <a:sym typeface="Symbol" pitchFamily="18" charset="2"/>
              </a:rPr>
              <a:t>Negative nitroprusside test result doesn’t rule out </a:t>
            </a:r>
            <a:r>
              <a:rPr lang="en-US" sz="2400" dirty="0" err="1" smtClean="0">
                <a:latin typeface="Calibri" pitchFamily="34" charset="0"/>
                <a:sym typeface="Symbol" pitchFamily="18" charset="2"/>
              </a:rPr>
              <a:t>ketoacidosis</a:t>
            </a:r>
            <a:endParaRPr lang="en-US" sz="2400" dirty="0" smtClean="0">
              <a:latin typeface="Calibri" pitchFamily="34" charset="0"/>
              <a:sym typeface="Symbol" pitchFamily="18" charset="2"/>
            </a:endParaRPr>
          </a:p>
          <a:p>
            <a:pPr>
              <a:buNone/>
            </a:pPr>
            <a:endParaRPr lang="en-US" sz="2400" dirty="0" smtClean="0"/>
          </a:p>
        </p:txBody>
      </p:sp>
      <p:pic>
        <p:nvPicPr>
          <p:cNvPr id="73730" name="Picture 2" descr="http://store.mcguff.com/Images/Images550/007490%20Test%20Tablets,%20Acetest%20Urine,%20Serum,%20Plasma,%20Whole%20Blood%20Ketone,%20100%20per%20Package%20McGuffMedical.com.jpg"/>
          <p:cNvPicPr>
            <a:picLocks noChangeAspect="1" noChangeArrowheads="1"/>
          </p:cNvPicPr>
          <p:nvPr/>
        </p:nvPicPr>
        <p:blipFill>
          <a:blip r:embed="rId3"/>
          <a:srcRect/>
          <a:stretch>
            <a:fillRect/>
          </a:stretch>
        </p:blipFill>
        <p:spPr bwMode="auto">
          <a:xfrm>
            <a:off x="7388225" y="1417638"/>
            <a:ext cx="1647825" cy="2397125"/>
          </a:xfrm>
          <a:prstGeom prst="rect">
            <a:avLst/>
          </a:prstGeom>
          <a:noFill/>
        </p:spPr>
      </p:pic>
      <p:sp>
        <p:nvSpPr>
          <p:cNvPr id="8" name="Down Arrow 7"/>
          <p:cNvSpPr/>
          <p:nvPr/>
        </p:nvSpPr>
        <p:spPr>
          <a:xfrm>
            <a:off x="3705225" y="3333750"/>
            <a:ext cx="266700" cy="419100"/>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tsampa.org/training/blog/archives/images/ketostix.jpg"/>
          <p:cNvPicPr>
            <a:picLocks noChangeAspect="1" noChangeArrowheads="1"/>
          </p:cNvPicPr>
          <p:nvPr/>
        </p:nvPicPr>
        <p:blipFill>
          <a:blip r:embed="rId2"/>
          <a:srcRect/>
          <a:stretch>
            <a:fillRect/>
          </a:stretch>
        </p:blipFill>
        <p:spPr bwMode="auto">
          <a:xfrm>
            <a:off x="5849937" y="3540125"/>
            <a:ext cx="2066925" cy="2886075"/>
          </a:xfrm>
          <a:prstGeom prst="rect">
            <a:avLst/>
          </a:prstGeom>
          <a:noFill/>
        </p:spPr>
      </p:pic>
      <p:sp>
        <p:nvSpPr>
          <p:cNvPr id="3" name="Title 2"/>
          <p:cNvSpPr>
            <a:spLocks noGrp="1"/>
          </p:cNvSpPr>
          <p:nvPr>
            <p:ph type="title" idx="4294967295"/>
          </p:nvPr>
        </p:nvSpPr>
        <p:spPr>
          <a:xfrm>
            <a:off x="0" y="274638"/>
            <a:ext cx="8229600" cy="1143000"/>
          </a:xfrm>
        </p:spPr>
        <p:txBody>
          <a:bodyPr/>
          <a:lstStyle/>
          <a:p>
            <a:r>
              <a:rPr lang="en-US" dirty="0" smtClean="0"/>
              <a:t>Ketostix</a:t>
            </a:r>
            <a:endParaRPr lang="en-US" dirty="0"/>
          </a:p>
        </p:txBody>
      </p:sp>
      <p:sp>
        <p:nvSpPr>
          <p:cNvPr id="4" name="Content Placeholder 3"/>
          <p:cNvSpPr>
            <a:spLocks noGrp="1"/>
          </p:cNvSpPr>
          <p:nvPr>
            <p:ph idx="4294967295"/>
          </p:nvPr>
        </p:nvSpPr>
        <p:spPr>
          <a:xfrm>
            <a:off x="0" y="1600200"/>
            <a:ext cx="8229600" cy="4525963"/>
          </a:xfrm>
        </p:spPr>
        <p:txBody>
          <a:bodyPr/>
          <a:lstStyle/>
          <a:p>
            <a:r>
              <a:rPr lang="en-US" dirty="0" smtClean="0"/>
              <a:t>A modification of the nitroprusside</a:t>
            </a:r>
          </a:p>
          <a:p>
            <a:pPr>
              <a:buNone/>
            </a:pPr>
            <a:r>
              <a:rPr lang="en-US" dirty="0" smtClean="0"/>
              <a:t>   test in which a reagent strip is </a:t>
            </a:r>
          </a:p>
          <a:p>
            <a:pPr>
              <a:buNone/>
            </a:pPr>
            <a:r>
              <a:rPr lang="en-US" dirty="0" smtClean="0"/>
              <a:t>   used instead of a tablet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pPr eaLnBrk="1" hangingPunct="1"/>
            <a:r>
              <a:rPr lang="en-US" smtClean="0">
                <a:latin typeface="Calibri" pitchFamily="34" charset="0"/>
              </a:rPr>
              <a:t>Role of Laboratory (cont’d)</a:t>
            </a:r>
          </a:p>
        </p:txBody>
      </p:sp>
      <p:sp>
        <p:nvSpPr>
          <p:cNvPr id="53250" name="Rectangle 3"/>
          <p:cNvSpPr>
            <a:spLocks noGrp="1" noChangeArrowheads="1"/>
          </p:cNvSpPr>
          <p:nvPr>
            <p:ph type="body" idx="4294967295"/>
          </p:nvPr>
        </p:nvSpPr>
        <p:spPr/>
        <p:txBody>
          <a:bodyPr/>
          <a:lstStyle/>
          <a:p>
            <a:pPr eaLnBrk="1" hangingPunct="1">
              <a:lnSpc>
                <a:spcPct val="90000"/>
              </a:lnSpc>
            </a:pPr>
            <a:r>
              <a:rPr lang="en-US" sz="3700" dirty="0" smtClean="0">
                <a:latin typeface="Calibri" pitchFamily="34" charset="0"/>
              </a:rPr>
              <a:t>Microalbuminuria</a:t>
            </a:r>
          </a:p>
          <a:p>
            <a:pPr lvl="1" eaLnBrk="1" hangingPunct="1">
              <a:lnSpc>
                <a:spcPct val="90000"/>
              </a:lnSpc>
            </a:pPr>
            <a:r>
              <a:rPr lang="en-US" sz="2000" dirty="0" smtClean="0">
                <a:latin typeface="Calibri" pitchFamily="34" charset="0"/>
              </a:rPr>
              <a:t>Increase in urinary </a:t>
            </a:r>
            <a:r>
              <a:rPr lang="en-US" sz="2000" dirty="0" smtClean="0">
                <a:solidFill>
                  <a:srgbClr val="FFFF00"/>
                </a:solidFill>
                <a:latin typeface="Calibri" pitchFamily="34" charset="0"/>
              </a:rPr>
              <a:t>albumin</a:t>
            </a:r>
            <a:r>
              <a:rPr lang="en-US" sz="2000" dirty="0" smtClean="0">
                <a:latin typeface="Calibri" pitchFamily="34" charset="0"/>
              </a:rPr>
              <a:t> is early sign of </a:t>
            </a:r>
            <a:r>
              <a:rPr lang="en-US" sz="2000" dirty="0" smtClean="0">
                <a:solidFill>
                  <a:srgbClr val="FFFF00"/>
                </a:solidFill>
                <a:latin typeface="Calibri" pitchFamily="34" charset="0"/>
              </a:rPr>
              <a:t>renal nephropathy</a:t>
            </a:r>
            <a:r>
              <a:rPr lang="en-US" sz="2000" dirty="0" smtClean="0">
                <a:latin typeface="Calibri" pitchFamily="34" charset="0"/>
              </a:rPr>
              <a:t>, a complication of diabetes mellitus.</a:t>
            </a:r>
          </a:p>
          <a:p>
            <a:pPr lvl="1" eaLnBrk="1" hangingPunct="1">
              <a:lnSpc>
                <a:spcPct val="90000"/>
              </a:lnSpc>
            </a:pPr>
            <a:r>
              <a:rPr lang="en-US" sz="2000" dirty="0" smtClean="0">
                <a:latin typeface="Calibri" pitchFamily="34" charset="0"/>
              </a:rPr>
              <a:t>Annual assessment of kidney function by determination of urinary albumin excretion is recommended for diabetic patients.</a:t>
            </a:r>
          </a:p>
          <a:p>
            <a:pPr lvl="1" eaLnBrk="1" hangingPunct="1">
              <a:lnSpc>
                <a:spcPct val="90000"/>
              </a:lnSpc>
            </a:pPr>
            <a:r>
              <a:rPr lang="en-US" sz="2000" dirty="0" smtClean="0">
                <a:latin typeface="Calibri" pitchFamily="34" charset="0"/>
              </a:rPr>
              <a:t>Defined as persistent albuminuria in range of </a:t>
            </a:r>
            <a:r>
              <a:rPr lang="en-US" sz="2000" dirty="0" smtClean="0">
                <a:solidFill>
                  <a:srgbClr val="FFFF00"/>
                </a:solidFill>
                <a:latin typeface="Calibri" pitchFamily="34" charset="0"/>
              </a:rPr>
              <a:t>30–299 mg/24 hr </a:t>
            </a:r>
            <a:r>
              <a:rPr lang="en-US" sz="2000" dirty="0" smtClean="0">
                <a:latin typeface="Calibri" pitchFamily="34" charset="0"/>
              </a:rPr>
              <a:t>or albumin- creatinine ratio of 30–300 µg /mg</a:t>
            </a:r>
          </a:p>
          <a:p>
            <a:pPr eaLnBrk="1" hangingPunct="1">
              <a:lnSpc>
                <a:spcPct val="90000"/>
              </a:lnSpc>
            </a:pPr>
            <a:r>
              <a:rPr lang="en-US" sz="3700" dirty="0" smtClean="0">
                <a:latin typeface="Calibri" pitchFamily="34" charset="0"/>
              </a:rPr>
              <a:t>Islet Autoantibody and Insulin Testing</a:t>
            </a:r>
          </a:p>
          <a:p>
            <a:pPr lvl="1" eaLnBrk="1" hangingPunct="1">
              <a:lnSpc>
                <a:spcPct val="90000"/>
              </a:lnSpc>
            </a:pPr>
            <a:r>
              <a:rPr lang="en-US" sz="2000" dirty="0" smtClean="0">
                <a:latin typeface="Calibri" pitchFamily="34" charset="0"/>
              </a:rPr>
              <a:t>Presence of </a:t>
            </a:r>
            <a:r>
              <a:rPr lang="en-US" sz="2000" dirty="0" smtClean="0">
                <a:solidFill>
                  <a:srgbClr val="FFFF00"/>
                </a:solidFill>
                <a:latin typeface="Calibri" pitchFamily="34" charset="0"/>
              </a:rPr>
              <a:t>autoantibodies</a:t>
            </a:r>
            <a:r>
              <a:rPr lang="en-US" sz="2000" dirty="0" smtClean="0">
                <a:solidFill>
                  <a:srgbClr val="FF0000"/>
                </a:solidFill>
                <a:latin typeface="Calibri" pitchFamily="34" charset="0"/>
              </a:rPr>
              <a:t> </a:t>
            </a:r>
            <a:r>
              <a:rPr lang="en-US" sz="2000" dirty="0" smtClean="0">
                <a:latin typeface="Calibri" pitchFamily="34" charset="0"/>
              </a:rPr>
              <a:t>to </a:t>
            </a:r>
            <a:r>
              <a:rPr lang="en-US" sz="2000" dirty="0" smtClean="0">
                <a:latin typeface="Calibri" pitchFamily="34" charset="0"/>
                <a:sym typeface="Symbol" pitchFamily="18" charset="2"/>
              </a:rPr>
              <a:t>-islet cells of pancreas is characteristic of type 1 diabetes.</a:t>
            </a:r>
          </a:p>
          <a:p>
            <a:pPr lvl="1" eaLnBrk="1" hangingPunct="1">
              <a:lnSpc>
                <a:spcPct val="90000"/>
              </a:lnSpc>
            </a:pPr>
            <a:r>
              <a:rPr lang="en-US" sz="2000" dirty="0" smtClean="0">
                <a:latin typeface="Calibri" pitchFamily="34" charset="0"/>
                <a:sym typeface="Symbol" pitchFamily="18" charset="2"/>
              </a:rPr>
              <a:t>Not currently recommended for diabetes diagnosis</a:t>
            </a:r>
            <a:endParaRPr lang="en-US" sz="3300" dirty="0" smtClean="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2800" dirty="0" smtClean="0"/>
              <a:t>Quick monitoring of glucose levels</a:t>
            </a:r>
            <a:br>
              <a:rPr lang="en-GB" sz="2800" dirty="0" smtClean="0"/>
            </a:br>
            <a:r>
              <a:rPr lang="en-GB" sz="2800" dirty="0" smtClean="0">
                <a:solidFill>
                  <a:srgbClr val="FFFF00"/>
                </a:solidFill>
              </a:rPr>
              <a:t>Whole Blood Glucose</a:t>
            </a:r>
            <a:r>
              <a:rPr lang="en-GB" sz="2800" dirty="0" smtClean="0"/>
              <a:t/>
            </a:r>
            <a:br>
              <a:rPr lang="en-GB" sz="2800" dirty="0" smtClean="0"/>
            </a:br>
            <a:endParaRPr lang="en-US" sz="2800" dirty="0"/>
          </a:p>
        </p:txBody>
      </p:sp>
      <p:sp>
        <p:nvSpPr>
          <p:cNvPr id="3" name="Content Placeholder 2"/>
          <p:cNvSpPr>
            <a:spLocks noGrp="1"/>
          </p:cNvSpPr>
          <p:nvPr>
            <p:ph idx="1"/>
          </p:nvPr>
        </p:nvSpPr>
        <p:spPr/>
        <p:txBody>
          <a:bodyPr/>
          <a:lstStyle/>
          <a:p>
            <a:pPr>
              <a:buNone/>
            </a:pPr>
            <a:endParaRPr lang="en-GB" sz="2000" dirty="0" smtClean="0"/>
          </a:p>
          <a:p>
            <a:pPr>
              <a:buFont typeface="Arial" pitchFamily="34" charset="0"/>
              <a:buChar char="•"/>
            </a:pPr>
            <a:r>
              <a:rPr lang="en-GB" sz="2400" dirty="0" smtClean="0"/>
              <a:t>Whole blood glucose is typically performed for screening purposes at the Point of Care </a:t>
            </a:r>
          </a:p>
          <a:p>
            <a:pPr lvl="1">
              <a:buFont typeface="Arial" pitchFamily="34" charset="0"/>
              <a:buChar char="•"/>
            </a:pPr>
            <a:r>
              <a:rPr lang="en-GB" sz="2000" dirty="0" err="1" smtClean="0"/>
              <a:t>Accu-Chek</a:t>
            </a:r>
            <a:r>
              <a:rPr lang="en-GB" sz="2000" dirty="0" smtClean="0"/>
              <a:t> glucometer</a:t>
            </a:r>
          </a:p>
          <a:p>
            <a:pPr lvl="1">
              <a:buFont typeface="Arial" pitchFamily="34" charset="0"/>
              <a:buChar char="•"/>
            </a:pPr>
            <a:r>
              <a:rPr lang="en-GB" sz="2000" dirty="0" err="1" smtClean="0"/>
              <a:t>i</a:t>
            </a:r>
            <a:r>
              <a:rPr lang="en-GB" sz="2000" dirty="0" smtClean="0"/>
              <a:t>-STAT (</a:t>
            </a:r>
            <a:r>
              <a:rPr lang="en-GB" sz="2000" dirty="0" err="1" smtClean="0"/>
              <a:t>Chem</a:t>
            </a:r>
            <a:r>
              <a:rPr lang="en-GB" sz="2000" dirty="0" smtClean="0"/>
              <a:t> 8 panel) </a:t>
            </a:r>
          </a:p>
          <a:p>
            <a:pPr>
              <a:buFont typeface="Arial" pitchFamily="34" charset="0"/>
              <a:buChar char="•"/>
            </a:pPr>
            <a:r>
              <a:rPr lang="en-GB" sz="2400" dirty="0" smtClean="0"/>
              <a:t>Fasting </a:t>
            </a:r>
            <a:r>
              <a:rPr lang="en-GB" sz="2400" dirty="0" smtClean="0"/>
              <a:t>whole blood glucose levels are usually </a:t>
            </a:r>
            <a:r>
              <a:rPr lang="en-GB" sz="2400" dirty="0" smtClean="0">
                <a:solidFill>
                  <a:srgbClr val="FFFF00"/>
                </a:solidFill>
              </a:rPr>
              <a:t>5-10 mg/ dL lower </a:t>
            </a:r>
            <a:r>
              <a:rPr lang="en-GB" sz="2400" dirty="0" smtClean="0"/>
              <a:t>than serum levels</a:t>
            </a:r>
          </a:p>
          <a:p>
            <a:pPr>
              <a:buFont typeface="Arial" pitchFamily="34" charset="0"/>
              <a:buChar char="•"/>
            </a:pPr>
            <a:r>
              <a:rPr lang="en-GB" sz="2400" dirty="0" smtClean="0"/>
              <a:t>Meters can be calibrated to report plasma glucose values, even when the specimen is whole blood.</a:t>
            </a:r>
          </a:p>
          <a:p>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Insulin</a:t>
            </a:r>
            <a:endParaRPr lang="en-US" dirty="0"/>
          </a:p>
        </p:txBody>
      </p:sp>
      <p:sp>
        <p:nvSpPr>
          <p:cNvPr id="3" name="Content Placeholder 2"/>
          <p:cNvSpPr>
            <a:spLocks noGrp="1"/>
          </p:cNvSpPr>
          <p:nvPr>
            <p:ph idx="1"/>
          </p:nvPr>
        </p:nvSpPr>
        <p:spPr/>
        <p:txBody>
          <a:bodyPr/>
          <a:lstStyle/>
          <a:p>
            <a:r>
              <a:rPr lang="en-US" sz="2000" dirty="0" smtClean="0"/>
              <a:t>The primary clinical application of insulin measurement is in the evaluation of </a:t>
            </a:r>
            <a:r>
              <a:rPr lang="en-US" sz="2000" dirty="0" smtClean="0">
                <a:solidFill>
                  <a:srgbClr val="FFFF00"/>
                </a:solidFill>
              </a:rPr>
              <a:t>hypoglycemia , type II DM optimal initial therapy evaluation and polycystic ovary syndrome</a:t>
            </a:r>
            <a:r>
              <a:rPr lang="en-US" sz="2000" dirty="0" smtClean="0"/>
              <a:t>.</a:t>
            </a:r>
          </a:p>
          <a:p>
            <a:r>
              <a:rPr lang="en-US" sz="2000" dirty="0" smtClean="0"/>
              <a:t>Measuring insulin along with glucose during an OGTT to diagnose DM is </a:t>
            </a:r>
            <a:r>
              <a:rPr lang="en-US" sz="2000" dirty="0" smtClean="0">
                <a:solidFill>
                  <a:srgbClr val="FFFF00"/>
                </a:solidFill>
              </a:rPr>
              <a:t>not recommended.</a:t>
            </a:r>
          </a:p>
          <a:p>
            <a:r>
              <a:rPr lang="en-US" sz="2000" dirty="0" smtClean="0">
                <a:solidFill>
                  <a:srgbClr val="FFFF00"/>
                </a:solidFill>
              </a:rPr>
              <a:t>Done by immunoassays</a:t>
            </a:r>
          </a:p>
          <a:p>
            <a:r>
              <a:rPr lang="en-US" sz="2000" dirty="0" smtClean="0"/>
              <a:t>Anti-insulin antibodies cross react with other substances that share the same antigenic epitopes with insulin (ex: </a:t>
            </a:r>
            <a:r>
              <a:rPr lang="en-US" sz="2000" dirty="0" smtClean="0">
                <a:solidFill>
                  <a:srgbClr val="FFFF00"/>
                </a:solidFill>
              </a:rPr>
              <a:t>proinsulin</a:t>
            </a:r>
            <a:r>
              <a:rPr lang="en-US" sz="2000" dirty="0" smtClean="0"/>
              <a:t>)</a:t>
            </a:r>
          </a:p>
          <a:p>
            <a:r>
              <a:rPr lang="en-US" sz="2000" dirty="0" smtClean="0">
                <a:solidFill>
                  <a:srgbClr val="FFFF00"/>
                </a:solidFill>
              </a:rPr>
              <a:t>Overestimation</a:t>
            </a:r>
            <a:r>
              <a:rPr lang="en-US" sz="2000" dirty="0" smtClean="0"/>
              <a:t> of  true plasma insulin value results from high levels of proinsulin such as in patients with diabetes or islet cell tumors)</a:t>
            </a:r>
          </a:p>
          <a:p>
            <a:r>
              <a:rPr lang="en-US" sz="2000" dirty="0" smtClean="0"/>
              <a:t>C-peptide doesn’t cross react with anti-insulin Abs.</a:t>
            </a:r>
          </a:p>
          <a:p>
            <a:r>
              <a:rPr lang="en-US" sz="2000" dirty="0" smtClean="0"/>
              <a:t>Fasting insulin values are higher in obese, non-diabetic people &amp; lower in trained athletes.</a:t>
            </a:r>
          </a:p>
          <a:p>
            <a:pPr>
              <a:buNone/>
            </a:pPr>
            <a:endParaRPr lang="en-US" sz="2000" dirty="0" smtClean="0"/>
          </a:p>
          <a:p>
            <a:endParaRPr lang="en-US" sz="2000" dirty="0" smtClean="0"/>
          </a:p>
          <a:p>
            <a:endParaRPr lang="en-US" sz="2000" dirty="0" smtClean="0"/>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457200" y="274638"/>
            <a:ext cx="8229600" cy="801687"/>
          </a:xfrm>
        </p:spPr>
        <p:txBody>
          <a:bodyPr/>
          <a:lstStyle/>
          <a:p>
            <a:pPr eaLnBrk="1" hangingPunct="1"/>
            <a:r>
              <a:rPr lang="en-US" smtClean="0">
                <a:latin typeface="Calibri" pitchFamily="34" charset="0"/>
              </a:rPr>
              <a:t>Carbohydrates</a:t>
            </a:r>
          </a:p>
        </p:txBody>
      </p:sp>
      <p:pic>
        <p:nvPicPr>
          <p:cNvPr id="13314" name="Content Placeholder 3" descr="aldose_ketose.png"/>
          <p:cNvPicPr>
            <a:picLocks noGrp="1" noChangeAspect="1"/>
          </p:cNvPicPr>
          <p:nvPr>
            <p:ph idx="4294967295"/>
          </p:nvPr>
        </p:nvPicPr>
        <p:blipFill>
          <a:blip r:embed="rId2"/>
          <a:srcRect l="-9258" r="-9258"/>
          <a:stretch>
            <a:fillRect/>
          </a:stretch>
        </p:blipFill>
        <p:spPr>
          <a:xfrm>
            <a:off x="1293813" y="2114550"/>
            <a:ext cx="6610350" cy="3970338"/>
          </a:xfrm>
        </p:spPr>
      </p:pic>
      <p:sp>
        <p:nvSpPr>
          <p:cNvPr id="13315" name="TextBox 5"/>
          <p:cNvSpPr txBox="1">
            <a:spLocks noChangeArrowheads="1"/>
          </p:cNvSpPr>
          <p:nvPr/>
        </p:nvSpPr>
        <p:spPr bwMode="auto">
          <a:xfrm>
            <a:off x="1660525" y="1076325"/>
            <a:ext cx="5665788" cy="1384300"/>
          </a:xfrm>
          <a:prstGeom prst="rect">
            <a:avLst/>
          </a:prstGeom>
          <a:noFill/>
          <a:ln w="9525">
            <a:noFill/>
            <a:miter lim="800000"/>
            <a:headEnd/>
            <a:tailEnd/>
          </a:ln>
        </p:spPr>
        <p:txBody>
          <a:bodyPr>
            <a:spAutoFit/>
          </a:bodyPr>
          <a:lstStyle/>
          <a:p>
            <a:pPr algn="ctr"/>
            <a:r>
              <a:rPr lang="en-US" sz="2800" dirty="0">
                <a:latin typeface="Calibri" pitchFamily="34" charset="0"/>
              </a:rPr>
              <a:t>Two forms of Carbohydrates</a:t>
            </a:r>
          </a:p>
          <a:p>
            <a:pPr algn="ctr"/>
            <a:r>
              <a:rPr lang="en-US" dirty="0" err="1"/>
              <a:t>Aldehyde</a:t>
            </a:r>
            <a:r>
              <a:rPr lang="en-US" dirty="0"/>
              <a:t> / Ketone</a:t>
            </a:r>
            <a:endParaRPr lang="en-US" sz="2800" dirty="0">
              <a:latin typeface="Calibri" pitchFamily="34" charset="0"/>
            </a:endParaRPr>
          </a:p>
          <a:p>
            <a:pPr algn="ctr"/>
            <a:endParaRPr lang="en-US" sz="2800" dirty="0">
              <a:latin typeface="Calibri" pitchFamily="34" charset="0"/>
            </a:endParaRPr>
          </a:p>
        </p:txBody>
      </p:sp>
      <p:sp>
        <p:nvSpPr>
          <p:cNvPr id="13316" name="TextBox 6"/>
          <p:cNvSpPr txBox="1">
            <a:spLocks noChangeArrowheads="1"/>
          </p:cNvSpPr>
          <p:nvPr/>
        </p:nvSpPr>
        <p:spPr bwMode="auto">
          <a:xfrm>
            <a:off x="5630863" y="6334125"/>
            <a:ext cx="3055937" cy="369888"/>
          </a:xfrm>
          <a:prstGeom prst="rect">
            <a:avLst/>
          </a:prstGeom>
          <a:noFill/>
          <a:ln w="9525">
            <a:noFill/>
            <a:miter lim="800000"/>
            <a:headEnd/>
            <a:tailEnd/>
          </a:ln>
        </p:spPr>
        <p:txBody>
          <a:bodyPr>
            <a:spAutoFit/>
          </a:bodyPr>
          <a:lstStyle/>
          <a:p>
            <a:r>
              <a:rPr lang="en-US">
                <a:latin typeface="Calibri" pitchFamily="34" charset="0"/>
              </a:rPr>
              <a:t>Google Images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Insulin</a:t>
            </a:r>
            <a:endParaRPr lang="en-US" dirty="0"/>
          </a:p>
        </p:txBody>
      </p:sp>
      <p:sp>
        <p:nvSpPr>
          <p:cNvPr id="6" name="Content Placeholder 5"/>
          <p:cNvSpPr>
            <a:spLocks noGrp="1"/>
          </p:cNvSpPr>
          <p:nvPr>
            <p:ph sz="half" idx="1"/>
          </p:nvPr>
        </p:nvSpPr>
        <p:spPr>
          <a:noFill/>
        </p:spPr>
        <p:txBody>
          <a:bodyPr/>
          <a:lstStyle/>
          <a:p>
            <a:pPr>
              <a:buNone/>
            </a:pPr>
            <a:r>
              <a:rPr lang="en-US" dirty="0" smtClean="0">
                <a:solidFill>
                  <a:srgbClr val="FFFF00"/>
                </a:solidFill>
              </a:rPr>
              <a:t>Type I</a:t>
            </a:r>
          </a:p>
          <a:p>
            <a:r>
              <a:rPr lang="en-US" sz="2400" dirty="0" smtClean="0"/>
              <a:t>Fasting plasma levels are usually low</a:t>
            </a:r>
          </a:p>
          <a:p>
            <a:r>
              <a:rPr lang="en-US" sz="2400" dirty="0" smtClean="0"/>
              <a:t>Glucose loading: no insulin response</a:t>
            </a:r>
          </a:p>
          <a:p>
            <a:pPr>
              <a:buNone/>
            </a:pPr>
            <a:endParaRPr lang="en-US" dirty="0"/>
          </a:p>
        </p:txBody>
      </p:sp>
      <p:sp>
        <p:nvSpPr>
          <p:cNvPr id="7" name="Content Placeholder 6"/>
          <p:cNvSpPr>
            <a:spLocks noGrp="1"/>
          </p:cNvSpPr>
          <p:nvPr>
            <p:ph sz="half" idx="2"/>
          </p:nvPr>
        </p:nvSpPr>
        <p:spPr>
          <a:noFill/>
        </p:spPr>
        <p:txBody>
          <a:bodyPr/>
          <a:lstStyle/>
          <a:p>
            <a:pPr>
              <a:buNone/>
            </a:pPr>
            <a:r>
              <a:rPr lang="en-US" dirty="0" smtClean="0">
                <a:solidFill>
                  <a:srgbClr val="FFFF00"/>
                </a:solidFill>
              </a:rPr>
              <a:t>Type II</a:t>
            </a:r>
          </a:p>
          <a:p>
            <a:r>
              <a:rPr lang="en-US" sz="2400" dirty="0" smtClean="0"/>
              <a:t>Only low when fasting plasma glucose levels &gt;250mg/</a:t>
            </a:r>
            <a:r>
              <a:rPr lang="en-US" sz="2400" dirty="0" err="1" smtClean="0"/>
              <a:t>dL</a:t>
            </a:r>
            <a:endParaRPr lang="en-US" sz="2400" dirty="0" smtClean="0"/>
          </a:p>
          <a:p>
            <a:r>
              <a:rPr lang="en-US" sz="2400" dirty="0" smtClean="0"/>
              <a:t>Otherwise, normal or high</a:t>
            </a:r>
          </a:p>
          <a:p>
            <a:r>
              <a:rPr lang="en-US" sz="2400" dirty="0" smtClean="0"/>
              <a:t>Glucose loading: delayed often exaggerated response </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923925"/>
            <a:ext cx="8524875" cy="1076325"/>
          </a:xfrm>
        </p:spPr>
        <p:txBody>
          <a:bodyPr/>
          <a:lstStyle/>
          <a:p>
            <a:pPr algn="l"/>
            <a:r>
              <a:rPr lang="en-US" sz="2000" dirty="0" smtClean="0">
                <a:solidFill>
                  <a:srgbClr val="FFFF00"/>
                </a:solidFill>
              </a:rPr>
              <a:t>Measurement of glucose in urine</a:t>
            </a:r>
            <a:r>
              <a:rPr lang="en-US" sz="2000" dirty="0" smtClean="0"/>
              <a:t/>
            </a:r>
            <a:br>
              <a:rPr lang="en-US" sz="2000" dirty="0" smtClean="0"/>
            </a:br>
            <a:r>
              <a:rPr lang="en-US" sz="2000" dirty="0" smtClean="0"/>
              <a:t>Rapid , inexpensive , and noninvasive</a:t>
            </a:r>
            <a:br>
              <a:rPr lang="en-US" sz="2000" dirty="0" smtClean="0"/>
            </a:br>
            <a:r>
              <a:rPr lang="en-US" sz="2000" dirty="0" smtClean="0"/>
              <a:t>Used to screen large number of samples</a:t>
            </a:r>
            <a:br>
              <a:rPr lang="en-US" sz="2000" dirty="0" smtClean="0"/>
            </a:br>
            <a:r>
              <a:rPr lang="en-US" sz="2000" dirty="0" smtClean="0"/>
              <a:t>The monitoring of urine glucose lacks sensitivity, and specificity and provides no information about blood glucose concentrations below the </a:t>
            </a:r>
            <a:r>
              <a:rPr lang="en-US" sz="2000" dirty="0" smtClean="0">
                <a:solidFill>
                  <a:srgbClr val="FFFF00"/>
                </a:solidFill>
              </a:rPr>
              <a:t>renal threshold </a:t>
            </a:r>
            <a:r>
              <a:rPr lang="en-US" sz="2000" dirty="0" smtClean="0"/>
              <a:t>(usually </a:t>
            </a:r>
            <a:r>
              <a:rPr lang="en-US" sz="2000" dirty="0" smtClean="0">
                <a:solidFill>
                  <a:srgbClr val="FFFF00"/>
                </a:solidFill>
              </a:rPr>
              <a:t>180 mg/</a:t>
            </a:r>
            <a:r>
              <a:rPr lang="en-US" sz="2000" dirty="0" err="1" smtClean="0">
                <a:solidFill>
                  <a:srgbClr val="FFFF00"/>
                </a:solidFill>
              </a:rPr>
              <a:t>dL</a:t>
            </a:r>
            <a:r>
              <a:rPr lang="en-US" sz="2000" dirty="0" smtClean="0"/>
              <a:t>)</a:t>
            </a:r>
            <a:br>
              <a:rPr lang="en-US" sz="2000" dirty="0" smtClean="0"/>
            </a:br>
            <a:endParaRPr lang="en-US" sz="2000" dirty="0"/>
          </a:p>
        </p:txBody>
      </p:sp>
      <p:sp>
        <p:nvSpPr>
          <p:cNvPr id="3" name="Text Placeholder 2"/>
          <p:cNvSpPr>
            <a:spLocks noGrp="1"/>
          </p:cNvSpPr>
          <p:nvPr>
            <p:ph type="body" sz="half" idx="1"/>
          </p:nvPr>
        </p:nvSpPr>
        <p:spPr>
          <a:xfrm>
            <a:off x="330200" y="2365375"/>
            <a:ext cx="4230688" cy="3686175"/>
          </a:xfrm>
          <a:noFill/>
          <a:ln>
            <a:solidFill>
              <a:schemeClr val="bg2">
                <a:lumMod val="40000"/>
                <a:lumOff val="60000"/>
              </a:schemeClr>
            </a:solidFill>
          </a:ln>
        </p:spPr>
        <p:txBody>
          <a:bodyPr/>
          <a:lstStyle/>
          <a:p>
            <a:pPr>
              <a:buNone/>
            </a:pPr>
            <a:r>
              <a:rPr lang="en-US" sz="2000" u="sng" dirty="0" smtClean="0"/>
              <a:t> </a:t>
            </a:r>
            <a:r>
              <a:rPr lang="en-US" sz="2000" u="sng" dirty="0" smtClean="0">
                <a:solidFill>
                  <a:srgbClr val="FFFF00"/>
                </a:solidFill>
              </a:rPr>
              <a:t>Non-specific methods “Clinitest”</a:t>
            </a:r>
            <a:endParaRPr lang="en-US" sz="2000" dirty="0" smtClean="0"/>
          </a:p>
          <a:p>
            <a:pPr>
              <a:buNone/>
            </a:pPr>
            <a:r>
              <a:rPr lang="en-US" sz="2000" dirty="0" smtClean="0">
                <a:solidFill>
                  <a:srgbClr val="FFFF00"/>
                </a:solidFill>
              </a:rPr>
              <a:t>1. </a:t>
            </a:r>
            <a:r>
              <a:rPr lang="en-US" sz="2000" dirty="0" smtClean="0"/>
              <a:t>has a detection limit of 250 mg/</a:t>
            </a:r>
            <a:r>
              <a:rPr lang="en-US" sz="2000" dirty="0" err="1" smtClean="0"/>
              <a:t>dL</a:t>
            </a:r>
            <a:endParaRPr lang="en-US" sz="2000" dirty="0" smtClean="0"/>
          </a:p>
          <a:p>
            <a:pPr>
              <a:buNone/>
            </a:pPr>
            <a:r>
              <a:rPr lang="en-US" sz="2000" dirty="0" smtClean="0">
                <a:solidFill>
                  <a:srgbClr val="FFFF00"/>
                </a:solidFill>
              </a:rPr>
              <a:t>2. </a:t>
            </a:r>
            <a:r>
              <a:rPr lang="en-US" sz="2000" dirty="0" smtClean="0"/>
              <a:t>copper reduction test</a:t>
            </a:r>
          </a:p>
          <a:p>
            <a:pPr>
              <a:buNone/>
            </a:pPr>
            <a:r>
              <a:rPr lang="en-US" sz="2000" dirty="0" smtClean="0">
                <a:solidFill>
                  <a:srgbClr val="FFFF00"/>
                </a:solidFill>
              </a:rPr>
              <a:t>3</a:t>
            </a:r>
            <a:r>
              <a:rPr lang="en-US" sz="2000" dirty="0" smtClean="0">
                <a:solidFill>
                  <a:srgbClr val="FFFF00"/>
                </a:solidFill>
              </a:rPr>
              <a:t>. </a:t>
            </a:r>
            <a:r>
              <a:rPr lang="en-US" sz="2000" dirty="0" smtClean="0"/>
              <a:t>total </a:t>
            </a:r>
            <a:r>
              <a:rPr lang="en-US" sz="2000" dirty="0" smtClean="0"/>
              <a:t>reducing substances</a:t>
            </a:r>
          </a:p>
          <a:p>
            <a:pPr>
              <a:buNone/>
            </a:pPr>
            <a:r>
              <a:rPr lang="en-US" sz="2000" dirty="0" smtClean="0">
                <a:solidFill>
                  <a:srgbClr val="FFFF00"/>
                </a:solidFill>
              </a:rPr>
              <a:t>4. </a:t>
            </a:r>
            <a:r>
              <a:rPr lang="en-US" sz="2000" dirty="0" smtClean="0"/>
              <a:t>used to screen neonates &amp; infants for inborn errors of metabolism (looking for reducing sugars other than glucose such as galactose &amp; fructose</a:t>
            </a:r>
            <a:endParaRPr lang="en-US" sz="2000" dirty="0"/>
          </a:p>
        </p:txBody>
      </p:sp>
      <p:sp>
        <p:nvSpPr>
          <p:cNvPr id="4" name="Content Placeholder 3"/>
          <p:cNvSpPr>
            <a:spLocks noGrp="1"/>
          </p:cNvSpPr>
          <p:nvPr>
            <p:ph sz="half" idx="2"/>
          </p:nvPr>
        </p:nvSpPr>
        <p:spPr>
          <a:noFill/>
          <a:ln>
            <a:solidFill>
              <a:schemeClr val="bg2">
                <a:lumMod val="40000"/>
                <a:lumOff val="60000"/>
              </a:schemeClr>
            </a:solidFill>
          </a:ln>
        </p:spPr>
        <p:txBody>
          <a:bodyPr/>
          <a:lstStyle/>
          <a:p>
            <a:pPr>
              <a:buNone/>
            </a:pPr>
            <a:r>
              <a:rPr lang="en-US" sz="2000" u="sng" dirty="0" smtClean="0">
                <a:solidFill>
                  <a:srgbClr val="FFFF00"/>
                </a:solidFill>
              </a:rPr>
              <a:t>Glucose Specific methods</a:t>
            </a:r>
          </a:p>
          <a:p>
            <a:pPr>
              <a:buNone/>
            </a:pPr>
            <a:r>
              <a:rPr lang="en-US" sz="2000" u="sng" dirty="0" smtClean="0">
                <a:solidFill>
                  <a:srgbClr val="FFFF00"/>
                </a:solidFill>
              </a:rPr>
              <a:t>(Clinistix)</a:t>
            </a:r>
          </a:p>
          <a:p>
            <a:pPr>
              <a:buNone/>
            </a:pPr>
            <a:r>
              <a:rPr lang="en-US" sz="2000" dirty="0" smtClean="0">
                <a:solidFill>
                  <a:srgbClr val="FFFF00"/>
                </a:solidFill>
              </a:rPr>
              <a:t>1. </a:t>
            </a:r>
            <a:r>
              <a:rPr lang="en-US" sz="2000" dirty="0" smtClean="0"/>
              <a:t>has a detection limit of 100 mg/</a:t>
            </a:r>
            <a:r>
              <a:rPr lang="en-US" sz="2000" dirty="0" err="1" smtClean="0"/>
              <a:t>dL</a:t>
            </a:r>
            <a:endParaRPr lang="en-US" sz="2000" dirty="0" smtClean="0"/>
          </a:p>
          <a:p>
            <a:pPr>
              <a:buNone/>
            </a:pPr>
            <a:r>
              <a:rPr lang="en-US" sz="2000" dirty="0" smtClean="0">
                <a:solidFill>
                  <a:srgbClr val="FFFF00"/>
                </a:solidFill>
              </a:rPr>
              <a:t>2. </a:t>
            </a:r>
            <a:r>
              <a:rPr lang="en-US" sz="2000" dirty="0" smtClean="0"/>
              <a:t>uses glucose oxidase enzyme</a:t>
            </a:r>
          </a:p>
          <a:p>
            <a:pPr>
              <a:buNone/>
            </a:pPr>
            <a:r>
              <a:rPr lang="en-US" sz="2000" dirty="0" smtClean="0">
                <a:solidFill>
                  <a:srgbClr val="FFFF00"/>
                </a:solidFill>
              </a:rPr>
              <a:t>3. </a:t>
            </a:r>
            <a:r>
              <a:rPr lang="en-US" sz="2000" dirty="0" smtClean="0"/>
              <a:t>Semi-quantitative test strips</a:t>
            </a:r>
          </a:p>
          <a:p>
            <a:pPr>
              <a:buNone/>
            </a:pPr>
            <a:r>
              <a:rPr lang="en-US" sz="2000" dirty="0" smtClean="0">
                <a:solidFill>
                  <a:srgbClr val="FFFF00"/>
                </a:solidFill>
              </a:rPr>
              <a:t>4. </a:t>
            </a:r>
            <a:r>
              <a:rPr lang="en-US" sz="2000" dirty="0" smtClean="0"/>
              <a:t>Procedures that include the H</a:t>
            </a:r>
            <a:r>
              <a:rPr lang="en-US" sz="2000" baseline="-25000" dirty="0" smtClean="0"/>
              <a:t>2</a:t>
            </a:r>
            <a:r>
              <a:rPr lang="en-US" sz="2000" dirty="0" smtClean="0"/>
              <a:t>O</a:t>
            </a:r>
            <a:r>
              <a:rPr lang="en-US" sz="2000" baseline="-25000" dirty="0" smtClean="0"/>
              <a:t>2</a:t>
            </a:r>
            <a:r>
              <a:rPr lang="en-US" sz="2000" dirty="0" smtClean="0"/>
              <a:t>-peroxidase reaction are not used for urine</a:t>
            </a:r>
            <a:endParaRPr 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nemaking.winetrailtraveler.com/wp-content/uploads/2009/11/racking2tlww.jpg"/>
          <p:cNvPicPr>
            <a:picLocks noChangeAspect="1" noChangeArrowheads="1"/>
          </p:cNvPicPr>
          <p:nvPr/>
        </p:nvPicPr>
        <p:blipFill>
          <a:blip r:embed="rId2"/>
          <a:srcRect/>
          <a:stretch>
            <a:fillRect/>
          </a:stretch>
        </p:blipFill>
        <p:spPr bwMode="auto">
          <a:xfrm>
            <a:off x="2286000" y="3511549"/>
            <a:ext cx="3825875" cy="2536825"/>
          </a:xfrm>
          <a:prstGeom prst="rect">
            <a:avLst/>
          </a:prstGeom>
          <a:noFill/>
        </p:spPr>
      </p:pic>
      <p:sp>
        <p:nvSpPr>
          <p:cNvPr id="5" name="Title 4"/>
          <p:cNvSpPr>
            <a:spLocks noGrp="1"/>
          </p:cNvSpPr>
          <p:nvPr>
            <p:ph type="title"/>
          </p:nvPr>
        </p:nvSpPr>
        <p:spPr/>
        <p:txBody>
          <a:bodyPr/>
          <a:lstStyle/>
          <a:p>
            <a:r>
              <a:rPr lang="en-US" dirty="0" smtClean="0">
                <a:solidFill>
                  <a:srgbClr val="FFFF00"/>
                </a:solidFill>
              </a:rPr>
              <a:t>Clinitest</a:t>
            </a:r>
            <a:endParaRPr lang="en-US" dirty="0"/>
          </a:p>
        </p:txBody>
      </p:sp>
      <p:sp>
        <p:nvSpPr>
          <p:cNvPr id="6" name="Content Placeholder 5"/>
          <p:cNvSpPr>
            <a:spLocks noGrp="1"/>
          </p:cNvSpPr>
          <p:nvPr>
            <p:ph idx="1"/>
          </p:nvPr>
        </p:nvSpPr>
        <p:spPr/>
        <p:txBody>
          <a:bodyPr/>
          <a:lstStyle/>
          <a:p>
            <a:r>
              <a:rPr lang="en-US" sz="2400" dirty="0" smtClean="0"/>
              <a:t>If large quantities (&gt;2 g/</a:t>
            </a:r>
            <a:r>
              <a:rPr lang="en-US" sz="2400" dirty="0" err="1" smtClean="0"/>
              <a:t>dL</a:t>
            </a:r>
            <a:r>
              <a:rPr lang="en-US" sz="2400" dirty="0" smtClean="0"/>
              <a:t>)of sugar are present in the urine , the solution goes through the range of colors &amp; returns to greenish-brown.</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Clinistix</a:t>
            </a:r>
            <a:endParaRPr lang="en-US" dirty="0"/>
          </a:p>
        </p:txBody>
      </p:sp>
      <p:sp>
        <p:nvSpPr>
          <p:cNvPr id="5" name="Content Placeholder 4"/>
          <p:cNvSpPr>
            <a:spLocks noGrp="1"/>
          </p:cNvSpPr>
          <p:nvPr>
            <p:ph idx="1"/>
          </p:nvPr>
        </p:nvSpPr>
        <p:spPr/>
        <p:txBody>
          <a:bodyPr/>
          <a:lstStyle/>
          <a:p>
            <a:r>
              <a:rPr lang="en-US" sz="2400" i="1" dirty="0" smtClean="0"/>
              <a:t>The strips will darken over time. Be sure to read the color at exactly 10 seconds to determine if glucose is present or not.</a:t>
            </a:r>
            <a:endParaRPr lang="en-US" sz="2400" dirty="0"/>
          </a:p>
        </p:txBody>
      </p:sp>
      <p:pic>
        <p:nvPicPr>
          <p:cNvPr id="77826" name="Picture 2" descr="http://dtc.pima.edu/blc/181/Lessons/L1/1step4/1step4images/result.jpg"/>
          <p:cNvPicPr>
            <a:picLocks noChangeAspect="1" noChangeArrowheads="1"/>
          </p:cNvPicPr>
          <p:nvPr/>
        </p:nvPicPr>
        <p:blipFill>
          <a:blip r:embed="rId2"/>
          <a:srcRect/>
          <a:stretch>
            <a:fillRect/>
          </a:stretch>
        </p:blipFill>
        <p:spPr bwMode="auto">
          <a:xfrm>
            <a:off x="2503488" y="3159124"/>
            <a:ext cx="3810000" cy="258127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 in CSF</a:t>
            </a:r>
            <a:endParaRPr lang="en-US" dirty="0"/>
          </a:p>
        </p:txBody>
      </p:sp>
      <p:sp>
        <p:nvSpPr>
          <p:cNvPr id="3" name="Content Placeholder 2"/>
          <p:cNvSpPr>
            <a:spLocks noGrp="1"/>
          </p:cNvSpPr>
          <p:nvPr>
            <p:ph idx="1"/>
          </p:nvPr>
        </p:nvSpPr>
        <p:spPr/>
        <p:txBody>
          <a:bodyPr/>
          <a:lstStyle/>
          <a:p>
            <a:r>
              <a:rPr lang="en-US" dirty="0" smtClean="0"/>
              <a:t>CSF glucose is normally approximately </a:t>
            </a:r>
            <a:r>
              <a:rPr lang="en-US" dirty="0" smtClean="0">
                <a:solidFill>
                  <a:srgbClr val="FFFF66"/>
                </a:solidFill>
              </a:rPr>
              <a:t>two-thirds (0.6</a:t>
            </a:r>
            <a:r>
              <a:rPr lang="en-US" dirty="0" smtClean="0">
                <a:solidFill>
                  <a:srgbClr val="FFFF66"/>
                </a:solidFill>
              </a:rPr>
              <a:t>) </a:t>
            </a:r>
            <a:r>
              <a:rPr lang="en-US" dirty="0" smtClean="0"/>
              <a:t>of </a:t>
            </a:r>
            <a:r>
              <a:rPr lang="en-US" dirty="0" smtClean="0"/>
              <a:t>the fasting plasma glucose. The normal range is 50-80 mg/</a:t>
            </a:r>
            <a:r>
              <a:rPr lang="en-US" dirty="0" err="1" smtClean="0"/>
              <a:t>dL</a:t>
            </a:r>
            <a:endParaRPr lang="en-US" dirty="0" smtClean="0"/>
          </a:p>
          <a:p>
            <a:r>
              <a:rPr lang="en-US" dirty="0" smtClean="0"/>
              <a:t>A glucose level below </a:t>
            </a:r>
            <a:r>
              <a:rPr lang="en-US" dirty="0" smtClean="0">
                <a:solidFill>
                  <a:srgbClr val="FFFF66"/>
                </a:solidFill>
              </a:rPr>
              <a:t>40 mg/dL </a:t>
            </a:r>
            <a:r>
              <a:rPr lang="en-US" dirty="0" smtClean="0"/>
              <a:t>is significant and occurs in bacterial and fungal meningitis and in malignancy.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Sugars</a:t>
            </a:r>
            <a:endParaRPr lang="en-GB" dirty="0"/>
          </a:p>
        </p:txBody>
      </p:sp>
      <p:sp>
        <p:nvSpPr>
          <p:cNvPr id="3" name="Content Placeholder 2"/>
          <p:cNvSpPr>
            <a:spLocks noGrp="1"/>
          </p:cNvSpPr>
          <p:nvPr>
            <p:ph idx="1"/>
          </p:nvPr>
        </p:nvSpPr>
        <p:spPr/>
        <p:txBody>
          <a:bodyPr/>
          <a:lstStyle/>
          <a:p>
            <a:r>
              <a:rPr lang="en-GB" sz="2400" dirty="0" smtClean="0"/>
              <a:t>Sugar that has an open chain form with an aldehyde group</a:t>
            </a:r>
          </a:p>
          <a:p>
            <a:pPr lvl="1"/>
            <a:r>
              <a:rPr lang="en-GB" sz="2400" dirty="0" smtClean="0"/>
              <a:t>Aldehyde is able to be oxidized via a </a:t>
            </a:r>
            <a:r>
              <a:rPr lang="en-GB" sz="2400" dirty="0" err="1" smtClean="0"/>
              <a:t>redox</a:t>
            </a:r>
            <a:r>
              <a:rPr lang="en-GB" sz="2400" dirty="0" smtClean="0"/>
              <a:t> reaction, in which another compound is reduced</a:t>
            </a:r>
          </a:p>
          <a:p>
            <a:pPr lvl="1"/>
            <a:r>
              <a:rPr lang="en-GB" sz="2400" dirty="0" smtClean="0"/>
              <a:t>Examples: glucose, galactose, lactose, maltose</a:t>
            </a:r>
          </a:p>
          <a:p>
            <a:pPr lvl="1">
              <a:buNone/>
            </a:pPr>
            <a:endParaRPr lang="en-GB" sz="2400" dirty="0" smtClean="0"/>
          </a:p>
          <a:p>
            <a:pPr lvl="1">
              <a:buNone/>
            </a:pPr>
            <a:r>
              <a:rPr lang="en-US" sz="2400" dirty="0" smtClean="0"/>
              <a:t>Fehling’s test</a:t>
            </a:r>
            <a:endParaRPr lang="en-GB" sz="2400" dirty="0" smtClean="0"/>
          </a:p>
          <a:p>
            <a:pPr lvl="1">
              <a:buNone/>
            </a:pPr>
            <a:r>
              <a:rPr lang="pt-BR" sz="2400" dirty="0" smtClean="0"/>
              <a:t>2 Cu (OH)</a:t>
            </a:r>
            <a:r>
              <a:rPr lang="pt-BR" sz="2400" baseline="-25000" dirty="0" smtClean="0"/>
              <a:t>2</a:t>
            </a:r>
            <a:r>
              <a:rPr lang="pt-BR" sz="2400" dirty="0" smtClean="0"/>
              <a:t> + Aldose sugar → Aldonic Acid + </a:t>
            </a:r>
            <a:r>
              <a:rPr lang="pt-BR" sz="2400" dirty="0" smtClean="0">
                <a:solidFill>
                  <a:srgbClr val="FFFF00"/>
                </a:solidFill>
              </a:rPr>
              <a:t>Cu</a:t>
            </a:r>
            <a:r>
              <a:rPr lang="pt-BR" sz="2400" baseline="-25000" dirty="0" smtClean="0">
                <a:solidFill>
                  <a:srgbClr val="FFFF00"/>
                </a:solidFill>
              </a:rPr>
              <a:t>2</a:t>
            </a:r>
            <a:r>
              <a:rPr lang="pt-BR" sz="2400" dirty="0" smtClean="0">
                <a:solidFill>
                  <a:srgbClr val="FFFF00"/>
                </a:solidFill>
              </a:rPr>
              <a:t>O</a:t>
            </a:r>
            <a:r>
              <a:rPr lang="pt-BR" sz="2400" dirty="0" smtClean="0"/>
              <a:t> Red color + H</a:t>
            </a:r>
            <a:r>
              <a:rPr lang="pt-BR" sz="2400" baseline="-25000" dirty="0" smtClean="0"/>
              <a:t>2</a:t>
            </a:r>
            <a:r>
              <a:rPr lang="pt-BR" sz="2400" dirty="0" smtClean="0"/>
              <a:t>O</a:t>
            </a: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r>
              <a:rPr lang="en-US" smtClean="0">
                <a:latin typeface="Calibri" pitchFamily="34" charset="0"/>
              </a:rPr>
              <a:t>Carbohydrates</a:t>
            </a:r>
          </a:p>
        </p:txBody>
      </p:sp>
      <p:pic>
        <p:nvPicPr>
          <p:cNvPr id="15362" name="Picture 3" descr="carbs.gif"/>
          <p:cNvPicPr>
            <a:picLocks noChangeAspect="1"/>
          </p:cNvPicPr>
          <p:nvPr/>
        </p:nvPicPr>
        <p:blipFill>
          <a:blip r:embed="rId2"/>
          <a:srcRect/>
          <a:stretch>
            <a:fillRect/>
          </a:stretch>
        </p:blipFill>
        <p:spPr bwMode="auto">
          <a:xfrm>
            <a:off x="587375" y="1600200"/>
            <a:ext cx="8099425" cy="4525963"/>
          </a:xfrm>
          <a:prstGeom prst="rect">
            <a:avLst/>
          </a:prstGeom>
          <a:noFill/>
          <a:ln w="9525">
            <a:noFill/>
            <a:miter lim="800000"/>
            <a:headEnd/>
            <a:tailEnd/>
          </a:ln>
        </p:spPr>
      </p:pic>
      <p:sp>
        <p:nvSpPr>
          <p:cNvPr id="15363" name="TextBox 4"/>
          <p:cNvSpPr txBox="1">
            <a:spLocks noChangeArrowheads="1"/>
          </p:cNvSpPr>
          <p:nvPr/>
        </p:nvSpPr>
        <p:spPr bwMode="auto">
          <a:xfrm>
            <a:off x="5630863" y="6334125"/>
            <a:ext cx="3055937" cy="369888"/>
          </a:xfrm>
          <a:prstGeom prst="rect">
            <a:avLst/>
          </a:prstGeom>
          <a:noFill/>
          <a:ln w="9525">
            <a:noFill/>
            <a:miter lim="800000"/>
            <a:headEnd/>
            <a:tailEnd/>
          </a:ln>
        </p:spPr>
        <p:txBody>
          <a:bodyPr>
            <a:spAutoFit/>
          </a:bodyPr>
          <a:lstStyle/>
          <a:p>
            <a:r>
              <a:rPr lang="en-US">
                <a:latin typeface="Calibri" pitchFamily="34" charset="0"/>
              </a:rPr>
              <a:t>Google Images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rpi.edu/dept/bcbp/molbiochem/MBWeb/mb1/part2/images/gluring.gif"/>
          <p:cNvPicPr/>
          <p:nvPr/>
        </p:nvPicPr>
        <p:blipFill>
          <a:blip r:embed="rId2"/>
          <a:srcRect/>
          <a:stretch>
            <a:fillRect/>
          </a:stretch>
        </p:blipFill>
        <p:spPr bwMode="auto">
          <a:xfrm>
            <a:off x="5124451" y="1581150"/>
            <a:ext cx="3219450" cy="2838449"/>
          </a:xfrm>
          <a:prstGeom prst="rect">
            <a:avLst/>
          </a:prstGeom>
          <a:noFill/>
          <a:ln w="9525">
            <a:noFill/>
            <a:miter lim="800000"/>
            <a:headEnd/>
            <a:tailEnd/>
          </a:ln>
        </p:spPr>
      </p:pic>
      <p:pic>
        <p:nvPicPr>
          <p:cNvPr id="57346" name="Picture 2" descr="http://www.rpi.edu/dept/bcbp/molbiochem/MBWeb/mb1/part2/images/glucos.gif"/>
          <p:cNvPicPr>
            <a:picLocks noChangeAspect="1" noChangeArrowheads="1"/>
          </p:cNvPicPr>
          <p:nvPr/>
        </p:nvPicPr>
        <p:blipFill>
          <a:blip r:embed="rId3"/>
          <a:srcRect/>
          <a:stretch>
            <a:fillRect/>
          </a:stretch>
        </p:blipFill>
        <p:spPr bwMode="auto">
          <a:xfrm>
            <a:off x="895350" y="1581151"/>
            <a:ext cx="3505200" cy="29813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r>
              <a:rPr lang="en-US" smtClean="0">
                <a:latin typeface="Calibri" pitchFamily="34" charset="0"/>
              </a:rPr>
              <a:t>Class Activity</a:t>
            </a:r>
          </a:p>
        </p:txBody>
      </p:sp>
      <p:sp>
        <p:nvSpPr>
          <p:cNvPr id="14338" name="Rectangle 3"/>
          <p:cNvSpPr>
            <a:spLocks noGrp="1"/>
          </p:cNvSpPr>
          <p:nvPr>
            <p:ph type="body" idx="4294967295"/>
          </p:nvPr>
        </p:nvSpPr>
        <p:spPr/>
        <p:txBody>
          <a:bodyPr/>
          <a:lstStyle/>
          <a:p>
            <a:r>
              <a:rPr lang="en-US" smtClean="0">
                <a:latin typeface="Calibri" pitchFamily="34" charset="0"/>
              </a:rPr>
              <a:t>Identify diagrams of carbohydrate molecules </a:t>
            </a:r>
          </a:p>
          <a:p>
            <a:r>
              <a:rPr lang="en-US" smtClean="0">
                <a:latin typeface="Calibri" pitchFamily="34" charset="0"/>
              </a:rPr>
              <a:t>Classify as simple or complex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3523</TotalTime>
  <Words>3068</Words>
  <Application>Microsoft Office PowerPoint</Application>
  <PresentationFormat>On-screen Show (4:3)</PresentationFormat>
  <Paragraphs>390</Paragraphs>
  <Slides>54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ＭＳ Ｐゴシック</vt:lpstr>
      <vt:lpstr>Arial</vt:lpstr>
      <vt:lpstr>Calibri</vt:lpstr>
      <vt:lpstr>Symbol</vt:lpstr>
      <vt:lpstr>Times New Roman</vt:lpstr>
      <vt:lpstr>Office Theme</vt:lpstr>
      <vt:lpstr>Carbohydrates</vt:lpstr>
      <vt:lpstr>Objectives</vt:lpstr>
      <vt:lpstr>Objectives cont…..</vt:lpstr>
      <vt:lpstr>Carbohydrates</vt:lpstr>
      <vt:lpstr>Carbohydrates</vt:lpstr>
      <vt:lpstr>Reducing Sugars</vt:lpstr>
      <vt:lpstr>Carbohydrates</vt:lpstr>
      <vt:lpstr>PowerPoint Presentation</vt:lpstr>
      <vt:lpstr>Class Activity</vt:lpstr>
      <vt:lpstr>Glucose Metabolism</vt:lpstr>
      <vt:lpstr>Glucose Metabolism</vt:lpstr>
      <vt:lpstr>Glucose Metabolism</vt:lpstr>
      <vt:lpstr>PowerPoint Presentation</vt:lpstr>
      <vt:lpstr>PowerPoint Presentation</vt:lpstr>
      <vt:lpstr>Glucose Metabolism</vt:lpstr>
      <vt:lpstr>Regulation of Carbohydrate Metabolism</vt:lpstr>
      <vt:lpstr>Regulation of Glucose Metabolism</vt:lpstr>
      <vt:lpstr>PowerPoint Presentation</vt:lpstr>
      <vt:lpstr>Diagram of Pancreatic Islets and Surrounding Accini </vt:lpstr>
      <vt:lpstr>Regulation of Glucose Metabolism</vt:lpstr>
      <vt:lpstr>PowerPoint Presentation</vt:lpstr>
      <vt:lpstr>Diabetes Mellitus</vt:lpstr>
      <vt:lpstr>Diabetes Mellitus</vt:lpstr>
      <vt:lpstr>Diabetes Mellitus Hyperglycemia, possibly severe Glucosuria can occur after renal tubular transporter system for glucose becomes saturated</vt:lpstr>
      <vt:lpstr>Other Forms of Diabetes</vt:lpstr>
      <vt:lpstr>Secondary Diabetes</vt:lpstr>
      <vt:lpstr>PowerPoint Presentation</vt:lpstr>
      <vt:lpstr>Hyperglycemia (cont’d)</vt:lpstr>
      <vt:lpstr>Hyperglycemia (cont’d)</vt:lpstr>
      <vt:lpstr>PowerPoint Presentation</vt:lpstr>
      <vt:lpstr>PowerPoint Presentation</vt:lpstr>
      <vt:lpstr>Hyperglycemia (cont’d)</vt:lpstr>
      <vt:lpstr>Hyperglycemia (cont’d)</vt:lpstr>
      <vt:lpstr>Hypoglycemia</vt:lpstr>
      <vt:lpstr>Insulin Structure</vt:lpstr>
      <vt:lpstr>Role of Laboratory in Differential Diagnosis and Management of Patients</vt:lpstr>
      <vt:lpstr>Hexokinase Methods Reference Method</vt:lpstr>
      <vt:lpstr>Glucose Oxidase Methods</vt:lpstr>
      <vt:lpstr>Role of Laboratory (cont’d)</vt:lpstr>
      <vt:lpstr>Role of Laboratory (cont’d)</vt:lpstr>
      <vt:lpstr>Glycosylated Hemoglobin/Hemoglobin A1c </vt:lpstr>
      <vt:lpstr>Role of Laboratory (cont’d)</vt:lpstr>
      <vt:lpstr>Role of Laboratory (cont’d)</vt:lpstr>
      <vt:lpstr>PowerPoint Presentation</vt:lpstr>
      <vt:lpstr>Acetest for Ketones</vt:lpstr>
      <vt:lpstr>Ketostix</vt:lpstr>
      <vt:lpstr>Role of Laboratory (cont’d)</vt:lpstr>
      <vt:lpstr> Quick monitoring of glucose levels Whole Blood Glucose </vt:lpstr>
      <vt:lpstr>Measuring Insulin</vt:lpstr>
      <vt:lpstr>Measuring Insulin</vt:lpstr>
      <vt:lpstr>Measurement of glucose in urine Rapid , inexpensive , and noninvasive Used to screen large number of samples The monitoring of urine glucose lacks sensitivity, and specificity and provides no information about blood glucose concentrations below the renal threshold (usually 180 mg/dL) </vt:lpstr>
      <vt:lpstr>Clinitest</vt:lpstr>
      <vt:lpstr>Clinistix</vt:lpstr>
      <vt:lpstr>Glucose in CSF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Jocelyn Hauser</dc:creator>
  <cp:lastModifiedBy>Docia D. Murphy-Johnson</cp:lastModifiedBy>
  <cp:revision>250</cp:revision>
  <dcterms:created xsi:type="dcterms:W3CDTF">2009-10-11T22:21:56Z</dcterms:created>
  <dcterms:modified xsi:type="dcterms:W3CDTF">2023-04-13T18:47:19Z</dcterms:modified>
</cp:coreProperties>
</file>