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12">
          <p15:clr>
            <a:srgbClr val="A4A3A4"/>
          </p15:clr>
        </p15:guide>
        <p15:guide id="2" pos="2880">
          <p15:clr>
            <a:srgbClr val="A4A3A4"/>
          </p15:clr>
        </p15:guide>
      </p15:sldGuideLst>
    </p:ext>
    <p:ext uri="http://customooxmlschemas.google.com/">
      <go:slidesCustomData xmlns:go="http://customooxmlschemas.google.com/" r:id="rId51" roundtripDataSignature="AMtx7miqe2tYZO1q1qYEvIQJuLR70Tj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917AE9C-E14E-469A-A148-79AB1A2710A9}">
  <a:tblStyle styleId="{3917AE9C-E14E-469A-A148-79AB1A2710A9}"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CE9"/>
          </a:solidFill>
        </a:fill>
      </a:tcStyle>
    </a:wholeTbl>
    <a:band1H>
      <a:tcTxStyle/>
      <a:tcStyle>
        <a:fill>
          <a:solidFill>
            <a:srgbClr val="CBD7D1"/>
          </a:solidFill>
        </a:fill>
      </a:tcStyle>
    </a:band1H>
    <a:band2H>
      <a:tcTxStyle/>
    </a:band2H>
    <a:band1V>
      <a:tcTxStyle/>
      <a:tcStyle>
        <a:fill>
          <a:solidFill>
            <a:srgbClr val="CBD7D1"/>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12"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customschemas.google.com/relationships/presentationmetadata" Target="metadata"/><Relationship Id="rId50" Type="http://schemas.openxmlformats.org/officeDocument/2006/relationships/slide" Target="slides/slide4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3" name="Google Shape;183;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Chargaff’s observations can be explained by the requirements for base pairing of A with T and G with C in D N A.</a:t>
            </a:r>
            <a:endParaRPr/>
          </a:p>
        </p:txBody>
      </p:sp>
      <p:sp>
        <p:nvSpPr>
          <p:cNvPr id="184" name="Google Shape;184;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1" name="Google Shape;191;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Because base pairing requires A:T and C:G, the information on one single strand of the D N A can be inferred from the other single strand.</a:t>
            </a:r>
            <a:endParaRPr/>
          </a:p>
        </p:txBody>
      </p:sp>
      <p:sp>
        <p:nvSpPr>
          <p:cNvPr id="192" name="Google Shape;192;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8" name="Google Shape;19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Nucleotides in D N A are joined by phosphodiester bonds between the phosphate groups on the 5’ ribose carbons and the hydroxyl groups on the 3’ carbons. As a result, the D N A has a 5’ end and a 3’ end.</a:t>
            </a:r>
            <a:endParaRPr/>
          </a:p>
        </p:txBody>
      </p:sp>
      <p:sp>
        <p:nvSpPr>
          <p:cNvPr id="199" name="Google Shape;199;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7" name="Google Shape;207;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were different theories of how D N A could be replicated while still preserving its sequence information.</a:t>
            </a:r>
            <a:endParaRPr/>
          </a:p>
        </p:txBody>
      </p:sp>
      <p:sp>
        <p:nvSpPr>
          <p:cNvPr id="208" name="Google Shape;208;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4" name="Google Shape;21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Meselson and Stahl used density gradients to demonstrate that D N A was replicated in a semiconservative manner; that is, one strand of the double helix remains intact to serve as a template for the synthesis of each new strand.</a:t>
            </a:r>
            <a:endParaRPr/>
          </a:p>
        </p:txBody>
      </p:sp>
      <p:sp>
        <p:nvSpPr>
          <p:cNvPr id="215" name="Google Shape;215;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1" name="Google Shape;221;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antiparallel nature of D N A results from the direction of synthesis (5’ to 3’) and reading of the template strand (3’ to 5’).</a:t>
            </a:r>
            <a:endParaRPr/>
          </a:p>
        </p:txBody>
      </p:sp>
      <p:sp>
        <p:nvSpPr>
          <p:cNvPr id="222" name="Google Shape;222;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9" name="Google Shape;229;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 N A replication requires a variety of functions, including a helicase to unwind the double helix, single-strand binding proteins to protect the exposed single strands, and multiple D N A polymerases as well as D N A ligase and primase to prime synthesis with R N A. In contrast to R N A, D N A cannot start synthesis without a pre-existing hydroxyl group. This is provided by an R N A primer.</a:t>
            </a:r>
            <a:endParaRPr/>
          </a:p>
        </p:txBody>
      </p:sp>
      <p:sp>
        <p:nvSpPr>
          <p:cNvPr id="230" name="Google Shape;230;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7" name="Google Shape;237;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One question about D N A replication was as follows: How are both strands of the double helix synthesized in the same direction when one strand is in the wrong orientation to serve as a template? This is accomplished by discontinuous synthesis of one strand (the lagging strand). The strand is copied in short sections moving away from the replication fork, producing </a:t>
            </a:r>
            <a:r>
              <a:rPr b="1" lang="en-US"/>
              <a:t>Okazaki fragments</a:t>
            </a:r>
            <a:r>
              <a:rPr lang="en-US"/>
              <a:t>, named for their discoverers. These fragments are connected after synthesis by D N A ligase. The opposite strand (leading strand) is copied continuously.</a:t>
            </a:r>
            <a:endParaRPr/>
          </a:p>
        </p:txBody>
      </p:sp>
      <p:sp>
        <p:nvSpPr>
          <p:cNvPr id="238" name="Google Shape;238;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5" name="Google Shape;245;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Complementary sequences are not identical and are anti-parallel.</a:t>
            </a:r>
            <a:endParaRPr/>
          </a:p>
        </p:txBody>
      </p:sp>
      <p:sp>
        <p:nvSpPr>
          <p:cNvPr id="246" name="Google Shape;246;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4" name="Google Shape;254;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Recombinant D N A technology provided the basis for current molecular biology methods.  Manipulation of D N A in vitro resulted in the ability to produce specifically recombined organisms. </a:t>
            </a:r>
            <a:endParaRPr/>
          </a:p>
        </p:txBody>
      </p:sp>
      <p:sp>
        <p:nvSpPr>
          <p:cNvPr id="255" name="Google Shape;255;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5" name="Google Shape;12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1" name="Google Shape;261;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 addition to the enzymes required for replication, there are many enzyme activities that metabolize or modify D N A. Some are used in the laboratory.</a:t>
            </a:r>
            <a:endParaRPr/>
          </a:p>
        </p:txBody>
      </p:sp>
      <p:sp>
        <p:nvSpPr>
          <p:cNvPr id="262" name="Google Shape;262;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8" name="Google Shape;268;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 addition to the enzymes required for replication, there are many enzyme activities that metabolize or modify D N A. Some are used in the laboratory.</a:t>
            </a:r>
            <a:endParaRPr/>
          </a:p>
        </p:txBody>
      </p:sp>
      <p:sp>
        <p:nvSpPr>
          <p:cNvPr id="269" name="Google Shape;269;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75" name="Google Shape;275;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Nucleases are used in the laboratory to modify D N A in vitro (Recombinant D N A technology).</a:t>
            </a:r>
            <a:endParaRPr/>
          </a:p>
        </p:txBody>
      </p:sp>
      <p:sp>
        <p:nvSpPr>
          <p:cNvPr id="276" name="Google Shape;276;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2" name="Google Shape;282;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Restriction endonucleases are particularly useful because they recognize and cut specific sequences in D N A. There are hundreds of restriction enzymes with many recognition sites. In nature, these enzymes serve as an immune system for bacteria, degrading invading D N A while not cutting their own. The enzymes are named for the bacteria from which they were isolated. </a:t>
            </a:r>
            <a:endParaRPr/>
          </a:p>
        </p:txBody>
      </p:sp>
      <p:sp>
        <p:nvSpPr>
          <p:cNvPr id="283" name="Google Shape;283;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9" name="Google Shape;289;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Type II restriction enzymes cut D N A in different ways. Some make a staggered cut in the double-stranded D N A, leaving a 5’ or 3’ single-strand overhang. Others make a blunt cut, leaving no overhang.</a:t>
            </a:r>
            <a:endParaRPr/>
          </a:p>
        </p:txBody>
      </p:sp>
      <p:sp>
        <p:nvSpPr>
          <p:cNvPr id="290" name="Google Shape;290;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7" name="Google Shape;297;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Cut D N A can be pasted together with the formation of a single phosphodiester bond catalyzed by D N A ligase.</a:t>
            </a:r>
            <a:endParaRPr/>
          </a:p>
        </p:txBody>
      </p:sp>
      <p:sp>
        <p:nvSpPr>
          <p:cNvPr id="298" name="Google Shape;298;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05" name="Google Shape;305;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Plasmids are extra chromosomal D N A, usually in circular form. They can carry genes from cell to cell and are responsible for “horizontal” transfer of phenotype in bacteria. </a:t>
            </a:r>
            <a:endParaRPr/>
          </a:p>
        </p:txBody>
      </p:sp>
      <p:sp>
        <p:nvSpPr>
          <p:cNvPr id="306" name="Google Shape;306;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3" name="Google Shape;313;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Biological information in D N A flows through ribonucleic acid (R N A) to protein to produce phenotype.</a:t>
            </a:r>
            <a:endParaRPr/>
          </a:p>
        </p:txBody>
      </p:sp>
      <p:sp>
        <p:nvSpPr>
          <p:cNvPr id="314" name="Google Shape;314;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0" name="Google Shape;320;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 N A is a nucleic acid without a complementary partner. R N A forms structures through folding and hybridization within the same R N A chain. R N A has an addition hydroxyl group on the 2’ ribose carbon.  </a:t>
            </a:r>
            <a:endParaRPr/>
          </a:p>
        </p:txBody>
      </p:sp>
      <p:sp>
        <p:nvSpPr>
          <p:cNvPr id="321" name="Google Shape;321;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8" name="Google Shape;328;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9" name="Google Shape;329;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2" name="Google Shape;13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5" name="Google Shape;335;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Font typeface="Arial"/>
              <a:buNone/>
            </a:pPr>
            <a:r>
              <a:rPr lang="en-US"/>
              <a:t>The pH of a solution where the net charge of a protein is zero/neutral </a:t>
            </a:r>
            <a:endParaRPr/>
          </a:p>
        </p:txBody>
      </p:sp>
      <p:sp>
        <p:nvSpPr>
          <p:cNvPr id="344" name="Google Shape;344;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6" name="Google Shape;366;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Tertiary structure is the interaction of peptides with one another to form multisubunit proteins.</a:t>
            </a:r>
            <a:endParaRPr/>
          </a:p>
          <a:p>
            <a:pPr indent="0" lvl="0" marL="0" rtl="0" algn="l">
              <a:spcBef>
                <a:spcPts val="0"/>
              </a:spcBef>
              <a:spcAft>
                <a:spcPts val="0"/>
              </a:spcAft>
              <a:buNone/>
            </a:pPr>
            <a:r>
              <a:t/>
            </a:r>
            <a:endParaRPr/>
          </a:p>
        </p:txBody>
      </p:sp>
      <p:sp>
        <p:nvSpPr>
          <p:cNvPr id="367" name="Google Shape;367;p3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0" name="Google Shape;380;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en-US">
                <a:solidFill>
                  <a:srgbClr val="565656"/>
                </a:solidFill>
              </a:rPr>
              <a:t>P</a:t>
            </a:r>
            <a:r>
              <a:rPr lang="en-US">
                <a:solidFill>
                  <a:srgbClr val="565656"/>
                </a:solidFill>
              </a:rPr>
              <a:t>eptidyl transferase: catalyzes the addition of amino acid residues in order to grow polypeptide chain</a:t>
            </a:r>
            <a:endParaRPr/>
          </a:p>
        </p:txBody>
      </p:sp>
      <p:sp>
        <p:nvSpPr>
          <p:cNvPr id="396" name="Google Shape;396;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3" name="Google Shape;403;p3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3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9" name="Google Shape;13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 N A is a polymer of nucleotide bases. Information is stored in the order or sequence of nucleotide bases in the polymer.  </a:t>
            </a:r>
            <a:endParaRPr/>
          </a:p>
        </p:txBody>
      </p:sp>
      <p:sp>
        <p:nvSpPr>
          <p:cNvPr id="140" name="Google Shape;14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11" name="Google Shape;411;p4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Protein translation takes place in the ribosomes. Charged tR N As carry in their amino acids and hybridize through their anticodon sequences to mR N A codons, allowing peptidyl transferase enzymatic activity to form a peptide bond between the growing peptide and the incoming amino acid.</a:t>
            </a:r>
            <a:endParaRPr/>
          </a:p>
        </p:txBody>
      </p:sp>
      <p:sp>
        <p:nvSpPr>
          <p:cNvPr id="412" name="Google Shape;412;p4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18" name="Google Shape;418;p4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9" name="Google Shape;419;p4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25" name="Google Shape;425;p4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6" name="Google Shape;426;p4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4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32" name="Google Shape;432;p4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3" name="Google Shape;433;p4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4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39" name="Google Shape;439;p4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0" name="Google Shape;440;p4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7" name="Google Shape;14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 N A and the nature of genetic inheritance have been known since the 1860s; however, the two were not connected at that time.</a:t>
            </a:r>
            <a:endParaRPr/>
          </a:p>
        </p:txBody>
      </p:sp>
      <p:sp>
        <p:nvSpPr>
          <p:cNvPr id="148" name="Google Shape;14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4" name="Google Shape;154;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2" name="Google Shape;16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 nucleotide consists of ribose sugar, phosphorylated on carbon 5’, hydroxylated on carbon 3’, carrying a nitrogen base on the 1’ carbon.</a:t>
            </a:r>
            <a:endParaRPr/>
          </a:p>
        </p:txBody>
      </p:sp>
      <p:sp>
        <p:nvSpPr>
          <p:cNvPr id="163" name="Google Shape;16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9" name="Google Shape;169;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nitrogen bases in purines have a double-ring structure. Those of pyrimidines have a single-ring structure.</a:t>
            </a:r>
            <a:endParaRPr/>
          </a:p>
        </p:txBody>
      </p:sp>
      <p:sp>
        <p:nvSpPr>
          <p:cNvPr id="170" name="Google Shape;170;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6" name="Google Shape;17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Starting in the 1920s, there were clues that D N A was the carrier of genetic information. This capability of D N A was demonstrated by Griffith’s transforming experiments with virulent bacteria, which, when killed and lysed, were still able to “transform” nonvirulent bacteria. The transforming principle was shown by Avery et al. to be D N A based on its sensitivity to nucleases that degrade D N A. Phage experiments by Hershey and Chase showed that nucleic acid, not protein, was able to produce more phage after introduction to bacteria. Other evidence included the nonrandom nature of D N A base numbers observed by Chargaff.</a:t>
            </a:r>
            <a:endParaRPr/>
          </a:p>
        </p:txBody>
      </p:sp>
      <p:sp>
        <p:nvSpPr>
          <p:cNvPr id="177" name="Google Shape;177;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hapter and Title" showMasterSp="0">
  <p:cSld name="4_Chapter and Title">
    <p:spTree>
      <p:nvGrpSpPr>
        <p:cNvPr id="19" name="Shape 19"/>
        <p:cNvGrpSpPr/>
        <p:nvPr/>
      </p:nvGrpSpPr>
      <p:grpSpPr>
        <a:xfrm>
          <a:off x="0" y="0"/>
          <a:ext cx="0" cy="0"/>
          <a:chOff x="0" y="0"/>
          <a:chExt cx="0" cy="0"/>
        </a:xfrm>
      </p:grpSpPr>
      <p:sp>
        <p:nvSpPr>
          <p:cNvPr id="20" name="Google Shape;20;p46"/>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46"/>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46"/>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46"/>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46"/>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25" name="Google Shape;25;p46"/>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26" name="Google Shape;26;p46"/>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27" name="Google Shape;27;p46"/>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28" name="Google Shape;28;p46"/>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29" name="Google Shape;29;p46"/>
          <p:cNvSpPr txBox="1"/>
          <p:nvPr>
            <p:ph type="title"/>
          </p:nvPr>
        </p:nvSpPr>
        <p:spPr>
          <a:xfrm>
            <a:off x="381000" y="163941"/>
            <a:ext cx="5706534" cy="590931"/>
          </a:xfrm>
          <a:prstGeom prst="rect">
            <a:avLst/>
          </a:prstGeom>
          <a:noFill/>
          <a:ln>
            <a:noFill/>
          </a:ln>
        </p:spPr>
        <p:txBody>
          <a:bodyPr anchorCtr="0" anchor="ctr" bIns="45700" lIns="91425" spcFirstLastPara="1" rIns="91425" wrap="square" tIns="45700">
            <a:spAutoFit/>
          </a:bodyPr>
          <a:lstStyle>
            <a:lvl1pPr lvl="0" algn="r">
              <a:lnSpc>
                <a:spcPct val="90000"/>
              </a:lnSpc>
              <a:spcBef>
                <a:spcPts val="0"/>
              </a:spcBef>
              <a:spcAft>
                <a:spcPts val="0"/>
              </a:spcAft>
              <a:buSzPts val="1400"/>
              <a:buNone/>
              <a:defRPr sz="3600">
                <a:solidFill>
                  <a:srgbClr val="565656"/>
                </a:solidFill>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ulleted Lists with Heads">
  <p:cSld name="2 Bulleted Lists with Heads">
    <p:spTree>
      <p:nvGrpSpPr>
        <p:cNvPr id="74" name="Shape 74"/>
        <p:cNvGrpSpPr/>
        <p:nvPr/>
      </p:nvGrpSpPr>
      <p:grpSpPr>
        <a:xfrm>
          <a:off x="0" y="0"/>
          <a:ext cx="0" cy="0"/>
          <a:chOff x="0" y="0"/>
          <a:chExt cx="0" cy="0"/>
        </a:xfrm>
      </p:grpSpPr>
      <p:sp>
        <p:nvSpPr>
          <p:cNvPr id="75" name="Google Shape;75;p5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6" name="Google Shape;76;p55"/>
          <p:cNvSpPr txBox="1"/>
          <p:nvPr>
            <p:ph idx="1" type="body"/>
          </p:nvPr>
        </p:nvSpPr>
        <p:spPr>
          <a:xfrm>
            <a:off x="755650" y="1173163"/>
            <a:ext cx="4044950" cy="639762"/>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55"/>
          <p:cNvSpPr txBox="1"/>
          <p:nvPr>
            <p:ph idx="2" type="body"/>
          </p:nvPr>
        </p:nvSpPr>
        <p:spPr>
          <a:xfrm>
            <a:off x="755650" y="1901825"/>
            <a:ext cx="404495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8" name="Google Shape;78;p55"/>
          <p:cNvSpPr txBox="1"/>
          <p:nvPr>
            <p:ph idx="3" type="body"/>
          </p:nvPr>
        </p:nvSpPr>
        <p:spPr>
          <a:xfrm>
            <a:off x="4953000" y="1181100"/>
            <a:ext cx="4038600" cy="660400"/>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9" name="Google Shape;79;p55"/>
          <p:cNvSpPr txBox="1"/>
          <p:nvPr>
            <p:ph idx="4" type="body"/>
          </p:nvPr>
        </p:nvSpPr>
        <p:spPr>
          <a:xfrm>
            <a:off x="4953000" y="1901825"/>
            <a:ext cx="403860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ed List and Figure">
  <p:cSld name="Bulleted List and Figure">
    <p:spTree>
      <p:nvGrpSpPr>
        <p:cNvPr id="80" name="Shape 80"/>
        <p:cNvGrpSpPr/>
        <p:nvPr/>
      </p:nvGrpSpPr>
      <p:grpSpPr>
        <a:xfrm>
          <a:off x="0" y="0"/>
          <a:ext cx="0" cy="0"/>
          <a:chOff x="0" y="0"/>
          <a:chExt cx="0" cy="0"/>
        </a:xfrm>
      </p:grpSpPr>
      <p:sp>
        <p:nvSpPr>
          <p:cNvPr id="81" name="Google Shape;81;p5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2" name="Google Shape;82;p56"/>
          <p:cNvSpPr txBox="1"/>
          <p:nvPr>
            <p:ph idx="1" type="body"/>
          </p:nvPr>
        </p:nvSpPr>
        <p:spPr>
          <a:xfrm>
            <a:off x="762000" y="1219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3" name="Google Shape;83;p56"/>
          <p:cNvSpPr/>
          <p:nvPr>
            <p:ph idx="2" type="pic"/>
          </p:nvPr>
        </p:nvSpPr>
        <p:spPr>
          <a:xfrm>
            <a:off x="4953000" y="1219200"/>
            <a:ext cx="3733800" cy="452628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gure">
  <p:cSld name="Title and Figure">
    <p:spTree>
      <p:nvGrpSpPr>
        <p:cNvPr id="84" name="Shape 84"/>
        <p:cNvGrpSpPr/>
        <p:nvPr/>
      </p:nvGrpSpPr>
      <p:grpSpPr>
        <a:xfrm>
          <a:off x="0" y="0"/>
          <a:ext cx="0" cy="0"/>
          <a:chOff x="0" y="0"/>
          <a:chExt cx="0" cy="0"/>
        </a:xfrm>
      </p:grpSpPr>
      <p:sp>
        <p:nvSpPr>
          <p:cNvPr id="85" name="Google Shape;85;p57"/>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6" name="Google Shape;86;p57"/>
          <p:cNvSpPr/>
          <p:nvPr>
            <p:ph idx="2" type="pic"/>
          </p:nvPr>
        </p:nvSpPr>
        <p:spPr>
          <a:xfrm>
            <a:off x="762000" y="1326995"/>
            <a:ext cx="3505200" cy="4540405"/>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p57"/>
          <p:cNvSpPr txBox="1"/>
          <p:nvPr>
            <p:ph idx="1" type="body"/>
          </p:nvPr>
        </p:nvSpPr>
        <p:spPr>
          <a:xfrm>
            <a:off x="4495800" y="3200400"/>
            <a:ext cx="4495800" cy="838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88" name="Shape 88"/>
        <p:cNvGrpSpPr/>
        <p:nvPr/>
      </p:nvGrpSpPr>
      <p:grpSpPr>
        <a:xfrm>
          <a:off x="0" y="0"/>
          <a:ext cx="0" cy="0"/>
          <a:chOff x="0" y="0"/>
          <a:chExt cx="0" cy="0"/>
        </a:xfrm>
      </p:grpSpPr>
      <p:sp>
        <p:nvSpPr>
          <p:cNvPr id="89" name="Google Shape;89;p58"/>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p:cSld name="Question">
    <p:spTree>
      <p:nvGrpSpPr>
        <p:cNvPr id="90" name="Shape 90"/>
        <p:cNvGrpSpPr/>
        <p:nvPr/>
      </p:nvGrpSpPr>
      <p:grpSpPr>
        <a:xfrm>
          <a:off x="0" y="0"/>
          <a:ext cx="0" cy="0"/>
          <a:chOff x="0" y="0"/>
          <a:chExt cx="0" cy="0"/>
        </a:xfrm>
      </p:grpSpPr>
      <p:sp>
        <p:nvSpPr>
          <p:cNvPr id="91" name="Google Shape;91;p5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2" name="Google Shape;92;p59"/>
          <p:cNvSpPr txBox="1"/>
          <p:nvPr>
            <p:ph idx="1" type="body"/>
          </p:nvPr>
        </p:nvSpPr>
        <p:spPr>
          <a:xfrm>
            <a:off x="457200" y="1181100"/>
            <a:ext cx="8534400" cy="457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b="1"/>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59"/>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swer">
  <p:cSld name="Answer">
    <p:spTree>
      <p:nvGrpSpPr>
        <p:cNvPr id="94" name="Shape 94"/>
        <p:cNvGrpSpPr/>
        <p:nvPr/>
      </p:nvGrpSpPr>
      <p:grpSpPr>
        <a:xfrm>
          <a:off x="0" y="0"/>
          <a:ext cx="0" cy="0"/>
          <a:chOff x="0" y="0"/>
          <a:chExt cx="0" cy="0"/>
        </a:xfrm>
      </p:grpSpPr>
      <p:sp>
        <p:nvSpPr>
          <p:cNvPr id="95" name="Google Shape;95;p6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6" name="Google Shape;96;p60"/>
          <p:cNvSpPr txBox="1"/>
          <p:nvPr>
            <p:ph idx="1" type="body"/>
          </p:nvPr>
        </p:nvSpPr>
        <p:spPr>
          <a:xfrm>
            <a:off x="457200" y="1219200"/>
            <a:ext cx="8534400" cy="3810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7" name="Google Shape;97;p60"/>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ickerCheck">
  <p:cSld name="ClickerCheck">
    <p:spTree>
      <p:nvGrpSpPr>
        <p:cNvPr id="98" name="Shape 98"/>
        <p:cNvGrpSpPr/>
        <p:nvPr/>
      </p:nvGrpSpPr>
      <p:grpSpPr>
        <a:xfrm>
          <a:off x="0" y="0"/>
          <a:ext cx="0" cy="0"/>
          <a:chOff x="0" y="0"/>
          <a:chExt cx="0" cy="0"/>
        </a:xfrm>
      </p:grpSpPr>
      <p:sp>
        <p:nvSpPr>
          <p:cNvPr id="99" name="Google Shape;99;p6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0" name="Google Shape;100;p61"/>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1" name="Google Shape;101;p61"/>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lickerCheck">
  <p:cSld name="1_ClickerCheck">
    <p:spTree>
      <p:nvGrpSpPr>
        <p:cNvPr id="102" name="Shape 102"/>
        <p:cNvGrpSpPr/>
        <p:nvPr/>
      </p:nvGrpSpPr>
      <p:grpSpPr>
        <a:xfrm>
          <a:off x="0" y="0"/>
          <a:ext cx="0" cy="0"/>
          <a:chOff x="0" y="0"/>
          <a:chExt cx="0" cy="0"/>
        </a:xfrm>
      </p:grpSpPr>
      <p:sp>
        <p:nvSpPr>
          <p:cNvPr id="103" name="Google Shape;103;p62"/>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4" name="Google Shape;104;p62"/>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Font typeface="Calibri"/>
              <a:buNone/>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hapter and Title" showMasterSp="0">
  <p:cSld name="1_Chapter and Title">
    <p:spTree>
      <p:nvGrpSpPr>
        <p:cNvPr id="105" name="Shape 105"/>
        <p:cNvGrpSpPr/>
        <p:nvPr/>
      </p:nvGrpSpPr>
      <p:grpSpPr>
        <a:xfrm>
          <a:off x="0" y="0"/>
          <a:ext cx="0" cy="0"/>
          <a:chOff x="0" y="0"/>
          <a:chExt cx="0" cy="0"/>
        </a:xfrm>
      </p:grpSpPr>
      <p:sp>
        <p:nvSpPr>
          <p:cNvPr id="106" name="Google Shape;106;p63"/>
          <p:cNvSpPr txBox="1"/>
          <p:nvPr>
            <p:ph idx="1" type="body"/>
          </p:nvPr>
        </p:nvSpPr>
        <p:spPr>
          <a:xfrm>
            <a:off x="2971800" y="2362200"/>
            <a:ext cx="6011334" cy="1219199"/>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7" name="Google Shape;107;p63"/>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63"/>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09" name="Google Shape;109;p63"/>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110" name="Google Shape;110;p63"/>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11" name="Google Shape;111;p63"/>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112" name="Google Shape;112;p63"/>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113" name="Google Shape;113;p63"/>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List">
  <p:cSld name="Title and Bulleted List">
    <p:spTree>
      <p:nvGrpSpPr>
        <p:cNvPr id="30" name="Shape 30"/>
        <p:cNvGrpSpPr/>
        <p:nvPr/>
      </p:nvGrpSpPr>
      <p:grpSpPr>
        <a:xfrm>
          <a:off x="0" y="0"/>
          <a:ext cx="0" cy="0"/>
          <a:chOff x="0" y="0"/>
          <a:chExt cx="0" cy="0"/>
        </a:xfrm>
      </p:grpSpPr>
      <p:sp>
        <p:nvSpPr>
          <p:cNvPr id="31" name="Google Shape;31;p4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2" name="Google Shape;32;p4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ead-in Head, and Bulleted List">
  <p:cSld name="Title, Lead-in Head, and Bulleted List">
    <p:spTree>
      <p:nvGrpSpPr>
        <p:cNvPr id="33" name="Shape 33"/>
        <p:cNvGrpSpPr/>
        <p:nvPr/>
      </p:nvGrpSpPr>
      <p:grpSpPr>
        <a:xfrm>
          <a:off x="0" y="0"/>
          <a:ext cx="0" cy="0"/>
          <a:chOff x="0" y="0"/>
          <a:chExt cx="0" cy="0"/>
        </a:xfrm>
      </p:grpSpPr>
      <p:sp>
        <p:nvSpPr>
          <p:cNvPr id="34" name="Google Shape;34;p4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5" name="Google Shape;35;p48"/>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48"/>
          <p:cNvSpPr txBox="1"/>
          <p:nvPr>
            <p:ph idx="2" type="body"/>
          </p:nvPr>
        </p:nvSpPr>
        <p:spPr>
          <a:xfrm>
            <a:off x="457200" y="17414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Lead-in Head, and Bulleted List">
  <p:cSld name="2_Title, Lead-in Head, and Bulleted List">
    <p:spTree>
      <p:nvGrpSpPr>
        <p:cNvPr id="37" name="Shape 37"/>
        <p:cNvGrpSpPr/>
        <p:nvPr/>
      </p:nvGrpSpPr>
      <p:grpSpPr>
        <a:xfrm>
          <a:off x="0" y="0"/>
          <a:ext cx="0" cy="0"/>
          <a:chOff x="0" y="0"/>
          <a:chExt cx="0" cy="0"/>
        </a:xfrm>
      </p:grpSpPr>
      <p:sp>
        <p:nvSpPr>
          <p:cNvPr id="38" name="Google Shape;38;p4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9" name="Google Shape;39;p49"/>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49"/>
          <p:cNvSpPr txBox="1"/>
          <p:nvPr>
            <p:ph idx="2" type="body"/>
          </p:nvPr>
        </p:nvSpPr>
        <p:spPr>
          <a:xfrm>
            <a:off x="457200" y="1741449"/>
            <a:ext cx="8229600" cy="19161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49"/>
          <p:cNvSpPr txBox="1"/>
          <p:nvPr>
            <p:ph idx="3" type="body"/>
          </p:nvPr>
        </p:nvSpPr>
        <p:spPr>
          <a:xfrm>
            <a:off x="457200" y="3886200"/>
            <a:ext cx="8229600" cy="2005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42" name="Shape 42"/>
        <p:cNvGrpSpPr/>
        <p:nvPr/>
      </p:nvGrpSpPr>
      <p:grpSpPr>
        <a:xfrm>
          <a:off x="0" y="0"/>
          <a:ext cx="0" cy="0"/>
          <a:chOff x="0" y="0"/>
          <a:chExt cx="0" cy="0"/>
        </a:xfrm>
      </p:grpSpPr>
      <p:sp>
        <p:nvSpPr>
          <p:cNvPr id="43" name="Google Shape;43;p5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4" name="Google Shape;44;p50"/>
          <p:cNvSpPr txBox="1"/>
          <p:nvPr>
            <p:ph idx="1" type="body"/>
          </p:nvPr>
        </p:nvSpPr>
        <p:spPr>
          <a:xfrm>
            <a:off x="756356" y="1143001"/>
            <a:ext cx="4038600" cy="41910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5" name="Google Shape;45;p50"/>
          <p:cNvSpPr txBox="1"/>
          <p:nvPr>
            <p:ph idx="2" type="body"/>
          </p:nvPr>
        </p:nvSpPr>
        <p:spPr>
          <a:xfrm>
            <a:off x="5023556" y="1143000"/>
            <a:ext cx="4038600" cy="4191001"/>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6" name="Google Shape;46;p50"/>
          <p:cNvSpPr txBox="1"/>
          <p:nvPr>
            <p:ph idx="3" type="body"/>
          </p:nvPr>
        </p:nvSpPr>
        <p:spPr>
          <a:xfrm>
            <a:off x="762000" y="5486400"/>
            <a:ext cx="8229600" cy="76199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Lead-in Head, and Bulleted List">
  <p:cSld name="3_Title, Lead-in Head, and Bulleted List">
    <p:spTree>
      <p:nvGrpSpPr>
        <p:cNvPr id="47" name="Shape 47"/>
        <p:cNvGrpSpPr/>
        <p:nvPr/>
      </p:nvGrpSpPr>
      <p:grpSpPr>
        <a:xfrm>
          <a:off x="0" y="0"/>
          <a:ext cx="0" cy="0"/>
          <a:chOff x="0" y="0"/>
          <a:chExt cx="0" cy="0"/>
        </a:xfrm>
      </p:grpSpPr>
      <p:sp>
        <p:nvSpPr>
          <p:cNvPr id="48" name="Google Shape;48;p5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9" name="Google Shape;49;p51"/>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51"/>
          <p:cNvSpPr txBox="1"/>
          <p:nvPr>
            <p:ph idx="2" type="body"/>
          </p:nvPr>
        </p:nvSpPr>
        <p:spPr>
          <a:xfrm>
            <a:off x="457200" y="174144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1" name="Google Shape;51;p51"/>
          <p:cNvSpPr txBox="1"/>
          <p:nvPr>
            <p:ph idx="3" type="body"/>
          </p:nvPr>
        </p:nvSpPr>
        <p:spPr>
          <a:xfrm>
            <a:off x="457200" y="297180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2" name="Google Shape;52;p51"/>
          <p:cNvSpPr txBox="1"/>
          <p:nvPr>
            <p:ph idx="4" type="body"/>
          </p:nvPr>
        </p:nvSpPr>
        <p:spPr>
          <a:xfrm>
            <a:off x="457200" y="4495802"/>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spTree>
      <p:nvGrpSpPr>
        <p:cNvPr id="53" name="Shape 53"/>
        <p:cNvGrpSpPr/>
        <p:nvPr/>
      </p:nvGrpSpPr>
      <p:grpSpPr>
        <a:xfrm>
          <a:off x="0" y="0"/>
          <a:ext cx="0" cy="0"/>
          <a:chOff x="0" y="0"/>
          <a:chExt cx="0" cy="0"/>
        </a:xfrm>
      </p:grpSpPr>
      <p:sp>
        <p:nvSpPr>
          <p:cNvPr id="54" name="Google Shape;54;p52"/>
          <p:cNvSpPr/>
          <p:nvPr>
            <p:ph idx="2" type="pic"/>
          </p:nvPr>
        </p:nvSpPr>
        <p:spPr>
          <a:xfrm>
            <a:off x="2689302" y="228600"/>
            <a:ext cx="3733800" cy="42672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5" name="Google Shape;55;p52"/>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52"/>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57" name="Google Shape;57;p52"/>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58" name="Google Shape;58;p52"/>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59" name="Google Shape;59;p52"/>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60" name="Google Shape;60;p52"/>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and Title" showMasterSp="0">
  <p:cSld name="Chapter and Title">
    <p:spTree>
      <p:nvGrpSpPr>
        <p:cNvPr id="61" name="Shape 61"/>
        <p:cNvGrpSpPr/>
        <p:nvPr/>
      </p:nvGrpSpPr>
      <p:grpSpPr>
        <a:xfrm>
          <a:off x="0" y="0"/>
          <a:ext cx="0" cy="0"/>
          <a:chOff x="0" y="0"/>
          <a:chExt cx="0" cy="0"/>
        </a:xfrm>
      </p:grpSpPr>
      <p:sp>
        <p:nvSpPr>
          <p:cNvPr id="62" name="Google Shape;62;p53"/>
          <p:cNvSpPr txBox="1"/>
          <p:nvPr>
            <p:ph idx="1" type="body"/>
          </p:nvPr>
        </p:nvSpPr>
        <p:spPr>
          <a:xfrm>
            <a:off x="1790700" y="1828800"/>
            <a:ext cx="5562600" cy="457200"/>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3" name="Google Shape;63;p53"/>
          <p:cNvSpPr txBox="1"/>
          <p:nvPr>
            <p:ph type="ctrTitle"/>
          </p:nvPr>
        </p:nvSpPr>
        <p:spPr>
          <a:xfrm>
            <a:off x="685800" y="2831169"/>
            <a:ext cx="7772400" cy="646331"/>
          </a:xfrm>
          <a:prstGeom prst="rect">
            <a:avLst/>
          </a:prstGeom>
          <a:noFill/>
          <a:ln>
            <a:noFill/>
          </a:ln>
        </p:spPr>
        <p:txBody>
          <a:bodyPr anchorCtr="0" anchor="ctr" bIns="45700" lIns="91425" spcFirstLastPara="1" rIns="91425" wrap="square" tIns="45700">
            <a:spAutoFit/>
          </a:bodyPr>
          <a:lstStyle>
            <a:lvl1pPr lvl="0" algn="ctr">
              <a:lnSpc>
                <a:spcPct val="90000"/>
              </a:lnSpc>
              <a:spcBef>
                <a:spcPts val="0"/>
              </a:spcBef>
              <a:spcAft>
                <a:spcPts val="0"/>
              </a:spcAft>
              <a:buSzPts val="1400"/>
              <a:buNone/>
              <a:defRPr sz="4000">
                <a:solidFill>
                  <a:srgbClr val="737373"/>
                </a:solidFill>
                <a:latin typeface="Calibri"/>
                <a:ea typeface="Calibri"/>
                <a:cs typeface="Calibri"/>
                <a:sym typeface="Calibri"/>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4" name="Google Shape;64;p53"/>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53"/>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66" name="Google Shape;66;p53"/>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67" name="Google Shape;67;p53"/>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68" name="Google Shape;68;p53"/>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69" name="Google Shape;69;p53"/>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Bulleted Lists">
  <p:cSld name="1_Two Bulleted Lists">
    <p:spTree>
      <p:nvGrpSpPr>
        <p:cNvPr id="70" name="Shape 70"/>
        <p:cNvGrpSpPr/>
        <p:nvPr/>
      </p:nvGrpSpPr>
      <p:grpSpPr>
        <a:xfrm>
          <a:off x="0" y="0"/>
          <a:ext cx="0" cy="0"/>
          <a:chOff x="0" y="0"/>
          <a:chExt cx="0" cy="0"/>
        </a:xfrm>
      </p:grpSpPr>
      <p:sp>
        <p:nvSpPr>
          <p:cNvPr id="71" name="Google Shape;71;p5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2" name="Google Shape;72;p54"/>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3" name="Google Shape;73;p54"/>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8.xml"/><Relationship Id="rId11" Type="http://schemas.openxmlformats.org/officeDocument/2006/relationships/slideLayout" Target="../slideLayouts/slideLayout9.xml"/><Relationship Id="rId10" Type="http://schemas.openxmlformats.org/officeDocument/2006/relationships/slideLayout" Target="../slideLayouts/slideLayout8.xml"/><Relationship Id="rId21" Type="http://schemas.openxmlformats.org/officeDocument/2006/relationships/theme" Target="../theme/theme2.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5" Type="http://schemas.openxmlformats.org/officeDocument/2006/relationships/slideLayout" Target="../slideLayouts/slideLayout3.xml"/><Relationship Id="rId19" Type="http://schemas.openxmlformats.org/officeDocument/2006/relationships/slideLayout" Target="../slideLayouts/slideLayout17.xml"/><Relationship Id="rId6" Type="http://schemas.openxmlformats.org/officeDocument/2006/relationships/slideLayout" Target="../slideLayouts/slideLayout4.xml"/><Relationship Id="rId18" Type="http://schemas.openxmlformats.org/officeDocument/2006/relationships/slideLayout" Target="../slideLayouts/slideLayout16.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5"/>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45"/>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2" name="Google Shape;12;p45"/>
          <p:cNvPicPr preferRelativeResize="0"/>
          <p:nvPr/>
        </p:nvPicPr>
        <p:blipFill rotWithShape="1">
          <a:blip r:embed="rId1">
            <a:alphaModFix/>
          </a:blip>
          <a:srcRect b="0" l="0" r="0" t="0"/>
          <a:stretch/>
        </p:blipFill>
        <p:spPr>
          <a:xfrm>
            <a:off x="7977294" y="6492183"/>
            <a:ext cx="1005840" cy="354528"/>
          </a:xfrm>
          <a:prstGeom prst="rect">
            <a:avLst/>
          </a:prstGeom>
          <a:noFill/>
          <a:ln>
            <a:noFill/>
          </a:ln>
        </p:spPr>
      </p:pic>
      <p:pic>
        <p:nvPicPr>
          <p:cNvPr id="13" name="Google Shape;13;p45"/>
          <p:cNvPicPr preferRelativeResize="0"/>
          <p:nvPr/>
        </p:nvPicPr>
        <p:blipFill rotWithShape="1">
          <a:blip r:embed="rId2">
            <a:alphaModFix/>
          </a:blip>
          <a:srcRect b="0" l="0" r="0" t="0"/>
          <a:stretch/>
        </p:blipFill>
        <p:spPr>
          <a:xfrm>
            <a:off x="0" y="6434694"/>
            <a:ext cx="9171432" cy="45719"/>
          </a:xfrm>
          <a:prstGeom prst="rect">
            <a:avLst/>
          </a:prstGeom>
          <a:noFill/>
          <a:ln>
            <a:noFill/>
          </a:ln>
        </p:spPr>
      </p:pic>
      <p:sp>
        <p:nvSpPr>
          <p:cNvPr id="14" name="Google Shape;14;p45"/>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marR="0" rtl="0" algn="l">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1pPr>
            <a:lvl2pPr lvl="1"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2pPr>
            <a:lvl3pPr lvl="2"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3pPr>
            <a:lvl4pPr lvl="3"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4pPr>
            <a:lvl5pPr lvl="4"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5pPr>
            <a:lvl6pPr lvl="5"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6pPr>
            <a:lvl7pPr lvl="6"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7pPr>
            <a:lvl8pPr lvl="7"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8pPr>
            <a:lvl9pPr lvl="8"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9pPr>
          </a:lstStyle>
          <a:p/>
        </p:txBody>
      </p:sp>
      <p:sp>
        <p:nvSpPr>
          <p:cNvPr id="15" name="Google Shape;15;p45"/>
          <p:cNvSpPr txBox="1"/>
          <p:nvPr>
            <p:ph idx="1" type="body"/>
          </p:nvPr>
        </p:nvSpPr>
        <p:spPr>
          <a:xfrm>
            <a:off x="457200" y="12954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indent="-406400" lvl="1" marL="914400"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indent="-406400" lvl="2" marL="1371600"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6" name="Google Shape;16;p45"/>
          <p:cNvCxnSpPr/>
          <p:nvPr/>
        </p:nvCxnSpPr>
        <p:spPr>
          <a:xfrm>
            <a:off x="0" y="990600"/>
            <a:ext cx="9144000" cy="0"/>
          </a:xfrm>
          <a:prstGeom prst="straightConnector1">
            <a:avLst/>
          </a:prstGeom>
          <a:noFill/>
          <a:ln cap="flat" cmpd="sng" w="12700">
            <a:solidFill>
              <a:srgbClr val="D99C21"/>
            </a:solidFill>
            <a:prstDash val="solid"/>
            <a:round/>
            <a:headEnd len="sm" w="sm" type="none"/>
            <a:tailEnd len="sm" w="sm" type="none"/>
          </a:ln>
        </p:spPr>
      </p:cxnSp>
      <p:pic>
        <p:nvPicPr>
          <p:cNvPr id="17" name="Google Shape;17;p45"/>
          <p:cNvPicPr preferRelativeResize="0"/>
          <p:nvPr/>
        </p:nvPicPr>
        <p:blipFill rotWithShape="1">
          <a:blip r:embed="rId2">
            <a:alphaModFix/>
          </a:blip>
          <a:srcRect b="0" l="0" r="0" t="0"/>
          <a:stretch/>
        </p:blipFill>
        <p:spPr>
          <a:xfrm>
            <a:off x="0" y="6364006"/>
            <a:ext cx="9171432" cy="45719"/>
          </a:xfrm>
          <a:prstGeom prst="rect">
            <a:avLst/>
          </a:prstGeom>
          <a:noFill/>
          <a:ln>
            <a:noFill/>
          </a:ln>
        </p:spPr>
      </p:pic>
      <p:sp>
        <p:nvSpPr>
          <p:cNvPr id="18" name="Google Shape;18;p45"/>
          <p:cNvSpPr/>
          <p:nvPr/>
        </p:nvSpPr>
        <p:spPr>
          <a:xfrm>
            <a:off x="0" y="6400800"/>
            <a:ext cx="9144000" cy="45719"/>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1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image" Target="../media/image9.jpg"/><Relationship Id="rId4" Type="http://schemas.openxmlformats.org/officeDocument/2006/relationships/image" Target="../media/image1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7.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9.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 Id="rId3" Type="http://schemas.openxmlformats.org/officeDocument/2006/relationships/image" Target="../media/image8.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 Id="rId3" Type="http://schemas.openxmlformats.org/officeDocument/2006/relationships/image" Target="../media/image20.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 Id="rId3" Type="http://schemas.openxmlformats.org/officeDocument/2006/relationships/image" Target="../media/image13.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image" Target="../media/image21.jpg"/><Relationship Id="rId4" Type="http://schemas.openxmlformats.org/officeDocument/2006/relationships/image" Target="../media/image16.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 Id="rId3" Type="http://schemas.openxmlformats.org/officeDocument/2006/relationships/image" Target="../media/image22.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7.xml"/><Relationship Id="rId3" Type="http://schemas.openxmlformats.org/officeDocument/2006/relationships/image" Target="../media/image23.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 Id="rId3" Type="http://schemas.openxmlformats.org/officeDocument/2006/relationships/image" Target="../media/image25.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24.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descr="Molecular Diagnostics, Third Edition" id="119" name="Google Shape;119;p1"/>
          <p:cNvPicPr preferRelativeResize="0"/>
          <p:nvPr>
            <p:ph idx="2" type="pic"/>
          </p:nvPr>
        </p:nvPicPr>
        <p:blipFill rotWithShape="1">
          <a:blip r:embed="rId3">
            <a:alphaModFix/>
          </a:blip>
          <a:srcRect b="0" l="4198" r="4199" t="0"/>
          <a:stretch/>
        </p:blipFill>
        <p:spPr>
          <a:xfrm>
            <a:off x="381000" y="1143000"/>
            <a:ext cx="2590800" cy="3568700"/>
          </a:xfrm>
          <a:prstGeom prst="rect">
            <a:avLst/>
          </a:prstGeom>
          <a:noFill/>
          <a:ln>
            <a:noFill/>
          </a:ln>
        </p:spPr>
      </p:pic>
      <p:sp>
        <p:nvSpPr>
          <p:cNvPr id="120" name="Google Shape;120;p1"/>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Chapter 1</a:t>
            </a:r>
            <a:endParaRPr/>
          </a:p>
        </p:txBody>
      </p:sp>
      <p:sp>
        <p:nvSpPr>
          <p:cNvPr id="121" name="Google Shape;121;p1"/>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Nucleic Acids and Proteins</a:t>
            </a:r>
            <a:endParaRPr/>
          </a:p>
        </p:txBody>
      </p:sp>
      <p:sp>
        <p:nvSpPr>
          <p:cNvPr id="122" name="Google Shape;122;p1"/>
          <p:cNvSpPr txBox="1"/>
          <p:nvPr/>
        </p:nvSpPr>
        <p:spPr>
          <a:xfrm>
            <a:off x="914400" y="3002280"/>
            <a:ext cx="7315200" cy="8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0"/>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exists as two polymers joined together by </a:t>
            </a:r>
            <a:r>
              <a:rPr lang="en-US">
                <a:solidFill>
                  <a:srgbClr val="FF0000"/>
                </a:solidFill>
              </a:rPr>
              <a:t>hydrogen bonds</a:t>
            </a:r>
            <a:endParaRPr>
              <a:solidFill>
                <a:srgbClr val="FF0000"/>
              </a:solidFill>
            </a:endParaRPr>
          </a:p>
        </p:txBody>
      </p:sp>
      <p:pic>
        <p:nvPicPr>
          <p:cNvPr descr="Two hydrogen bonds form between adenine and thymine. Three hydrogen bonds form between guanine and cytosine." id="187" name="Google Shape;187;p10"/>
          <p:cNvPicPr preferRelativeResize="0"/>
          <p:nvPr>
            <p:ph idx="2" type="body"/>
          </p:nvPr>
        </p:nvPicPr>
        <p:blipFill rotWithShape="1">
          <a:blip r:embed="rId3">
            <a:alphaModFix/>
          </a:blip>
          <a:srcRect b="0" l="0" r="0" t="0"/>
          <a:stretch/>
        </p:blipFill>
        <p:spPr>
          <a:xfrm>
            <a:off x="3276600" y="1317493"/>
            <a:ext cx="2209800" cy="3339957"/>
          </a:xfrm>
          <a:prstGeom prst="rect">
            <a:avLst/>
          </a:prstGeom>
          <a:noFill/>
          <a:ln>
            <a:noFill/>
          </a:ln>
        </p:spPr>
      </p:pic>
      <p:sp>
        <p:nvSpPr>
          <p:cNvPr id="188" name="Google Shape;188;p10"/>
          <p:cNvSpPr txBox="1"/>
          <p:nvPr>
            <p:ph idx="3" type="body"/>
          </p:nvPr>
        </p:nvSpPr>
        <p:spPr>
          <a:xfrm>
            <a:off x="457200" y="4887951"/>
            <a:ext cx="8229600" cy="106680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Two hydrogen bonds form between A and T</a:t>
            </a:r>
            <a:endParaRPr/>
          </a:p>
          <a:p>
            <a:pPr indent="0" lvl="0" marL="346075" rtl="0" algn="l">
              <a:spcBef>
                <a:spcPts val="640"/>
              </a:spcBef>
              <a:spcAft>
                <a:spcPts val="0"/>
              </a:spcAft>
              <a:buSzPts val="3200"/>
              <a:buNone/>
            </a:pPr>
            <a:r>
              <a:rPr lang="en-US"/>
              <a:t>Three hydrogen bonds form between C and 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The two polymers form a </a:t>
            </a:r>
            <a:r>
              <a:rPr lang="en-US">
                <a:solidFill>
                  <a:srgbClr val="FF0000"/>
                </a:solidFill>
              </a:rPr>
              <a:t>double helix</a:t>
            </a:r>
            <a:endParaRPr>
              <a:solidFill>
                <a:srgbClr val="FF0000"/>
              </a:solidFill>
            </a:endParaRPr>
          </a:p>
        </p:txBody>
      </p:sp>
      <p:pic>
        <p:nvPicPr>
          <p:cNvPr descr="The double helix." id="195" name="Google Shape;195;p11"/>
          <p:cNvPicPr preferRelativeResize="0"/>
          <p:nvPr>
            <p:ph idx="1" type="body"/>
          </p:nvPr>
        </p:nvPicPr>
        <p:blipFill rotWithShape="1">
          <a:blip r:embed="rId3">
            <a:alphaModFix/>
          </a:blip>
          <a:srcRect b="0" l="0" r="0" t="0"/>
          <a:stretch/>
        </p:blipFill>
        <p:spPr>
          <a:xfrm>
            <a:off x="752459" y="2133600"/>
            <a:ext cx="8108462" cy="2286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Polarity</a:t>
            </a:r>
            <a:endParaRPr/>
          </a:p>
        </p:txBody>
      </p:sp>
      <p:sp>
        <p:nvSpPr>
          <p:cNvPr id="202" name="Google Shape;202;p12"/>
          <p:cNvSpPr txBox="1"/>
          <p:nvPr>
            <p:ph idx="1" type="body"/>
          </p:nvPr>
        </p:nvSpPr>
        <p:spPr>
          <a:xfrm>
            <a:off x="457200" y="1295400"/>
            <a:ext cx="8229600" cy="73022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t>D N A strands have </a:t>
            </a:r>
            <a:r>
              <a:rPr lang="en-US">
                <a:solidFill>
                  <a:srgbClr val="FF0000"/>
                </a:solidFill>
              </a:rPr>
              <a:t>polarity</a:t>
            </a:r>
            <a:r>
              <a:rPr lang="en-US"/>
              <a:t> based on the </a:t>
            </a:r>
            <a:r>
              <a:rPr lang="en-US">
                <a:solidFill>
                  <a:srgbClr val="FF0000"/>
                </a:solidFill>
              </a:rPr>
              <a:t>phosphodiester bond</a:t>
            </a:r>
            <a:endParaRPr/>
          </a:p>
        </p:txBody>
      </p:sp>
      <p:pic>
        <p:nvPicPr>
          <p:cNvPr descr="Carbon position numbering of a nucleotide monophosphate. Base carbons are numbered 1 through 9. Sugar carbons are numbered 1′ to 5′." id="203" name="Google Shape;203;p12"/>
          <p:cNvPicPr preferRelativeResize="0"/>
          <p:nvPr>
            <p:ph idx="2" type="body"/>
          </p:nvPr>
        </p:nvPicPr>
        <p:blipFill rotWithShape="1">
          <a:blip r:embed="rId3">
            <a:alphaModFix/>
          </a:blip>
          <a:srcRect b="0" l="0" r="0" t="0"/>
          <a:stretch/>
        </p:blipFill>
        <p:spPr>
          <a:xfrm>
            <a:off x="2057400" y="2181489"/>
            <a:ext cx="4800600" cy="2933700"/>
          </a:xfrm>
          <a:prstGeom prst="rect">
            <a:avLst/>
          </a:prstGeom>
          <a:noFill/>
          <a:ln>
            <a:noFill/>
          </a:ln>
        </p:spPr>
      </p:pic>
      <p:sp>
        <p:nvSpPr>
          <p:cNvPr id="204" name="Google Shape;204;p12"/>
          <p:cNvSpPr txBox="1"/>
          <p:nvPr>
            <p:ph idx="3" type="body"/>
          </p:nvPr>
        </p:nvSpPr>
        <p:spPr>
          <a:xfrm>
            <a:off x="457200" y="5183005"/>
            <a:ext cx="8229600" cy="114300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D N A strands have 5′ (phosphate) end and a 3′ (hydroxyl) end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Replication</a:t>
            </a:r>
            <a:endParaRPr/>
          </a:p>
        </p:txBody>
      </p:sp>
      <p:sp>
        <p:nvSpPr>
          <p:cNvPr id="211" name="Google Shape;211;p13"/>
          <p:cNvSpPr txBox="1"/>
          <p:nvPr>
            <p:ph idx="1" type="body"/>
          </p:nvPr>
        </p:nvSpPr>
        <p:spPr>
          <a:xfrm>
            <a:off x="457200" y="1195349"/>
            <a:ext cx="8229600" cy="1852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Conservative?</a:t>
            </a:r>
            <a:endParaRPr/>
          </a:p>
          <a:p>
            <a:pPr indent="-277813" lvl="0" marL="623888" rtl="0" algn="l">
              <a:spcBef>
                <a:spcPts val="640"/>
              </a:spcBef>
              <a:spcAft>
                <a:spcPts val="0"/>
              </a:spcAft>
              <a:buSzPts val="3200"/>
              <a:buChar char="▪"/>
            </a:pPr>
            <a:r>
              <a:rPr lang="en-US"/>
              <a:t>Semiconservative?</a:t>
            </a:r>
            <a:endParaRPr/>
          </a:p>
          <a:p>
            <a:pPr indent="-277813" lvl="0" marL="623888" rtl="0" algn="l">
              <a:spcBef>
                <a:spcPts val="640"/>
              </a:spcBef>
              <a:spcAft>
                <a:spcPts val="0"/>
              </a:spcAft>
              <a:buSzPts val="3200"/>
              <a:buChar char="▪"/>
            </a:pPr>
            <a:r>
              <a:rPr lang="en-US"/>
              <a:t>Dispersive?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Meselson and Stahl</a:t>
            </a:r>
            <a:endParaRPr/>
          </a:p>
        </p:txBody>
      </p:sp>
      <p:sp>
        <p:nvSpPr>
          <p:cNvPr id="218" name="Google Shape;218;p1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Bacteria grown in </a:t>
            </a:r>
            <a:r>
              <a:rPr baseline="30000" lang="en-US"/>
              <a:t>15</a:t>
            </a:r>
            <a:r>
              <a:rPr lang="en-US"/>
              <a:t>N and then shifted to </a:t>
            </a:r>
            <a:r>
              <a:rPr baseline="30000" lang="en-US"/>
              <a:t>14</a:t>
            </a:r>
            <a:r>
              <a:rPr lang="en-US"/>
              <a:t>N for two generations Predictions:</a:t>
            </a:r>
            <a:endParaRPr/>
          </a:p>
          <a:p>
            <a:pPr indent="-277813" lvl="0" marL="623888" rtl="0" algn="l">
              <a:spcBef>
                <a:spcPts val="640"/>
              </a:spcBef>
              <a:spcAft>
                <a:spcPts val="0"/>
              </a:spcAft>
              <a:buSzPts val="3200"/>
              <a:buChar char="▪"/>
            </a:pPr>
            <a:r>
              <a:rPr lang="en-US">
                <a:solidFill>
                  <a:srgbClr val="FF0000"/>
                </a:solidFill>
              </a:rPr>
              <a:t>Conservative</a:t>
            </a:r>
            <a:r>
              <a:rPr lang="en-US"/>
              <a:t>: ¼ </a:t>
            </a:r>
            <a:r>
              <a:rPr baseline="30000" lang="en-US"/>
              <a:t>15</a:t>
            </a:r>
            <a:r>
              <a:rPr lang="en-US"/>
              <a:t>N: ¾ </a:t>
            </a:r>
            <a:r>
              <a:rPr baseline="30000" lang="en-US"/>
              <a:t>14</a:t>
            </a:r>
            <a:r>
              <a:rPr lang="en-US"/>
              <a:t>N</a:t>
            </a:r>
            <a:endParaRPr/>
          </a:p>
          <a:p>
            <a:pPr indent="-277813" lvl="0" marL="623888" rtl="0" algn="l">
              <a:spcBef>
                <a:spcPts val="640"/>
              </a:spcBef>
              <a:spcAft>
                <a:spcPts val="0"/>
              </a:spcAft>
              <a:buSzPts val="3200"/>
              <a:buChar char="▪"/>
            </a:pPr>
            <a:r>
              <a:rPr lang="en-US">
                <a:solidFill>
                  <a:srgbClr val="FF0000"/>
                </a:solidFill>
              </a:rPr>
              <a:t>Semiconservative</a:t>
            </a:r>
            <a:r>
              <a:rPr lang="en-US"/>
              <a:t>: ½ </a:t>
            </a:r>
            <a:r>
              <a:rPr baseline="30000" lang="en-US"/>
              <a:t>14</a:t>
            </a:r>
            <a:r>
              <a:rPr lang="en-US"/>
              <a:t>N/</a:t>
            </a:r>
            <a:r>
              <a:rPr baseline="30000" lang="en-US"/>
              <a:t>15</a:t>
            </a:r>
            <a:r>
              <a:rPr lang="en-US"/>
              <a:t>N hybrid: ½ </a:t>
            </a:r>
            <a:r>
              <a:rPr baseline="30000" lang="en-US"/>
              <a:t>14</a:t>
            </a:r>
            <a:r>
              <a:rPr lang="en-US"/>
              <a:t>N</a:t>
            </a:r>
            <a:endParaRPr/>
          </a:p>
          <a:p>
            <a:pPr indent="-277813" lvl="0" marL="623888" rtl="0" algn="l">
              <a:spcBef>
                <a:spcPts val="640"/>
              </a:spcBef>
              <a:spcAft>
                <a:spcPts val="0"/>
              </a:spcAft>
              <a:buSzPts val="3200"/>
              <a:buChar char="▪"/>
            </a:pPr>
            <a:r>
              <a:rPr lang="en-US">
                <a:solidFill>
                  <a:srgbClr val="FF0000"/>
                </a:solidFill>
              </a:rPr>
              <a:t>Dispersive</a:t>
            </a:r>
            <a:r>
              <a:rPr lang="en-US"/>
              <a:t>: All hybrid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Replication (continued_1)</a:t>
            </a:r>
            <a:endParaRPr/>
          </a:p>
        </p:txBody>
      </p:sp>
      <p:sp>
        <p:nvSpPr>
          <p:cNvPr id="225" name="Google Shape;225;p15"/>
          <p:cNvSpPr txBox="1"/>
          <p:nvPr>
            <p:ph idx="1" type="body"/>
          </p:nvPr>
        </p:nvSpPr>
        <p:spPr>
          <a:xfrm>
            <a:off x="381000" y="1218882"/>
            <a:ext cx="4191000" cy="2716848"/>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2800"/>
              <a:buNone/>
            </a:pPr>
            <a:r>
              <a:rPr lang="en-US" sz="2800"/>
              <a:t>A new D N A strand is polymerized from the 5′ end to the 3′ end (</a:t>
            </a:r>
            <a:r>
              <a:rPr lang="en-US" sz="2800">
                <a:solidFill>
                  <a:srgbClr val="FF0000"/>
                </a:solidFill>
              </a:rPr>
              <a:t>5′ to 3′</a:t>
            </a:r>
            <a:r>
              <a:rPr lang="en-US" sz="2800"/>
              <a:t>), reading the parent strand in the 3′ to 5′ direction</a:t>
            </a:r>
            <a:endParaRPr sz="2800"/>
          </a:p>
        </p:txBody>
      </p:sp>
      <p:pic>
        <p:nvPicPr>
          <p:cNvPr descr="D N A replication is catalyzed by D N A polymerase. A new strand is synthesized in the 5′ to 3′ direction, reading the template strand in the 3′ to 5′ direction." id="226" name="Google Shape;226;p15"/>
          <p:cNvPicPr preferRelativeResize="0"/>
          <p:nvPr>
            <p:ph idx="2" type="body"/>
          </p:nvPr>
        </p:nvPicPr>
        <p:blipFill rotWithShape="1">
          <a:blip r:embed="rId3">
            <a:alphaModFix/>
          </a:blip>
          <a:srcRect b="0" l="0" r="0" t="0"/>
          <a:stretch/>
        </p:blipFill>
        <p:spPr>
          <a:xfrm>
            <a:off x="5486400" y="1196339"/>
            <a:ext cx="2929722" cy="513780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Replication (continued_2)</a:t>
            </a:r>
            <a:endParaRPr/>
          </a:p>
        </p:txBody>
      </p:sp>
      <p:sp>
        <p:nvSpPr>
          <p:cNvPr id="233" name="Google Shape;233;p16"/>
          <p:cNvSpPr txBox="1"/>
          <p:nvPr>
            <p:ph idx="1" type="body"/>
          </p:nvPr>
        </p:nvSpPr>
        <p:spPr>
          <a:xfrm>
            <a:off x="457200" y="1295400"/>
            <a:ext cx="8534400" cy="83820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t>The </a:t>
            </a:r>
            <a:r>
              <a:rPr lang="en-US">
                <a:solidFill>
                  <a:srgbClr val="FF0000"/>
                </a:solidFill>
              </a:rPr>
              <a:t>replisome</a:t>
            </a:r>
            <a:r>
              <a:rPr lang="en-US"/>
              <a:t> is a group of proteins </a:t>
            </a:r>
            <a:br>
              <a:rPr lang="en-US"/>
            </a:br>
            <a:r>
              <a:rPr lang="en-US"/>
              <a:t>assembled for D N A replication</a:t>
            </a:r>
            <a:endParaRPr/>
          </a:p>
        </p:txBody>
      </p:sp>
      <p:pic>
        <p:nvPicPr>
          <p:cNvPr descr="D N A  polymerase activity takes more than one protein molecule. " id="234" name="Google Shape;234;p16"/>
          <p:cNvPicPr preferRelativeResize="0"/>
          <p:nvPr>
            <p:ph idx="2" type="body"/>
          </p:nvPr>
        </p:nvPicPr>
        <p:blipFill rotWithShape="1">
          <a:blip r:embed="rId3">
            <a:alphaModFix/>
          </a:blip>
          <a:srcRect b="0" l="0" r="0" t="0"/>
          <a:stretch/>
        </p:blipFill>
        <p:spPr>
          <a:xfrm>
            <a:off x="977965" y="2450246"/>
            <a:ext cx="7156223" cy="311235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Replication (continued_3)</a:t>
            </a:r>
            <a:endParaRPr/>
          </a:p>
        </p:txBody>
      </p:sp>
      <p:pic>
        <p:nvPicPr>
          <p:cNvPr descr="Simultaneous replication of both strands of the double helix. The 3' to 5' strand is the leading strand. The 5' to 3' strand is the lagging strand. The 2 strands are not copied in the same way. Replication is continuous on the leading strand and discontinuous on the lagging strand." id="241" name="Google Shape;241;p17"/>
          <p:cNvPicPr preferRelativeResize="0"/>
          <p:nvPr>
            <p:ph idx="2" type="body"/>
          </p:nvPr>
        </p:nvPicPr>
        <p:blipFill rotWithShape="1">
          <a:blip r:embed="rId3">
            <a:alphaModFix/>
          </a:blip>
          <a:srcRect b="0" l="0" r="0" t="0"/>
          <a:stretch/>
        </p:blipFill>
        <p:spPr>
          <a:xfrm>
            <a:off x="914400" y="1704836"/>
            <a:ext cx="7629955" cy="2802394"/>
          </a:xfrm>
          <a:prstGeom prst="rect">
            <a:avLst/>
          </a:prstGeom>
          <a:noFill/>
          <a:ln>
            <a:noFill/>
          </a:ln>
        </p:spPr>
      </p:pic>
      <p:sp>
        <p:nvSpPr>
          <p:cNvPr id="242" name="Google Shape;242;p17"/>
          <p:cNvSpPr txBox="1"/>
          <p:nvPr>
            <p:ph idx="1" type="body"/>
          </p:nvPr>
        </p:nvSpPr>
        <p:spPr>
          <a:xfrm>
            <a:off x="781050" y="4953000"/>
            <a:ext cx="8229600" cy="1295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3200"/>
              <a:buNone/>
            </a:pPr>
            <a:r>
              <a:rPr lang="en-US"/>
              <a:t>Despite the antiparallel nature of the two strands, D N A synthesis proceeds along both stands in the same direction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Replication (continued_4)</a:t>
            </a:r>
            <a:endParaRPr/>
          </a:p>
        </p:txBody>
      </p:sp>
      <p:pic>
        <p:nvPicPr>
          <p:cNvPr descr="Image shows homologous sequences. These sequences are not identical, they are oriented in opposite directions." id="249" name="Google Shape;249;p18"/>
          <p:cNvPicPr preferRelativeResize="0"/>
          <p:nvPr>
            <p:ph idx="1" type="body"/>
          </p:nvPr>
        </p:nvPicPr>
        <p:blipFill rotWithShape="1">
          <a:blip r:embed="rId3">
            <a:alphaModFix/>
          </a:blip>
          <a:srcRect b="0" l="0" r="0" t="0"/>
          <a:stretch/>
        </p:blipFill>
        <p:spPr>
          <a:xfrm>
            <a:off x="895349" y="1569720"/>
            <a:ext cx="7437769" cy="1130360"/>
          </a:xfrm>
          <a:prstGeom prst="rect">
            <a:avLst/>
          </a:prstGeom>
          <a:noFill/>
          <a:ln>
            <a:noFill/>
          </a:ln>
        </p:spPr>
      </p:pic>
      <p:pic>
        <p:nvPicPr>
          <p:cNvPr descr="D N A synthesis proceeds from the 5′ phosphate group to the 3′ hydroxyl group and the template strand is copied in the opposite direction. The new double helix consists of the template strand and the new daughter strand oriented in opposite directions from one another." id="250" name="Google Shape;250;p18"/>
          <p:cNvPicPr preferRelativeResize="0"/>
          <p:nvPr>
            <p:ph idx="2" type="body"/>
          </p:nvPr>
        </p:nvPicPr>
        <p:blipFill rotWithShape="1">
          <a:blip r:embed="rId4">
            <a:alphaModFix/>
          </a:blip>
          <a:srcRect b="0" l="0" r="0" t="0"/>
          <a:stretch/>
        </p:blipFill>
        <p:spPr>
          <a:xfrm>
            <a:off x="3276600" y="2767142"/>
            <a:ext cx="2030997" cy="2475418"/>
          </a:xfrm>
          <a:prstGeom prst="rect">
            <a:avLst/>
          </a:prstGeom>
          <a:noFill/>
          <a:ln>
            <a:noFill/>
          </a:ln>
        </p:spPr>
      </p:pic>
      <p:sp>
        <p:nvSpPr>
          <p:cNvPr id="251" name="Google Shape;251;p18"/>
          <p:cNvSpPr txBox="1"/>
          <p:nvPr>
            <p:ph idx="3" type="body"/>
          </p:nvPr>
        </p:nvSpPr>
        <p:spPr>
          <a:xfrm>
            <a:off x="510540" y="5292090"/>
            <a:ext cx="8229600" cy="102733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The two strands of the resulting double helix are </a:t>
            </a:r>
            <a:r>
              <a:rPr lang="en-US">
                <a:solidFill>
                  <a:srgbClr val="FF0000"/>
                </a:solidFill>
              </a:rPr>
              <a:t>antiparallel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Recombinant D N A Technology</a:t>
            </a:r>
            <a:endParaRPr/>
          </a:p>
        </p:txBody>
      </p:sp>
      <p:sp>
        <p:nvSpPr>
          <p:cNvPr id="258" name="Google Shape;258;p19"/>
          <p:cNvSpPr txBox="1"/>
          <p:nvPr>
            <p:ph idx="1" type="body"/>
          </p:nvPr>
        </p:nvSpPr>
        <p:spPr>
          <a:xfrm>
            <a:off x="457200" y="1195349"/>
            <a:ext cx="8534400" cy="44434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Three factors were required to perform recombinant D N A technology:</a:t>
            </a:r>
            <a:endParaRPr/>
          </a:p>
          <a:p>
            <a:pPr indent="-277813" lvl="0" marL="623888" rtl="0" algn="l">
              <a:spcBef>
                <a:spcPts val="640"/>
              </a:spcBef>
              <a:spcAft>
                <a:spcPts val="0"/>
              </a:spcAft>
              <a:buSzPts val="3200"/>
              <a:buChar char="▪"/>
            </a:pPr>
            <a:r>
              <a:rPr lang="en-US">
                <a:solidFill>
                  <a:srgbClr val="FF0000"/>
                </a:solidFill>
              </a:rPr>
              <a:t>Nucleases</a:t>
            </a:r>
            <a:r>
              <a:rPr lang="en-US"/>
              <a:t>—to cut D N A into pieces for recombining</a:t>
            </a:r>
            <a:endParaRPr/>
          </a:p>
          <a:p>
            <a:pPr indent="-277813" lvl="0" marL="623888" rtl="0" algn="l">
              <a:spcBef>
                <a:spcPts val="640"/>
              </a:spcBef>
              <a:spcAft>
                <a:spcPts val="0"/>
              </a:spcAft>
              <a:buSzPts val="3200"/>
              <a:buChar char="▪"/>
            </a:pPr>
            <a:r>
              <a:rPr lang="en-US">
                <a:solidFill>
                  <a:srgbClr val="FF0000"/>
                </a:solidFill>
              </a:rPr>
              <a:t>Ligases</a:t>
            </a:r>
            <a:r>
              <a:rPr lang="en-US"/>
              <a:t>—to paste the D N A fragments together</a:t>
            </a:r>
            <a:endParaRPr/>
          </a:p>
          <a:p>
            <a:pPr indent="-277813" lvl="0" marL="623888" rtl="0" algn="l">
              <a:spcBef>
                <a:spcPts val="640"/>
              </a:spcBef>
              <a:spcAft>
                <a:spcPts val="0"/>
              </a:spcAft>
              <a:buSzPts val="3200"/>
              <a:buChar char="▪"/>
            </a:pPr>
            <a:r>
              <a:rPr lang="en-US">
                <a:solidFill>
                  <a:srgbClr val="FF0000"/>
                </a:solidFill>
              </a:rPr>
              <a:t>Plasmids</a:t>
            </a:r>
            <a:r>
              <a:rPr lang="en-US"/>
              <a:t>—to carry the recombined D N A into the cell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a:t>
            </a:r>
            <a:endParaRPr/>
          </a:p>
        </p:txBody>
      </p:sp>
      <p:sp>
        <p:nvSpPr>
          <p:cNvPr id="129" name="Google Shape;129;p2"/>
          <p:cNvSpPr txBox="1"/>
          <p:nvPr>
            <p:ph idx="1" type="body"/>
          </p:nvPr>
        </p:nvSpPr>
        <p:spPr>
          <a:xfrm>
            <a:off x="457200" y="1195349"/>
            <a:ext cx="8610600" cy="48246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Diagram the structure of nitrogen bases, nucleosides, nucleotides, and nucleic acid.</a:t>
            </a:r>
            <a:endParaRPr/>
          </a:p>
          <a:p>
            <a:pPr indent="-277813" lvl="0" marL="623888" rtl="0" algn="l">
              <a:spcBef>
                <a:spcPts val="640"/>
              </a:spcBef>
              <a:spcAft>
                <a:spcPts val="0"/>
              </a:spcAft>
              <a:buSzPts val="3200"/>
              <a:buChar char="▪"/>
            </a:pPr>
            <a:r>
              <a:rPr lang="en-US"/>
              <a:t>Illustrate three ways in which D N A can be transferred between bacterial cells.</a:t>
            </a:r>
            <a:endParaRPr/>
          </a:p>
          <a:p>
            <a:pPr indent="-277813" lvl="0" marL="623888" rtl="0" algn="l">
              <a:spcBef>
                <a:spcPts val="640"/>
              </a:spcBef>
              <a:spcAft>
                <a:spcPts val="0"/>
              </a:spcAft>
              <a:buSzPts val="3200"/>
              <a:buChar char="▪"/>
            </a:pPr>
            <a:r>
              <a:rPr lang="en-US"/>
              <a:t>Demonstrate how deoxyribonucleic acid (D N A) is replicated and transcribed into ribonucleic acid (R N A).</a:t>
            </a:r>
            <a:endParaRPr/>
          </a:p>
          <a:p>
            <a:pPr indent="-277813" lvl="0" marL="623888" rtl="0" algn="l">
              <a:spcBef>
                <a:spcPts val="640"/>
              </a:spcBef>
              <a:spcAft>
                <a:spcPts val="0"/>
              </a:spcAft>
              <a:buSzPts val="3200"/>
              <a:buChar char="▪"/>
            </a:pPr>
            <a:r>
              <a:rPr lang="en-US"/>
              <a:t>Present the genetic code.</a:t>
            </a:r>
            <a:endParaRPr/>
          </a:p>
          <a:p>
            <a:pPr indent="-277813" lvl="0" marL="623888" rtl="0" algn="l">
              <a:spcBef>
                <a:spcPts val="640"/>
              </a:spcBef>
              <a:spcAft>
                <a:spcPts val="0"/>
              </a:spcAft>
              <a:buSzPts val="3200"/>
              <a:buChar char="▪"/>
            </a:pPr>
            <a:r>
              <a:rPr lang="en-US"/>
              <a:t>Give the definition of a gene.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2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Metabolizing Enzymes</a:t>
            </a:r>
            <a:endParaRPr/>
          </a:p>
        </p:txBody>
      </p:sp>
      <p:sp>
        <p:nvSpPr>
          <p:cNvPr id="265" name="Google Shape;265;p20"/>
          <p:cNvSpPr txBox="1"/>
          <p:nvPr>
            <p:ph idx="1" type="body"/>
          </p:nvPr>
        </p:nvSpPr>
        <p:spPr>
          <a:xfrm>
            <a:off x="457200" y="1195349"/>
            <a:ext cx="8382000" cy="4748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Polymerases</a:t>
            </a:r>
            <a:r>
              <a:rPr lang="en-US"/>
              <a:t>—catalyze formation of the phosphodiester bond</a:t>
            </a:r>
            <a:endParaRPr/>
          </a:p>
          <a:p>
            <a:pPr indent="-277813" lvl="0" marL="623888" rtl="0" algn="l">
              <a:spcBef>
                <a:spcPts val="640"/>
              </a:spcBef>
              <a:spcAft>
                <a:spcPts val="0"/>
              </a:spcAft>
              <a:buSzPts val="3200"/>
              <a:buChar char="▪"/>
            </a:pPr>
            <a:r>
              <a:rPr lang="en-US">
                <a:solidFill>
                  <a:srgbClr val="FF0000"/>
                </a:solidFill>
              </a:rPr>
              <a:t>Helicases</a:t>
            </a:r>
            <a:r>
              <a:rPr lang="en-US"/>
              <a:t>—unwind and untangle</a:t>
            </a:r>
            <a:endParaRPr/>
          </a:p>
          <a:p>
            <a:pPr indent="-277813" lvl="0" marL="623888" rtl="0" algn="l">
              <a:spcBef>
                <a:spcPts val="640"/>
              </a:spcBef>
              <a:spcAft>
                <a:spcPts val="0"/>
              </a:spcAft>
              <a:buSzPts val="3200"/>
              <a:buChar char="▪"/>
            </a:pPr>
            <a:r>
              <a:rPr lang="en-US">
                <a:solidFill>
                  <a:srgbClr val="FF0000"/>
                </a:solidFill>
              </a:rPr>
              <a:t>Primase</a:t>
            </a:r>
            <a:r>
              <a:rPr lang="en-US"/>
              <a:t>—synthesizes a short R N A to prime D N A synthesis</a:t>
            </a:r>
            <a:endParaRPr/>
          </a:p>
          <a:p>
            <a:pPr indent="-277813" lvl="0" marL="623888" rtl="0" algn="l">
              <a:spcBef>
                <a:spcPts val="640"/>
              </a:spcBef>
              <a:spcAft>
                <a:spcPts val="0"/>
              </a:spcAft>
              <a:buSzPts val="3200"/>
              <a:buChar char="▪"/>
            </a:pPr>
            <a:r>
              <a:rPr lang="en-US">
                <a:solidFill>
                  <a:srgbClr val="FF0000"/>
                </a:solidFill>
              </a:rPr>
              <a:t>Methylases</a:t>
            </a:r>
            <a:r>
              <a:rPr lang="en-US"/>
              <a:t>—add methyl groups to nitrogen bases</a:t>
            </a:r>
            <a:endParaRPr/>
          </a:p>
          <a:p>
            <a:pPr indent="-277813" lvl="0" marL="623888" rtl="0" algn="l">
              <a:spcBef>
                <a:spcPts val="640"/>
              </a:spcBef>
              <a:spcAft>
                <a:spcPts val="0"/>
              </a:spcAft>
              <a:buSzPts val="3200"/>
              <a:buChar char="▪"/>
            </a:pPr>
            <a:r>
              <a:rPr lang="en-US">
                <a:solidFill>
                  <a:srgbClr val="FF0000"/>
                </a:solidFill>
              </a:rPr>
              <a:t>Deaminases</a:t>
            </a:r>
            <a:r>
              <a:rPr lang="en-US"/>
              <a:t>—take amino groups from nitrogen bases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Metabolizing Enzymes (continued)</a:t>
            </a:r>
            <a:endParaRPr/>
          </a:p>
        </p:txBody>
      </p:sp>
      <p:sp>
        <p:nvSpPr>
          <p:cNvPr id="272" name="Google Shape;272;p21"/>
          <p:cNvSpPr txBox="1"/>
          <p:nvPr>
            <p:ph idx="1" type="body"/>
          </p:nvPr>
        </p:nvSpPr>
        <p:spPr>
          <a:xfrm>
            <a:off x="457200" y="1195349"/>
            <a:ext cx="8382000" cy="1700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Nucleases</a:t>
            </a:r>
            <a:r>
              <a:rPr lang="en-US"/>
              <a:t>—cut D N A</a:t>
            </a:r>
            <a:endParaRPr/>
          </a:p>
          <a:p>
            <a:pPr indent="-277813" lvl="0" marL="623888" rtl="0" algn="l">
              <a:spcBef>
                <a:spcPts val="640"/>
              </a:spcBef>
              <a:spcAft>
                <a:spcPts val="0"/>
              </a:spcAft>
              <a:buSzPts val="3200"/>
              <a:buChar char="▪"/>
            </a:pPr>
            <a:r>
              <a:rPr lang="en-US">
                <a:solidFill>
                  <a:srgbClr val="FF0000"/>
                </a:solidFill>
              </a:rPr>
              <a:t>Ligases</a:t>
            </a:r>
            <a:r>
              <a:rPr lang="en-US"/>
              <a:t>—catalyze formation of a single phosphodiester bond</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Nucleases</a:t>
            </a:r>
            <a:endParaRPr/>
          </a:p>
        </p:txBody>
      </p:sp>
      <p:sp>
        <p:nvSpPr>
          <p:cNvPr id="279" name="Google Shape;279;p22"/>
          <p:cNvSpPr txBox="1"/>
          <p:nvPr>
            <p:ph idx="1" type="body"/>
          </p:nvPr>
        </p:nvSpPr>
        <p:spPr>
          <a:xfrm>
            <a:off x="457200" y="1195349"/>
            <a:ext cx="8229600" cy="2233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Exonucleases</a:t>
            </a:r>
            <a:endParaRPr/>
          </a:p>
          <a:p>
            <a:pPr indent="-290513" lvl="1" marL="914400" rtl="0" algn="l">
              <a:spcBef>
                <a:spcPts val="560"/>
              </a:spcBef>
              <a:spcAft>
                <a:spcPts val="0"/>
              </a:spcAft>
              <a:buSzPts val="2800"/>
              <a:buChar char="•"/>
            </a:pPr>
            <a:r>
              <a:rPr lang="en-US"/>
              <a:t>remove bases from the ends of D N A strands</a:t>
            </a:r>
            <a:endParaRPr/>
          </a:p>
          <a:p>
            <a:pPr indent="-277813" lvl="0" marL="623888" rtl="0" algn="l">
              <a:spcBef>
                <a:spcPts val="640"/>
              </a:spcBef>
              <a:spcAft>
                <a:spcPts val="0"/>
              </a:spcAft>
              <a:buSzPts val="3200"/>
              <a:buChar char="▪"/>
            </a:pPr>
            <a:r>
              <a:rPr lang="en-US">
                <a:solidFill>
                  <a:srgbClr val="FF0000"/>
                </a:solidFill>
              </a:rPr>
              <a:t>Endonucleases</a:t>
            </a:r>
            <a:endParaRPr/>
          </a:p>
          <a:p>
            <a:pPr indent="-290513" lvl="1" marL="914400" rtl="0" algn="l">
              <a:spcBef>
                <a:spcPts val="560"/>
              </a:spcBef>
              <a:spcAft>
                <a:spcPts val="0"/>
              </a:spcAft>
              <a:buSzPts val="2800"/>
              <a:buChar char="•"/>
            </a:pPr>
            <a:r>
              <a:rPr lang="en-US"/>
              <a:t>cut D N A strands internally</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2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Endonucleases</a:t>
            </a:r>
            <a:endParaRPr/>
          </a:p>
        </p:txBody>
      </p:sp>
      <p:graphicFrame>
        <p:nvGraphicFramePr>
          <p:cNvPr id="286" name="Google Shape;286;p23"/>
          <p:cNvGraphicFramePr/>
          <p:nvPr/>
        </p:nvGraphicFramePr>
        <p:xfrm>
          <a:off x="756356" y="1600200"/>
          <a:ext cx="3000000" cy="3000000"/>
        </p:xfrm>
        <a:graphic>
          <a:graphicData uri="http://schemas.openxmlformats.org/drawingml/2006/table">
            <a:tbl>
              <a:tblPr bandRow="1" firstRow="1">
                <a:noFill/>
                <a:tableStyleId>{3917AE9C-E14E-469A-A148-79AB1A2710A9}</a:tableStyleId>
              </a:tblPr>
              <a:tblGrid>
                <a:gridCol w="1529650"/>
                <a:gridCol w="3200400"/>
                <a:gridCol w="2819400"/>
              </a:tblGrid>
              <a:tr h="370850">
                <a:tc>
                  <a:txBody>
                    <a:bodyPr/>
                    <a:lstStyle/>
                    <a:p>
                      <a:pPr indent="0" lvl="0" marL="0" marR="0" rtl="0" algn="l">
                        <a:spcBef>
                          <a:spcPts val="0"/>
                        </a:spcBef>
                        <a:spcAft>
                          <a:spcPts val="0"/>
                        </a:spcAft>
                        <a:buNone/>
                      </a:pPr>
                      <a:r>
                        <a:rPr b="1" lang="en-US" sz="2600" u="none" cap="none" strike="noStrike">
                          <a:solidFill>
                            <a:srgbClr val="737373"/>
                          </a:solidFill>
                        </a:rPr>
                        <a:t>Enzyme</a:t>
                      </a:r>
                      <a:endParaRPr b="1" sz="2600">
                        <a:solidFill>
                          <a:srgbClr val="737373"/>
                        </a:solidFill>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1" i="0" lang="en-US" sz="2600" u="none" strike="noStrike">
                          <a:solidFill>
                            <a:srgbClr val="737373"/>
                          </a:solidFill>
                          <a:latin typeface="Calibri"/>
                          <a:ea typeface="Calibri"/>
                          <a:cs typeface="Calibri"/>
                          <a:sym typeface="Calibri"/>
                        </a:rPr>
                        <a:t>Isolated From:</a:t>
                      </a:r>
                      <a:endParaRPr b="1" sz="2600">
                        <a:solidFill>
                          <a:srgbClr val="737373"/>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1" i="0" lang="en-US" sz="2600" u="none" strike="noStrike">
                          <a:solidFill>
                            <a:srgbClr val="737373"/>
                          </a:solidFill>
                          <a:latin typeface="Calibri"/>
                          <a:ea typeface="Calibri"/>
                          <a:cs typeface="Calibri"/>
                          <a:sym typeface="Calibri"/>
                        </a:rPr>
                        <a:t>Recognition Seq.</a:t>
                      </a:r>
                      <a:endParaRPr b="1" sz="2600">
                        <a:solidFill>
                          <a:srgbClr val="737373"/>
                        </a:solidFill>
                      </a:endParaRPr>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Eco </a:t>
                      </a:r>
                      <a:r>
                        <a:rPr b="0" i="0" lang="en-US" sz="2600" u="none" strike="noStrike">
                          <a:solidFill>
                            <a:schemeClr val="dk1"/>
                          </a:solidFill>
                          <a:latin typeface="Calibri"/>
                          <a:ea typeface="Calibri"/>
                          <a:cs typeface="Calibri"/>
                          <a:sym typeface="Calibri"/>
                        </a:rPr>
                        <a:t>R I</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E. coli</a:t>
                      </a:r>
                      <a:r>
                        <a:rPr b="0" lang="en-US" sz="2600"/>
                        <a:t>, strain R, </a:t>
                      </a:r>
                      <a:r>
                        <a:rPr b="0" i="0" lang="en-US" sz="2600" u="none" strike="noStrike">
                          <a:solidFill>
                            <a:schemeClr val="dk1"/>
                          </a:solidFill>
                          <a:latin typeface="Calibri"/>
                          <a:ea typeface="Calibri"/>
                          <a:cs typeface="Calibri"/>
                          <a:sym typeface="Calibri"/>
                        </a:rPr>
                        <a:t>1st enzyme</a:t>
                      </a:r>
                      <a:endParaRPr b="0"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0" lang="en-US" sz="2600" u="none" strike="noStrike">
                          <a:solidFill>
                            <a:schemeClr val="dk1"/>
                          </a:solidFill>
                          <a:latin typeface="Calibri"/>
                          <a:ea typeface="Calibri"/>
                          <a:cs typeface="Calibri"/>
                          <a:sym typeface="Calibri"/>
                        </a:rPr>
                        <a:t>G </a:t>
                      </a:r>
                      <a:r>
                        <a:rPr b="0" i="0" lang="en-US" sz="2600" u="none" strike="noStrike">
                          <a:solidFill>
                            <a:srgbClr val="FF0000"/>
                          </a:solidFill>
                          <a:latin typeface="Calibri"/>
                          <a:ea typeface="Calibri"/>
                          <a:cs typeface="Calibri"/>
                          <a:sym typeface="Calibri"/>
                        </a:rPr>
                        <a:t>v </a:t>
                      </a:r>
                      <a:r>
                        <a:rPr b="0" i="0" lang="en-US" sz="2600" u="none" strike="noStrike">
                          <a:solidFill>
                            <a:schemeClr val="dk1"/>
                          </a:solidFill>
                          <a:latin typeface="Calibri"/>
                          <a:ea typeface="Calibri"/>
                          <a:cs typeface="Calibri"/>
                          <a:sym typeface="Calibri"/>
                        </a:rPr>
                        <a:t>A A T T C</a:t>
                      </a:r>
                      <a:endParaRPr b="0" sz="2600"/>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Eco </a:t>
                      </a:r>
                      <a:r>
                        <a:rPr b="0" i="0" lang="en-US" sz="2600" u="none" strike="noStrike">
                          <a:solidFill>
                            <a:schemeClr val="dk1"/>
                          </a:solidFill>
                          <a:latin typeface="Calibri"/>
                          <a:ea typeface="Calibri"/>
                          <a:cs typeface="Calibri"/>
                          <a:sym typeface="Calibri"/>
                        </a:rPr>
                        <a:t>R V</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E. </a:t>
                      </a:r>
                      <a:r>
                        <a:rPr b="0" i="1" lang="en-US" sz="2600" u="none" strike="noStrike">
                          <a:solidFill>
                            <a:schemeClr val="dk1"/>
                          </a:solidFill>
                          <a:latin typeface="Calibri"/>
                          <a:ea typeface="Calibri"/>
                          <a:cs typeface="Calibri"/>
                          <a:sym typeface="Calibri"/>
                        </a:rPr>
                        <a:t>coli, strain R, </a:t>
                      </a:r>
                      <a:r>
                        <a:rPr b="0" i="0" lang="en-US" sz="2600" u="none" strike="noStrike">
                          <a:solidFill>
                            <a:schemeClr val="dk1"/>
                          </a:solidFill>
                          <a:latin typeface="Calibri"/>
                          <a:ea typeface="Calibri"/>
                          <a:cs typeface="Calibri"/>
                          <a:sym typeface="Calibri"/>
                        </a:rPr>
                        <a:t>5th enzyme</a:t>
                      </a:r>
                      <a:endParaRPr b="0" i="1"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0" lang="en-US" sz="2600" u="none" strike="noStrike">
                          <a:solidFill>
                            <a:schemeClr val="dk1"/>
                          </a:solidFill>
                          <a:latin typeface="Calibri"/>
                          <a:ea typeface="Calibri"/>
                          <a:cs typeface="Calibri"/>
                          <a:sym typeface="Calibri"/>
                        </a:rPr>
                        <a:t>G </a:t>
                      </a:r>
                      <a:r>
                        <a:rPr b="0" i="0" lang="en-US" sz="2600" u="none" strike="noStrike">
                          <a:solidFill>
                            <a:srgbClr val="FF0000"/>
                          </a:solidFill>
                          <a:latin typeface="Calibri"/>
                          <a:ea typeface="Calibri"/>
                          <a:cs typeface="Calibri"/>
                          <a:sym typeface="Calibri"/>
                        </a:rPr>
                        <a:t>v </a:t>
                      </a:r>
                      <a:r>
                        <a:rPr b="0" i="0" lang="en-US" sz="2600" u="none" strike="noStrike">
                          <a:solidFill>
                            <a:schemeClr val="dk1"/>
                          </a:solidFill>
                          <a:latin typeface="Calibri"/>
                          <a:ea typeface="Calibri"/>
                          <a:cs typeface="Calibri"/>
                          <a:sym typeface="Calibri"/>
                        </a:rPr>
                        <a:t>A T A T C</a:t>
                      </a:r>
                      <a:endParaRPr b="0" sz="2600"/>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Hind </a:t>
                      </a:r>
                      <a:r>
                        <a:rPr b="0" i="0" lang="en-US" sz="2600" u="none" strike="noStrike">
                          <a:solidFill>
                            <a:schemeClr val="dk1"/>
                          </a:solidFill>
                          <a:latin typeface="Calibri"/>
                          <a:ea typeface="Calibri"/>
                          <a:cs typeface="Calibri"/>
                          <a:sym typeface="Calibri"/>
                        </a:rPr>
                        <a:t>3 </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H. </a:t>
                      </a:r>
                      <a:r>
                        <a:rPr b="0" i="1" lang="en-US" sz="2600" u="none" strike="noStrike">
                          <a:solidFill>
                            <a:schemeClr val="dk1"/>
                          </a:solidFill>
                          <a:latin typeface="Calibri"/>
                          <a:ea typeface="Calibri"/>
                          <a:cs typeface="Calibri"/>
                          <a:sym typeface="Calibri"/>
                        </a:rPr>
                        <a:t>influenzae, strain d, </a:t>
                      </a:r>
                      <a:r>
                        <a:rPr b="0" i="0" lang="en-US" sz="2600" u="none" strike="noStrike">
                          <a:solidFill>
                            <a:schemeClr val="dk1"/>
                          </a:solidFill>
                          <a:latin typeface="Calibri"/>
                          <a:ea typeface="Calibri"/>
                          <a:cs typeface="Calibri"/>
                          <a:sym typeface="Calibri"/>
                        </a:rPr>
                        <a:t>3rd enzyme </a:t>
                      </a:r>
                      <a:endParaRPr b="0" i="1"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0" lang="en-US" sz="2600" u="none" strike="noStrike">
                          <a:solidFill>
                            <a:schemeClr val="dk1"/>
                          </a:solidFill>
                          <a:latin typeface="Calibri"/>
                          <a:ea typeface="Calibri"/>
                          <a:cs typeface="Calibri"/>
                          <a:sym typeface="Calibri"/>
                        </a:rPr>
                        <a:t>A </a:t>
                      </a:r>
                      <a:r>
                        <a:rPr b="0" i="0" lang="en-US" sz="2600" u="none" strike="noStrike">
                          <a:solidFill>
                            <a:srgbClr val="FF0000"/>
                          </a:solidFill>
                          <a:latin typeface="Calibri"/>
                          <a:ea typeface="Calibri"/>
                          <a:cs typeface="Calibri"/>
                          <a:sym typeface="Calibri"/>
                        </a:rPr>
                        <a:t>v </a:t>
                      </a:r>
                      <a:r>
                        <a:rPr b="0" i="0" lang="en-US" sz="2600" u="none" strike="noStrike">
                          <a:solidFill>
                            <a:schemeClr val="dk1"/>
                          </a:solidFill>
                          <a:latin typeface="Calibri"/>
                          <a:ea typeface="Calibri"/>
                          <a:cs typeface="Calibri"/>
                          <a:sym typeface="Calibri"/>
                        </a:rPr>
                        <a:t>A G C T T</a:t>
                      </a:r>
                      <a:endParaRPr b="0" sz="2600"/>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2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Endonucleases (continued)</a:t>
            </a:r>
            <a:endParaRPr/>
          </a:p>
        </p:txBody>
      </p:sp>
      <p:sp>
        <p:nvSpPr>
          <p:cNvPr id="293" name="Google Shape;293;p24"/>
          <p:cNvSpPr txBox="1"/>
          <p:nvPr>
            <p:ph idx="1" type="body"/>
          </p:nvPr>
        </p:nvSpPr>
        <p:spPr>
          <a:xfrm>
            <a:off x="457200" y="1257300"/>
            <a:ext cx="8534400" cy="91440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t>Restriction endonucleases </a:t>
            </a:r>
            <a:r>
              <a:rPr b="1" lang="en-US"/>
              <a:t>cut double-stranded D N A</a:t>
            </a:r>
            <a:endParaRPr b="1"/>
          </a:p>
        </p:txBody>
      </p:sp>
      <p:pic>
        <p:nvPicPr>
          <p:cNvPr descr="Type II restriction enzymes recognize symmetrical D N A sequences. The sugar-phosphate backbone is cut in different ways. Eco RI 5′ overhang, SmaI blunt, and PstI 3′ overhang are shown." id="294" name="Google Shape;294;p24"/>
          <p:cNvPicPr preferRelativeResize="0"/>
          <p:nvPr>
            <p:ph idx="2" type="body"/>
          </p:nvPr>
        </p:nvPicPr>
        <p:blipFill rotWithShape="1">
          <a:blip r:embed="rId3">
            <a:alphaModFix/>
          </a:blip>
          <a:srcRect b="0" l="0" r="0" t="0"/>
          <a:stretch/>
        </p:blipFill>
        <p:spPr>
          <a:xfrm>
            <a:off x="819397" y="3048000"/>
            <a:ext cx="7505205" cy="18288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Ligase</a:t>
            </a:r>
            <a:endParaRPr/>
          </a:p>
        </p:txBody>
      </p:sp>
      <p:pic>
        <p:nvPicPr>
          <p:cNvPr descr="Substrates for D N A ligase are broken double helices. Blunt ends or noncomplementary overhangs are joined less efficiently than complementary overhangs." id="301" name="Google Shape;301;p25"/>
          <p:cNvPicPr preferRelativeResize="0"/>
          <p:nvPr>
            <p:ph idx="2" type="body"/>
          </p:nvPr>
        </p:nvPicPr>
        <p:blipFill rotWithShape="1">
          <a:blip r:embed="rId3">
            <a:alphaModFix/>
          </a:blip>
          <a:srcRect b="0" l="0" r="0" t="0"/>
          <a:stretch/>
        </p:blipFill>
        <p:spPr>
          <a:xfrm>
            <a:off x="895350" y="1581149"/>
            <a:ext cx="6477000" cy="2893979"/>
          </a:xfrm>
          <a:prstGeom prst="rect">
            <a:avLst/>
          </a:prstGeom>
          <a:noFill/>
          <a:ln>
            <a:noFill/>
          </a:ln>
        </p:spPr>
      </p:pic>
      <p:sp>
        <p:nvSpPr>
          <p:cNvPr id="302" name="Google Shape;302;p25"/>
          <p:cNvSpPr txBox="1"/>
          <p:nvPr>
            <p:ph idx="1" type="body"/>
          </p:nvPr>
        </p:nvSpPr>
        <p:spPr>
          <a:xfrm>
            <a:off x="457200" y="4781550"/>
            <a:ext cx="8534400" cy="99060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t>D N A ligase “pastes” or ligates cut fragments of D N A together</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Plasmids</a:t>
            </a:r>
            <a:endParaRPr/>
          </a:p>
        </p:txBody>
      </p:sp>
      <p:pic>
        <p:nvPicPr>
          <p:cNvPr descr="Plasmids are small extrachromosomal D N A duplexes that can carry genetic information." id="309" name="Google Shape;309;p26"/>
          <p:cNvPicPr preferRelativeResize="0"/>
          <p:nvPr>
            <p:ph idx="2" type="body"/>
          </p:nvPr>
        </p:nvPicPr>
        <p:blipFill rotWithShape="1">
          <a:blip r:embed="rId3">
            <a:alphaModFix/>
          </a:blip>
          <a:srcRect b="0" l="0" r="0" t="0"/>
          <a:stretch/>
        </p:blipFill>
        <p:spPr>
          <a:xfrm>
            <a:off x="2743200" y="1295400"/>
            <a:ext cx="3657599" cy="3518186"/>
          </a:xfrm>
          <a:prstGeom prst="rect">
            <a:avLst/>
          </a:prstGeom>
          <a:noFill/>
          <a:ln>
            <a:noFill/>
          </a:ln>
        </p:spPr>
      </p:pic>
      <p:sp>
        <p:nvSpPr>
          <p:cNvPr id="310" name="Google Shape;310;p26"/>
          <p:cNvSpPr txBox="1"/>
          <p:nvPr>
            <p:ph idx="1" type="body"/>
          </p:nvPr>
        </p:nvSpPr>
        <p:spPr>
          <a:xfrm>
            <a:off x="681689" y="5181600"/>
            <a:ext cx="8229600" cy="83820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solidFill>
                  <a:srgbClr val="FF0000"/>
                </a:solidFill>
              </a:rPr>
              <a:t>Plasmids</a:t>
            </a:r>
            <a:r>
              <a:rPr lang="en-US"/>
              <a:t> can move D N A fragments from cell to cell</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2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Central Dogma</a:t>
            </a:r>
            <a:endParaRPr/>
          </a:p>
        </p:txBody>
      </p:sp>
      <p:sp>
        <p:nvSpPr>
          <p:cNvPr id="317" name="Google Shape;317;p27"/>
          <p:cNvSpPr txBox="1"/>
          <p:nvPr>
            <p:ph idx="1" type="body"/>
          </p:nvPr>
        </p:nvSpPr>
        <p:spPr>
          <a:xfrm>
            <a:off x="457200" y="1195349"/>
            <a:ext cx="8229600" cy="2690851"/>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200"/>
              <a:buNone/>
            </a:pPr>
            <a:r>
              <a:rPr b="1" lang="en-US">
                <a:solidFill>
                  <a:srgbClr val="FF0000"/>
                </a:solidFill>
              </a:rPr>
              <a:t>CENTRAL DOGMA</a:t>
            </a:r>
            <a:endParaRPr/>
          </a:p>
          <a:p>
            <a:pPr indent="0" lvl="0" marL="346075" rtl="0" algn="l">
              <a:spcBef>
                <a:spcPts val="640"/>
              </a:spcBef>
              <a:spcAft>
                <a:spcPts val="0"/>
              </a:spcAft>
              <a:buSzPts val="3200"/>
              <a:buNone/>
            </a:pPr>
            <a:r>
              <a:rPr lang="en-US"/>
              <a:t>of the transfer of biological information</a:t>
            </a:r>
            <a:endParaRPr/>
          </a:p>
          <a:p>
            <a:pPr indent="0" lvl="0" marL="346075" rtl="0" algn="l">
              <a:spcBef>
                <a:spcPts val="640"/>
              </a:spcBef>
              <a:spcAft>
                <a:spcPts val="0"/>
              </a:spcAft>
              <a:buSzPts val="3200"/>
              <a:buNone/>
            </a:pPr>
            <a:r>
              <a:t/>
            </a:r>
            <a:endParaRPr b="1"/>
          </a:p>
          <a:p>
            <a:pPr indent="0" lvl="0" marL="346075" rtl="0" algn="ctr">
              <a:spcBef>
                <a:spcPts val="640"/>
              </a:spcBef>
              <a:spcAft>
                <a:spcPts val="0"/>
              </a:spcAft>
              <a:buSzPts val="3200"/>
              <a:buNone/>
            </a:pPr>
            <a:r>
              <a:rPr b="1" lang="en-US"/>
              <a:t>D N A </a:t>
            </a:r>
            <a:r>
              <a:rPr b="1" lang="en-US">
                <a:latin typeface="Times New Roman"/>
                <a:ea typeface="Times New Roman"/>
                <a:cs typeface="Times New Roman"/>
                <a:sym typeface="Times New Roman"/>
              </a:rPr>
              <a:t>→ </a:t>
            </a:r>
            <a:r>
              <a:rPr b="1" lang="en-US"/>
              <a:t>R N A</a:t>
            </a:r>
            <a:r>
              <a:rPr b="1" lang="en-US">
                <a:latin typeface="Times New Roman"/>
                <a:ea typeface="Times New Roman"/>
                <a:cs typeface="Times New Roman"/>
                <a:sym typeface="Times New Roman"/>
              </a:rPr>
              <a:t> → </a:t>
            </a:r>
            <a:r>
              <a:rPr b="1" lang="en-US"/>
              <a:t>protein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b="1" lang="en-US"/>
              <a:t>D N A Versus R N A</a:t>
            </a:r>
            <a:endParaRPr b="1"/>
          </a:p>
        </p:txBody>
      </p:sp>
      <p:sp>
        <p:nvSpPr>
          <p:cNvPr id="324" name="Google Shape;324;p28"/>
          <p:cNvSpPr txBox="1"/>
          <p:nvPr>
            <p:ph idx="2" type="body"/>
          </p:nvPr>
        </p:nvSpPr>
        <p:spPr>
          <a:xfrm>
            <a:off x="744926" y="1188209"/>
            <a:ext cx="8246674" cy="2545591"/>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Char char="▪"/>
            </a:pPr>
            <a:r>
              <a:rPr lang="en-US"/>
              <a:t>D N A is double stranded; R N A is “single stranded”</a:t>
            </a:r>
            <a:endParaRPr/>
          </a:p>
          <a:p>
            <a:pPr indent="-342900" lvl="0" marL="342900" rtl="0" algn="l">
              <a:spcBef>
                <a:spcPts val="640"/>
              </a:spcBef>
              <a:spcAft>
                <a:spcPts val="0"/>
              </a:spcAft>
              <a:buSzPts val="3200"/>
              <a:buChar char="▪"/>
            </a:pPr>
            <a:r>
              <a:rPr lang="en-US"/>
              <a:t>D N A has deoxyribose sugars; R N A has ribose sugars</a:t>
            </a:r>
            <a:endParaRPr/>
          </a:p>
          <a:p>
            <a:pPr indent="-342900" lvl="0" marL="342900" rtl="0" algn="l">
              <a:spcBef>
                <a:spcPts val="640"/>
              </a:spcBef>
              <a:spcAft>
                <a:spcPts val="0"/>
              </a:spcAft>
              <a:buSzPts val="3200"/>
              <a:buChar char="▪"/>
            </a:pPr>
            <a:r>
              <a:rPr lang="en-US"/>
              <a:t>D N A contains thymine; R N A contains uracil</a:t>
            </a:r>
            <a:endParaRPr/>
          </a:p>
        </p:txBody>
      </p:sp>
      <p:pic>
        <p:nvPicPr>
          <p:cNvPr descr="R N A differs from D N A, having uracil instead of thymine. Uracil has the pyrimidine ring structure of thymine minus the methyl group. " id="325" name="Google Shape;325;p28"/>
          <p:cNvPicPr preferRelativeResize="0"/>
          <p:nvPr>
            <p:ph idx="3" type="body"/>
          </p:nvPr>
        </p:nvPicPr>
        <p:blipFill rotWithShape="1">
          <a:blip r:embed="rId3">
            <a:alphaModFix/>
          </a:blip>
          <a:srcRect b="0" l="0" r="0" t="0"/>
          <a:stretch/>
        </p:blipFill>
        <p:spPr>
          <a:xfrm>
            <a:off x="1752600" y="4073679"/>
            <a:ext cx="4519734" cy="216408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 N A Replication Versus D N A Replication</a:t>
            </a:r>
            <a:endParaRPr/>
          </a:p>
        </p:txBody>
      </p:sp>
      <p:sp>
        <p:nvSpPr>
          <p:cNvPr id="332" name="Google Shape;332;p29"/>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R N A replication:</a:t>
            </a:r>
            <a:endParaRPr/>
          </a:p>
          <a:p>
            <a:pPr indent="-277813" lvl="0" marL="623888" rtl="0" algn="l">
              <a:spcBef>
                <a:spcPts val="640"/>
              </a:spcBef>
              <a:spcAft>
                <a:spcPts val="0"/>
              </a:spcAft>
              <a:buSzPts val="3200"/>
              <a:buChar char="▪"/>
            </a:pPr>
            <a:r>
              <a:rPr lang="en-US"/>
              <a:t>Requires no priming</a:t>
            </a:r>
            <a:endParaRPr/>
          </a:p>
          <a:p>
            <a:pPr indent="-277813" lvl="0" marL="623888" rtl="0" algn="l">
              <a:spcBef>
                <a:spcPts val="640"/>
              </a:spcBef>
              <a:spcAft>
                <a:spcPts val="0"/>
              </a:spcAft>
              <a:buSzPts val="3200"/>
              <a:buChar char="▪"/>
            </a:pPr>
            <a:r>
              <a:rPr lang="en-US"/>
              <a:t>Has many more initiation sites</a:t>
            </a:r>
            <a:endParaRPr/>
          </a:p>
          <a:p>
            <a:pPr indent="-277813" lvl="0" marL="623888" rtl="0" algn="l">
              <a:spcBef>
                <a:spcPts val="640"/>
              </a:spcBef>
              <a:spcAft>
                <a:spcPts val="0"/>
              </a:spcAft>
              <a:buSzPts val="3200"/>
              <a:buChar char="▪"/>
            </a:pPr>
            <a:r>
              <a:rPr lang="en-US"/>
              <a:t>Is slower (50–100 bases per second versus 1000 bases per second)</a:t>
            </a:r>
            <a:endParaRPr/>
          </a:p>
          <a:p>
            <a:pPr indent="-277813" lvl="0" marL="623888" rtl="0" algn="l">
              <a:spcBef>
                <a:spcPts val="640"/>
              </a:spcBef>
              <a:spcAft>
                <a:spcPts val="0"/>
              </a:spcAft>
              <a:buSzPts val="3200"/>
              <a:buChar char="▪"/>
            </a:pPr>
            <a:r>
              <a:rPr lang="en-US"/>
              <a:t>Has lower </a:t>
            </a:r>
            <a:r>
              <a:rPr lang="en-US">
                <a:solidFill>
                  <a:srgbClr val="FF0000"/>
                </a:solidFill>
              </a:rPr>
              <a:t>fidelity</a:t>
            </a:r>
            <a:endParaRPr/>
          </a:p>
          <a:p>
            <a:pPr indent="-277813" lvl="0" marL="623888" rtl="0" algn="l">
              <a:spcBef>
                <a:spcPts val="640"/>
              </a:spcBef>
              <a:spcAft>
                <a:spcPts val="0"/>
              </a:spcAft>
              <a:buSzPts val="3200"/>
              <a:buChar char="▪"/>
            </a:pPr>
            <a:r>
              <a:rPr lang="en-US"/>
              <a:t>Is more </a:t>
            </a:r>
            <a:r>
              <a:rPr lang="en-US">
                <a:solidFill>
                  <a:srgbClr val="FF0000"/>
                </a:solidFill>
              </a:rPr>
              <a:t>processive</a:t>
            </a:r>
            <a:endParaRPr>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 (continued)</a:t>
            </a:r>
            <a:endParaRPr/>
          </a:p>
        </p:txBody>
      </p:sp>
      <p:sp>
        <p:nvSpPr>
          <p:cNvPr id="136" name="Google Shape;136;p3"/>
          <p:cNvSpPr txBox="1"/>
          <p:nvPr>
            <p:ph idx="1" type="body"/>
          </p:nvPr>
        </p:nvSpPr>
        <p:spPr>
          <a:xfrm>
            <a:off x="457200" y="1195349"/>
            <a:ext cx="8610600" cy="4672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Describe the structure and chemical nature of the 20 amino acids.</a:t>
            </a:r>
            <a:endParaRPr/>
          </a:p>
          <a:p>
            <a:pPr indent="-277813" lvl="0" marL="623888" rtl="0" algn="l">
              <a:spcBef>
                <a:spcPts val="640"/>
              </a:spcBef>
              <a:spcAft>
                <a:spcPts val="0"/>
              </a:spcAft>
              <a:buSzPts val="3200"/>
              <a:buChar char="▪"/>
            </a:pPr>
            <a:r>
              <a:rPr lang="en-US"/>
              <a:t>Show how the chemistry of the amino acids affects the chemical characteristics and functions of proteins.</a:t>
            </a:r>
            <a:endParaRPr/>
          </a:p>
          <a:p>
            <a:pPr indent="-277813" lvl="0" marL="623888" rtl="0" algn="l">
              <a:spcBef>
                <a:spcPts val="640"/>
              </a:spcBef>
              <a:spcAft>
                <a:spcPts val="0"/>
              </a:spcAft>
              <a:buSzPts val="3200"/>
              <a:buChar char="▪"/>
            </a:pPr>
            <a:r>
              <a:rPr lang="en-US"/>
              <a:t>Define primary, secondary, tertiary, and quaternary structure of protein organization.</a:t>
            </a:r>
            <a:endParaRPr/>
          </a:p>
          <a:p>
            <a:pPr indent="-277813" lvl="0" marL="623888" rtl="0" algn="l">
              <a:spcBef>
                <a:spcPts val="640"/>
              </a:spcBef>
              <a:spcAft>
                <a:spcPts val="0"/>
              </a:spcAft>
              <a:buSzPts val="3200"/>
              <a:buChar char="▪"/>
            </a:pPr>
            <a:r>
              <a:rPr lang="en-US"/>
              <a:t>Describe how amino acids are polymerized into proteins, using R N A as a guide (translation).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Amino Acids</a:t>
            </a:r>
            <a:endParaRPr/>
          </a:p>
        </p:txBody>
      </p:sp>
      <p:sp>
        <p:nvSpPr>
          <p:cNvPr id="339" name="Google Shape;339;p30"/>
          <p:cNvSpPr txBox="1"/>
          <p:nvPr>
            <p:ph idx="3" type="body"/>
          </p:nvPr>
        </p:nvSpPr>
        <p:spPr>
          <a:xfrm>
            <a:off x="407670" y="1181100"/>
            <a:ext cx="8534400" cy="86487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Amino acids are classified by the chemical properties of their side chains</a:t>
            </a:r>
            <a:endParaRPr sz="2800"/>
          </a:p>
        </p:txBody>
      </p:sp>
      <p:sp>
        <p:nvSpPr>
          <p:cNvPr id="340" name="Google Shape;340;p30"/>
          <p:cNvSpPr txBox="1"/>
          <p:nvPr>
            <p:ph idx="1" type="body"/>
          </p:nvPr>
        </p:nvSpPr>
        <p:spPr>
          <a:xfrm>
            <a:off x="756356" y="2164080"/>
            <a:ext cx="3739444" cy="4114800"/>
          </a:xfrm>
          <a:prstGeom prst="rect">
            <a:avLst/>
          </a:prstGeom>
          <a:noFill/>
          <a:ln>
            <a:noFill/>
          </a:ln>
        </p:spPr>
        <p:txBody>
          <a:bodyPr anchorCtr="0" anchor="t" bIns="45700" lIns="91425" spcFirstLastPara="1" rIns="91425" wrap="square" tIns="45700">
            <a:normAutofit/>
          </a:bodyPr>
          <a:lstStyle/>
          <a:p>
            <a:pPr indent="-290513" lvl="0" marL="290513" rtl="0" algn="l">
              <a:lnSpc>
                <a:spcPct val="90000"/>
              </a:lnSpc>
              <a:spcBef>
                <a:spcPts val="0"/>
              </a:spcBef>
              <a:spcAft>
                <a:spcPts val="0"/>
              </a:spcAft>
              <a:buSzPts val="2200"/>
              <a:buNone/>
            </a:pPr>
            <a:r>
              <a:rPr lang="en-US" sz="2200" u="sng"/>
              <a:t>Non-polar</a:t>
            </a:r>
            <a:endParaRPr/>
          </a:p>
          <a:p>
            <a:pPr indent="-290513" lvl="0" marL="566928" rtl="0" algn="l">
              <a:lnSpc>
                <a:spcPct val="90000"/>
              </a:lnSpc>
              <a:spcBef>
                <a:spcPts val="440"/>
              </a:spcBef>
              <a:spcAft>
                <a:spcPts val="0"/>
              </a:spcAft>
              <a:buSzPts val="2200"/>
              <a:buNone/>
            </a:pPr>
            <a:r>
              <a:rPr lang="en-US" sz="2200"/>
              <a:t>Alanine, Ala, A</a:t>
            </a:r>
            <a:endParaRPr/>
          </a:p>
          <a:p>
            <a:pPr indent="-290513" lvl="0" marL="566928" rtl="0" algn="l">
              <a:lnSpc>
                <a:spcPct val="90000"/>
              </a:lnSpc>
              <a:spcBef>
                <a:spcPts val="440"/>
              </a:spcBef>
              <a:spcAft>
                <a:spcPts val="0"/>
              </a:spcAft>
              <a:buSzPts val="2200"/>
              <a:buNone/>
            </a:pPr>
            <a:r>
              <a:rPr lang="en-US" sz="2200"/>
              <a:t>Isoleucine, Ile, I</a:t>
            </a:r>
            <a:endParaRPr/>
          </a:p>
          <a:p>
            <a:pPr indent="-290513" lvl="0" marL="566928" rtl="0" algn="l">
              <a:lnSpc>
                <a:spcPct val="90000"/>
              </a:lnSpc>
              <a:spcBef>
                <a:spcPts val="440"/>
              </a:spcBef>
              <a:spcAft>
                <a:spcPts val="0"/>
              </a:spcAft>
              <a:buSzPts val="2200"/>
              <a:buNone/>
            </a:pPr>
            <a:r>
              <a:rPr lang="en-US" sz="2200"/>
              <a:t>Leucine, Leu, L</a:t>
            </a:r>
            <a:endParaRPr/>
          </a:p>
          <a:p>
            <a:pPr indent="-290513" lvl="0" marL="566928" rtl="0" algn="l">
              <a:lnSpc>
                <a:spcPct val="90000"/>
              </a:lnSpc>
              <a:spcBef>
                <a:spcPts val="440"/>
              </a:spcBef>
              <a:spcAft>
                <a:spcPts val="0"/>
              </a:spcAft>
              <a:buSzPts val="2200"/>
              <a:buNone/>
            </a:pPr>
            <a:r>
              <a:rPr lang="en-US" sz="2200"/>
              <a:t>Methionine, Met, M</a:t>
            </a:r>
            <a:endParaRPr/>
          </a:p>
          <a:p>
            <a:pPr indent="-290513" lvl="0" marL="566928" rtl="0" algn="l">
              <a:lnSpc>
                <a:spcPct val="90000"/>
              </a:lnSpc>
              <a:spcBef>
                <a:spcPts val="440"/>
              </a:spcBef>
              <a:spcAft>
                <a:spcPts val="0"/>
              </a:spcAft>
              <a:buSzPts val="2200"/>
              <a:buNone/>
            </a:pPr>
            <a:r>
              <a:rPr lang="en-US" sz="2200"/>
              <a:t>Phenylalanine, Phe, F</a:t>
            </a:r>
            <a:endParaRPr/>
          </a:p>
          <a:p>
            <a:pPr indent="-290513" lvl="0" marL="566928" rtl="0" algn="l">
              <a:lnSpc>
                <a:spcPct val="90000"/>
              </a:lnSpc>
              <a:spcBef>
                <a:spcPts val="440"/>
              </a:spcBef>
              <a:spcAft>
                <a:spcPts val="0"/>
              </a:spcAft>
              <a:buSzPts val="2200"/>
              <a:buNone/>
            </a:pPr>
            <a:r>
              <a:rPr lang="en-US" sz="2200"/>
              <a:t>Proline, Pro, P</a:t>
            </a:r>
            <a:endParaRPr/>
          </a:p>
          <a:p>
            <a:pPr indent="-290513" lvl="0" marL="566928" rtl="0" algn="l">
              <a:lnSpc>
                <a:spcPct val="90000"/>
              </a:lnSpc>
              <a:spcBef>
                <a:spcPts val="440"/>
              </a:spcBef>
              <a:spcAft>
                <a:spcPts val="0"/>
              </a:spcAft>
              <a:buSzPts val="2200"/>
              <a:buNone/>
            </a:pPr>
            <a:r>
              <a:rPr lang="en-US" sz="2200"/>
              <a:t>Tryptophan, Trp, W</a:t>
            </a:r>
            <a:endParaRPr/>
          </a:p>
          <a:p>
            <a:pPr indent="-290513" lvl="0" marL="290513" rtl="0" algn="l">
              <a:lnSpc>
                <a:spcPct val="90000"/>
              </a:lnSpc>
              <a:spcBef>
                <a:spcPts val="440"/>
              </a:spcBef>
              <a:spcAft>
                <a:spcPts val="0"/>
              </a:spcAft>
              <a:buSzPts val="2200"/>
              <a:buNone/>
            </a:pPr>
            <a:r>
              <a:rPr lang="en-US" sz="2200" u="sng"/>
              <a:t>Negatively charged (acidic)</a:t>
            </a:r>
            <a:br>
              <a:rPr lang="en-US" sz="2200"/>
            </a:br>
            <a:r>
              <a:rPr lang="en-US" sz="2200"/>
              <a:t>Aspartic acid, Asp, D</a:t>
            </a:r>
            <a:endParaRPr/>
          </a:p>
          <a:p>
            <a:pPr indent="-290513" lvl="0" marL="566928" rtl="0" algn="l">
              <a:lnSpc>
                <a:spcPct val="90000"/>
              </a:lnSpc>
              <a:spcBef>
                <a:spcPts val="440"/>
              </a:spcBef>
              <a:spcAft>
                <a:spcPts val="0"/>
              </a:spcAft>
              <a:buSzPts val="2200"/>
              <a:buNone/>
            </a:pPr>
            <a:r>
              <a:rPr lang="en-US" sz="2200"/>
              <a:t>Glutamic acid, Glu, E</a:t>
            </a:r>
            <a:endParaRPr sz="2200"/>
          </a:p>
        </p:txBody>
      </p:sp>
      <p:sp>
        <p:nvSpPr>
          <p:cNvPr id="341" name="Google Shape;341;p30"/>
          <p:cNvSpPr txBox="1"/>
          <p:nvPr>
            <p:ph idx="2" type="body"/>
          </p:nvPr>
        </p:nvSpPr>
        <p:spPr>
          <a:xfrm>
            <a:off x="4572000" y="2095500"/>
            <a:ext cx="3810000" cy="4381500"/>
          </a:xfrm>
          <a:prstGeom prst="rect">
            <a:avLst/>
          </a:prstGeom>
          <a:noFill/>
          <a:ln>
            <a:noFill/>
          </a:ln>
        </p:spPr>
        <p:txBody>
          <a:bodyPr anchorCtr="0" anchor="t" bIns="45700" lIns="91425" spcFirstLastPara="1" rIns="91425" wrap="square" tIns="45700">
            <a:noAutofit/>
          </a:bodyPr>
          <a:lstStyle/>
          <a:p>
            <a:pPr indent="-282575" lvl="0" marL="282575" rtl="0" algn="l">
              <a:lnSpc>
                <a:spcPct val="90000"/>
              </a:lnSpc>
              <a:spcBef>
                <a:spcPts val="0"/>
              </a:spcBef>
              <a:spcAft>
                <a:spcPts val="0"/>
              </a:spcAft>
              <a:buSzPts val="2200"/>
              <a:buNone/>
            </a:pPr>
            <a:r>
              <a:rPr lang="en-US" sz="2200" u="sng"/>
              <a:t>Polar</a:t>
            </a:r>
            <a:endParaRPr/>
          </a:p>
          <a:p>
            <a:pPr indent="-282575" lvl="0" marL="566928" rtl="0" algn="l">
              <a:lnSpc>
                <a:spcPct val="90000"/>
              </a:lnSpc>
              <a:spcBef>
                <a:spcPts val="300"/>
              </a:spcBef>
              <a:spcAft>
                <a:spcPts val="0"/>
              </a:spcAft>
              <a:buSzPts val="2200"/>
              <a:buNone/>
            </a:pPr>
            <a:r>
              <a:rPr lang="en-US" sz="2200"/>
              <a:t>Asparagine Asn, N</a:t>
            </a:r>
            <a:endParaRPr/>
          </a:p>
          <a:p>
            <a:pPr indent="-282575" lvl="0" marL="566928" rtl="0" algn="l">
              <a:lnSpc>
                <a:spcPct val="90000"/>
              </a:lnSpc>
              <a:spcBef>
                <a:spcPts val="300"/>
              </a:spcBef>
              <a:spcAft>
                <a:spcPts val="0"/>
              </a:spcAft>
              <a:buSzPts val="2200"/>
              <a:buNone/>
            </a:pPr>
            <a:r>
              <a:rPr lang="en-US" sz="2200"/>
              <a:t>Cysteine, Cys, C</a:t>
            </a:r>
            <a:endParaRPr/>
          </a:p>
          <a:p>
            <a:pPr indent="-282575" lvl="0" marL="566928" rtl="0" algn="l">
              <a:lnSpc>
                <a:spcPct val="90000"/>
              </a:lnSpc>
              <a:spcBef>
                <a:spcPts val="300"/>
              </a:spcBef>
              <a:spcAft>
                <a:spcPts val="0"/>
              </a:spcAft>
              <a:buSzPts val="2200"/>
              <a:buNone/>
            </a:pPr>
            <a:r>
              <a:rPr lang="en-US" sz="2200"/>
              <a:t>Glutamine, Gln, Q</a:t>
            </a:r>
            <a:endParaRPr/>
          </a:p>
          <a:p>
            <a:pPr indent="-282575" lvl="0" marL="566928" rtl="0" algn="l">
              <a:lnSpc>
                <a:spcPct val="90000"/>
              </a:lnSpc>
              <a:spcBef>
                <a:spcPts val="300"/>
              </a:spcBef>
              <a:spcAft>
                <a:spcPts val="0"/>
              </a:spcAft>
              <a:buSzPts val="2200"/>
              <a:buNone/>
            </a:pPr>
            <a:r>
              <a:rPr lang="en-US" sz="2200"/>
              <a:t>Glycine, Gly, G</a:t>
            </a:r>
            <a:endParaRPr/>
          </a:p>
          <a:p>
            <a:pPr indent="-282575" lvl="0" marL="566928" rtl="0" algn="l">
              <a:lnSpc>
                <a:spcPct val="90000"/>
              </a:lnSpc>
              <a:spcBef>
                <a:spcPts val="300"/>
              </a:spcBef>
              <a:spcAft>
                <a:spcPts val="0"/>
              </a:spcAft>
              <a:buSzPts val="2200"/>
              <a:buNone/>
            </a:pPr>
            <a:r>
              <a:rPr lang="en-US" sz="2200"/>
              <a:t>Serine, Ser, S</a:t>
            </a:r>
            <a:endParaRPr/>
          </a:p>
          <a:p>
            <a:pPr indent="-282575" lvl="0" marL="566928" rtl="0" algn="l">
              <a:lnSpc>
                <a:spcPct val="90000"/>
              </a:lnSpc>
              <a:spcBef>
                <a:spcPts val="300"/>
              </a:spcBef>
              <a:spcAft>
                <a:spcPts val="0"/>
              </a:spcAft>
              <a:buSzPts val="2200"/>
              <a:buNone/>
            </a:pPr>
            <a:r>
              <a:rPr lang="en-US" sz="2200"/>
              <a:t>Threonine, Thr, T</a:t>
            </a:r>
            <a:endParaRPr/>
          </a:p>
          <a:p>
            <a:pPr indent="-282575" lvl="0" marL="566928" rtl="0" algn="l">
              <a:lnSpc>
                <a:spcPct val="90000"/>
              </a:lnSpc>
              <a:spcBef>
                <a:spcPts val="300"/>
              </a:spcBef>
              <a:spcAft>
                <a:spcPts val="0"/>
              </a:spcAft>
              <a:buSzPts val="2200"/>
              <a:buNone/>
            </a:pPr>
            <a:r>
              <a:rPr lang="en-US" sz="2200"/>
              <a:t>Tyrosine, Tyr, Y</a:t>
            </a:r>
            <a:endParaRPr/>
          </a:p>
          <a:p>
            <a:pPr indent="-282575" lvl="0" marL="282575" rtl="0" algn="l">
              <a:lnSpc>
                <a:spcPct val="90000"/>
              </a:lnSpc>
              <a:spcBef>
                <a:spcPts val="300"/>
              </a:spcBef>
              <a:spcAft>
                <a:spcPts val="0"/>
              </a:spcAft>
              <a:buSzPts val="2200"/>
              <a:buNone/>
            </a:pPr>
            <a:r>
              <a:rPr lang="en-US" sz="2200" u="sng"/>
              <a:t>Positively charged (basic)</a:t>
            </a:r>
            <a:endParaRPr/>
          </a:p>
          <a:p>
            <a:pPr indent="-282575" lvl="0" marL="566928" rtl="0" algn="l">
              <a:lnSpc>
                <a:spcPct val="90000"/>
              </a:lnSpc>
              <a:spcBef>
                <a:spcPts val="300"/>
              </a:spcBef>
              <a:spcAft>
                <a:spcPts val="0"/>
              </a:spcAft>
              <a:buSzPts val="2200"/>
              <a:buNone/>
            </a:pPr>
            <a:r>
              <a:rPr lang="en-US" sz="2200"/>
              <a:t>Arginine, Arg, R</a:t>
            </a:r>
            <a:endParaRPr/>
          </a:p>
          <a:p>
            <a:pPr indent="-282575" lvl="0" marL="566928" rtl="0" algn="l">
              <a:lnSpc>
                <a:spcPct val="90000"/>
              </a:lnSpc>
              <a:spcBef>
                <a:spcPts val="300"/>
              </a:spcBef>
              <a:spcAft>
                <a:spcPts val="0"/>
              </a:spcAft>
              <a:buSzPts val="2200"/>
              <a:buNone/>
            </a:pPr>
            <a:r>
              <a:rPr lang="en-US" sz="2200"/>
              <a:t>Histidine, His, H</a:t>
            </a:r>
            <a:endParaRPr/>
          </a:p>
          <a:p>
            <a:pPr indent="-282575" lvl="0" marL="566928" rtl="0" algn="l">
              <a:lnSpc>
                <a:spcPct val="90000"/>
              </a:lnSpc>
              <a:spcBef>
                <a:spcPts val="300"/>
              </a:spcBef>
              <a:spcAft>
                <a:spcPts val="0"/>
              </a:spcAft>
              <a:buSzPts val="2200"/>
              <a:buNone/>
            </a:pPr>
            <a:r>
              <a:rPr lang="en-US" sz="2200"/>
              <a:t>Lysine, Lys, K</a:t>
            </a:r>
            <a:endParaRPr sz="22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Amino Acids (continued_1)</a:t>
            </a:r>
            <a:endParaRPr/>
          </a:p>
        </p:txBody>
      </p:sp>
      <p:sp>
        <p:nvSpPr>
          <p:cNvPr id="347" name="Google Shape;347;p31"/>
          <p:cNvSpPr txBox="1"/>
          <p:nvPr>
            <p:ph idx="1" type="body"/>
          </p:nvPr>
        </p:nvSpPr>
        <p:spPr>
          <a:xfrm>
            <a:off x="457200" y="1272539"/>
            <a:ext cx="8229600" cy="933451"/>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t>Amino acids are neutral at a p H that is their </a:t>
            </a:r>
            <a:r>
              <a:rPr lang="en-US">
                <a:solidFill>
                  <a:srgbClr val="FF3300"/>
                </a:solidFill>
              </a:rPr>
              <a:t>isoelectric point</a:t>
            </a:r>
            <a:r>
              <a:rPr lang="en-US"/>
              <a:t> (p I)</a:t>
            </a:r>
            <a:endParaRPr/>
          </a:p>
        </p:txBody>
      </p:sp>
      <p:pic>
        <p:nvPicPr>
          <p:cNvPr descr="Structures show that an amino acid is positively charged as pK subscript 1 and negatively charged at pK subscript 2. Where the charges balance, the molecule is neutral." id="348" name="Google Shape;348;p31"/>
          <p:cNvPicPr preferRelativeResize="0"/>
          <p:nvPr>
            <p:ph idx="2" type="body"/>
          </p:nvPr>
        </p:nvPicPr>
        <p:blipFill rotWithShape="1">
          <a:blip r:embed="rId3">
            <a:alphaModFix/>
          </a:blip>
          <a:srcRect b="0" l="0" r="0" t="0"/>
          <a:stretch/>
        </p:blipFill>
        <p:spPr>
          <a:xfrm>
            <a:off x="914400" y="2971800"/>
            <a:ext cx="7625080" cy="14478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3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Amino Acids (continued_2)</a:t>
            </a:r>
            <a:endParaRPr/>
          </a:p>
        </p:txBody>
      </p:sp>
      <p:sp>
        <p:nvSpPr>
          <p:cNvPr id="354" name="Google Shape;354;p32"/>
          <p:cNvSpPr txBox="1"/>
          <p:nvPr>
            <p:ph idx="3" type="body"/>
          </p:nvPr>
        </p:nvSpPr>
        <p:spPr>
          <a:xfrm>
            <a:off x="457200" y="1184910"/>
            <a:ext cx="8229600" cy="110109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Amino acids are joined together by -C-C-N- linkages or</a:t>
            </a:r>
            <a:r>
              <a:rPr lang="en-US">
                <a:solidFill>
                  <a:srgbClr val="D99C21"/>
                </a:solidFill>
              </a:rPr>
              <a:t> </a:t>
            </a:r>
            <a:r>
              <a:rPr lang="en-US">
                <a:solidFill>
                  <a:srgbClr val="FF3300"/>
                </a:solidFill>
              </a:rPr>
              <a:t>peptide bonds</a:t>
            </a:r>
            <a:r>
              <a:rPr lang="en-US">
                <a:solidFill>
                  <a:schemeClr val="dk2"/>
                </a:solidFill>
              </a:rPr>
              <a:t> </a:t>
            </a:r>
            <a:r>
              <a:rPr lang="en-US"/>
              <a:t>to make proteins</a:t>
            </a:r>
            <a:endParaRPr/>
          </a:p>
        </p:txBody>
      </p:sp>
      <p:pic>
        <p:nvPicPr>
          <p:cNvPr descr="The peptide bond links the carboxyl C of one amino covalently  to  the next amino acid. One water molecule is released in the reaction." id="355" name="Google Shape;355;p32"/>
          <p:cNvPicPr preferRelativeResize="0"/>
          <p:nvPr>
            <p:ph idx="4" type="body"/>
          </p:nvPr>
        </p:nvPicPr>
        <p:blipFill rotWithShape="1">
          <a:blip r:embed="rId3">
            <a:alphaModFix/>
          </a:blip>
          <a:srcRect b="0" l="0" r="0" t="0"/>
          <a:stretch/>
        </p:blipFill>
        <p:spPr>
          <a:xfrm>
            <a:off x="3129108" y="2438400"/>
            <a:ext cx="2885784" cy="37338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3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Protein Structure</a:t>
            </a:r>
            <a:endParaRPr/>
          </a:p>
        </p:txBody>
      </p:sp>
      <p:sp>
        <p:nvSpPr>
          <p:cNvPr id="361" name="Google Shape;361;p33"/>
          <p:cNvSpPr txBox="1"/>
          <p:nvPr>
            <p:ph idx="2" type="body"/>
          </p:nvPr>
        </p:nvSpPr>
        <p:spPr>
          <a:xfrm>
            <a:off x="457200" y="1177289"/>
            <a:ext cx="8534400" cy="2159438"/>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3300"/>
                </a:solidFill>
              </a:rPr>
              <a:t>Primary</a:t>
            </a:r>
            <a:r>
              <a:rPr lang="en-US"/>
              <a:t>: Amino acid sequence</a:t>
            </a:r>
            <a:endParaRPr/>
          </a:p>
          <a:p>
            <a:pPr indent="-277813" lvl="0" marL="623888" rtl="0" algn="l">
              <a:spcBef>
                <a:spcPts val="640"/>
              </a:spcBef>
              <a:spcAft>
                <a:spcPts val="0"/>
              </a:spcAft>
              <a:buSzPts val="3200"/>
              <a:buChar char="▪"/>
            </a:pPr>
            <a:r>
              <a:rPr lang="en-US">
                <a:solidFill>
                  <a:srgbClr val="FF3300"/>
                </a:solidFill>
              </a:rPr>
              <a:t>Secondary</a:t>
            </a:r>
            <a:r>
              <a:rPr lang="en-US"/>
              <a:t>: Intra-chain folding</a:t>
            </a:r>
            <a:br>
              <a:rPr lang="en-US"/>
            </a:br>
            <a:r>
              <a:rPr lang="en-US"/>
              <a:t>   beta pleated sheets alpha helices</a:t>
            </a:r>
            <a:endParaRPr/>
          </a:p>
        </p:txBody>
      </p:sp>
      <p:pic>
        <p:nvPicPr>
          <p:cNvPr descr="The alpha helix is shown. " id="362" name="Google Shape;362;p33"/>
          <p:cNvPicPr preferRelativeResize="0"/>
          <p:nvPr>
            <p:ph idx="3" type="body"/>
          </p:nvPr>
        </p:nvPicPr>
        <p:blipFill rotWithShape="1">
          <a:blip r:embed="rId3">
            <a:alphaModFix/>
          </a:blip>
          <a:srcRect b="0" l="0" r="0" t="0"/>
          <a:stretch/>
        </p:blipFill>
        <p:spPr>
          <a:xfrm>
            <a:off x="1981200" y="3505200"/>
            <a:ext cx="1447800" cy="2560136"/>
          </a:xfrm>
          <a:prstGeom prst="rect">
            <a:avLst/>
          </a:prstGeom>
          <a:noFill/>
          <a:ln>
            <a:noFill/>
          </a:ln>
        </p:spPr>
      </p:pic>
      <p:pic>
        <p:nvPicPr>
          <p:cNvPr descr="The beta pleated sheet is shown." id="363" name="Google Shape;363;p33"/>
          <p:cNvPicPr preferRelativeResize="0"/>
          <p:nvPr>
            <p:ph idx="4" type="body"/>
          </p:nvPr>
        </p:nvPicPr>
        <p:blipFill rotWithShape="1">
          <a:blip r:embed="rId4">
            <a:alphaModFix/>
          </a:blip>
          <a:srcRect b="0" l="0" r="0" t="0"/>
          <a:stretch/>
        </p:blipFill>
        <p:spPr>
          <a:xfrm>
            <a:off x="6000290" y="3429000"/>
            <a:ext cx="1619709" cy="2636336"/>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Protein Structure (continued)</a:t>
            </a:r>
            <a:endParaRPr/>
          </a:p>
        </p:txBody>
      </p:sp>
      <p:sp>
        <p:nvSpPr>
          <p:cNvPr id="370" name="Google Shape;370;p34"/>
          <p:cNvSpPr txBox="1"/>
          <p:nvPr>
            <p:ph idx="1" type="body"/>
          </p:nvPr>
        </p:nvSpPr>
        <p:spPr>
          <a:xfrm>
            <a:off x="457200" y="1195349"/>
            <a:ext cx="8229600" cy="421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Tertiary</a:t>
            </a:r>
            <a:r>
              <a:rPr lang="en-US"/>
              <a:t>: Further folding, loss of which denatures protein</a:t>
            </a:r>
            <a:endParaRPr/>
          </a:p>
          <a:p>
            <a:pPr indent="-277813" lvl="0" marL="623888" rtl="0" algn="l">
              <a:spcBef>
                <a:spcPts val="640"/>
              </a:spcBef>
              <a:spcAft>
                <a:spcPts val="0"/>
              </a:spcAft>
              <a:buSzPts val="3200"/>
              <a:buChar char="▪"/>
            </a:pPr>
            <a:r>
              <a:rPr lang="en-US">
                <a:solidFill>
                  <a:srgbClr val="FF0000"/>
                </a:solidFill>
              </a:rPr>
              <a:t>Quaternary</a:t>
            </a:r>
            <a:r>
              <a:rPr lang="en-US"/>
              <a:t>: Protein–protein interaction for function: Monomers form multimers</a:t>
            </a:r>
            <a:endParaRPr/>
          </a:p>
          <a:p>
            <a:pPr indent="-290513" lvl="1" marL="914400" rtl="0" algn="l">
              <a:spcBef>
                <a:spcPts val="560"/>
              </a:spcBef>
              <a:spcAft>
                <a:spcPts val="0"/>
              </a:spcAft>
              <a:buSzPts val="2800"/>
              <a:buChar char="•"/>
            </a:pPr>
            <a:r>
              <a:rPr lang="en-US"/>
              <a:t>Dimers</a:t>
            </a:r>
            <a:endParaRPr/>
          </a:p>
          <a:p>
            <a:pPr indent="-290513" lvl="1" marL="914400" rtl="0" algn="l">
              <a:spcBef>
                <a:spcPts val="560"/>
              </a:spcBef>
              <a:spcAft>
                <a:spcPts val="0"/>
              </a:spcAft>
              <a:buSzPts val="2800"/>
              <a:buChar char="•"/>
            </a:pPr>
            <a:r>
              <a:rPr lang="en-US"/>
              <a:t>Trimers</a:t>
            </a:r>
            <a:endParaRPr/>
          </a:p>
          <a:p>
            <a:pPr indent="-290513" lvl="1" marL="914400" rtl="0" algn="l">
              <a:spcBef>
                <a:spcPts val="560"/>
              </a:spcBef>
              <a:spcAft>
                <a:spcPts val="0"/>
              </a:spcAft>
              <a:buSzPts val="2800"/>
              <a:buChar char="•"/>
            </a:pPr>
            <a:r>
              <a:rPr lang="en-US"/>
              <a:t>Tetramers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Central Dogma (continued)</a:t>
            </a:r>
            <a:endParaRPr/>
          </a:p>
        </p:txBody>
      </p:sp>
      <p:sp>
        <p:nvSpPr>
          <p:cNvPr id="376" name="Google Shape;376;p35"/>
          <p:cNvSpPr txBox="1"/>
          <p:nvPr>
            <p:ph idx="1" type="body"/>
          </p:nvPr>
        </p:nvSpPr>
        <p:spPr>
          <a:xfrm>
            <a:off x="457200" y="1192530"/>
            <a:ext cx="8229600" cy="914400"/>
          </a:xfrm>
          <a:prstGeom prst="rect">
            <a:avLst/>
          </a:prstGeom>
          <a:noFill/>
          <a:ln>
            <a:noFill/>
          </a:ln>
        </p:spPr>
        <p:txBody>
          <a:bodyPr anchorCtr="0" anchor="ctr" bIns="45700" lIns="91425" spcFirstLastPara="1" rIns="91425" wrap="square" tIns="45700">
            <a:noAutofit/>
          </a:bodyPr>
          <a:lstStyle/>
          <a:p>
            <a:pPr indent="0" lvl="0" marL="346075" rtl="0" algn="ctr">
              <a:spcBef>
                <a:spcPts val="0"/>
              </a:spcBef>
              <a:spcAft>
                <a:spcPts val="0"/>
              </a:spcAft>
              <a:buSzPts val="3200"/>
              <a:buNone/>
            </a:pPr>
            <a:r>
              <a:rPr lang="en-US"/>
              <a:t> </a:t>
            </a:r>
            <a:r>
              <a:rPr b="1" lang="en-US"/>
              <a:t>CENTRAL DOGMA</a:t>
            </a:r>
            <a:endParaRPr/>
          </a:p>
          <a:p>
            <a:pPr indent="0" lvl="0" marL="346075" rtl="0" algn="ctr">
              <a:spcBef>
                <a:spcPts val="640"/>
              </a:spcBef>
              <a:spcAft>
                <a:spcPts val="0"/>
              </a:spcAft>
              <a:buSzPts val="3200"/>
              <a:buNone/>
            </a:pPr>
            <a:r>
              <a:rPr lang="en-US"/>
              <a:t>of the transfer of biological information</a:t>
            </a:r>
            <a:endParaRPr/>
          </a:p>
        </p:txBody>
      </p:sp>
      <p:sp>
        <p:nvSpPr>
          <p:cNvPr id="377" name="Google Shape;377;p35"/>
          <p:cNvSpPr txBox="1"/>
          <p:nvPr>
            <p:ph idx="2" type="body"/>
          </p:nvPr>
        </p:nvSpPr>
        <p:spPr>
          <a:xfrm>
            <a:off x="457200" y="2169190"/>
            <a:ext cx="8229600" cy="425447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D N A</a:t>
            </a:r>
            <a:endParaRPr/>
          </a:p>
          <a:p>
            <a:pPr indent="0" lvl="0" marL="346075" rtl="0" algn="ctr">
              <a:spcBef>
                <a:spcPts val="300"/>
              </a:spcBef>
              <a:spcAft>
                <a:spcPts val="0"/>
              </a:spcAft>
              <a:buSzPts val="3200"/>
              <a:buNone/>
            </a:pPr>
            <a:r>
              <a:rPr lang="en-US">
                <a:latin typeface="Times New Roman"/>
                <a:ea typeface="Times New Roman"/>
                <a:cs typeface="Times New Roman"/>
                <a:sym typeface="Times New Roman"/>
              </a:rPr>
              <a:t>↓</a:t>
            </a:r>
            <a:endParaRPr/>
          </a:p>
          <a:p>
            <a:pPr indent="0" lvl="0" marL="346075" rtl="0" algn="ctr">
              <a:spcBef>
                <a:spcPts val="300"/>
              </a:spcBef>
              <a:spcAft>
                <a:spcPts val="0"/>
              </a:spcAft>
              <a:buSzPts val="3200"/>
              <a:buNone/>
            </a:pPr>
            <a:r>
              <a:rPr lang="en-US"/>
              <a:t>R N A</a:t>
            </a:r>
            <a:endParaRPr/>
          </a:p>
          <a:p>
            <a:pPr indent="0" lvl="0" marL="346075" rtl="0" algn="ctr">
              <a:spcBef>
                <a:spcPts val="300"/>
              </a:spcBef>
              <a:spcAft>
                <a:spcPts val="0"/>
              </a:spcAft>
              <a:buSzPts val="3200"/>
              <a:buNone/>
            </a:pPr>
            <a:r>
              <a:rPr lang="en-US">
                <a:latin typeface="Times New Roman"/>
                <a:ea typeface="Times New Roman"/>
                <a:cs typeface="Times New Roman"/>
                <a:sym typeface="Times New Roman"/>
              </a:rPr>
              <a:t>↓</a:t>
            </a:r>
            <a:endParaRPr/>
          </a:p>
          <a:p>
            <a:pPr indent="0" lvl="0" marL="346075" rtl="0" algn="ctr">
              <a:spcBef>
                <a:spcPts val="300"/>
              </a:spcBef>
              <a:spcAft>
                <a:spcPts val="0"/>
              </a:spcAft>
              <a:buSzPts val="3200"/>
              <a:buNone/>
            </a:pPr>
            <a:r>
              <a:rPr lang="en-US"/>
              <a:t>Nucleic acid sequence must be translated to amino acid sequence</a:t>
            </a:r>
            <a:endParaRPr/>
          </a:p>
          <a:p>
            <a:pPr indent="0" lvl="0" marL="346075" rtl="0" algn="ctr">
              <a:spcBef>
                <a:spcPts val="300"/>
              </a:spcBef>
              <a:spcAft>
                <a:spcPts val="0"/>
              </a:spcAft>
              <a:buSzPts val="3200"/>
              <a:buNone/>
            </a:pPr>
            <a:r>
              <a:rPr lang="en-US">
                <a:latin typeface="Times New Roman"/>
                <a:ea typeface="Times New Roman"/>
                <a:cs typeface="Times New Roman"/>
                <a:sym typeface="Times New Roman"/>
              </a:rPr>
              <a:t>↓</a:t>
            </a:r>
            <a:endParaRPr/>
          </a:p>
          <a:p>
            <a:pPr indent="0" lvl="0" marL="346075" rtl="0" algn="ctr">
              <a:spcBef>
                <a:spcPts val="300"/>
              </a:spcBef>
              <a:spcAft>
                <a:spcPts val="0"/>
              </a:spcAft>
              <a:buSzPts val="3200"/>
              <a:buNone/>
            </a:pPr>
            <a:r>
              <a:rPr lang="en-US"/>
              <a:t>Protein</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3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Genetic Code</a:t>
            </a:r>
            <a:endParaRPr/>
          </a:p>
        </p:txBody>
      </p:sp>
      <p:sp>
        <p:nvSpPr>
          <p:cNvPr id="383" name="Google Shape;383;p36"/>
          <p:cNvSpPr txBox="1"/>
          <p:nvPr>
            <p:ph idx="2" type="body"/>
          </p:nvPr>
        </p:nvSpPr>
        <p:spPr>
          <a:xfrm>
            <a:off x="457200" y="1187234"/>
            <a:ext cx="8229600" cy="10779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The genetic code translates a nucleic acid sequence to an amino acid sequence</a:t>
            </a:r>
            <a:endParaRPr/>
          </a:p>
        </p:txBody>
      </p:sp>
      <p:pic>
        <p:nvPicPr>
          <p:cNvPr descr="The genetic code. " id="384" name="Google Shape;384;p36"/>
          <p:cNvPicPr preferRelativeResize="0"/>
          <p:nvPr>
            <p:ph idx="3" type="body"/>
          </p:nvPr>
        </p:nvPicPr>
        <p:blipFill rotWithShape="1">
          <a:blip r:embed="rId3">
            <a:alphaModFix/>
          </a:blip>
          <a:srcRect b="0" l="0" r="0" t="0"/>
          <a:stretch/>
        </p:blipFill>
        <p:spPr>
          <a:xfrm>
            <a:off x="914400" y="2370286"/>
            <a:ext cx="4343401" cy="2567798"/>
          </a:xfrm>
          <a:prstGeom prst="rect">
            <a:avLst/>
          </a:prstGeom>
          <a:noFill/>
          <a:ln>
            <a:noFill/>
          </a:ln>
        </p:spPr>
      </p:pic>
      <p:sp>
        <p:nvSpPr>
          <p:cNvPr id="385" name="Google Shape;385;p36"/>
          <p:cNvSpPr txBox="1"/>
          <p:nvPr>
            <p:ph idx="4" type="body"/>
          </p:nvPr>
        </p:nvSpPr>
        <p:spPr>
          <a:xfrm>
            <a:off x="5471160" y="4648200"/>
            <a:ext cx="3200400" cy="1676398"/>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3 nucleotides = </a:t>
            </a:r>
            <a:endParaRPr/>
          </a:p>
          <a:p>
            <a:pPr indent="0" lvl="0" marL="346075" rtl="0" algn="l">
              <a:spcBef>
                <a:spcPts val="640"/>
              </a:spcBef>
              <a:spcAft>
                <a:spcPts val="0"/>
              </a:spcAft>
              <a:buSzPts val="3200"/>
              <a:buNone/>
            </a:pPr>
            <a:r>
              <a:rPr lang="en-US"/>
              <a:t>one </a:t>
            </a:r>
            <a:r>
              <a:rPr lang="en-US">
                <a:solidFill>
                  <a:srgbClr val="FF3300"/>
                </a:solidFill>
              </a:rPr>
              <a:t>codon</a:t>
            </a:r>
            <a:r>
              <a:rPr lang="en-US"/>
              <a:t> =</a:t>
            </a:r>
            <a:endParaRPr/>
          </a:p>
          <a:p>
            <a:pPr indent="0" lvl="0" marL="346075" rtl="0" algn="l">
              <a:spcBef>
                <a:spcPts val="640"/>
              </a:spcBef>
              <a:spcAft>
                <a:spcPts val="0"/>
              </a:spcAft>
              <a:buSzPts val="3200"/>
              <a:buNone/>
            </a:pPr>
            <a:r>
              <a:rPr lang="en-US"/>
              <a:t>1 amino acid</a:t>
            </a:r>
            <a:endParaRPr/>
          </a:p>
          <a:p>
            <a:pPr indent="-74612" lvl="0" marL="623888" rtl="0" algn="l">
              <a:spcBef>
                <a:spcPts val="640"/>
              </a:spcBef>
              <a:spcAft>
                <a:spcPts val="0"/>
              </a:spcAft>
              <a:buSzPts val="3200"/>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3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Gene</a:t>
            </a:r>
            <a:endParaRPr/>
          </a:p>
        </p:txBody>
      </p:sp>
      <p:sp>
        <p:nvSpPr>
          <p:cNvPr id="391" name="Google Shape;391;p37"/>
          <p:cNvSpPr txBox="1"/>
          <p:nvPr>
            <p:ph idx="1" type="body"/>
          </p:nvPr>
        </p:nvSpPr>
        <p:spPr>
          <a:xfrm>
            <a:off x="457200" y="1283970"/>
            <a:ext cx="8229600" cy="1371600"/>
          </a:xfrm>
          <a:prstGeom prst="rect">
            <a:avLst/>
          </a:prstGeom>
          <a:noFill/>
          <a:ln>
            <a:noFill/>
          </a:ln>
        </p:spPr>
        <p:txBody>
          <a:bodyPr anchorCtr="0" anchor="ctr" bIns="45700" lIns="91425" spcFirstLastPara="1" rIns="91425" wrap="square" tIns="45700">
            <a:noAutofit/>
          </a:bodyPr>
          <a:lstStyle/>
          <a:p>
            <a:pPr indent="0" lvl="0" marL="346075" rtl="0" algn="ctr">
              <a:spcBef>
                <a:spcPts val="0"/>
              </a:spcBef>
              <a:spcAft>
                <a:spcPts val="0"/>
              </a:spcAft>
              <a:buSzPts val="3200"/>
              <a:buNone/>
            </a:pPr>
            <a:r>
              <a:rPr lang="en-US"/>
              <a:t>A gene is an ordered sequence of nucleotides on a chromosome that encodes a specific functional product</a:t>
            </a:r>
            <a:endParaRPr/>
          </a:p>
        </p:txBody>
      </p:sp>
      <p:pic>
        <p:nvPicPr>
          <p:cNvPr descr="A gene contains structural sequences that code for an amino acid sequence and regulatory sequences that are important for the regulated expression of the gene." id="392" name="Google Shape;392;p37"/>
          <p:cNvPicPr preferRelativeResize="0"/>
          <p:nvPr>
            <p:ph idx="2" type="body"/>
          </p:nvPr>
        </p:nvPicPr>
        <p:blipFill rotWithShape="1">
          <a:blip r:embed="rId3">
            <a:alphaModFix/>
          </a:blip>
          <a:srcRect b="0" l="0" r="0" t="0"/>
          <a:stretch/>
        </p:blipFill>
        <p:spPr>
          <a:xfrm>
            <a:off x="1103555" y="3079520"/>
            <a:ext cx="6973645" cy="1263880"/>
          </a:xfrm>
          <a:prstGeom prst="rect">
            <a:avLst/>
          </a:prstGeom>
          <a:noFill/>
          <a:ln>
            <a:noFill/>
          </a:ln>
        </p:spPr>
      </p:pic>
      <p:sp>
        <p:nvSpPr>
          <p:cNvPr id="393" name="Google Shape;393;p37"/>
          <p:cNvSpPr txBox="1"/>
          <p:nvPr>
            <p:ph idx="3" type="body"/>
          </p:nvPr>
        </p:nvSpPr>
        <p:spPr>
          <a:xfrm>
            <a:off x="457200" y="4572000"/>
            <a:ext cx="8229600" cy="990599"/>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Genes contain nucleotide sequences that will be transcribed and/or translated into protein</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3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Protein Translation</a:t>
            </a:r>
            <a:endParaRPr/>
          </a:p>
        </p:txBody>
      </p:sp>
      <p:sp>
        <p:nvSpPr>
          <p:cNvPr id="399" name="Google Shape;399;p38"/>
          <p:cNvSpPr txBox="1"/>
          <p:nvPr>
            <p:ph idx="2" type="body"/>
          </p:nvPr>
        </p:nvSpPr>
        <p:spPr>
          <a:xfrm>
            <a:off x="457200" y="1184911"/>
            <a:ext cx="8229600" cy="22098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Messenger R N A—template</a:t>
            </a:r>
            <a:endParaRPr/>
          </a:p>
          <a:p>
            <a:pPr indent="-277813" lvl="0" marL="623888" rtl="0" algn="l">
              <a:spcBef>
                <a:spcPts val="640"/>
              </a:spcBef>
              <a:spcAft>
                <a:spcPts val="0"/>
              </a:spcAft>
              <a:buSzPts val="3200"/>
              <a:buChar char="▪"/>
            </a:pPr>
            <a:r>
              <a:rPr lang="en-US"/>
              <a:t>Ribosomes—peptidyl transferase</a:t>
            </a:r>
            <a:endParaRPr/>
          </a:p>
          <a:p>
            <a:pPr indent="-277813" lvl="0" marL="623888" rtl="0" algn="l">
              <a:spcBef>
                <a:spcPts val="640"/>
              </a:spcBef>
              <a:spcAft>
                <a:spcPts val="0"/>
              </a:spcAft>
              <a:buSzPts val="3200"/>
              <a:buChar char="▪"/>
            </a:pPr>
            <a:r>
              <a:rPr lang="en-US">
                <a:solidFill>
                  <a:srgbClr val="FF0000"/>
                </a:solidFill>
              </a:rPr>
              <a:t>Transfer R N A (t R N A)</a:t>
            </a:r>
            <a:endParaRPr/>
          </a:p>
          <a:p>
            <a:pPr indent="-290513" lvl="1" marL="914400" rtl="0" algn="l">
              <a:spcBef>
                <a:spcPts val="560"/>
              </a:spcBef>
              <a:spcAft>
                <a:spcPts val="0"/>
              </a:spcAft>
              <a:buSzPts val="2800"/>
              <a:buChar char="•"/>
            </a:pPr>
            <a:r>
              <a:rPr lang="en-US"/>
              <a:t>Adaptors</a:t>
            </a:r>
            <a:endParaRPr/>
          </a:p>
        </p:txBody>
      </p:sp>
      <p:pic>
        <p:nvPicPr>
          <p:cNvPr descr="An example of the general structure of t R N A, alanine t R N A. It is shown in a cruciform structure. It is also shown as an inverted &quot;L&quot;, the structure formed by intrastrand hydrogen bonding." id="400" name="Google Shape;400;p38"/>
          <p:cNvPicPr preferRelativeResize="0"/>
          <p:nvPr>
            <p:ph idx="3" type="body"/>
          </p:nvPr>
        </p:nvPicPr>
        <p:blipFill rotWithShape="1">
          <a:blip r:embed="rId3">
            <a:alphaModFix/>
          </a:blip>
          <a:srcRect b="0" l="0" r="0" t="0"/>
          <a:stretch/>
        </p:blipFill>
        <p:spPr>
          <a:xfrm>
            <a:off x="2299314" y="3463292"/>
            <a:ext cx="4253885" cy="2796378"/>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3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Charging t R N A</a:t>
            </a:r>
            <a:endParaRPr/>
          </a:p>
        </p:txBody>
      </p:sp>
      <p:sp>
        <p:nvSpPr>
          <p:cNvPr id="407" name="Google Shape;407;p39"/>
          <p:cNvSpPr txBox="1"/>
          <p:nvPr>
            <p:ph idx="2" type="body"/>
          </p:nvPr>
        </p:nvSpPr>
        <p:spPr>
          <a:xfrm>
            <a:off x="457200" y="1198664"/>
            <a:ext cx="8229600" cy="146833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solidFill>
                  <a:srgbClr val="FF3300"/>
                </a:solidFill>
              </a:rPr>
              <a:t>Amino-acyl t R N A synthetases</a:t>
            </a:r>
            <a:r>
              <a:rPr lang="en-US"/>
              <a:t> covalently </a:t>
            </a:r>
            <a:r>
              <a:rPr lang="en-US"/>
              <a:t>attach</a:t>
            </a:r>
            <a:r>
              <a:rPr lang="en-US"/>
              <a:t> amino acids to t R N A’s, matching side chains and anticodons</a:t>
            </a:r>
            <a:endParaRPr/>
          </a:p>
        </p:txBody>
      </p:sp>
      <p:sp>
        <p:nvSpPr>
          <p:cNvPr id="408" name="Google Shape;408;p39"/>
          <p:cNvSpPr txBox="1"/>
          <p:nvPr>
            <p:ph idx="3" type="body"/>
          </p:nvPr>
        </p:nvSpPr>
        <p:spPr>
          <a:xfrm>
            <a:off x="457200" y="2971800"/>
            <a:ext cx="8610600" cy="1600199"/>
          </a:xfrm>
          <a:prstGeom prst="rect">
            <a:avLst/>
          </a:prstGeom>
          <a:noFill/>
          <a:ln>
            <a:noFill/>
          </a:ln>
        </p:spPr>
        <p:txBody>
          <a:bodyPr anchorCtr="0" anchor="t" bIns="45700" lIns="91425" spcFirstLastPara="1" rIns="91425" wrap="square" tIns="45700">
            <a:noAutofit/>
          </a:bodyPr>
          <a:lstStyle/>
          <a:p>
            <a:pPr indent="-514350" lvl="0" marL="860425" rtl="0" algn="l">
              <a:spcBef>
                <a:spcPts val="0"/>
              </a:spcBef>
              <a:spcAft>
                <a:spcPts val="0"/>
              </a:spcAft>
              <a:buSzPts val="3200"/>
              <a:buFont typeface="Calibri"/>
              <a:buAutoNum type="arabicPeriod"/>
            </a:pPr>
            <a:r>
              <a:rPr lang="en-US">
                <a:solidFill>
                  <a:srgbClr val="0000FF"/>
                </a:solidFill>
              </a:rPr>
              <a:t>amino acid</a:t>
            </a:r>
            <a:r>
              <a:rPr lang="en-US">
                <a:solidFill>
                  <a:srgbClr val="000080"/>
                </a:solidFill>
              </a:rPr>
              <a:t> </a:t>
            </a:r>
            <a:r>
              <a:rPr lang="en-US"/>
              <a:t>+ A T P </a:t>
            </a:r>
            <a:r>
              <a:rPr b="1" lang="en-US">
                <a:latin typeface="Times New Roman"/>
                <a:ea typeface="Times New Roman"/>
                <a:cs typeface="Times New Roman"/>
                <a:sym typeface="Times New Roman"/>
              </a:rPr>
              <a:t>→ </a:t>
            </a:r>
            <a:r>
              <a:rPr lang="en-US">
                <a:solidFill>
                  <a:srgbClr val="0000FF"/>
                </a:solidFill>
              </a:rPr>
              <a:t>aminoacyl</a:t>
            </a:r>
            <a:r>
              <a:rPr lang="en-US"/>
              <a:t>-A M P + Ppi</a:t>
            </a:r>
            <a:endParaRPr/>
          </a:p>
          <a:p>
            <a:pPr indent="-514350" lvl="0" marL="860425" rtl="0" algn="l">
              <a:spcBef>
                <a:spcPts val="640"/>
              </a:spcBef>
              <a:spcAft>
                <a:spcPts val="0"/>
              </a:spcAft>
              <a:buSzPts val="3200"/>
              <a:buFont typeface="Calibri"/>
              <a:buAutoNum type="arabicPeriod"/>
            </a:pPr>
            <a:r>
              <a:rPr lang="en-US">
                <a:solidFill>
                  <a:srgbClr val="0000FF"/>
                </a:solidFill>
              </a:rPr>
              <a:t>aminoacyl</a:t>
            </a:r>
            <a:r>
              <a:rPr lang="en-US"/>
              <a:t>-A M P</a:t>
            </a:r>
            <a:r>
              <a:rPr lang="en-US">
                <a:solidFill>
                  <a:srgbClr val="000080"/>
                </a:solidFill>
              </a:rPr>
              <a:t> </a:t>
            </a:r>
            <a:r>
              <a:rPr lang="en-US"/>
              <a:t>+</a:t>
            </a:r>
            <a:r>
              <a:rPr lang="en-US">
                <a:solidFill>
                  <a:srgbClr val="000080"/>
                </a:solidFill>
              </a:rPr>
              <a:t> </a:t>
            </a:r>
            <a:r>
              <a:rPr lang="en-US">
                <a:solidFill>
                  <a:srgbClr val="FF0000"/>
                </a:solidFill>
              </a:rPr>
              <a:t>t R N A</a:t>
            </a:r>
            <a:r>
              <a:rPr b="1" lang="en-US">
                <a:latin typeface="Times New Roman"/>
                <a:ea typeface="Times New Roman"/>
                <a:cs typeface="Times New Roman"/>
                <a:sym typeface="Times New Roman"/>
              </a:rPr>
              <a:t> → </a:t>
            </a:r>
            <a:r>
              <a:rPr lang="en-US">
                <a:solidFill>
                  <a:srgbClr val="0000FF"/>
                </a:solidFill>
              </a:rPr>
              <a:t>aminoacyl</a:t>
            </a:r>
            <a:r>
              <a:rPr lang="en-US">
                <a:solidFill>
                  <a:srgbClr val="FF0000"/>
                </a:solidFill>
              </a:rPr>
              <a:t>-t R N A</a:t>
            </a:r>
            <a:r>
              <a:rPr lang="en-US">
                <a:solidFill>
                  <a:srgbClr val="000080"/>
                </a:solidFill>
              </a:rPr>
              <a:t> </a:t>
            </a:r>
            <a:r>
              <a:rPr lang="en-US"/>
              <a:t>+ A M 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Deoxyribonucleic Acid (D N A) </a:t>
            </a:r>
            <a:endParaRPr/>
          </a:p>
        </p:txBody>
      </p:sp>
      <p:sp>
        <p:nvSpPr>
          <p:cNvPr id="143" name="Google Shape;143;p4"/>
          <p:cNvSpPr txBox="1"/>
          <p:nvPr>
            <p:ph idx="1" type="body"/>
          </p:nvPr>
        </p:nvSpPr>
        <p:spPr>
          <a:xfrm>
            <a:off x="457200" y="1295400"/>
            <a:ext cx="8229600" cy="762000"/>
          </a:xfrm>
          <a:prstGeom prst="rect">
            <a:avLst/>
          </a:prstGeom>
          <a:noFill/>
          <a:ln>
            <a:noFill/>
          </a:ln>
        </p:spPr>
        <p:txBody>
          <a:bodyPr anchorCtr="0" anchor="ctr" bIns="45700" lIns="91425" spcFirstLastPara="1" rIns="91425" wrap="square" tIns="45700">
            <a:noAutofit/>
          </a:bodyPr>
          <a:lstStyle/>
          <a:p>
            <a:pPr indent="0" lvl="0" marL="346075" rtl="0" algn="l">
              <a:spcBef>
                <a:spcPts val="0"/>
              </a:spcBef>
              <a:spcAft>
                <a:spcPts val="0"/>
              </a:spcAft>
              <a:buSzPts val="3200"/>
              <a:buNone/>
            </a:pPr>
            <a:r>
              <a:rPr lang="en-US">
                <a:solidFill>
                  <a:srgbClr val="FF0000"/>
                </a:solidFill>
              </a:rPr>
              <a:t>Deoxyribonucleic acid</a:t>
            </a:r>
            <a:r>
              <a:rPr lang="en-US"/>
              <a:t> </a:t>
            </a:r>
            <a:r>
              <a:rPr lang="en-US">
                <a:solidFill>
                  <a:srgbClr val="28805C"/>
                </a:solidFill>
              </a:rPr>
              <a:t>(D N A) is a genetic information storage system</a:t>
            </a:r>
            <a:endParaRPr>
              <a:solidFill>
                <a:srgbClr val="28805C"/>
              </a:solidFill>
            </a:endParaRPr>
          </a:p>
        </p:txBody>
      </p:sp>
      <p:pic>
        <p:nvPicPr>
          <p:cNvPr descr="The double helix." id="144" name="Google Shape;144;p4"/>
          <p:cNvPicPr preferRelativeResize="0"/>
          <p:nvPr>
            <p:ph idx="2" type="body"/>
          </p:nvPr>
        </p:nvPicPr>
        <p:blipFill rotWithShape="1">
          <a:blip r:embed="rId3">
            <a:alphaModFix/>
          </a:blip>
          <a:srcRect b="0" l="0" r="0" t="0"/>
          <a:stretch/>
        </p:blipFill>
        <p:spPr>
          <a:xfrm>
            <a:off x="990599" y="2971800"/>
            <a:ext cx="7297615" cy="20574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4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Protein Translation (continued)</a:t>
            </a:r>
            <a:endParaRPr/>
          </a:p>
        </p:txBody>
      </p:sp>
      <p:pic>
        <p:nvPicPr>
          <p:cNvPr descr="The incoming charged t R N A's bind to the A site of the ribosome, forming a peptide bond. Next, the ribosome moves to the next codon in in the m R N A, translocating the peptide to the P site. Another A site is created for the next t R N A." id="415" name="Google Shape;415;p40"/>
          <p:cNvPicPr preferRelativeResize="0"/>
          <p:nvPr>
            <p:ph idx="1" type="body"/>
          </p:nvPr>
        </p:nvPicPr>
        <p:blipFill rotWithShape="1">
          <a:blip r:embed="rId3">
            <a:alphaModFix/>
          </a:blip>
          <a:srcRect b="0" l="0" r="0" t="0"/>
          <a:stretch/>
        </p:blipFill>
        <p:spPr>
          <a:xfrm>
            <a:off x="3200106" y="1295400"/>
            <a:ext cx="2743787" cy="4881055"/>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4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Protein Translation: </a:t>
            </a:r>
            <a:r>
              <a:rPr lang="en-US">
                <a:solidFill>
                  <a:srgbClr val="FF0000"/>
                </a:solidFill>
              </a:rPr>
              <a:t>Termination</a:t>
            </a:r>
            <a:endParaRPr/>
          </a:p>
        </p:txBody>
      </p:sp>
      <p:sp>
        <p:nvSpPr>
          <p:cNvPr id="422" name="Google Shape;422;p41"/>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Termination of the amino acid chain is signaled by one of the three nonsense codons, or </a:t>
            </a:r>
            <a:r>
              <a:rPr lang="en-US">
                <a:solidFill>
                  <a:srgbClr val="FF0000"/>
                </a:solidFill>
              </a:rPr>
              <a:t>termination codons</a:t>
            </a:r>
            <a:r>
              <a:rPr lang="en-US"/>
              <a:t>, U A A, U A G, or U G A, which are not charged with an amino acid </a:t>
            </a:r>
            <a:endParaRPr/>
          </a:p>
          <a:p>
            <a:pPr indent="-277813" lvl="0" marL="623888" rtl="0" algn="l">
              <a:spcBef>
                <a:spcPts val="640"/>
              </a:spcBef>
              <a:spcAft>
                <a:spcPts val="0"/>
              </a:spcAft>
              <a:buSzPts val="3200"/>
              <a:buChar char="▪"/>
            </a:pPr>
            <a:r>
              <a:rPr lang="en-US"/>
              <a:t>Termination or </a:t>
            </a:r>
            <a:r>
              <a:rPr lang="en-US">
                <a:solidFill>
                  <a:srgbClr val="FF0000"/>
                </a:solidFill>
              </a:rPr>
              <a:t>release factors</a:t>
            </a:r>
            <a:r>
              <a:rPr lang="en-US"/>
              <a:t> trigger hydrolysis of the finished polypeptide from the final t R N A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4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a:t>
            </a:r>
            <a:endParaRPr/>
          </a:p>
        </p:txBody>
      </p:sp>
      <p:sp>
        <p:nvSpPr>
          <p:cNvPr id="429" name="Google Shape;429;p42"/>
          <p:cNvSpPr txBox="1"/>
          <p:nvPr>
            <p:ph idx="1" type="body"/>
          </p:nvPr>
        </p:nvSpPr>
        <p:spPr>
          <a:xfrm>
            <a:off x="457200" y="1195349"/>
            <a:ext cx="8534400" cy="4595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N A is a polymer of nucleotides, storing genetic information in the order of the nucleotide sequence</a:t>
            </a:r>
            <a:endParaRPr/>
          </a:p>
          <a:p>
            <a:pPr indent="-277813" lvl="0" marL="623888" rtl="0" algn="l">
              <a:spcBef>
                <a:spcPts val="640"/>
              </a:spcBef>
              <a:spcAft>
                <a:spcPts val="0"/>
              </a:spcAft>
              <a:buSzPts val="3200"/>
              <a:buChar char="▪"/>
            </a:pPr>
            <a:r>
              <a:rPr lang="en-US"/>
              <a:t>D N A replication conserves the D N A sequence</a:t>
            </a:r>
            <a:endParaRPr/>
          </a:p>
          <a:p>
            <a:pPr indent="-277813" lvl="0" marL="623888" rtl="0" algn="l">
              <a:spcBef>
                <a:spcPts val="640"/>
              </a:spcBef>
              <a:spcAft>
                <a:spcPts val="0"/>
              </a:spcAft>
              <a:buSzPts val="3200"/>
              <a:buChar char="▪"/>
            </a:pPr>
            <a:r>
              <a:rPr lang="en-US"/>
              <a:t>The two strands of double-stranded D N A are antiparallel and complementary</a:t>
            </a:r>
            <a:endParaRPr/>
          </a:p>
          <a:p>
            <a:pPr indent="-277813" lvl="0" marL="623888" rtl="0" algn="l">
              <a:spcBef>
                <a:spcPts val="640"/>
              </a:spcBef>
              <a:spcAft>
                <a:spcPts val="0"/>
              </a:spcAft>
              <a:buSzPts val="3200"/>
              <a:buChar char="▪"/>
            </a:pPr>
            <a:r>
              <a:rPr lang="en-US"/>
              <a:t>D N A can be manipulated in vitro using D N A metabolizing enzymes</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4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(continued_1)</a:t>
            </a:r>
            <a:endParaRPr/>
          </a:p>
        </p:txBody>
      </p:sp>
      <p:sp>
        <p:nvSpPr>
          <p:cNvPr id="436" name="Google Shape;436;p43"/>
          <p:cNvSpPr txBox="1"/>
          <p:nvPr>
            <p:ph idx="1" type="body"/>
          </p:nvPr>
        </p:nvSpPr>
        <p:spPr>
          <a:xfrm>
            <a:off x="457200" y="1195349"/>
            <a:ext cx="8534400" cy="4748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Restriction endonucleases, ligase, and plasmids are used to make new genetic combinations in vitro</a:t>
            </a:r>
            <a:endParaRPr/>
          </a:p>
          <a:p>
            <a:pPr indent="-277813" lvl="0" marL="623888" rtl="0" algn="l">
              <a:spcBef>
                <a:spcPts val="640"/>
              </a:spcBef>
              <a:spcAft>
                <a:spcPts val="0"/>
              </a:spcAft>
              <a:buSzPts val="3200"/>
              <a:buChar char="▪"/>
            </a:pPr>
            <a:r>
              <a:rPr lang="en-US"/>
              <a:t>R N A carries genetic information from D N A to ribosomes for protein synthesis</a:t>
            </a:r>
            <a:endParaRPr/>
          </a:p>
          <a:p>
            <a:pPr indent="-277813" lvl="0" marL="623888" rtl="0" algn="l">
              <a:spcBef>
                <a:spcPts val="640"/>
              </a:spcBef>
              <a:spcAft>
                <a:spcPts val="0"/>
              </a:spcAft>
              <a:buSzPts val="3200"/>
              <a:buChar char="▪"/>
            </a:pPr>
            <a:r>
              <a:rPr lang="en-US"/>
              <a:t>Proteins are made of combinations of 20 amino acids</a:t>
            </a:r>
            <a:endParaRPr/>
          </a:p>
          <a:p>
            <a:pPr indent="-277813" lvl="0" marL="623888" rtl="0" algn="l">
              <a:spcBef>
                <a:spcPts val="640"/>
              </a:spcBef>
              <a:spcAft>
                <a:spcPts val="0"/>
              </a:spcAft>
              <a:buSzPts val="3200"/>
              <a:buChar char="▪"/>
            </a:pPr>
            <a:r>
              <a:rPr lang="en-US"/>
              <a:t>Protein structure and function depend on the amino acid content and organization</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4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(continued_2)</a:t>
            </a:r>
            <a:endParaRPr/>
          </a:p>
        </p:txBody>
      </p:sp>
      <p:sp>
        <p:nvSpPr>
          <p:cNvPr id="443" name="Google Shape;443;p44"/>
          <p:cNvSpPr txBox="1"/>
          <p:nvPr>
            <p:ph idx="1" type="body"/>
          </p:nvPr>
        </p:nvSpPr>
        <p:spPr>
          <a:xfrm>
            <a:off x="457200" y="1195349"/>
            <a:ext cx="85344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A gene is defined, in part, by an open reading frame that contains the genetic code</a:t>
            </a:r>
            <a:endParaRPr/>
          </a:p>
          <a:p>
            <a:pPr indent="-277813" lvl="0" marL="623888" rtl="0" algn="l">
              <a:spcBef>
                <a:spcPts val="640"/>
              </a:spcBef>
              <a:spcAft>
                <a:spcPts val="0"/>
              </a:spcAft>
              <a:buSzPts val="3200"/>
              <a:buChar char="▪"/>
            </a:pPr>
            <a:r>
              <a:rPr lang="en-US"/>
              <a:t>The genetic code translates nucleotide sequence to amino acid sequence (3 nucleotides = 1 codon for 1 amino acid)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History of D N A</a:t>
            </a:r>
            <a:endParaRPr/>
          </a:p>
        </p:txBody>
      </p:sp>
      <p:sp>
        <p:nvSpPr>
          <p:cNvPr id="151" name="Google Shape;151;p5"/>
          <p:cNvSpPr txBox="1"/>
          <p:nvPr>
            <p:ph idx="1" type="body"/>
          </p:nvPr>
        </p:nvSpPr>
        <p:spPr>
          <a:xfrm>
            <a:off x="457200" y="1195349"/>
            <a:ext cx="8229600" cy="2919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Mendel, the father of genetics, described the </a:t>
            </a:r>
            <a:r>
              <a:rPr lang="en-US">
                <a:solidFill>
                  <a:srgbClr val="FF0000"/>
                </a:solidFill>
              </a:rPr>
              <a:t>unit character</a:t>
            </a:r>
            <a:r>
              <a:rPr lang="en-US"/>
              <a:t> of genetic traits (1865)</a:t>
            </a:r>
            <a:endParaRPr/>
          </a:p>
          <a:p>
            <a:pPr indent="-277813" lvl="0" marL="623888" rtl="0" algn="l">
              <a:spcBef>
                <a:spcPts val="640"/>
              </a:spcBef>
              <a:spcAft>
                <a:spcPts val="0"/>
              </a:spcAft>
              <a:buSzPts val="3200"/>
              <a:buChar char="▪"/>
            </a:pPr>
            <a:r>
              <a:rPr lang="en-US"/>
              <a:t>Miescher isolated “</a:t>
            </a:r>
            <a:r>
              <a:rPr lang="en-US">
                <a:solidFill>
                  <a:srgbClr val="FF0000"/>
                </a:solidFill>
              </a:rPr>
              <a:t>nuclein</a:t>
            </a:r>
            <a:r>
              <a:rPr lang="en-US"/>
              <a:t>” (1868)</a:t>
            </a:r>
            <a:endParaRPr/>
          </a:p>
          <a:p>
            <a:pPr indent="-277813" lvl="0" marL="623888" rtl="0" algn="l">
              <a:spcBef>
                <a:spcPts val="640"/>
              </a:spcBef>
              <a:spcAft>
                <a:spcPts val="0"/>
              </a:spcAft>
              <a:buSzPts val="3200"/>
              <a:buChar char="▪"/>
            </a:pPr>
            <a:r>
              <a:rPr lang="en-US"/>
              <a:t>Levene identified the chemical components of D N 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a:t>
            </a:r>
            <a:endParaRPr/>
          </a:p>
        </p:txBody>
      </p:sp>
      <p:sp>
        <p:nvSpPr>
          <p:cNvPr id="158" name="Google Shape;158;p6"/>
          <p:cNvSpPr txBox="1"/>
          <p:nvPr>
            <p:ph idx="2" type="body"/>
          </p:nvPr>
        </p:nvSpPr>
        <p:spPr>
          <a:xfrm>
            <a:off x="457200" y="1175525"/>
            <a:ext cx="8229600" cy="50087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N A is a polymer of </a:t>
            </a:r>
            <a:r>
              <a:rPr lang="en-US">
                <a:solidFill>
                  <a:srgbClr val="FF0000"/>
                </a:solidFill>
              </a:rPr>
              <a:t>nucleotides</a:t>
            </a:r>
            <a:endParaRPr/>
          </a:p>
        </p:txBody>
      </p:sp>
      <p:sp>
        <p:nvSpPr>
          <p:cNvPr id="159" name="Google Shape;159;p6"/>
          <p:cNvSpPr txBox="1"/>
          <p:nvPr>
            <p:ph idx="3" type="body"/>
          </p:nvPr>
        </p:nvSpPr>
        <p:spPr>
          <a:xfrm>
            <a:off x="457200" y="1723250"/>
            <a:ext cx="8610600" cy="4756925"/>
          </a:xfrm>
          <a:prstGeom prst="rect">
            <a:avLst/>
          </a:prstGeom>
          <a:noFill/>
          <a:ln>
            <a:noFill/>
          </a:ln>
        </p:spPr>
        <p:txBody>
          <a:bodyPr anchorCtr="0" anchor="t" bIns="45700" lIns="91425" spcFirstLastPara="1" rIns="91425" wrap="square" tIns="45700">
            <a:noAutofit/>
          </a:bodyPr>
          <a:lstStyle/>
          <a:p>
            <a:pPr indent="0" lvl="0" marL="640080" rtl="0" algn="l">
              <a:spcBef>
                <a:spcPts val="0"/>
              </a:spcBef>
              <a:spcAft>
                <a:spcPts val="0"/>
              </a:spcAft>
              <a:buSzPts val="3200"/>
              <a:buNone/>
            </a:pPr>
            <a:r>
              <a:rPr lang="en-US"/>
              <a:t>Nucleotides are phosphorylated </a:t>
            </a:r>
            <a:r>
              <a:rPr lang="en-US">
                <a:solidFill>
                  <a:srgbClr val="FF0000"/>
                </a:solidFill>
              </a:rPr>
              <a:t>nucleosides</a:t>
            </a:r>
            <a:endParaRPr/>
          </a:p>
          <a:p>
            <a:pPr indent="0" lvl="0" marL="640080" rtl="0" algn="l">
              <a:spcBef>
                <a:spcPts val="400"/>
              </a:spcBef>
              <a:spcAft>
                <a:spcPts val="0"/>
              </a:spcAft>
              <a:buSzPts val="3200"/>
              <a:buNone/>
            </a:pPr>
            <a:r>
              <a:rPr lang="en-US"/>
              <a:t>Nucleosides are composed of a ribose sugar and a </a:t>
            </a:r>
            <a:r>
              <a:rPr lang="en-US">
                <a:solidFill>
                  <a:srgbClr val="FF0000"/>
                </a:solidFill>
              </a:rPr>
              <a:t>nitrogen base</a:t>
            </a:r>
            <a:endParaRPr/>
          </a:p>
          <a:p>
            <a:pPr indent="-277813" lvl="0" marL="623888" rtl="0" algn="l">
              <a:spcBef>
                <a:spcPts val="400"/>
              </a:spcBef>
              <a:spcAft>
                <a:spcPts val="0"/>
              </a:spcAft>
              <a:buSzPts val="3200"/>
              <a:buChar char="▪"/>
            </a:pPr>
            <a:r>
              <a:rPr lang="en-US"/>
              <a:t>There are four common nitrogen bases; two with </a:t>
            </a:r>
            <a:r>
              <a:rPr lang="en-US">
                <a:solidFill>
                  <a:srgbClr val="FF0000"/>
                </a:solidFill>
              </a:rPr>
              <a:t>purine</a:t>
            </a:r>
            <a:r>
              <a:rPr lang="en-US"/>
              <a:t> ring structures (adenine and guanine) and two with </a:t>
            </a:r>
            <a:r>
              <a:rPr lang="en-US">
                <a:solidFill>
                  <a:srgbClr val="FF0000"/>
                </a:solidFill>
              </a:rPr>
              <a:t>pyrimidine</a:t>
            </a:r>
            <a:r>
              <a:rPr lang="en-US"/>
              <a:t> ring structures (thymine and cytosine)</a:t>
            </a:r>
            <a:endParaRPr/>
          </a:p>
          <a:p>
            <a:pPr indent="-277813" lvl="0" marL="623888" rtl="0" algn="l">
              <a:spcBef>
                <a:spcPts val="400"/>
              </a:spcBef>
              <a:spcAft>
                <a:spcPts val="0"/>
              </a:spcAft>
              <a:buSzPts val="3200"/>
              <a:buChar char="▪"/>
            </a:pPr>
            <a:r>
              <a:rPr lang="en-US"/>
              <a:t>The order or </a:t>
            </a:r>
            <a:r>
              <a:rPr lang="en-US">
                <a:solidFill>
                  <a:srgbClr val="FF0000"/>
                </a:solidFill>
              </a:rPr>
              <a:t>sequence </a:t>
            </a:r>
            <a:r>
              <a:rPr lang="en-US"/>
              <a:t>of nucleotides in the D N A polymer is the code for information storage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Nucleotide Structure</a:t>
            </a:r>
            <a:endParaRPr/>
          </a:p>
        </p:txBody>
      </p:sp>
      <p:pic>
        <p:nvPicPr>
          <p:cNvPr descr="The nucleotide deoxyguanosine 5' phosphate or guanosine monophosphate (d G M P). It is composed of deoxyribose covalently bound at its number 1 carbon to the nitrogen base, guanine, and at its number 5 carbon to a phosphate group. The molecule without the phosphate group is the nucleoside deoxyguanosine." id="166" name="Google Shape;166;p7"/>
          <p:cNvPicPr preferRelativeResize="0"/>
          <p:nvPr>
            <p:ph idx="1" type="body"/>
          </p:nvPr>
        </p:nvPicPr>
        <p:blipFill rotWithShape="1">
          <a:blip r:embed="rId3">
            <a:alphaModFix/>
          </a:blip>
          <a:srcRect b="0" l="0" r="0" t="0"/>
          <a:stretch/>
        </p:blipFill>
        <p:spPr>
          <a:xfrm>
            <a:off x="1321851" y="1676400"/>
            <a:ext cx="6500298" cy="3886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Deoxyribonucleotides</a:t>
            </a:r>
            <a:endParaRPr/>
          </a:p>
        </p:txBody>
      </p:sp>
      <p:pic>
        <p:nvPicPr>
          <p:cNvPr descr="Nucleotides d G M P, d A M P, d T M P, and d C M P differ by the attached nitrogen bases. Guanine and adenine have purine ring structures. Thymine and cytosine have pyrimidine ring structures." id="173" name="Google Shape;173;p8"/>
          <p:cNvPicPr preferRelativeResize="0"/>
          <p:nvPr>
            <p:ph idx="1" type="body"/>
          </p:nvPr>
        </p:nvPicPr>
        <p:blipFill rotWithShape="1">
          <a:blip r:embed="rId3">
            <a:alphaModFix/>
          </a:blip>
          <a:srcRect b="0" l="0" r="0" t="0"/>
          <a:stretch/>
        </p:blipFill>
        <p:spPr>
          <a:xfrm>
            <a:off x="1529113" y="1195388"/>
            <a:ext cx="6085774" cy="49006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Carries Genetic Information</a:t>
            </a:r>
            <a:endParaRPr/>
          </a:p>
        </p:txBody>
      </p:sp>
      <p:sp>
        <p:nvSpPr>
          <p:cNvPr id="180" name="Google Shape;180;p9"/>
          <p:cNvSpPr txBox="1"/>
          <p:nvPr>
            <p:ph idx="1" type="body"/>
          </p:nvPr>
        </p:nvSpPr>
        <p:spPr>
          <a:xfrm>
            <a:off x="457200" y="1195349"/>
            <a:ext cx="8610600" cy="4138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Griffith (1920’s) discovered the “</a:t>
            </a:r>
            <a:r>
              <a:rPr lang="en-US">
                <a:solidFill>
                  <a:srgbClr val="FF0000"/>
                </a:solidFill>
              </a:rPr>
              <a:t>transforming principle</a:t>
            </a:r>
            <a:r>
              <a:rPr lang="en-US"/>
              <a:t>”</a:t>
            </a:r>
            <a:endParaRPr/>
          </a:p>
          <a:p>
            <a:pPr indent="-277813" lvl="0" marL="623888" rtl="0" algn="l">
              <a:spcBef>
                <a:spcPts val="640"/>
              </a:spcBef>
              <a:spcAft>
                <a:spcPts val="0"/>
              </a:spcAft>
              <a:buSzPts val="3200"/>
              <a:buChar char="▪"/>
            </a:pPr>
            <a:r>
              <a:rPr lang="en-US"/>
              <a:t>Avery, MacLeod, and McCarty (1944) showed that the transforming principle is D N A</a:t>
            </a:r>
            <a:endParaRPr/>
          </a:p>
          <a:p>
            <a:pPr indent="-277813" lvl="0" marL="623888" rtl="0" algn="l">
              <a:spcBef>
                <a:spcPts val="640"/>
              </a:spcBef>
              <a:spcAft>
                <a:spcPts val="0"/>
              </a:spcAft>
              <a:buSzPts val="3200"/>
              <a:buChar char="▪"/>
            </a:pPr>
            <a:r>
              <a:rPr lang="en-US"/>
              <a:t>Hershey and Chase (1952) showed that D N A, not protein, carries genetic information</a:t>
            </a:r>
            <a:endParaRPr/>
          </a:p>
          <a:p>
            <a:pPr indent="-277813" lvl="0" marL="623888" rtl="0" algn="l">
              <a:spcBef>
                <a:spcPts val="640"/>
              </a:spcBef>
              <a:spcAft>
                <a:spcPts val="0"/>
              </a:spcAft>
              <a:buSzPts val="3200"/>
              <a:buChar char="▪"/>
            </a:pPr>
            <a:r>
              <a:rPr lang="en-US"/>
              <a:t>Chargaff (1950’s): the number of G = C and A = T in all D N 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FAD Nursing">
      <a:dk1>
        <a:srgbClr val="737373"/>
      </a:dk1>
      <a:lt1>
        <a:srgbClr val="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2019-02-28T04:09:41Z</dcterms:created>
  <dc:creator>Buckingham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