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37"/>
  </p:notesMasterIdLst>
  <p:handoutMasterIdLst>
    <p:handoutMasterId r:id="rId38"/>
  </p:handoutMasterIdLst>
  <p:sldIdLst>
    <p:sldId id="257" r:id="rId6"/>
    <p:sldId id="259" r:id="rId7"/>
    <p:sldId id="285" r:id="rId8"/>
    <p:sldId id="286" r:id="rId9"/>
    <p:sldId id="287" r:id="rId10"/>
    <p:sldId id="262" r:id="rId11"/>
    <p:sldId id="288" r:id="rId12"/>
    <p:sldId id="264" r:id="rId13"/>
    <p:sldId id="289" r:id="rId14"/>
    <p:sldId id="266" r:id="rId15"/>
    <p:sldId id="291" r:id="rId16"/>
    <p:sldId id="292" r:id="rId17"/>
    <p:sldId id="269" r:id="rId18"/>
    <p:sldId id="293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284" r:id="rId35"/>
    <p:sldId id="310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1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7373"/>
    <a:srgbClr val="28805C"/>
    <a:srgbClr val="D99C21"/>
    <a:srgbClr val="585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775" autoAdjust="0"/>
  </p:normalViewPr>
  <p:slideViewPr>
    <p:cSldViewPr>
      <p:cViewPr varScale="1">
        <p:scale>
          <a:sx n="67" d="100"/>
          <a:sy n="67" d="100"/>
        </p:scale>
        <p:origin x="72" y="720"/>
      </p:cViewPr>
      <p:guideLst>
        <p:guide orient="horz" pos="9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169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1E734-30F1-456B-8B88-B517BAE0A233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1CF74-1493-46D2-9CFB-D9771BD39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74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A6551-8743-415C-B8DC-7E8D559D5B4C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E3FD1-3D53-424A-A1AD-A3C30BC92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89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E3FD1-3D53-424A-A1AD-A3C30BC928D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630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Introns are removed from </a:t>
            </a:r>
            <a:r>
              <a:rPr lang="en-US" dirty="0" err="1"/>
              <a:t>mR</a:t>
            </a:r>
            <a:r>
              <a:rPr lang="en-US" dirty="0"/>
              <a:t> N A by splicing so that the exons are joined in a continuous protein-coding sequence. Processing also includes covalent</a:t>
            </a:r>
            <a:r>
              <a:rPr lang="en-US" baseline="0" dirty="0"/>
              <a:t> attachment of a methylated guanine (cap) at the 5’ end. A run of 20 to 200 adenines is synthesized at the 3’ end of the R N A with termination.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E3FD1-3D53-424A-A1AD-A3C30BC928D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806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E3FD1-3D53-424A-A1AD-A3C30BC928D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5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E3FD1-3D53-424A-A1AD-A3C30BC928D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683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E3FD1-3D53-424A-A1AD-A3C30BC928D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461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E3FD1-3D53-424A-A1AD-A3C30BC928D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204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E3FD1-3D53-424A-A1AD-A3C30BC928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32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E3FD1-3D53-424A-A1AD-A3C30BC928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052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</a:t>
            </a:r>
            <a:r>
              <a:rPr lang="en-US" baseline="0" dirty="0"/>
              <a:t> many types of R N A, each with different functions. Genetic testing is most concerned with </a:t>
            </a:r>
            <a:r>
              <a:rPr lang="en-US" baseline="0" dirty="0" err="1"/>
              <a:t>mR</a:t>
            </a:r>
            <a:r>
              <a:rPr lang="en-US" baseline="0" dirty="0"/>
              <a:t> N A that carries gene sequences; however, other R N A have roles in disease phenotype. Total R N A isolated from a cell is mostly </a:t>
            </a:r>
            <a:r>
              <a:rPr lang="en-US" baseline="0" dirty="0" err="1"/>
              <a:t>rR</a:t>
            </a:r>
            <a:r>
              <a:rPr lang="en-US" baseline="0" dirty="0"/>
              <a:t> N 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E3FD1-3D53-424A-A1AD-A3C30BC928D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277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 N A polymerase</a:t>
            </a:r>
            <a:r>
              <a:rPr lang="en-US" baseline="0" dirty="0"/>
              <a:t> catalyzes the formation of phosphodiester bonds between ribonucleotides to elongate R N A, copying one strand of the gene D N 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E3FD1-3D53-424A-A1AD-A3C30BC928D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551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E3FD1-3D53-424A-A1AD-A3C30BC928D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57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E3FD1-3D53-424A-A1AD-A3C30BC928D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948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2689302" y="228600"/>
            <a:ext cx="3733800" cy="4267200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noProof="0" dirty="0"/>
              <a:t>Click icon to add cover image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356350"/>
            <a:ext cx="9144000" cy="507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01599" y="6470650"/>
            <a:ext cx="242252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solidFill>
                  <a:srgbClr val="585858"/>
                </a:solidFill>
              </a:rPr>
              <a:t>Copyright ©2019 F.A. Davis Company</a:t>
            </a:r>
          </a:p>
        </p:txBody>
      </p:sp>
      <p:pic>
        <p:nvPicPr>
          <p:cNvPr id="10" name="Picture 13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294" y="6492183"/>
            <a:ext cx="1005840" cy="35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4728898"/>
            <a:ext cx="9144000" cy="1708150"/>
          </a:xfrm>
          <a:prstGeom prst="rect">
            <a:avLst/>
          </a:prstGeom>
          <a:solidFill>
            <a:srgbClr val="288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4728898"/>
            <a:ext cx="9144000" cy="0"/>
          </a:xfrm>
          <a:prstGeom prst="line">
            <a:avLst/>
          </a:prstGeom>
          <a:ln w="50800">
            <a:solidFill>
              <a:srgbClr val="D99C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426743"/>
            <a:ext cx="9169400" cy="4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551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Bulleted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56356" y="234539"/>
            <a:ext cx="8235244" cy="59093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6356" y="1143000"/>
            <a:ext cx="4038600" cy="4525963"/>
          </a:xfrm>
        </p:spPr>
        <p:txBody>
          <a:bodyPr>
            <a:normAutofit/>
          </a:bodyPr>
          <a:lstStyle>
            <a:lvl1pPr marL="290513" indent="-290513">
              <a:defRPr sz="2800">
                <a:solidFill>
                  <a:schemeClr val="tx1">
                    <a:lumMod val="75000"/>
                  </a:schemeClr>
                </a:solidFill>
              </a:defRPr>
            </a:lvl1pPr>
            <a:lvl2pPr marL="512763" indent="-222250"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 marL="803275" indent="-290513">
              <a:tabLst>
                <a:tab pos="803275" algn="l"/>
                <a:tab pos="858838" algn="l"/>
              </a:tabLst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 marL="1081088" indent="-277813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3556" y="1143000"/>
            <a:ext cx="4038600" cy="4525963"/>
          </a:xfrm>
        </p:spPr>
        <p:txBody>
          <a:bodyPr>
            <a:normAutofit/>
          </a:bodyPr>
          <a:lstStyle>
            <a:lvl1pPr marL="282575" indent="-282575">
              <a:defRPr lang="en-US" sz="2800" kern="200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1175" indent="-220663">
              <a:defRPr lang="en-US" sz="2400" kern="120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4863" indent="-293688">
              <a:defRPr lang="en-US" sz="2000" kern="1200" baseline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9025" indent="-285750">
              <a:buFont typeface="Wingdings" panose="05000000000000000000" pitchFamily="2" charset="2"/>
              <a:buChar char="§"/>
              <a:defRPr lang="en-US" sz="1800" kern="120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7473040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08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ulleted Lists with 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56356" y="234539"/>
            <a:ext cx="8235244" cy="59093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55650" y="1173163"/>
            <a:ext cx="4044950" cy="639762"/>
          </a:xfrm>
        </p:spPr>
        <p:txBody>
          <a:bodyPr/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755650" y="1901825"/>
            <a:ext cx="4044950" cy="3962400"/>
          </a:xfrm>
        </p:spPr>
        <p:txBody>
          <a:bodyPr/>
          <a:lstStyle>
            <a:lvl1pPr marL="237744">
              <a:defRPr sz="2800"/>
            </a:lvl1pPr>
            <a:lvl2pPr marL="457200" indent="-219456">
              <a:defRPr sz="2400"/>
            </a:lvl2pPr>
            <a:lvl3pPr marL="685800" indent="-237744"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953000" y="1181100"/>
            <a:ext cx="4038600" cy="660400"/>
          </a:xfrm>
        </p:spPr>
        <p:txBody>
          <a:bodyPr/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8"/>
          </p:nvPr>
        </p:nvSpPr>
        <p:spPr>
          <a:xfrm>
            <a:off x="4953000" y="1901825"/>
            <a:ext cx="4038600" cy="3962400"/>
          </a:xfrm>
        </p:spPr>
        <p:txBody>
          <a:bodyPr/>
          <a:lstStyle>
            <a:lvl1pPr marL="237744" indent="-274320">
              <a:defRPr sz="2800"/>
            </a:lvl1pPr>
            <a:lvl2pPr marL="457200" indent="-219456">
              <a:defRPr sz="2400"/>
            </a:lvl2pPr>
            <a:lvl3pPr marL="685800" indent="-237744"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384247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08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 and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56356" y="234539"/>
            <a:ext cx="8235244" cy="59093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219200"/>
            <a:ext cx="4038600" cy="4525963"/>
          </a:xfrm>
        </p:spPr>
        <p:txBody>
          <a:bodyPr>
            <a:normAutofit/>
          </a:bodyPr>
          <a:lstStyle>
            <a:lvl1pPr marL="290513" indent="-290513">
              <a:defRPr sz="2800">
                <a:solidFill>
                  <a:schemeClr val="tx1">
                    <a:lumMod val="75000"/>
                  </a:schemeClr>
                </a:solidFill>
              </a:defRPr>
            </a:lvl1pPr>
            <a:lvl2pPr marL="512763" indent="-222250"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 marL="803275" indent="-290513">
              <a:tabLst>
                <a:tab pos="803275" algn="l"/>
                <a:tab pos="858838" algn="l"/>
              </a:tabLst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 marL="1081088" indent="-277813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953000" y="1219200"/>
            <a:ext cx="3733800" cy="452628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53676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08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62000" y="1326995"/>
            <a:ext cx="3505200" cy="4540405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495800" y="3200400"/>
            <a:ext cx="4495800" cy="838200"/>
          </a:xfrm>
        </p:spPr>
        <p:txBody>
          <a:bodyPr/>
          <a:lstStyle>
            <a:lvl1pPr marL="346075" indent="0">
              <a:buNone/>
              <a:defRPr/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</p:spTree>
    <p:extLst>
      <p:ext uri="{BB962C8B-B14F-4D97-AF65-F5344CB8AC3E}">
        <p14:creationId xmlns:p14="http://schemas.microsoft.com/office/powerpoint/2010/main" val="1351710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4"/>
          </p:nvPr>
        </p:nvSpPr>
        <p:spPr>
          <a:xfrm>
            <a:off x="762000" y="1338147"/>
            <a:ext cx="7620000" cy="45720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85841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08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56356" y="234539"/>
            <a:ext cx="8235244" cy="59093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181100"/>
            <a:ext cx="8534400" cy="457200"/>
          </a:xfrm>
        </p:spPr>
        <p:txBody>
          <a:bodyPr/>
          <a:lstStyle>
            <a:lvl1pPr marL="346075" indent="0">
              <a:buNone/>
              <a:defRPr b="1"/>
            </a:lvl1pPr>
          </a:lstStyle>
          <a:p>
            <a:pPr lvl="0"/>
            <a:r>
              <a:rPr lang="en-US" dirty="0"/>
              <a:t>Click to add Question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457200" y="2057400"/>
            <a:ext cx="8534400" cy="4038600"/>
          </a:xfrm>
        </p:spPr>
        <p:txBody>
          <a:bodyPr/>
          <a:lstStyle>
            <a:lvl1pPr marL="860425" indent="-514350">
              <a:buFont typeface="+mj-lt"/>
              <a:buAutoNum type="alphaUcPeriod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57021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08" userDrawn="1">
          <p15:clr>
            <a:srgbClr val="FBAE40"/>
          </p15:clr>
        </p15:guide>
        <p15:guide id="2" pos="288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6356" y="234539"/>
            <a:ext cx="8235244" cy="59093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219200"/>
            <a:ext cx="8534400" cy="381000"/>
          </a:xfrm>
        </p:spPr>
        <p:txBody>
          <a:bodyPr/>
          <a:lstStyle>
            <a:lvl1pPr marL="346075" indent="0">
              <a:buNone/>
              <a:defRPr/>
            </a:lvl1pPr>
          </a:lstStyle>
          <a:p>
            <a:pPr lvl="0"/>
            <a:r>
              <a:rPr lang="en-US" dirty="0"/>
              <a:t>Click to answer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457200" y="2057400"/>
            <a:ext cx="8534400" cy="4038600"/>
          </a:xfrm>
        </p:spPr>
        <p:txBody>
          <a:bodyPr/>
          <a:lstStyle>
            <a:lvl1pPr marL="346075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57704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08" userDrawn="1">
          <p15:clr>
            <a:srgbClr val="FBAE40"/>
          </p15:clr>
        </p15:guide>
        <p15:guide id="2" pos="28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ckerCh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56356" y="234539"/>
            <a:ext cx="8235244" cy="59093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1295400"/>
            <a:ext cx="8229600" cy="381000"/>
          </a:xfrm>
        </p:spPr>
        <p:txBody>
          <a:bodyPr anchor="ctr">
            <a:noAutofit/>
          </a:bodyPr>
          <a:lstStyle>
            <a:lvl1pPr marL="346075" indent="0">
              <a:buFontTx/>
              <a:buNone/>
              <a:defRPr sz="32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3751"/>
            <a:ext cx="8229600" cy="4068763"/>
          </a:xfrm>
        </p:spPr>
        <p:txBody>
          <a:bodyPr/>
          <a:lstStyle>
            <a:lvl1pPr marL="860425" indent="-514350">
              <a:buFont typeface="+mj-lt"/>
              <a:buAutoNum type="alphaUcPeriod"/>
              <a:defRPr/>
            </a:lvl1pPr>
            <a:lvl2pPr marL="914400" indent="-290513">
              <a:defRPr/>
            </a:lvl2pPr>
            <a:lvl3pPr marL="1260475" indent="-290513">
              <a:defRPr sz="2000"/>
            </a:lvl3pPr>
            <a:lvl4pPr marL="1600200" indent="-228600">
              <a:buFont typeface="Wingdings" panose="05000000000000000000" pitchFamily="2" charset="2"/>
              <a:buChar char="§"/>
              <a:defRPr sz="1800">
                <a:solidFill>
                  <a:srgbClr val="737373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74639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08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ickerCh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1295400"/>
            <a:ext cx="8229600" cy="381000"/>
          </a:xfrm>
        </p:spPr>
        <p:txBody>
          <a:bodyPr anchor="ctr">
            <a:noAutofit/>
          </a:bodyPr>
          <a:lstStyle>
            <a:lvl1pPr marL="346075" indent="0">
              <a:buFontTx/>
              <a:buNone/>
              <a:defRPr sz="32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3751"/>
            <a:ext cx="8229600" cy="4068763"/>
          </a:xfrm>
        </p:spPr>
        <p:txBody>
          <a:bodyPr/>
          <a:lstStyle>
            <a:lvl1pPr marL="346075" indent="0">
              <a:buFontTx/>
              <a:buNone/>
              <a:defRPr/>
            </a:lvl1pPr>
            <a:lvl2pPr marL="914400" indent="-290513">
              <a:defRPr/>
            </a:lvl2pPr>
            <a:lvl3pPr marL="1260475" indent="-290513">
              <a:defRPr sz="2000"/>
            </a:lvl3pPr>
            <a:lvl4pPr marL="1600200" indent="-228600">
              <a:buFont typeface="Wingdings" panose="05000000000000000000" pitchFamily="2" charset="2"/>
              <a:buChar char="§"/>
              <a:defRPr sz="1800">
                <a:solidFill>
                  <a:srgbClr val="737373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71095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08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790700" y="1828800"/>
            <a:ext cx="5562600" cy="457200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3200"/>
            </a:lvl1pPr>
            <a:lvl2pPr marL="623887" indent="0">
              <a:buFontTx/>
              <a:buNone/>
              <a:defRPr/>
            </a:lvl2pPr>
            <a:lvl3pPr marL="969962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Chapter #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831169"/>
            <a:ext cx="7772400" cy="646331"/>
          </a:xfrm>
        </p:spPr>
        <p:txBody>
          <a:bodyPr/>
          <a:lstStyle>
            <a:lvl1pPr marL="0" algn="ctr" defTabSz="914400" rtl="0" eaLnBrk="1" latinLnBrk="0" hangingPunct="1">
              <a:defRPr lang="en-US" sz="4000" kern="1200" dirty="0">
                <a:solidFill>
                  <a:srgbClr val="73737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to add Chapter 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6356350"/>
            <a:ext cx="9144000" cy="507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Date Placeholder 3"/>
          <p:cNvSpPr txBox="1">
            <a:spLocks/>
          </p:cNvSpPr>
          <p:nvPr userDrawn="1"/>
        </p:nvSpPr>
        <p:spPr>
          <a:xfrm>
            <a:off x="101599" y="6470650"/>
            <a:ext cx="242252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solidFill>
                  <a:srgbClr val="585858"/>
                </a:solidFill>
              </a:rPr>
              <a:t>Copyright ©2019 F.A. Davis Company</a:t>
            </a:r>
          </a:p>
        </p:txBody>
      </p:sp>
      <p:pic>
        <p:nvPicPr>
          <p:cNvPr id="18" name="Picture 13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294" y="6492183"/>
            <a:ext cx="1005840" cy="35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4728898"/>
            <a:ext cx="9144000" cy="1708150"/>
          </a:xfrm>
          <a:prstGeom prst="rect">
            <a:avLst/>
          </a:prstGeom>
          <a:solidFill>
            <a:srgbClr val="288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4728898"/>
            <a:ext cx="9144000" cy="0"/>
          </a:xfrm>
          <a:prstGeom prst="line">
            <a:avLst/>
          </a:prstGeom>
          <a:ln w="50800">
            <a:solidFill>
              <a:srgbClr val="D99C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426743"/>
            <a:ext cx="9169400" cy="4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9041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hapter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81000" y="1143000"/>
            <a:ext cx="2590800" cy="35687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29000" y="2362200"/>
            <a:ext cx="5410200" cy="565150"/>
          </a:xfrm>
        </p:spPr>
        <p:txBody>
          <a:bodyPr/>
          <a:lstStyle>
            <a:lvl1pPr marL="0" indent="0" algn="r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423557" y="3008009"/>
            <a:ext cx="5410200" cy="565150"/>
          </a:xfrm>
        </p:spPr>
        <p:txBody>
          <a:bodyPr/>
          <a:lstStyle>
            <a:lvl1pPr marL="0" indent="0" algn="r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6356350"/>
            <a:ext cx="9144000" cy="507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Date Placeholder 3"/>
          <p:cNvSpPr txBox="1">
            <a:spLocks/>
          </p:cNvSpPr>
          <p:nvPr userDrawn="1"/>
        </p:nvSpPr>
        <p:spPr>
          <a:xfrm>
            <a:off x="101599" y="6470650"/>
            <a:ext cx="242252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solidFill>
                  <a:srgbClr val="585858"/>
                </a:solidFill>
              </a:rPr>
              <a:t>Copyright ©2019 F.A. Davis Company</a:t>
            </a:r>
          </a:p>
        </p:txBody>
      </p:sp>
      <p:pic>
        <p:nvPicPr>
          <p:cNvPr id="18" name="Picture 13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294" y="6492183"/>
            <a:ext cx="1005840" cy="35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4728898"/>
            <a:ext cx="9144000" cy="1708150"/>
          </a:xfrm>
          <a:prstGeom prst="rect">
            <a:avLst/>
          </a:prstGeom>
          <a:solidFill>
            <a:srgbClr val="288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4728898"/>
            <a:ext cx="9144000" cy="0"/>
          </a:xfrm>
          <a:prstGeom prst="line">
            <a:avLst/>
          </a:prstGeom>
          <a:ln w="50800">
            <a:solidFill>
              <a:srgbClr val="D99C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426743"/>
            <a:ext cx="9169400" cy="487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81000" y="163941"/>
            <a:ext cx="5706534" cy="59093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lang="en-US" sz="36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39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356" y="234539"/>
            <a:ext cx="8235244" cy="59093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95349"/>
            <a:ext cx="8229600" cy="4068763"/>
          </a:xfrm>
        </p:spPr>
        <p:txBody>
          <a:bodyPr/>
          <a:lstStyle>
            <a:lvl2pPr marL="914400" indent="-290513"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 marL="1260475" indent="-290513">
              <a:defRPr sz="2400">
                <a:solidFill>
                  <a:schemeClr val="tx1">
                    <a:lumMod val="75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75000"/>
                  </a:schemeClr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5917864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08" userDrawn="1">
          <p15:clr>
            <a:srgbClr val="FBAE40"/>
          </p15:clr>
        </p15:guide>
        <p15:guide id="2" pos="4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Lead-in Head, and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56356" y="234539"/>
            <a:ext cx="8235244" cy="59093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1295400"/>
            <a:ext cx="8229600" cy="381000"/>
          </a:xfrm>
        </p:spPr>
        <p:txBody>
          <a:bodyPr anchor="ctr">
            <a:noAutofit/>
          </a:bodyPr>
          <a:lstStyle>
            <a:lvl1pPr marL="346075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1449"/>
            <a:ext cx="8229600" cy="4068763"/>
          </a:xfrm>
        </p:spPr>
        <p:txBody>
          <a:bodyPr/>
          <a:lstStyle>
            <a:lvl2pPr marL="914400" indent="-290513"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 marL="1260475" indent="-290513">
              <a:defRPr sz="2400">
                <a:solidFill>
                  <a:schemeClr val="tx1">
                    <a:lumMod val="75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75000"/>
                  </a:schemeClr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518277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08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Lead-in Head, and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56356" y="234539"/>
            <a:ext cx="8235244" cy="59093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1295400"/>
            <a:ext cx="8229600" cy="381000"/>
          </a:xfrm>
        </p:spPr>
        <p:txBody>
          <a:bodyPr anchor="ctr">
            <a:noAutofit/>
          </a:bodyPr>
          <a:lstStyle>
            <a:lvl1pPr marL="346075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1449"/>
            <a:ext cx="8229600" cy="1916151"/>
          </a:xfrm>
        </p:spPr>
        <p:txBody>
          <a:bodyPr/>
          <a:lstStyle>
            <a:lvl2pPr marL="914400" indent="-290513"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 marL="1260475" indent="-290513">
              <a:defRPr sz="2400">
                <a:solidFill>
                  <a:schemeClr val="tx1">
                    <a:lumMod val="75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75000"/>
                  </a:schemeClr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457200" y="3886200"/>
            <a:ext cx="8229600" cy="2005051"/>
          </a:xfrm>
        </p:spPr>
        <p:txBody>
          <a:bodyPr/>
          <a:lstStyle>
            <a:lvl2pPr marL="914400" indent="-290513"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 marL="1260475" indent="-290513">
              <a:defRPr sz="2400">
                <a:solidFill>
                  <a:schemeClr val="tx1">
                    <a:lumMod val="75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75000"/>
                  </a:schemeClr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789410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08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Lead-in Head, and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56356" y="234539"/>
            <a:ext cx="8235244" cy="59093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1295400"/>
            <a:ext cx="8229600" cy="381000"/>
          </a:xfrm>
        </p:spPr>
        <p:txBody>
          <a:bodyPr anchor="ctr">
            <a:noAutofit/>
          </a:bodyPr>
          <a:lstStyle>
            <a:lvl1pPr marL="346075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1449"/>
            <a:ext cx="8229600" cy="1077951"/>
          </a:xfrm>
        </p:spPr>
        <p:txBody>
          <a:bodyPr/>
          <a:lstStyle>
            <a:lvl2pPr marL="914400" indent="-290513"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 marL="1260475" indent="-290513">
              <a:defRPr sz="2400">
                <a:solidFill>
                  <a:schemeClr val="tx1">
                    <a:lumMod val="75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75000"/>
                  </a:schemeClr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457200" y="2971801"/>
            <a:ext cx="8229600" cy="1371600"/>
          </a:xfrm>
        </p:spPr>
        <p:txBody>
          <a:bodyPr/>
          <a:lstStyle>
            <a:lvl2pPr marL="914400" indent="-290513"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 marL="1260475" indent="-290513">
              <a:defRPr sz="2400">
                <a:solidFill>
                  <a:schemeClr val="tx1">
                    <a:lumMod val="75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75000"/>
                  </a:schemeClr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7200" y="4495802"/>
            <a:ext cx="8229600" cy="1371600"/>
          </a:xfrm>
        </p:spPr>
        <p:txBody>
          <a:bodyPr/>
          <a:lstStyle>
            <a:lvl2pPr marL="914400" indent="-290513"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 marL="1260475" indent="-290513">
              <a:defRPr sz="2400">
                <a:solidFill>
                  <a:schemeClr val="tx1">
                    <a:lumMod val="75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75000"/>
                  </a:schemeClr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813095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08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, Lead-in Head, and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56356" y="234539"/>
            <a:ext cx="8235244" cy="59093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8935"/>
            <a:ext cx="8229600" cy="762265"/>
          </a:xfrm>
        </p:spPr>
        <p:txBody>
          <a:bodyPr/>
          <a:lstStyle>
            <a:lvl2pPr marL="914400" indent="-290513"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 marL="1260475" indent="-290513">
              <a:defRPr sz="2400">
                <a:solidFill>
                  <a:schemeClr val="tx1">
                    <a:lumMod val="75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75000"/>
                  </a:schemeClr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457200" y="2149926"/>
            <a:ext cx="8229600" cy="751113"/>
          </a:xfrm>
        </p:spPr>
        <p:txBody>
          <a:bodyPr/>
          <a:lstStyle>
            <a:lvl2pPr marL="914400" indent="-290513"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 marL="1260475" indent="-290513">
              <a:defRPr sz="2400">
                <a:solidFill>
                  <a:schemeClr val="tx1">
                    <a:lumMod val="75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75000"/>
                  </a:schemeClr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7200" y="3055253"/>
            <a:ext cx="8229600" cy="830947"/>
          </a:xfrm>
        </p:spPr>
        <p:txBody>
          <a:bodyPr/>
          <a:lstStyle>
            <a:lvl2pPr marL="914400" indent="-290513"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 marL="1260475" indent="-290513">
              <a:defRPr sz="2400">
                <a:solidFill>
                  <a:schemeClr val="tx1">
                    <a:lumMod val="75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75000"/>
                  </a:schemeClr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57200" y="4040414"/>
            <a:ext cx="8229600" cy="798286"/>
          </a:xfrm>
        </p:spPr>
        <p:txBody>
          <a:bodyPr/>
          <a:lstStyle>
            <a:lvl2pPr marL="914400" indent="-290513"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 marL="1260475" indent="-290513">
              <a:defRPr sz="2400">
                <a:solidFill>
                  <a:schemeClr val="tx1">
                    <a:lumMod val="75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75000"/>
                  </a:schemeClr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5"/>
          </p:nvPr>
        </p:nvSpPr>
        <p:spPr>
          <a:xfrm>
            <a:off x="451556" y="4992914"/>
            <a:ext cx="8229600" cy="569686"/>
          </a:xfrm>
        </p:spPr>
        <p:txBody>
          <a:bodyPr/>
          <a:lstStyle>
            <a:lvl2pPr marL="914400" indent="-290513"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 marL="1260475" indent="-290513">
              <a:defRPr sz="2400">
                <a:solidFill>
                  <a:schemeClr val="tx1">
                    <a:lumMod val="75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75000"/>
                  </a:schemeClr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6"/>
          </p:nvPr>
        </p:nvSpPr>
        <p:spPr>
          <a:xfrm>
            <a:off x="451556" y="5716814"/>
            <a:ext cx="8229600" cy="531586"/>
          </a:xfrm>
        </p:spPr>
        <p:txBody>
          <a:bodyPr/>
          <a:lstStyle>
            <a:lvl2pPr marL="914400" indent="-290513"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 marL="1260475" indent="-290513">
              <a:defRPr sz="2400">
                <a:solidFill>
                  <a:schemeClr val="tx1">
                    <a:lumMod val="75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75000"/>
                  </a:schemeClr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6746174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08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ulleted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56356" y="234539"/>
            <a:ext cx="8235244" cy="59093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6356" y="1143001"/>
            <a:ext cx="4038600" cy="4191000"/>
          </a:xfrm>
        </p:spPr>
        <p:txBody>
          <a:bodyPr>
            <a:normAutofit/>
          </a:bodyPr>
          <a:lstStyle>
            <a:lvl1pPr marL="290513" indent="-290513">
              <a:defRPr sz="2800">
                <a:solidFill>
                  <a:schemeClr val="tx1">
                    <a:lumMod val="75000"/>
                  </a:schemeClr>
                </a:solidFill>
              </a:defRPr>
            </a:lvl1pPr>
            <a:lvl2pPr marL="512763" indent="-222250"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 marL="803275" indent="-290513">
              <a:tabLst>
                <a:tab pos="803275" algn="l"/>
                <a:tab pos="858838" algn="l"/>
              </a:tabLst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 marL="1081088" indent="-277813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3556" y="1143000"/>
            <a:ext cx="4038600" cy="4191001"/>
          </a:xfrm>
        </p:spPr>
        <p:txBody>
          <a:bodyPr>
            <a:normAutofit/>
          </a:bodyPr>
          <a:lstStyle>
            <a:lvl1pPr marL="282575" indent="-282575">
              <a:defRPr lang="en-US" sz="2800" kern="200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1175" indent="-220663">
              <a:defRPr lang="en-US" sz="2400" kern="120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4863" indent="-293688">
              <a:defRPr lang="en-US" sz="2000" kern="1200" baseline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9025" indent="-285750">
              <a:buFont typeface="Wingdings" panose="05000000000000000000" pitchFamily="2" charset="2"/>
              <a:buChar char="§"/>
              <a:defRPr lang="en-US" sz="1800" kern="120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762000" y="5486400"/>
            <a:ext cx="8229600" cy="761998"/>
          </a:xfrm>
        </p:spPr>
        <p:txBody>
          <a:bodyPr/>
          <a:lstStyle>
            <a:lvl2pPr marL="914400" indent="-290513"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 marL="1260475" indent="-290513">
              <a:defRPr sz="2400">
                <a:solidFill>
                  <a:schemeClr val="tx1">
                    <a:lumMod val="75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75000"/>
                  </a:schemeClr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590346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08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microsoft.com/office/2007/relationships/hdphoto" Target="../media/hdphoto1.wdp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356350"/>
            <a:ext cx="9144000" cy="507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101599" y="6470650"/>
            <a:ext cx="242252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solidFill>
                  <a:srgbClr val="585858"/>
                </a:solidFill>
              </a:rPr>
              <a:t>Copyright ©2019 F.A. Davis Company</a:t>
            </a:r>
          </a:p>
        </p:txBody>
      </p:sp>
      <p:pic>
        <p:nvPicPr>
          <p:cNvPr id="12" name="Picture 13"/>
          <p:cNvPicPr>
            <a:picLocks noChangeAspect="1"/>
          </p:cNvPicPr>
          <p:nvPr userDrawn="1"/>
        </p:nvPicPr>
        <p:blipFill>
          <a:blip r:embed="rId20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294" y="6492183"/>
            <a:ext cx="1005840" cy="35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 preferRelativeResize="0">
            <a:picLocks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0" y="6434694"/>
            <a:ext cx="9171432" cy="45719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239154"/>
            <a:ext cx="82296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endParaRPr lang="en-US" altLang="en-US" dirty="0"/>
          </a:p>
          <a:p>
            <a:pPr lvl="2"/>
            <a:endParaRPr lang="en-US" alt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12700">
            <a:solidFill>
              <a:srgbClr val="D99C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 preferRelativeResize="0">
            <a:picLocks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0" y="6364006"/>
            <a:ext cx="9171432" cy="4571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400800"/>
            <a:ext cx="9144000" cy="45719"/>
          </a:xfrm>
          <a:prstGeom prst="rect">
            <a:avLst/>
          </a:prstGeom>
          <a:solidFill>
            <a:srgbClr val="288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95" r:id="rId3"/>
    <p:sldLayoutId id="2147483683" r:id="rId4"/>
    <p:sldLayoutId id="2147483684" r:id="rId5"/>
    <p:sldLayoutId id="2147483692" r:id="rId6"/>
    <p:sldLayoutId id="2147483699" r:id="rId7"/>
    <p:sldLayoutId id="2147483703" r:id="rId8"/>
    <p:sldLayoutId id="2147483678" r:id="rId9"/>
    <p:sldLayoutId id="2147483700" r:id="rId10"/>
    <p:sldLayoutId id="2147483679" r:id="rId11"/>
    <p:sldLayoutId id="2147483680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3600" kern="1200">
          <a:solidFill>
            <a:srgbClr val="D99C21"/>
          </a:solidFill>
          <a:latin typeface="+mn-lt"/>
          <a:ea typeface="+mn-ea"/>
          <a:cs typeface="+mn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D99C21"/>
          </a:solidFill>
          <a:latin typeface="Calibri" panose="020F0502020204030204" pitchFamily="34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D99C21"/>
          </a:solidFill>
          <a:latin typeface="Calibri" panose="020F0502020204030204" pitchFamily="34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D99C21"/>
          </a:solidFill>
          <a:latin typeface="Calibri" panose="020F0502020204030204" pitchFamily="34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D99C21"/>
          </a:solidFill>
          <a:latin typeface="Calibri" panose="020F0502020204030204" pitchFamily="34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D99C21"/>
          </a:solidFill>
          <a:latin typeface="Calibri" panose="020F0502020204030204" pitchFamily="34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D99C21"/>
          </a:solidFill>
          <a:latin typeface="Calibri" panose="020F0502020204030204" pitchFamily="34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D99C21"/>
          </a:solidFill>
          <a:latin typeface="Calibri" panose="020F0502020204030204" pitchFamily="34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D99C21"/>
          </a:solidFill>
          <a:latin typeface="Calibri" panose="020F0502020204030204" pitchFamily="34" charset="0"/>
        </a:defRPr>
      </a:lvl9pPr>
    </p:titleStyle>
    <p:bodyStyle>
      <a:lvl1pPr marL="623888" indent="-277813" algn="l" rtl="0" eaLnBrk="1" fontAlgn="base" hangingPunct="1">
        <a:spcBef>
          <a:spcPct val="20000"/>
        </a:spcBef>
        <a:spcAft>
          <a:spcPct val="0"/>
        </a:spcAft>
        <a:buClr>
          <a:srgbClr val="28805C"/>
        </a:buClr>
        <a:buFont typeface="Wingdings" panose="05000000000000000000" pitchFamily="2" charset="2"/>
        <a:buChar char="§"/>
        <a:defRPr lang="en-US" sz="3200" kern="2000" dirty="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914400" indent="-290513" algn="l" rtl="0" eaLnBrk="1" fontAlgn="base" hangingPunct="1">
        <a:spcBef>
          <a:spcPct val="20000"/>
        </a:spcBef>
        <a:spcAft>
          <a:spcPct val="0"/>
        </a:spcAft>
        <a:buClr>
          <a:srgbClr val="D99C21"/>
        </a:buClr>
        <a:buFont typeface="Arial" panose="020B0604020202020204" pitchFamily="34" charset="0"/>
        <a:buChar char="•"/>
        <a:defRPr lang="en-US" sz="2800" kern="1200" dirty="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1260475" indent="-290513" algn="l" rtl="0" eaLnBrk="1" fontAlgn="base" hangingPunct="1">
        <a:spcBef>
          <a:spcPct val="20000"/>
        </a:spcBef>
        <a:spcAft>
          <a:spcPct val="0"/>
        </a:spcAft>
        <a:buClr>
          <a:srgbClr val="737373"/>
        </a:buClr>
        <a:buFont typeface="Calibri" panose="020F0502020204030204" pitchFamily="34" charset="0"/>
        <a:buChar char="‒"/>
        <a:tabLst>
          <a:tab pos="858838" algn="l"/>
        </a:tabLst>
        <a:defRPr sz="28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Molecular Diagnostics, Third Edition">
            <a:extLst>
              <a:ext uri="{FF2B5EF4-FFF2-40B4-BE49-F238E27FC236}">
                <a16:creationId xmlns:a16="http://schemas.microsoft.com/office/drawing/2014/main" id="{DA0E496D-D16B-45A0-A261-CF9FEE0E18E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9" r="4199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585858"/>
                </a:solidFill>
              </a:rPr>
              <a:t>Chapter 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423557" y="3008008"/>
            <a:ext cx="5410200" cy="1106791"/>
          </a:xfrm>
        </p:spPr>
        <p:txBody>
          <a:bodyPr/>
          <a:lstStyle/>
          <a:p>
            <a:pPr lvl="0"/>
            <a:r>
              <a:rPr lang="en-US" dirty="0"/>
              <a:t>Gene Expression and Epigenetics</a:t>
            </a:r>
          </a:p>
        </p:txBody>
      </p:sp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6321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 N A Replication: </a:t>
            </a:r>
            <a:r>
              <a:rPr lang="en-US" altLang="en-US" dirty="0">
                <a:solidFill>
                  <a:srgbClr val="FF3300"/>
                </a:solidFill>
              </a:rPr>
              <a:t>Elongation</a:t>
            </a:r>
            <a:endParaRPr lang="en-US" dirty="0"/>
          </a:p>
        </p:txBody>
      </p:sp>
      <p:pic>
        <p:nvPicPr>
          <p:cNvPr id="4" name="Content Placeholder 3" descr="R N A transcription is shown. Synthesis takes place using one strand of the D N A template. The copied strand complements the R N A product; the homologous strand has the same sequence as the R N A product.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56" y="2209800"/>
            <a:ext cx="7619587" cy="2576672"/>
          </a:xfrm>
        </p:spPr>
      </p:pic>
    </p:spTree>
    <p:extLst>
      <p:ext uri="{BB962C8B-B14F-4D97-AF65-F5344CB8AC3E}">
        <p14:creationId xmlns:p14="http://schemas.microsoft.com/office/powerpoint/2010/main" val="3503414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Prokaryotic R N A Polymerase (R N A 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8935"/>
            <a:ext cx="2743200" cy="457465"/>
          </a:xfrm>
        </p:spPr>
        <p:txBody>
          <a:bodyPr/>
          <a:lstStyle/>
          <a:p>
            <a:pPr marL="346075" indent="0">
              <a:buNone/>
            </a:pPr>
            <a:r>
              <a:rPr lang="en-US" altLang="en-US" dirty="0">
                <a:solidFill>
                  <a:srgbClr val="FF3300"/>
                </a:solidFill>
              </a:rPr>
              <a:t>Core enzyme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2"/>
          </p:nvPr>
        </p:nvSpPr>
        <p:spPr>
          <a:xfrm>
            <a:off x="4114800" y="1168371"/>
            <a:ext cx="4114800" cy="508029"/>
          </a:xfrm>
        </p:spPr>
        <p:txBody>
          <a:bodyPr/>
          <a:lstStyle/>
          <a:p>
            <a:pPr marL="346075" indent="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 subscript 2 </a:t>
            </a:r>
            <a:r>
              <a:rPr lang="en-US" altLang="en-US" b="1" dirty="0">
                <a:latin typeface="Times New Roman" pitchFamily="18" charset="0"/>
              </a:rPr>
              <a:t>,</a:t>
            </a:r>
            <a:r>
              <a:rPr lang="en-US" altLang="en-US" b="1" dirty="0">
                <a:latin typeface="Symbol" pitchFamily="18" charset="2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en-US" b="1" dirty="0">
                <a:latin typeface="Times New Roman" pitchFamily="18" charset="0"/>
              </a:rPr>
              <a:t>,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β′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469900" y="1856010"/>
            <a:ext cx="2743200" cy="526147"/>
          </a:xfrm>
        </p:spPr>
        <p:txBody>
          <a:bodyPr/>
          <a:lstStyle/>
          <a:p>
            <a:pPr marL="346075" indent="0">
              <a:buNone/>
            </a:pPr>
            <a:r>
              <a:rPr lang="en-US" altLang="en-US" dirty="0">
                <a:solidFill>
                  <a:srgbClr val="FF3300"/>
                </a:solidFill>
              </a:rPr>
              <a:t>Holoenzyme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4"/>
          </p:nvPr>
        </p:nvSpPr>
        <p:spPr>
          <a:xfrm>
            <a:off x="4114800" y="1787041"/>
            <a:ext cx="3886200" cy="620516"/>
          </a:xfrm>
        </p:spPr>
        <p:txBody>
          <a:bodyPr/>
          <a:lstStyle/>
          <a:p>
            <a:pPr marL="346075" indent="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 subscript 2 </a:t>
            </a:r>
            <a:r>
              <a:rPr lang="en-US" altLang="en-US" b="1" dirty="0">
                <a:latin typeface="Times New Roman" pitchFamily="18" charset="0"/>
              </a:rPr>
              <a:t>,</a:t>
            </a:r>
            <a:r>
              <a:rPr lang="en-US" altLang="en-US" b="1" dirty="0">
                <a:latin typeface="Symbol" pitchFamily="18" charset="2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en-US" b="1" dirty="0">
                <a:latin typeface="Times New Roman" pitchFamily="18" charset="0"/>
              </a:rPr>
              <a:t>,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β′</a:t>
            </a:r>
            <a:r>
              <a:rPr lang="en-US" altLang="en-US" dirty="0"/>
              <a:t>σ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5"/>
          </p:nvPr>
        </p:nvSpPr>
        <p:spPr>
          <a:xfrm>
            <a:off x="464256" y="2498267"/>
            <a:ext cx="3358444" cy="569686"/>
          </a:xfrm>
        </p:spPr>
        <p:txBody>
          <a:bodyPr/>
          <a:lstStyle/>
          <a:p>
            <a:pPr marL="346075" indent="0">
              <a:buNone/>
            </a:pPr>
            <a:r>
              <a:rPr lang="en-US" altLang="en-US" dirty="0">
                <a:solidFill>
                  <a:srgbClr val="FF3300"/>
                </a:solidFill>
              </a:rPr>
              <a:t>Rho factor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6"/>
          </p:nvPr>
        </p:nvSpPr>
        <p:spPr>
          <a:xfrm>
            <a:off x="4127500" y="2498267"/>
            <a:ext cx="4120444" cy="531586"/>
          </a:xfrm>
        </p:spPr>
        <p:txBody>
          <a:bodyPr/>
          <a:lstStyle/>
          <a:p>
            <a:pPr marL="346075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rho</a:t>
            </a:r>
          </a:p>
        </p:txBody>
      </p:sp>
    </p:spTree>
    <p:extLst>
      <p:ext uri="{BB962C8B-B14F-4D97-AF65-F5344CB8AC3E}">
        <p14:creationId xmlns:p14="http://schemas.microsoft.com/office/powerpoint/2010/main" val="1434324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356" y="234539"/>
            <a:ext cx="8235244" cy="590931"/>
          </a:xfrm>
        </p:spPr>
        <p:txBody>
          <a:bodyPr/>
          <a:lstStyle/>
          <a:p>
            <a:r>
              <a:rPr lang="en-US" altLang="en-US" dirty="0"/>
              <a:t>Eukaryotic R N A Polymerases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9488246"/>
              </p:ext>
            </p:extLst>
          </p:nvPr>
        </p:nvGraphicFramePr>
        <p:xfrm>
          <a:off x="457200" y="1600200"/>
          <a:ext cx="8534401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8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55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57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4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200" b="1" dirty="0">
                          <a:solidFill>
                            <a:schemeClr val="tx1"/>
                          </a:solidFill>
                        </a:rPr>
                        <a:t>Type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200" b="1" dirty="0">
                          <a:solidFill>
                            <a:schemeClr val="tx1"/>
                          </a:solidFill>
                        </a:rPr>
                        <a:t>Location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200" b="1" dirty="0">
                          <a:solidFill>
                            <a:schemeClr val="tx1"/>
                          </a:solidFill>
                        </a:rPr>
                        <a:t>Products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</a:t>
                      </a:r>
                      <a:r>
                        <a:rPr lang="en-US" altLang="en-US" sz="2200" b="1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altLang="en-US" sz="2200" b="1" dirty="0" err="1">
                          <a:solidFill>
                            <a:schemeClr val="tx1"/>
                          </a:solidFill>
                        </a:rPr>
                        <a:t>amanitin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0" i="0" u="none" strike="noStrike" kern="1200" baseline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2200" b="0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en-US" sz="2200" b="0" dirty="0"/>
                        <a:t>Nucleolus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en-US" sz="2200" b="0" dirty="0"/>
                        <a:t>18S, 5.8S, 28S r </a:t>
                      </a:r>
                      <a:r>
                        <a:rPr lang="en-US" altLang="en-US" sz="2200" b="0" dirty="0" err="1"/>
                        <a:t>R</a:t>
                      </a:r>
                      <a:r>
                        <a:rPr lang="en-US" altLang="en-US" sz="2200" b="0" dirty="0"/>
                        <a:t> N A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Insensitive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accent4"/>
                          </a:solidFill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Nucleoplasm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 R N A, s n R N A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Inhibited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accent4"/>
                          </a:solidFill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Nucleoplasm 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 R N A, 5S r </a:t>
                      </a:r>
                      <a:r>
                        <a:rPr lang="en-US" sz="22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US" sz="2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 A 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Inhibited by high concentration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chemeClr val="accent4"/>
                          </a:solidFill>
                        </a:rPr>
                        <a:t>Mit</a:t>
                      </a:r>
                      <a:r>
                        <a:rPr lang="en-US" sz="2200" dirty="0">
                          <a:solidFill>
                            <a:schemeClr val="accent4"/>
                          </a:solidFill>
                        </a:rPr>
                        <a:t>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Cytoplasm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M t </a:t>
                      </a:r>
                      <a:r>
                        <a:rPr lang="en-US" sz="2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 N A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Insensitive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6604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 R N A Processing</a:t>
            </a:r>
            <a:endParaRPr lang="en-US" dirty="0"/>
          </a:p>
        </p:txBody>
      </p:sp>
      <p:pic>
        <p:nvPicPr>
          <p:cNvPr id="7" name="Content Placeholder 6" descr="D N A and heteronuclear R N A have intron and exon sequences. The D N A goes through transcription. The introns are removed.  Processing  results in mature R N A.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84" y="1752599"/>
            <a:ext cx="7330015" cy="3357075"/>
          </a:xfrm>
        </p:spPr>
      </p:pic>
    </p:spTree>
    <p:extLst>
      <p:ext uri="{BB962C8B-B14F-4D97-AF65-F5344CB8AC3E}">
        <p14:creationId xmlns:p14="http://schemas.microsoft.com/office/powerpoint/2010/main" val="1919311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 Expression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dirty="0"/>
              <a:t>Factors that control gene expression: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13673"/>
            <a:ext cx="3810000" cy="3363951"/>
          </a:xfrm>
        </p:spPr>
        <p:txBody>
          <a:bodyPr/>
          <a:lstStyle/>
          <a:p>
            <a:r>
              <a:rPr lang="en-US" altLang="en-US" dirty="0">
                <a:solidFill>
                  <a:srgbClr val="FF3300"/>
                </a:solidFill>
              </a:rPr>
              <a:t>cis</a:t>
            </a:r>
            <a:r>
              <a:rPr lang="en-US" altLang="en-US" i="1" dirty="0">
                <a:solidFill>
                  <a:srgbClr val="FF3300"/>
                </a:solidFill>
              </a:rPr>
              <a:t> </a:t>
            </a:r>
            <a:r>
              <a:rPr lang="en-US" altLang="en-US" dirty="0">
                <a:solidFill>
                  <a:srgbClr val="FF3300"/>
                </a:solidFill>
              </a:rPr>
              <a:t>elements,</a:t>
            </a:r>
            <a:r>
              <a:rPr lang="en-US" altLang="en-US" dirty="0"/>
              <a:t> which are D N A sequences</a:t>
            </a:r>
          </a:p>
          <a:p>
            <a:r>
              <a:rPr lang="en-US" altLang="en-US" dirty="0">
                <a:solidFill>
                  <a:srgbClr val="FF3300"/>
                </a:solidFill>
              </a:rPr>
              <a:t>trans elements, </a:t>
            </a:r>
            <a:r>
              <a:rPr lang="en-US" altLang="en-US" dirty="0"/>
              <a:t>which are proteins</a:t>
            </a:r>
            <a:endParaRPr lang="en-US" dirty="0"/>
          </a:p>
        </p:txBody>
      </p:sp>
      <p:pic>
        <p:nvPicPr>
          <p:cNvPr id="6" name="Content Placeholder 5" descr="Cis elements are DNA sequences that are recognized by regulatory proteins (trans factors). Binding of trans factors turns gene expression on or off."/>
          <p:cNvPicPr>
            <a:picLocks noGrp="1" noChangeAspect="1"/>
          </p:cNvPicPr>
          <p:nvPr>
            <p:ph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044" y="2180620"/>
            <a:ext cx="3775800" cy="2362200"/>
          </a:xfrm>
        </p:spPr>
      </p:pic>
    </p:spTree>
    <p:extLst>
      <p:ext uri="{BB962C8B-B14F-4D97-AF65-F5344CB8AC3E}">
        <p14:creationId xmlns:p14="http://schemas.microsoft.com/office/powerpoint/2010/main" val="1023212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356" y="234539"/>
            <a:ext cx="8235244" cy="590931"/>
          </a:xfrm>
        </p:spPr>
        <p:txBody>
          <a:bodyPr/>
          <a:lstStyle/>
          <a:p>
            <a:r>
              <a:rPr lang="en-US"/>
              <a:t>Gene Expression (continued)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srgbClr val="737373"/>
                </a:solidFill>
              </a:rPr>
              <a:t>Types of gene expression: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41449"/>
            <a:ext cx="8229600" cy="1903421"/>
          </a:xfrm>
        </p:spPr>
        <p:txBody>
          <a:bodyPr/>
          <a:lstStyle/>
          <a:p>
            <a:r>
              <a:rPr lang="en-US" altLang="en-US">
                <a:solidFill>
                  <a:srgbClr val="FF3300"/>
                </a:solidFill>
              </a:rPr>
              <a:t>Constitutive</a:t>
            </a:r>
            <a:endParaRPr lang="en-US" altLang="en-US"/>
          </a:p>
          <a:p>
            <a:pPr lvl="1"/>
            <a:r>
              <a:rPr lang="en-US" altLang="en-US" dirty="0"/>
              <a:t>Genes that are transcribed continuously</a:t>
            </a:r>
          </a:p>
          <a:p>
            <a:pPr lvl="1"/>
            <a:r>
              <a:rPr lang="en-US" altLang="en-US" dirty="0"/>
              <a:t>“Housekeeping genes” have products required constantly by the cell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2"/>
          </p:nvPr>
        </p:nvSpPr>
        <p:spPr>
          <a:xfrm>
            <a:off x="457200" y="3886200"/>
            <a:ext cx="8229600" cy="1905000"/>
          </a:xfrm>
        </p:spPr>
        <p:txBody>
          <a:bodyPr/>
          <a:lstStyle/>
          <a:p>
            <a:r>
              <a:rPr lang="en-US" altLang="en-US">
                <a:solidFill>
                  <a:srgbClr val="FF3300"/>
                </a:solidFill>
              </a:rPr>
              <a:t>Inducible</a:t>
            </a:r>
          </a:p>
          <a:p>
            <a:pPr lvl="1"/>
            <a:r>
              <a:rPr lang="en-US" altLang="en-US"/>
              <a:t>Gene products that are required at specific times during the cell cycle or under certain nutritional/environmental conditions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222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Lactose Operon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89774"/>
            <a:ext cx="8229600" cy="1401026"/>
          </a:xfrm>
        </p:spPr>
        <p:txBody>
          <a:bodyPr/>
          <a:lstStyle/>
          <a:p>
            <a:r>
              <a:rPr lang="en-US" altLang="en-US" dirty="0"/>
              <a:t>Jacob and Monod (1960</a:t>
            </a:r>
            <a:r>
              <a:rPr lang="en-US" altLang="en-US" dirty="0">
                <a:latin typeface="Calibri" panose="020F0502020204030204" pitchFamily="34" charset="0"/>
              </a:rPr>
              <a:t>ˈ</a:t>
            </a:r>
            <a:r>
              <a:rPr lang="en-US" altLang="en-US" dirty="0"/>
              <a:t>s) discovered the molecular mechanism of inducible gene expression in </a:t>
            </a:r>
            <a:r>
              <a:rPr lang="en-US" altLang="en-US" i="1" dirty="0"/>
              <a:t>E. coli</a:t>
            </a:r>
            <a:endParaRPr lang="en-US" dirty="0"/>
          </a:p>
        </p:txBody>
      </p:sp>
      <p:pic>
        <p:nvPicPr>
          <p:cNvPr id="7" name="Content Placeholder 6" descr="A map of the lac operon."/>
          <p:cNvPicPr>
            <a:picLocks noGrp="1" noChangeAspect="1"/>
          </p:cNvPicPr>
          <p:nvPr>
            <p:ph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2840804"/>
            <a:ext cx="7285892" cy="838200"/>
          </a:xfrm>
        </p:spPr>
      </p:pic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457200" y="3835400"/>
            <a:ext cx="8229600" cy="2286000"/>
          </a:xfrm>
        </p:spPr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Promoter </a:t>
            </a:r>
            <a:r>
              <a:rPr lang="en-US" altLang="en-US" dirty="0"/>
              <a:t>(P)—site of R N A pol binding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Repressor </a:t>
            </a:r>
            <a:r>
              <a:rPr lang="en-US" altLang="en-US" dirty="0"/>
              <a:t>protein (R)—trans element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Operator</a:t>
            </a:r>
            <a:r>
              <a:rPr lang="en-US" altLang="en-US" dirty="0"/>
              <a:t> (O)—site of R binding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Inducer</a:t>
            </a:r>
            <a:r>
              <a:rPr lang="en-US" altLang="en-US" dirty="0"/>
              <a:t> (I)—binds to repressor protein</a:t>
            </a:r>
          </a:p>
        </p:txBody>
      </p:sp>
    </p:spTree>
    <p:extLst>
      <p:ext uri="{BB962C8B-B14F-4D97-AF65-F5344CB8AC3E}">
        <p14:creationId xmlns:p14="http://schemas.microsoft.com/office/powerpoint/2010/main" val="532143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356" y="234539"/>
            <a:ext cx="8235244" cy="590931"/>
          </a:xfrm>
        </p:spPr>
        <p:txBody>
          <a:bodyPr/>
          <a:lstStyle/>
          <a:p>
            <a:r>
              <a:rPr lang="en-US" altLang="en-US" dirty="0"/>
              <a:t>The Lactose Operon (continued)</a:t>
            </a:r>
            <a:endParaRPr lang="en-US" dirty="0"/>
          </a:p>
        </p:txBody>
      </p:sp>
      <p:pic>
        <p:nvPicPr>
          <p:cNvPr id="6" name="Content Placeholder 5" descr="A map of the lac operon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56" y="1801098"/>
            <a:ext cx="7917744" cy="910891"/>
          </a:xfrm>
        </p:spPr>
      </p:pic>
      <p:pic>
        <p:nvPicPr>
          <p:cNvPr id="7" name="Content Placeholder 6" descr="In the first state of the lac operon, the repressor protein (R) binds to the operator cis element (O). This prevents transcription of the operon from the promoter (P)."/>
          <p:cNvPicPr>
            <a:picLocks noGrp="1" noChangeAspect="1"/>
          </p:cNvPicPr>
          <p:nvPr>
            <p:ph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56" y="3352800"/>
            <a:ext cx="7818539" cy="2438400"/>
          </a:xfrm>
        </p:spPr>
      </p:pic>
    </p:spTree>
    <p:extLst>
      <p:ext uri="{BB962C8B-B14F-4D97-AF65-F5344CB8AC3E}">
        <p14:creationId xmlns:p14="http://schemas.microsoft.com/office/powerpoint/2010/main" val="1743556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356" y="234539"/>
            <a:ext cx="8235244" cy="590931"/>
          </a:xfrm>
        </p:spPr>
        <p:txBody>
          <a:bodyPr/>
          <a:lstStyle/>
          <a:p>
            <a:r>
              <a:rPr lang="en-US" altLang="en-US" dirty="0"/>
              <a:t>Modes of Gene Regulation in Prokaryotes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8499"/>
            <a:ext cx="3505200" cy="762265"/>
          </a:xfrm>
        </p:spPr>
        <p:txBody>
          <a:bodyPr/>
          <a:lstStyle/>
          <a:p>
            <a:pPr marL="346075" indent="0">
              <a:buNone/>
            </a:pPr>
            <a:r>
              <a:rPr lang="en-US" altLang="en-US" dirty="0">
                <a:solidFill>
                  <a:srgbClr val="FF3300"/>
                </a:solidFill>
              </a:rPr>
              <a:t>Induction</a:t>
            </a:r>
            <a:endParaRPr lang="en-US" dirty="0"/>
          </a:p>
        </p:txBody>
      </p:sp>
      <p:pic>
        <p:nvPicPr>
          <p:cNvPr id="9" name="Content Placeholder 8" descr="Mode of regulation in prokaryotes, including induction in the lac operon is shown."/>
          <p:cNvPicPr>
            <a:picLocks noGrp="1" noChangeAspect="1"/>
          </p:cNvPicPr>
          <p:nvPr>
            <p:ph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400" y="1142735"/>
            <a:ext cx="3511296" cy="1152144"/>
          </a:xfrm>
        </p:spPr>
      </p:pic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457200" y="3055253"/>
            <a:ext cx="2971800" cy="830947"/>
          </a:xfrm>
        </p:spPr>
        <p:txBody>
          <a:bodyPr/>
          <a:lstStyle/>
          <a:p>
            <a:pPr marL="346075" indent="0">
              <a:buNone/>
            </a:pPr>
            <a:r>
              <a:rPr lang="en-US" altLang="en-US" dirty="0">
                <a:solidFill>
                  <a:srgbClr val="FF3300"/>
                </a:solidFill>
              </a:rPr>
              <a:t>Repression</a:t>
            </a:r>
            <a:endParaRPr lang="en-US" dirty="0"/>
          </a:p>
        </p:txBody>
      </p:sp>
      <p:pic>
        <p:nvPicPr>
          <p:cNvPr id="10" name="Content Placeholder 9" descr="Mode of regulation in prokaryotes, including repression in the arg operon is shown."/>
          <p:cNvPicPr>
            <a:picLocks noGrp="1" noChangeAspect="1"/>
          </p:cNvPicPr>
          <p:nvPr>
            <p:ph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639045"/>
            <a:ext cx="3523997" cy="1272555"/>
          </a:xfrm>
        </p:spPr>
      </p:pic>
      <p:sp>
        <p:nvSpPr>
          <p:cNvPr id="7" name="Content Placeholder 6"/>
          <p:cNvSpPr>
            <a:spLocks noGrp="1"/>
          </p:cNvSpPr>
          <p:nvPr>
            <p:ph idx="15"/>
          </p:nvPr>
        </p:nvSpPr>
        <p:spPr>
          <a:xfrm>
            <a:off x="451556" y="4820689"/>
            <a:ext cx="2825044" cy="569686"/>
          </a:xfrm>
        </p:spPr>
        <p:txBody>
          <a:bodyPr/>
          <a:lstStyle/>
          <a:p>
            <a:pPr marL="346075" indent="0">
              <a:buNone/>
            </a:pPr>
            <a:r>
              <a:rPr lang="en-US" altLang="en-US" dirty="0">
                <a:solidFill>
                  <a:srgbClr val="FF3300"/>
                </a:solidFill>
              </a:rPr>
              <a:t>Activation</a:t>
            </a:r>
            <a:endParaRPr lang="en-US" dirty="0"/>
          </a:p>
        </p:txBody>
      </p:sp>
      <p:pic>
        <p:nvPicPr>
          <p:cNvPr id="11" name="Content Placeholder 10" descr="Mode of regulation in prokaryotes, including regulation in the mal operon."/>
          <p:cNvPicPr>
            <a:picLocks noGrp="1" noChangeAspect="1"/>
          </p:cNvPicPr>
          <p:nvPr>
            <p:ph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465221"/>
            <a:ext cx="3810000" cy="1104635"/>
          </a:xfrm>
        </p:spPr>
      </p:pic>
    </p:spTree>
    <p:extLst>
      <p:ext uri="{BB962C8B-B14F-4D97-AF65-F5344CB8AC3E}">
        <p14:creationId xmlns:p14="http://schemas.microsoft.com/office/powerpoint/2010/main" val="3387347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356" y="234539"/>
            <a:ext cx="8235244" cy="590931"/>
          </a:xfrm>
        </p:spPr>
        <p:txBody>
          <a:bodyPr/>
          <a:lstStyle/>
          <a:p>
            <a:r>
              <a:rPr lang="en-US" altLang="en-US" dirty="0"/>
              <a:t>Epigenetics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Non–sequence specific</a:t>
            </a:r>
            <a:r>
              <a:rPr lang="en-US" altLang="en-US" dirty="0"/>
              <a:t>, heritable traits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79549"/>
            <a:ext cx="8229600" cy="1839951"/>
          </a:xfrm>
        </p:spPr>
        <p:txBody>
          <a:bodyPr/>
          <a:lstStyle/>
          <a:p>
            <a:pPr marL="860425" indent="-514350" eaLnBrk="0" hangingPunct="0">
              <a:buFont typeface="+mj-lt"/>
              <a:buAutoNum type="arabicPeriod"/>
            </a:pPr>
            <a:r>
              <a:rPr lang="en-US" altLang="en-US" dirty="0"/>
              <a:t>Histone modifications	</a:t>
            </a:r>
          </a:p>
          <a:p>
            <a:pPr marL="860425" indent="-514350" eaLnBrk="0" hangingPunct="0">
              <a:buFont typeface="+mj-lt"/>
              <a:buAutoNum type="arabicPeriod"/>
            </a:pPr>
            <a:r>
              <a:rPr lang="en-US" altLang="en-US" dirty="0"/>
              <a:t>D N A methylation</a:t>
            </a:r>
          </a:p>
          <a:p>
            <a:pPr marL="860425" indent="-514350" eaLnBrk="0" hangingPunct="0">
              <a:buFont typeface="+mj-lt"/>
              <a:buAutoNum type="arabicPeriod"/>
            </a:pPr>
            <a:r>
              <a:rPr lang="en-US" altLang="en-US" dirty="0">
                <a:solidFill>
                  <a:srgbClr val="FF0000"/>
                </a:solidFill>
              </a:rPr>
              <a:t>	</a:t>
            </a:r>
            <a:r>
              <a:rPr lang="en-US" altLang="en-US" dirty="0"/>
              <a:t>Non-coding R N 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877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1BB94-7B48-453B-9A47-3D67ED81E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5349"/>
            <a:ext cx="8458200" cy="429105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Compare and contrast the structure of ribonucleic acid (R N A) with that of D N A.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List and compare the different types of R N A.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Describe how ribonucleotides are polymerized into R N A (transcription) and the relation of the sequence of the R N A transcript to the D N A sequence of its gene.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Describe the cellular processing of messenger R N 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27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06400" y="1295400"/>
            <a:ext cx="4279900" cy="2362200"/>
          </a:xfrm>
        </p:spPr>
        <p:txBody>
          <a:bodyPr/>
          <a:lstStyle/>
          <a:p>
            <a:pPr eaLnBrk="0" hangingPunct="0"/>
            <a:r>
              <a:rPr lang="en-US" altLang="en-US" dirty="0">
                <a:solidFill>
                  <a:srgbClr val="FF0000"/>
                </a:solidFill>
              </a:rPr>
              <a:t>Histones</a:t>
            </a:r>
            <a:r>
              <a:rPr lang="en-US" altLang="en-US" dirty="0"/>
              <a:t> affect the accessibility of D N A to the binding of R N A polymerase and transcription factors</a:t>
            </a:r>
            <a:endParaRPr lang="en-US" dirty="0"/>
          </a:p>
        </p:txBody>
      </p:sp>
      <p:pic>
        <p:nvPicPr>
          <p:cNvPr id="5" name="Content Placeholder 4" descr="The assembly of protein factors and R N A polymerase is induced by the interaction of transcription factors and histone acetylation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066800"/>
            <a:ext cx="2795898" cy="5080781"/>
          </a:xfrm>
        </p:spPr>
      </p:pic>
    </p:spTree>
    <p:extLst>
      <p:ext uri="{BB962C8B-B14F-4D97-AF65-F5344CB8AC3E}">
        <p14:creationId xmlns:p14="http://schemas.microsoft.com/office/powerpoint/2010/main" val="20839243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Histone Code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06500"/>
            <a:ext cx="8229600" cy="1458951"/>
          </a:xfrm>
        </p:spPr>
        <p:txBody>
          <a:bodyPr/>
          <a:lstStyle/>
          <a:p>
            <a:pPr marL="346075" indent="0">
              <a:buNone/>
            </a:pPr>
            <a:r>
              <a:rPr lang="en-US" altLang="en-US" dirty="0"/>
              <a:t>Distinct combinations of chemical modifications of histones dictate varying responses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2"/>
          </p:nvPr>
        </p:nvSpPr>
        <p:spPr>
          <a:xfrm>
            <a:off x="457200" y="2819400"/>
            <a:ext cx="8229600" cy="3505200"/>
          </a:xfrm>
        </p:spPr>
        <p:txBody>
          <a:bodyPr/>
          <a:lstStyle/>
          <a:p>
            <a:r>
              <a:rPr lang="en-US" altLang="en-US" dirty="0"/>
              <a:t>Acetylation</a:t>
            </a:r>
          </a:p>
          <a:p>
            <a:r>
              <a:rPr lang="en-US" altLang="en-US" dirty="0"/>
              <a:t>Phosphorylation</a:t>
            </a:r>
          </a:p>
          <a:p>
            <a:r>
              <a:rPr lang="en-US" altLang="en-US" dirty="0"/>
              <a:t>Methylation</a:t>
            </a:r>
          </a:p>
          <a:p>
            <a:r>
              <a:rPr lang="en-US" altLang="en-US" dirty="0"/>
              <a:t>Ubiquitination</a:t>
            </a:r>
          </a:p>
          <a:p>
            <a:r>
              <a:rPr lang="en-US" altLang="en-US" dirty="0" err="1"/>
              <a:t>Ribosylation</a:t>
            </a:r>
            <a:endParaRPr lang="en-US" altLang="en-US" dirty="0"/>
          </a:p>
          <a:p>
            <a:r>
              <a:rPr lang="en-US" altLang="en-US" dirty="0"/>
              <a:t>Glycosylation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5655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 N A Methylation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06104"/>
            <a:ext cx="8229600" cy="1077951"/>
          </a:xfrm>
        </p:spPr>
        <p:txBody>
          <a:bodyPr/>
          <a:lstStyle/>
          <a:p>
            <a:r>
              <a:rPr lang="en-US" altLang="en-US" dirty="0"/>
              <a:t>Methylation of D N A occurs mostly on </a:t>
            </a:r>
            <a:r>
              <a:rPr lang="en-US" altLang="en-US" dirty="0" err="1"/>
              <a:t>cytosines</a:t>
            </a:r>
            <a:r>
              <a:rPr lang="en-US" altLang="en-US" dirty="0"/>
              <a:t> or adenines (5-methyl cytosine)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2"/>
          </p:nvPr>
        </p:nvSpPr>
        <p:spPr>
          <a:xfrm>
            <a:off x="723699" y="2345974"/>
            <a:ext cx="8115501" cy="1502125"/>
          </a:xfrm>
        </p:spPr>
        <p:txBody>
          <a:bodyPr/>
          <a:lstStyle/>
          <a:p>
            <a:pPr marL="346075" indent="0">
              <a:buNone/>
            </a:pPr>
            <a:r>
              <a:rPr lang="en-US" altLang="en-US" dirty="0"/>
              <a:t>Methylation of </a:t>
            </a:r>
            <a:r>
              <a:rPr lang="en-US" altLang="en-US" dirty="0" err="1"/>
              <a:t>cytosines</a:t>
            </a:r>
            <a:r>
              <a:rPr lang="en-US" altLang="en-US" dirty="0"/>
              <a:t> followed by guanine in D N A (C G </a:t>
            </a:r>
            <a:r>
              <a:rPr lang="en-US" altLang="en-US" dirty="0">
                <a:sym typeface="Wingdings" panose="05000000000000000000" pitchFamily="2" charset="2"/>
              </a:rPr>
              <a:t> C M e G)</a:t>
            </a:r>
          </a:p>
          <a:p>
            <a:pPr marL="685800" lvl="1"/>
            <a:r>
              <a:rPr lang="en-US" altLang="en-US" dirty="0">
                <a:sym typeface="Wingdings" panose="05000000000000000000" pitchFamily="2" charset="2"/>
              </a:rPr>
              <a:t>Also called C p G sites</a:t>
            </a:r>
            <a:br>
              <a:rPr lang="en-US" altLang="en-US" dirty="0"/>
            </a:br>
            <a:endParaRPr lang="en-US" altLang="en-US" dirty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3"/>
          </p:nvPr>
        </p:nvSpPr>
        <p:spPr>
          <a:xfrm>
            <a:off x="457200" y="3946202"/>
            <a:ext cx="8610600" cy="2378397"/>
          </a:xfrm>
        </p:spPr>
        <p:txBody>
          <a:bodyPr/>
          <a:lstStyle/>
          <a:p>
            <a:r>
              <a:rPr lang="en-US" altLang="en-US" spc="-60" dirty="0"/>
              <a:t>Two major enzymes methylate eukaryotic D N A:</a:t>
            </a:r>
          </a:p>
          <a:p>
            <a:pPr lvl="1"/>
            <a:r>
              <a:rPr lang="en-US" altLang="en-US" dirty="0"/>
              <a:t>D N A methyltransferase 1 (D N M T1)—</a:t>
            </a:r>
            <a:r>
              <a:rPr lang="en-US" altLang="en-US" dirty="0" err="1"/>
              <a:t>methylates</a:t>
            </a:r>
            <a:r>
              <a:rPr lang="en-US" altLang="en-US" dirty="0"/>
              <a:t> </a:t>
            </a:r>
            <a:r>
              <a:rPr lang="en-US" altLang="en-US" dirty="0" err="1"/>
              <a:t>hemimethylated</a:t>
            </a:r>
            <a:r>
              <a:rPr lang="en-US" altLang="en-US" dirty="0"/>
              <a:t> D N A</a:t>
            </a:r>
          </a:p>
          <a:p>
            <a:pPr lvl="1"/>
            <a:r>
              <a:rPr lang="en-US" altLang="en-US" dirty="0"/>
              <a:t>D N A methyltransferase 3 (D N M T3)—</a:t>
            </a:r>
            <a:r>
              <a:rPr lang="en-US" altLang="en-US" dirty="0" err="1"/>
              <a:t>methylates</a:t>
            </a:r>
            <a:r>
              <a:rPr lang="en-US" altLang="en-US" dirty="0"/>
              <a:t> </a:t>
            </a:r>
            <a:r>
              <a:rPr lang="en-US" altLang="en-US" dirty="0" err="1"/>
              <a:t>unmethylated</a:t>
            </a:r>
            <a:r>
              <a:rPr lang="en-US" altLang="en-US" dirty="0"/>
              <a:t> D N 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9725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 N A Methylation (continued)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3"/>
          </p:nvPr>
        </p:nvSpPr>
        <p:spPr>
          <a:xfrm>
            <a:off x="457200" y="1219200"/>
            <a:ext cx="8001000" cy="2378397"/>
          </a:xfrm>
        </p:spPr>
        <p:txBody>
          <a:bodyPr/>
          <a:lstStyle/>
          <a:p>
            <a:pPr lvl="0"/>
            <a:r>
              <a:rPr lang="en-US" altLang="en-US" dirty="0"/>
              <a:t>Restriction/modification enzymes are responsible for methylation of prokaryotic D N 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1675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Transcriptional Gene Silencing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40574"/>
            <a:ext cx="8534400" cy="180742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Methylation of D N A inhibits transcription of some genes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FF3300"/>
                </a:solidFill>
              </a:rPr>
              <a:t>C p G islands</a:t>
            </a:r>
            <a:r>
              <a:rPr lang="en-US" altLang="en-US" dirty="0"/>
              <a:t> are sites of methylation in human D N A</a:t>
            </a:r>
            <a:endParaRPr lang="en-US" dirty="0"/>
          </a:p>
        </p:txBody>
      </p:sp>
      <p:pic>
        <p:nvPicPr>
          <p:cNvPr id="7" name="Content Placeholder 6" descr="Sequences of D N A called C p G islands are shown."/>
          <p:cNvPicPr>
            <a:picLocks noGrp="1" noChangeAspect="1"/>
          </p:cNvPicPr>
          <p:nvPr>
            <p:ph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605" y="3276600"/>
            <a:ext cx="5804790" cy="1981200"/>
          </a:xfrm>
        </p:spPr>
      </p:pic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3276600" y="5486400"/>
            <a:ext cx="2590800" cy="609600"/>
          </a:xfrm>
        </p:spPr>
        <p:txBody>
          <a:bodyPr/>
          <a:lstStyle/>
          <a:p>
            <a:pPr marL="346075" indent="0">
              <a:buNone/>
            </a:pPr>
            <a:r>
              <a:rPr lang="en-US" altLang="en-US" dirty="0"/>
              <a:t>C p G Island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9374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Non-Coding R N 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5349"/>
            <a:ext cx="8534400" cy="4291051"/>
          </a:xfrm>
        </p:spPr>
        <p:txBody>
          <a:bodyPr/>
          <a:lstStyle/>
          <a:p>
            <a:r>
              <a:rPr lang="en-US" altLang="en-US" dirty="0"/>
              <a:t>Non-coding R N A (n c R N A) are transcribed and processed but not translated</a:t>
            </a:r>
          </a:p>
          <a:p>
            <a:r>
              <a:rPr lang="en-US" altLang="en-US" dirty="0"/>
              <a:t>n c R N A are classified by size</a:t>
            </a:r>
          </a:p>
          <a:p>
            <a:pPr lvl="1"/>
            <a:r>
              <a:rPr lang="en-US" altLang="en-US" dirty="0"/>
              <a:t>Small n c R N A, including micro R N A (m </a:t>
            </a:r>
            <a:r>
              <a:rPr lang="en-US" altLang="en-US" dirty="0" err="1"/>
              <a:t>i</a:t>
            </a:r>
            <a:r>
              <a:rPr lang="en-US" altLang="en-US" dirty="0"/>
              <a:t> R N A) and short interfering R N A (s </a:t>
            </a:r>
            <a:r>
              <a:rPr lang="en-US" altLang="en-US" dirty="0" err="1"/>
              <a:t>i</a:t>
            </a:r>
            <a:r>
              <a:rPr lang="en-US" altLang="en-US" dirty="0"/>
              <a:t> R N A)</a:t>
            </a:r>
          </a:p>
          <a:p>
            <a:pPr lvl="1"/>
            <a:r>
              <a:rPr lang="en-US" altLang="en-US" dirty="0"/>
              <a:t>Long n c R N A (l n c R N A)</a:t>
            </a:r>
          </a:p>
          <a:p>
            <a:r>
              <a:rPr lang="en-US" altLang="en-US" spc="-20" dirty="0"/>
              <a:t>Long n c R N A interact with histones and D N A to affect transcription</a:t>
            </a:r>
            <a:endParaRPr lang="en-US" spc="-20" dirty="0"/>
          </a:p>
        </p:txBody>
      </p:sp>
    </p:spTree>
    <p:extLst>
      <p:ext uri="{BB962C8B-B14F-4D97-AF65-F5344CB8AC3E}">
        <p14:creationId xmlns:p14="http://schemas.microsoft.com/office/powerpoint/2010/main" val="19617850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Non-Coding R N A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1101"/>
            <a:ext cx="8229600" cy="1104900"/>
          </a:xfrm>
        </p:spPr>
        <p:txBody>
          <a:bodyPr/>
          <a:lstStyle/>
          <a:p>
            <a:r>
              <a:rPr lang="en-US" altLang="en-US" dirty="0"/>
              <a:t>Small n c R N A interact with m R N A to affect translation</a:t>
            </a:r>
            <a:endParaRPr lang="en-US" spc="-20" dirty="0"/>
          </a:p>
        </p:txBody>
      </p:sp>
      <p:sp>
        <p:nvSpPr>
          <p:cNvPr id="5" name="Content Placeholder 4"/>
          <p:cNvSpPr>
            <a:spLocks noGrp="1"/>
          </p:cNvSpPr>
          <p:nvPr>
            <p:ph idx="12"/>
          </p:nvPr>
        </p:nvSpPr>
        <p:spPr>
          <a:xfrm>
            <a:off x="457200" y="3886201"/>
            <a:ext cx="8229600" cy="838200"/>
          </a:xfrm>
        </p:spPr>
        <p:txBody>
          <a:bodyPr/>
          <a:lstStyle/>
          <a:p>
            <a:pPr marL="346075" indent="0" algn="ctr">
              <a:buNone/>
            </a:pPr>
            <a:r>
              <a:rPr lang="en-US" altLang="en-US" dirty="0"/>
              <a:t>C p G Island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7309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356" y="234539"/>
            <a:ext cx="8235244" cy="590931"/>
          </a:xfrm>
        </p:spPr>
        <p:txBody>
          <a:bodyPr/>
          <a:lstStyle/>
          <a:p>
            <a:r>
              <a:rPr lang="en-US" altLang="en-US" dirty="0"/>
              <a:t>Long Non-Coding R N 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69949"/>
            <a:ext cx="8229600" cy="1039851"/>
          </a:xfrm>
        </p:spPr>
        <p:txBody>
          <a:bodyPr/>
          <a:lstStyle/>
          <a:p>
            <a:pPr marL="346075" indent="0">
              <a:buNone/>
            </a:pPr>
            <a:r>
              <a:rPr lang="en-US" altLang="en-US" dirty="0"/>
              <a:t>Long non-coding R N A (</a:t>
            </a:r>
            <a:r>
              <a:rPr lang="en-US" altLang="en-US" dirty="0">
                <a:solidFill>
                  <a:srgbClr val="FF0000"/>
                </a:solidFill>
              </a:rPr>
              <a:t>l n c R N A</a:t>
            </a:r>
            <a:r>
              <a:rPr lang="en-US" altLang="en-US" dirty="0"/>
              <a:t>) interact with D N A and proteins to affect transcription</a:t>
            </a:r>
            <a:endParaRPr lang="en-US" dirty="0"/>
          </a:p>
        </p:txBody>
      </p:sp>
      <p:pic>
        <p:nvPicPr>
          <p:cNvPr id="3" name="Content Placeholder 2" descr="l n c R N A's are defined by their length of 200 to 100,000 bases. They are regulators of chromatin structure, functioning in several ways."/>
          <p:cNvPicPr>
            <a:picLocks noGrp="1" noChangeAspect="1"/>
          </p:cNvPicPr>
          <p:nvPr>
            <p:ph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118" y="2438400"/>
            <a:ext cx="5389282" cy="3435668"/>
          </a:xfrm>
        </p:spPr>
      </p:pic>
    </p:spTree>
    <p:extLst>
      <p:ext uri="{BB962C8B-B14F-4D97-AF65-F5344CB8AC3E}">
        <p14:creationId xmlns:p14="http://schemas.microsoft.com/office/powerpoint/2010/main" val="24300180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Post-Transcriptional Gene Silencing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81100"/>
            <a:ext cx="8534400" cy="1638300"/>
          </a:xfrm>
        </p:spPr>
        <p:txBody>
          <a:bodyPr/>
          <a:lstStyle/>
          <a:p>
            <a:pPr marL="346075" indent="0">
              <a:buNone/>
            </a:pPr>
            <a:r>
              <a:rPr lang="en-US" altLang="en-US" dirty="0"/>
              <a:t>micro R N A (</a:t>
            </a:r>
            <a:r>
              <a:rPr lang="en-US" altLang="en-US" dirty="0">
                <a:solidFill>
                  <a:srgbClr val="FF0000"/>
                </a:solidFill>
              </a:rPr>
              <a:t>m </a:t>
            </a:r>
            <a:r>
              <a:rPr lang="en-US" altLang="en-US" dirty="0" err="1">
                <a:solidFill>
                  <a:srgbClr val="FF0000"/>
                </a:solidFill>
              </a:rPr>
              <a:t>i</a:t>
            </a:r>
            <a:r>
              <a:rPr lang="en-US" altLang="en-US" dirty="0">
                <a:solidFill>
                  <a:srgbClr val="FF0000"/>
                </a:solidFill>
              </a:rPr>
              <a:t> R N A</a:t>
            </a:r>
            <a:r>
              <a:rPr lang="en-US" altLang="en-US" dirty="0"/>
              <a:t>) silences specific genes by hybridizing to </a:t>
            </a:r>
            <a:r>
              <a:rPr lang="en-US" altLang="en-US"/>
              <a:t>the 3′ </a:t>
            </a:r>
            <a:r>
              <a:rPr lang="en-US" altLang="en-US" dirty="0"/>
              <a:t>end of the m R N A and preventing protein synthesis</a:t>
            </a:r>
            <a:endParaRPr lang="en-US" dirty="0"/>
          </a:p>
        </p:txBody>
      </p:sp>
      <p:pic>
        <p:nvPicPr>
          <p:cNvPr id="10" name="Content Placeholder 9" descr="A representation of m i R N A transcripts being transcribed from host genes, processed and joined to the R N A-R I S C assembly."/>
          <p:cNvPicPr>
            <a:picLocks noGrp="1" noChangeAspect="1"/>
          </p:cNvPicPr>
          <p:nvPr>
            <p:ph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1" y="2931883"/>
            <a:ext cx="2377006" cy="3285251"/>
          </a:xfrm>
        </p:spPr>
      </p:pic>
    </p:spTree>
    <p:extLst>
      <p:ext uri="{BB962C8B-B14F-4D97-AF65-F5344CB8AC3E}">
        <p14:creationId xmlns:p14="http://schemas.microsoft.com/office/powerpoint/2010/main" val="7914897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356" y="-14760"/>
            <a:ext cx="8235244" cy="1089529"/>
          </a:xfrm>
        </p:spPr>
        <p:txBody>
          <a:bodyPr/>
          <a:lstStyle/>
          <a:p>
            <a:r>
              <a:rPr lang="en-US" altLang="en-US" dirty="0"/>
              <a:t>Post-Transcriptional Gene Silencing (continued)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27170"/>
            <a:ext cx="8229600" cy="1516030"/>
          </a:xfrm>
        </p:spPr>
        <p:txBody>
          <a:bodyPr/>
          <a:lstStyle/>
          <a:p>
            <a:pPr marL="346075" indent="0">
              <a:buNone/>
            </a:pPr>
            <a:r>
              <a:rPr lang="en-US" altLang="en-US" dirty="0"/>
              <a:t>Small interfering R N A (</a:t>
            </a:r>
            <a:r>
              <a:rPr lang="en-US" altLang="en-US" dirty="0">
                <a:solidFill>
                  <a:srgbClr val="FF0000"/>
                </a:solidFill>
              </a:rPr>
              <a:t>s </a:t>
            </a:r>
            <a:r>
              <a:rPr lang="en-US" altLang="en-US" dirty="0" err="1">
                <a:solidFill>
                  <a:srgbClr val="FF0000"/>
                </a:solidFill>
              </a:rPr>
              <a:t>i</a:t>
            </a:r>
            <a:r>
              <a:rPr lang="en-US" altLang="en-US" dirty="0">
                <a:solidFill>
                  <a:srgbClr val="FF0000"/>
                </a:solidFill>
              </a:rPr>
              <a:t> R N A</a:t>
            </a:r>
            <a:r>
              <a:rPr lang="en-US" altLang="en-US" dirty="0"/>
              <a:t>) silence specific genes by promoting degradation of the m R N A target</a:t>
            </a:r>
            <a:endParaRPr lang="en-US" dirty="0"/>
          </a:p>
        </p:txBody>
      </p:sp>
      <p:pic>
        <p:nvPicPr>
          <p:cNvPr id="7" name="Content Placeholder 6" descr="A representation of double-stranded  R N A cleaved into  s i  R N A's  and become part of the R I S C assembly. R I S C binds to the target R N A, beginning R N A cleavage. "/>
          <p:cNvPicPr>
            <a:picLocks noGrp="1" noChangeAspect="1"/>
          </p:cNvPicPr>
          <p:nvPr>
            <p:ph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895601"/>
            <a:ext cx="3226376" cy="3301409"/>
          </a:xfrm>
        </p:spPr>
      </p:pic>
    </p:spTree>
    <p:extLst>
      <p:ext uri="{BB962C8B-B14F-4D97-AF65-F5344CB8AC3E}">
        <p14:creationId xmlns:p14="http://schemas.microsoft.com/office/powerpoint/2010/main" val="636396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1BB94-7B48-453B-9A47-3D67ED81E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(continued)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5349"/>
            <a:ext cx="8458200" cy="200505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Describe regulation of transcription using the Lac operon as an example.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Define </a:t>
            </a:r>
            <a:r>
              <a:rPr lang="en-US" altLang="en-US" i="1" dirty="0"/>
              <a:t>epigenetics, </a:t>
            </a:r>
            <a:r>
              <a:rPr lang="en-US" altLang="en-US" dirty="0"/>
              <a:t>and list examples of epigenetic phenomena.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1707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</a:t>
            </a:r>
            <a:endParaRPr lang="en-US" altLang="en-US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5349"/>
            <a:ext cx="8534400" cy="4367251"/>
          </a:xfrm>
        </p:spPr>
        <p:txBody>
          <a:bodyPr/>
          <a:lstStyle/>
          <a:p>
            <a:r>
              <a:rPr lang="en-US" altLang="en-US" dirty="0"/>
              <a:t>R N A carries genetic information from D N A to ribosomes for protein synthesis</a:t>
            </a:r>
          </a:p>
          <a:p>
            <a:r>
              <a:rPr lang="en-US" altLang="en-US" dirty="0"/>
              <a:t>Different types of R N A have different cellular functions</a:t>
            </a:r>
          </a:p>
          <a:p>
            <a:r>
              <a:rPr lang="en-US" altLang="en-US" dirty="0"/>
              <a:t>R N A is synthesized (transcribed) in a process similar to D N A replication</a:t>
            </a:r>
          </a:p>
          <a:p>
            <a:r>
              <a:rPr lang="en-US" altLang="en-US" dirty="0"/>
              <a:t>Transcription of R N A is constitutive or inducible</a:t>
            </a:r>
          </a:p>
        </p:txBody>
      </p:sp>
    </p:spTree>
    <p:extLst>
      <p:ext uri="{BB962C8B-B14F-4D97-AF65-F5344CB8AC3E}">
        <p14:creationId xmlns:p14="http://schemas.microsoft.com/office/powerpoint/2010/main" val="23490126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Summary (continued)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5349"/>
            <a:ext cx="8534400" cy="4068763"/>
          </a:xfrm>
        </p:spPr>
        <p:txBody>
          <a:bodyPr/>
          <a:lstStyle/>
          <a:p>
            <a:r>
              <a:rPr lang="en-US" altLang="en-US" dirty="0"/>
              <a:t>Inducible genes are expressed only when required</a:t>
            </a:r>
          </a:p>
          <a:p>
            <a:r>
              <a:rPr lang="en-US" altLang="en-US" dirty="0"/>
              <a:t>Epigenetic factors also control expression of genes</a:t>
            </a:r>
          </a:p>
          <a:p>
            <a:pPr lvl="1"/>
            <a:r>
              <a:rPr lang="en-US" altLang="en-US" dirty="0"/>
              <a:t>Histone modification</a:t>
            </a:r>
          </a:p>
          <a:p>
            <a:pPr lvl="1"/>
            <a:r>
              <a:rPr lang="en-US" altLang="en-US" dirty="0"/>
              <a:t>D N A methylation</a:t>
            </a:r>
          </a:p>
          <a:p>
            <a:pPr lvl="1"/>
            <a:r>
              <a:rPr lang="en-US" altLang="en-US" dirty="0"/>
              <a:t>Non-coding R N A</a:t>
            </a:r>
          </a:p>
        </p:txBody>
      </p:sp>
    </p:spTree>
    <p:extLst>
      <p:ext uri="{BB962C8B-B14F-4D97-AF65-F5344CB8AC3E}">
        <p14:creationId xmlns:p14="http://schemas.microsoft.com/office/powerpoint/2010/main" val="3000373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 Dogma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41449"/>
            <a:ext cx="8229600" cy="1458951"/>
          </a:xfrm>
        </p:spPr>
        <p:txBody>
          <a:bodyPr/>
          <a:lstStyle/>
          <a:p>
            <a:pPr marL="346075" indent="0" algn="ctr" eaLnBrk="0" hangingPunct="0">
              <a:buNone/>
            </a:pPr>
            <a:r>
              <a:rPr lang="en-US" altLang="en-US" sz="4400" b="1" dirty="0">
                <a:solidFill>
                  <a:srgbClr val="FF0000"/>
                </a:solidFill>
              </a:rPr>
              <a:t>CENTRAL DOGMA</a:t>
            </a:r>
          </a:p>
          <a:p>
            <a:pPr marL="346075" indent="0" algn="ctr" eaLnBrk="0" hangingPunct="0">
              <a:buNone/>
            </a:pPr>
            <a:r>
              <a:rPr lang="en-US" altLang="en-US" dirty="0"/>
              <a:t>of the transfer of biological information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2"/>
          </p:nvPr>
        </p:nvSpPr>
        <p:spPr>
          <a:xfrm>
            <a:off x="2057400" y="3886200"/>
            <a:ext cx="4800600" cy="687379"/>
          </a:xfrm>
        </p:spPr>
        <p:txBody>
          <a:bodyPr/>
          <a:lstStyle/>
          <a:p>
            <a:pPr marL="346075" indent="0">
              <a:buNone/>
            </a:pPr>
            <a:r>
              <a:rPr lang="en-US" altLang="en-US" dirty="0"/>
              <a:t>D N 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</a:t>
            </a:r>
            <a:r>
              <a:rPr lang="en-US" altLang="en-US" dirty="0"/>
              <a:t> R N 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altLang="en-US" dirty="0"/>
              <a:t>protein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937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 N A Versus R N 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68400"/>
            <a:ext cx="8610600" cy="2641600"/>
          </a:xfrm>
        </p:spPr>
        <p:txBody>
          <a:bodyPr/>
          <a:lstStyle/>
          <a:p>
            <a:pPr marL="342900" indent="-342900" eaLnBrk="0" hangingPunct="0"/>
            <a:r>
              <a:rPr lang="en-US" altLang="en-US" dirty="0"/>
              <a:t>D N A is double stranded; R N A is “single stranded”</a:t>
            </a:r>
          </a:p>
          <a:p>
            <a:pPr marL="342900" indent="-342900" eaLnBrk="0" hangingPunct="0"/>
            <a:r>
              <a:rPr lang="en-US" altLang="en-US" dirty="0"/>
              <a:t>D N A has deoxyribose sugars; R N A has ribose sugars</a:t>
            </a:r>
          </a:p>
          <a:p>
            <a:pPr marL="342900" indent="-342900" eaLnBrk="0" hangingPunct="0"/>
            <a:r>
              <a:rPr lang="en-US" altLang="en-US" dirty="0"/>
              <a:t>D N A contains thymine; R N A contains uracil</a:t>
            </a:r>
          </a:p>
        </p:txBody>
      </p:sp>
      <p:pic>
        <p:nvPicPr>
          <p:cNvPr id="6" name="Content Placeholder 5" descr="R N A differs from D N A, having uracil instead of thymine. Uracil has the pyrimidine ring structure of thymine minus the methyl group. "/>
          <p:cNvPicPr>
            <a:picLocks noGrp="1" noChangeAspect="1"/>
          </p:cNvPicPr>
          <p:nvPr>
            <p:ph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959065"/>
            <a:ext cx="4572000" cy="2189105"/>
          </a:xfrm>
        </p:spPr>
      </p:pic>
    </p:spTree>
    <p:extLst>
      <p:ext uri="{BB962C8B-B14F-4D97-AF65-F5344CB8AC3E}">
        <p14:creationId xmlns:p14="http://schemas.microsoft.com/office/powerpoint/2010/main" val="1336540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Types of R N 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5329"/>
            <a:ext cx="8534400" cy="5373091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altLang="en-US" dirty="0"/>
              <a:t>Messenger R N A (</a:t>
            </a:r>
            <a:r>
              <a:rPr lang="en-US" altLang="en-US" dirty="0">
                <a:solidFill>
                  <a:srgbClr val="FF3300"/>
                </a:solidFill>
              </a:rPr>
              <a:t>m R N A</a:t>
            </a:r>
            <a:r>
              <a:rPr lang="en-US" altLang="en-US" dirty="0"/>
              <a:t>)</a:t>
            </a:r>
          </a:p>
          <a:p>
            <a:pPr>
              <a:spcBef>
                <a:spcPts val="400"/>
              </a:spcBef>
            </a:pPr>
            <a:r>
              <a:rPr lang="en-US" altLang="en-US" dirty="0"/>
              <a:t>Ribosomal R N A (</a:t>
            </a:r>
            <a:r>
              <a:rPr lang="en-US" altLang="en-US" dirty="0">
                <a:solidFill>
                  <a:srgbClr val="FF3300"/>
                </a:solidFill>
              </a:rPr>
              <a:t>r </a:t>
            </a:r>
            <a:r>
              <a:rPr lang="en-US" altLang="en-US" dirty="0" err="1">
                <a:solidFill>
                  <a:srgbClr val="FF3300"/>
                </a:solidFill>
              </a:rPr>
              <a:t>R</a:t>
            </a:r>
            <a:r>
              <a:rPr lang="en-US" altLang="en-US" dirty="0">
                <a:solidFill>
                  <a:srgbClr val="FF3300"/>
                </a:solidFill>
              </a:rPr>
              <a:t> N A</a:t>
            </a:r>
            <a:r>
              <a:rPr lang="en-US" altLang="en-US" dirty="0"/>
              <a:t>)</a:t>
            </a:r>
          </a:p>
          <a:p>
            <a:pPr>
              <a:spcBef>
                <a:spcPts val="400"/>
              </a:spcBef>
            </a:pPr>
            <a:r>
              <a:rPr lang="en-US" altLang="en-US" dirty="0"/>
              <a:t>Transfer R N A (</a:t>
            </a:r>
            <a:r>
              <a:rPr lang="en-US" altLang="en-US" dirty="0">
                <a:solidFill>
                  <a:srgbClr val="FF3300"/>
                </a:solidFill>
              </a:rPr>
              <a:t>t R N A</a:t>
            </a:r>
            <a:r>
              <a:rPr lang="en-US" altLang="en-US" dirty="0"/>
              <a:t>)</a:t>
            </a:r>
          </a:p>
          <a:p>
            <a:pPr>
              <a:spcBef>
                <a:spcPts val="400"/>
              </a:spcBef>
            </a:pPr>
            <a:r>
              <a:rPr lang="en-US" altLang="en-US" dirty="0"/>
              <a:t>Heteronuclear R N A (h n R N A)</a:t>
            </a:r>
          </a:p>
          <a:p>
            <a:pPr>
              <a:spcBef>
                <a:spcPts val="400"/>
              </a:spcBef>
            </a:pPr>
            <a:r>
              <a:rPr lang="en-US" altLang="en-US" dirty="0"/>
              <a:t>Small nuclear R N A (s n R N A)</a:t>
            </a:r>
          </a:p>
          <a:p>
            <a:pPr>
              <a:spcBef>
                <a:spcPts val="400"/>
              </a:spcBef>
            </a:pPr>
            <a:r>
              <a:rPr lang="en-US" altLang="en-US" dirty="0"/>
              <a:t>micro R N A (m </a:t>
            </a:r>
            <a:r>
              <a:rPr lang="en-US" altLang="en-US" dirty="0" err="1"/>
              <a:t>i</a:t>
            </a:r>
            <a:r>
              <a:rPr lang="en-US" altLang="en-US" dirty="0"/>
              <a:t> R N A)</a:t>
            </a:r>
          </a:p>
          <a:p>
            <a:pPr>
              <a:spcBef>
                <a:spcPts val="400"/>
              </a:spcBef>
            </a:pPr>
            <a:r>
              <a:rPr lang="en-US" altLang="en-US" dirty="0"/>
              <a:t>Short interfering R N A (s </a:t>
            </a:r>
            <a:r>
              <a:rPr lang="en-US" altLang="en-US" dirty="0" err="1"/>
              <a:t>i</a:t>
            </a:r>
            <a:r>
              <a:rPr lang="en-US" altLang="en-US" dirty="0"/>
              <a:t> R N A)</a:t>
            </a:r>
          </a:p>
          <a:p>
            <a:pPr>
              <a:spcBef>
                <a:spcPts val="400"/>
              </a:spcBef>
            </a:pPr>
            <a:r>
              <a:rPr lang="en-US" altLang="en-US" dirty="0"/>
              <a:t>Double-stranded R N A (d s R N A)</a:t>
            </a:r>
          </a:p>
          <a:p>
            <a:pPr>
              <a:spcBef>
                <a:spcPts val="400"/>
              </a:spcBef>
            </a:pPr>
            <a:r>
              <a:rPr lang="en-US" altLang="en-US" dirty="0"/>
              <a:t>Many short R N A’s (s n o R N A, t n c R N A, </a:t>
            </a:r>
            <a:r>
              <a:rPr lang="en-US" dirty="0"/>
              <a:t>ellipsis</a:t>
            </a:r>
            <a:r>
              <a:rPr lang="en-US" altLang="en-US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837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356" y="234539"/>
            <a:ext cx="8235244" cy="590931"/>
          </a:xfrm>
        </p:spPr>
        <p:txBody>
          <a:bodyPr/>
          <a:lstStyle/>
          <a:p>
            <a:r>
              <a:rPr lang="en-US" altLang="en-US" dirty="0"/>
              <a:t>R N A Replication Versus D N A Replication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68400"/>
            <a:ext cx="8229600" cy="3936999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/>
              <a:t>R N A replication:</a:t>
            </a:r>
          </a:p>
          <a:p>
            <a:r>
              <a:rPr lang="en-US" altLang="en-US" dirty="0"/>
              <a:t>Requires no priming</a:t>
            </a:r>
          </a:p>
          <a:p>
            <a:r>
              <a:rPr lang="en-US" altLang="en-US" dirty="0"/>
              <a:t>Has many more initiation sites</a:t>
            </a:r>
          </a:p>
          <a:p>
            <a:r>
              <a:rPr lang="en-US" altLang="en-US" dirty="0"/>
              <a:t>Is slower (50–100 </a:t>
            </a:r>
            <a:r>
              <a:rPr lang="en-US" dirty="0"/>
              <a:t>bases per second</a:t>
            </a:r>
            <a:r>
              <a:rPr lang="en-US" altLang="en-US" dirty="0"/>
              <a:t> </a:t>
            </a:r>
            <a:r>
              <a:rPr lang="en-US" dirty="0"/>
              <a:t>versus</a:t>
            </a:r>
            <a:r>
              <a:rPr lang="en-US" altLang="en-US" dirty="0"/>
              <a:t> 1000 </a:t>
            </a:r>
            <a:r>
              <a:rPr lang="en-US" dirty="0"/>
              <a:t>bases per second</a:t>
            </a:r>
            <a:r>
              <a:rPr lang="en-US" altLang="en-US" dirty="0"/>
              <a:t>)</a:t>
            </a:r>
          </a:p>
          <a:p>
            <a:r>
              <a:rPr lang="en-US" altLang="en-US" dirty="0"/>
              <a:t>Has lower </a:t>
            </a:r>
            <a:r>
              <a:rPr lang="en-US" altLang="en-US" dirty="0">
                <a:solidFill>
                  <a:srgbClr val="FF3300"/>
                </a:solidFill>
              </a:rPr>
              <a:t>fidelity</a:t>
            </a:r>
          </a:p>
          <a:p>
            <a:r>
              <a:rPr lang="en-US" altLang="en-US" dirty="0"/>
              <a:t>Is more </a:t>
            </a:r>
            <a:r>
              <a:rPr lang="en-US" altLang="en-US" dirty="0" err="1">
                <a:solidFill>
                  <a:srgbClr val="FF3300"/>
                </a:solidFill>
              </a:rPr>
              <a:t>processive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080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 N A Replication: </a:t>
            </a:r>
            <a:r>
              <a:rPr lang="en-US" altLang="en-US" dirty="0">
                <a:solidFill>
                  <a:srgbClr val="FF0000"/>
                </a:solidFill>
              </a:rPr>
              <a:t>Initiation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R N A synthesis begins at the </a:t>
            </a:r>
            <a:r>
              <a:rPr lang="en-US" altLang="en-US" dirty="0">
                <a:solidFill>
                  <a:srgbClr val="FF0000"/>
                </a:solidFill>
              </a:rPr>
              <a:t>promoter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R N A polymerase</a:t>
            </a:r>
            <a:r>
              <a:rPr lang="en-US" altLang="en-US" dirty="0"/>
              <a:t> and accessory proteins assemble on D N A at this site</a:t>
            </a:r>
          </a:p>
          <a:p>
            <a:r>
              <a:rPr lang="en-US" altLang="en-US" dirty="0"/>
              <a:t>The first base of the synthesized R N A is +1</a:t>
            </a:r>
          </a:p>
        </p:txBody>
      </p:sp>
    </p:spTree>
    <p:extLst>
      <p:ext uri="{BB962C8B-B14F-4D97-AF65-F5344CB8AC3E}">
        <p14:creationId xmlns:p14="http://schemas.microsoft.com/office/powerpoint/2010/main" val="1842910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 N A Replication: </a:t>
            </a:r>
            <a:r>
              <a:rPr lang="en-US" altLang="en-US" dirty="0">
                <a:solidFill>
                  <a:srgbClr val="FF3300"/>
                </a:solidFill>
              </a:rPr>
              <a:t>Promoters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8935"/>
            <a:ext cx="8229600" cy="1067065"/>
          </a:xfrm>
        </p:spPr>
        <p:txBody>
          <a:bodyPr/>
          <a:lstStyle/>
          <a:p>
            <a:pPr marL="346075" indent="0">
              <a:buNone/>
            </a:pPr>
            <a:r>
              <a:rPr lang="en-US" altLang="en-US" dirty="0">
                <a:solidFill>
                  <a:srgbClr val="FF0000"/>
                </a:solidFill>
              </a:rPr>
              <a:t>Prokaryotic promoter</a:t>
            </a:r>
            <a:r>
              <a:rPr lang="en-US" altLang="en-US" dirty="0"/>
              <a:t> consensus sequences:</a:t>
            </a:r>
          </a:p>
          <a:p>
            <a:pPr marL="346075" indent="0">
              <a:buNone/>
            </a:pPr>
            <a:r>
              <a:rPr lang="en-US" altLang="en-US" dirty="0"/>
              <a:t>   –35 T </a:t>
            </a:r>
            <a:r>
              <a:rPr lang="en-US" altLang="en-US" dirty="0" err="1"/>
              <a:t>T</a:t>
            </a:r>
            <a:r>
              <a:rPr lang="en-US" altLang="en-US" dirty="0"/>
              <a:t> G A C A………–10 T A T A </a:t>
            </a:r>
            <a:r>
              <a:rPr lang="en-US" altLang="en-US" dirty="0" err="1"/>
              <a:t>A</a:t>
            </a:r>
            <a:r>
              <a:rPr lang="en-US" altLang="en-US" dirty="0"/>
              <a:t> T……+1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457200" y="2501459"/>
            <a:ext cx="8534400" cy="1537141"/>
          </a:xfrm>
        </p:spPr>
        <p:txBody>
          <a:bodyPr/>
          <a:lstStyle/>
          <a:p>
            <a:pPr marL="346075" indent="0">
              <a:buNone/>
            </a:pPr>
            <a:r>
              <a:rPr lang="en-US" altLang="en-US" dirty="0">
                <a:solidFill>
                  <a:srgbClr val="FF0000"/>
                </a:solidFill>
              </a:rPr>
              <a:t>Eukaryotic promoter</a:t>
            </a:r>
            <a:r>
              <a:rPr lang="en-US" altLang="en-US" dirty="0"/>
              <a:t> consensus sequences (pol Two):</a:t>
            </a:r>
          </a:p>
          <a:p>
            <a:pPr marL="621792" indent="0">
              <a:buNone/>
            </a:pPr>
            <a:r>
              <a:rPr lang="en-US" altLang="en-US" dirty="0"/>
              <a:t>Enhancer…//…CCAAT…//…–25 TATAAT……+1</a:t>
            </a:r>
            <a:endParaRPr lang="en-US" dirty="0"/>
          </a:p>
        </p:txBody>
      </p:sp>
      <p:pic>
        <p:nvPicPr>
          <p:cNvPr id="7" name="Content Placeholder 6" descr="The general arrangement of cis factors in prokaryotes and eukaryotes is shown."/>
          <p:cNvPicPr>
            <a:picLocks noGrp="1" noChangeAspect="1"/>
          </p:cNvPicPr>
          <p:nvPr>
            <p:ph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826" y="4387850"/>
            <a:ext cx="4031574" cy="1821962"/>
          </a:xfrm>
        </p:spPr>
      </p:pic>
    </p:spTree>
    <p:extLst>
      <p:ext uri="{BB962C8B-B14F-4D97-AF65-F5344CB8AC3E}">
        <p14:creationId xmlns:p14="http://schemas.microsoft.com/office/powerpoint/2010/main" val="3159290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AD Nursing">
      <a:dk1>
        <a:srgbClr val="737373"/>
      </a:dk1>
      <a:lt1>
        <a:sysClr val="window" lastClr="FFFFFF"/>
      </a:lt1>
      <a:dk2>
        <a:srgbClr val="28805C"/>
      </a:dk2>
      <a:lt2>
        <a:srgbClr val="FFFFFF"/>
      </a:lt2>
      <a:accent1>
        <a:srgbClr val="28805C"/>
      </a:accent1>
      <a:accent2>
        <a:srgbClr val="737373"/>
      </a:accent2>
      <a:accent3>
        <a:srgbClr val="D99C21"/>
      </a:accent3>
      <a:accent4>
        <a:srgbClr val="C00000"/>
      </a:accent4>
      <a:accent5>
        <a:srgbClr val="BFBFBF"/>
      </a:accent5>
      <a:accent6>
        <a:srgbClr val="C2ECD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91B66E46-3F3C-49C2-9025-2800839DEA96}" vid="{348BD038-7B76-4A48-9886-575F33252E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74F316A9D19642AFB347C36D63796C" ma:contentTypeVersion="5" ma:contentTypeDescription="Create a new document." ma:contentTypeScope="" ma:versionID="cad381adda5b2ce407c58584fcfb8d10">
  <xsd:schema xmlns:xsd="http://www.w3.org/2001/XMLSchema" xmlns:xs="http://www.w3.org/2001/XMLSchema" xmlns:p="http://schemas.microsoft.com/office/2006/metadata/properties" xmlns:ns2="71d46e88-8733-4645-9284-85cf006978cc" xmlns:ns3="88135b7f-3fab-49b6-8009-71309f2107a8" targetNamespace="http://schemas.microsoft.com/office/2006/metadata/properties" ma:root="true" ma:fieldsID="8417b20f22cd2cb04f08b6ff97a2b690" ns2:_="" ns3:_="">
    <xsd:import namespace="71d46e88-8733-4645-9284-85cf006978cc"/>
    <xsd:import namespace="88135b7f-3fab-49b6-8009-71309f2107a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Category" minOccurs="0"/>
                <xsd:element ref="ns3:Sub_x002d_Category" minOccurs="0"/>
                <xsd:element ref="ns3:SortOrder" minOccurs="0"/>
                <xsd:element ref="ns3:v7hm" minOccurs="0"/>
                <xsd:element ref="ns3:Tertiary_x0020_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d46e88-8733-4645-9284-85cf006978c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135b7f-3fab-49b6-8009-71309f2107a8" elementFormDefault="qualified">
    <xsd:import namespace="http://schemas.microsoft.com/office/2006/documentManagement/types"/>
    <xsd:import namespace="http://schemas.microsoft.com/office/infopath/2007/PartnerControls"/>
    <xsd:element name="Category" ma:index="11" nillable="true" ma:displayName="Category" ma:format="Dropdown" ma:internalName="Category">
      <xsd:simpleType>
        <xsd:union memberTypes="dms:Text">
          <xsd:simpleType>
            <xsd:restriction base="dms:Choice">
              <xsd:enumeration value="Additional Images"/>
              <xsd:enumeration value="DavisAdvantage"/>
              <xsd:enumeration value="DavisEdge"/>
              <xsd:enumeration value="DavisForward - internal use only"/>
              <xsd:enumeration value="DavisPlus"/>
              <xsd:enumeration value="Dental Care Decisions"/>
              <xsd:enumeration value="Dosage Calc"/>
              <xsd:enumeration value="F.A. Davis"/>
              <xsd:enumeration value="Fitness Decisions"/>
              <xsd:enumeration value="Kines in Action"/>
              <xsd:enumeration value="Medical Coding Lab"/>
              <xsd:enumeration value="Medical Language Lab"/>
              <xsd:enumeration value="Tabers"/>
            </xsd:restriction>
          </xsd:simpleType>
        </xsd:union>
      </xsd:simpleType>
    </xsd:element>
    <xsd:element name="Sub_x002d_Category" ma:index="12" nillable="true" ma:displayName="Sub-Category" ma:format="Dropdown" ma:internalName="Sub_x002d_Category">
      <xsd:simpleType>
        <xsd:union memberTypes="dms:Text">
          <xsd:simpleType>
            <xsd:restriction base="dms:Choice">
              <xsd:enumeration value="Branding Guide (attachment)"/>
              <xsd:enumeration value="DA Logos"/>
              <xsd:enumeration value="DA Powerpoint Presentation"/>
              <xsd:enumeration value="DC Logo"/>
              <xsd:enumeration value="DC Powerpoint Presentation"/>
              <xsd:enumeration value="DCD Logo"/>
              <xsd:enumeration value="DCD Powerpoint Presentation"/>
              <xsd:enumeration value="DE Logos"/>
              <xsd:enumeration value="DE Powerpoint Presentation"/>
              <xsd:enumeration value="DF Logo"/>
              <xsd:enumeration value="DF Powerpoint Presentation"/>
              <xsd:enumeration value="DP Homepage image"/>
              <xsd:enumeration value="DP Logo"/>
              <xsd:enumeration value="Electronic Devices"/>
              <xsd:enumeration value="FAD Digital Logos"/>
              <xsd:enumeration value="FAD Powerpiont Presentations"/>
              <xsd:enumeration value="FAD Print Logos"/>
              <xsd:enumeration value="FD Logo"/>
              <xsd:enumeration value="FD Powerpoint Presentation"/>
              <xsd:enumeration value="KIA Logo"/>
              <xsd:enumeration value="KIA Powerpoint Presentation"/>
              <xsd:enumeration value="MCL Logo"/>
              <xsd:enumeration value="MCL Powerpoint Presentation"/>
              <xsd:enumeration value="MLL 2.0 Logo"/>
              <xsd:enumeration value="MLL Logo"/>
              <xsd:enumeration value="MLL Powerpoint Presentation"/>
              <xsd:enumeration value="MTC Logo"/>
              <xsd:enumeration value="Taber’s 22"/>
              <xsd:enumeration value="Taber’s 22 with tagline"/>
              <xsd:enumeration value="Tabers Logo"/>
              <xsd:enumeration value="Tabers.com Homepage screen"/>
              <xsd:enumeration value="Useful Images"/>
            </xsd:restriction>
          </xsd:simpleType>
        </xsd:union>
      </xsd:simpleType>
    </xsd:element>
    <xsd:element name="SortOrder" ma:index="13" nillable="true" ma:displayName="SortOrder" ma:internalName="SortOrder">
      <xsd:simpleType>
        <xsd:restriction base="dms:Number"/>
      </xsd:simpleType>
    </xsd:element>
    <xsd:element name="v7hm" ma:index="14" nillable="true" ma:displayName="Tert" ma:internalName="v7hm">
      <xsd:simpleType>
        <xsd:restriction base="dms:Number"/>
      </xsd:simpleType>
    </xsd:element>
    <xsd:element name="Tertiary_x0020_Category" ma:index="15" nillable="true" ma:displayName="Tertiary Category" ma:internalName="Tertiary_x0020_Category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88135b7f-3fab-49b6-8009-71309f2107a8">F.A. Davis</Category>
    <v7hm xmlns="88135b7f-3fab-49b6-8009-71309f2107a8" xsi:nil="true"/>
    <Tertiary_x0020_Category xmlns="88135b7f-3fab-49b6-8009-71309f2107a8" xsi:nil="true"/>
    <Sub_x002d_Category xmlns="88135b7f-3fab-49b6-8009-71309f2107a8">FAD PowerPoint Presentations</Sub_x002d_Category>
    <SortOrder xmlns="88135b7f-3fab-49b6-8009-71309f2107a8" xsi:nil="true"/>
  </documentManagement>
</p:properties>
</file>

<file path=customXml/itemProps1.xml><?xml version="1.0" encoding="utf-8"?>
<ds:datastoreItem xmlns:ds="http://schemas.openxmlformats.org/officeDocument/2006/customXml" ds:itemID="{DE28C97C-1C07-4631-B50A-E80D18B785BB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523EB0E3-5915-4E57-8F39-28F926E76D4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860857-213E-449D-9D68-31992611CF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d46e88-8733-4645-9284-85cf006978cc"/>
    <ds:schemaRef ds:uri="88135b7f-3fab-49b6-8009-71309f2107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8CC939C3-7EE7-4FC7-818E-985D0213E860}">
  <ds:schemaRefs>
    <ds:schemaRef ds:uri="http://purl.org/dc/dcmitype/"/>
    <ds:schemaRef ds:uri="http://purl.org/dc/elements/1.1/"/>
    <ds:schemaRef ds:uri="http://www.w3.org/XML/1998/namespace"/>
    <ds:schemaRef ds:uri="http://schemas.microsoft.com/office/2006/documentManagement/types"/>
    <ds:schemaRef ds:uri="88135b7f-3fab-49b6-8009-71309f2107a8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71d46e88-8733-4645-9284-85cf006978cc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FAD_Nursing_Template_Sample</Template>
  <TotalTime>684</TotalTime>
  <Words>1293</Words>
  <Application>Microsoft Office PowerPoint</Application>
  <PresentationFormat>On-screen Show (4:3)</PresentationFormat>
  <Paragraphs>166</Paragraphs>
  <Slides>31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Symbol</vt:lpstr>
      <vt:lpstr>Times New Roman</vt:lpstr>
      <vt:lpstr>Wingdings</vt:lpstr>
      <vt:lpstr>Office Theme</vt:lpstr>
      <vt:lpstr> </vt:lpstr>
      <vt:lpstr>Objectives</vt:lpstr>
      <vt:lpstr>Objectives (continued)</vt:lpstr>
      <vt:lpstr>Central Dogma</vt:lpstr>
      <vt:lpstr>D N A Versus R N A</vt:lpstr>
      <vt:lpstr>Types of R N A</vt:lpstr>
      <vt:lpstr>R N A Replication Versus D N A Replication</vt:lpstr>
      <vt:lpstr>R N A Replication: Initiation</vt:lpstr>
      <vt:lpstr>R N A Replication: Promoters</vt:lpstr>
      <vt:lpstr>R N A Replication: Elongation</vt:lpstr>
      <vt:lpstr>Prokaryotic R N A Polymerase (R N A P)</vt:lpstr>
      <vt:lpstr>Eukaryotic R N A Polymerases</vt:lpstr>
      <vt:lpstr>m R N A Processing</vt:lpstr>
      <vt:lpstr>Gene Expression</vt:lpstr>
      <vt:lpstr>Gene Expression (continued)</vt:lpstr>
      <vt:lpstr>The Lactose Operon</vt:lpstr>
      <vt:lpstr>The Lactose Operon (continued)</vt:lpstr>
      <vt:lpstr>Modes of Gene Regulation in Prokaryotes</vt:lpstr>
      <vt:lpstr>Epigenetics</vt:lpstr>
      <vt:lpstr>Histones</vt:lpstr>
      <vt:lpstr>The Histone Code</vt:lpstr>
      <vt:lpstr>D N A Methylation</vt:lpstr>
      <vt:lpstr>D N A Methylation (continued)</vt:lpstr>
      <vt:lpstr>Transcriptional Gene Silencing</vt:lpstr>
      <vt:lpstr>Non-Coding R N A</vt:lpstr>
      <vt:lpstr>Non-Coding R N A (continued)</vt:lpstr>
      <vt:lpstr>Long Non-Coding R N A</vt:lpstr>
      <vt:lpstr>Post-Transcriptional Gene Silencing</vt:lpstr>
      <vt:lpstr>Post-Transcriptional Gene Silencing (continued)</vt:lpstr>
      <vt:lpstr>Summary</vt:lpstr>
      <vt:lpstr>Summary (continued)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2: Gene Expression and Epigenetics</dc:title>
  <dc:creator>Buckingham</dc:creator>
  <cp:lastModifiedBy>Jennifer Hastings</cp:lastModifiedBy>
  <cp:revision>376</cp:revision>
  <dcterms:created xsi:type="dcterms:W3CDTF">2019-02-28T04:09:41Z</dcterms:created>
  <dcterms:modified xsi:type="dcterms:W3CDTF">2019-03-29T17:40:37Z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0x010100D074F316A9D19642AFB347C36D63796C</vt:lpwstr>
  </property>
  <property fmtid="{D5CDD505-2E9C-101B-9397-08002B2CF9AE}" pid="3" name="_dlc_DocIdItemGuid">
    <vt:lpwstr>647463b2-28f5-46c6-8d1e-a6b9b2370ab9</vt:lpwstr>
  </property>
  <property fmtid="{D5CDD505-2E9C-101B-9397-08002B2CF9AE}" pid="4" name="Category">
    <vt:lpwstr>.F.A. Davis</vt:lpwstr>
  </property>
  <property fmtid="{D5CDD505-2E9C-101B-9397-08002B2CF9AE}" pid="5" name="v7hm">
    <vt:lpwstr/>
  </property>
  <property fmtid="{D5CDD505-2E9C-101B-9397-08002B2CF9AE}" pid="6" name="Sub-Category">
    <vt:lpwstr>FAD Powerpiont Presentations</vt:lpwstr>
  </property>
  <property fmtid="{D5CDD505-2E9C-101B-9397-08002B2CF9AE}" pid="7" name="SortOrder">
    <vt:lpwstr/>
  </property>
  <property fmtid="{D5CDD505-2E9C-101B-9397-08002B2CF9AE}" pid="8" name="_dlc_DocId">
    <vt:lpwstr>HESUHV4WET5P-708-25</vt:lpwstr>
  </property>
  <property fmtid="{D5CDD505-2E9C-101B-9397-08002B2CF9AE}" pid="9" name="_dlc_DocIdUrl">
    <vt:lpwstr>http://portal.fadavis.com/marketing/_layouts/15/DocIdRedir.aspx?ID=HESUHV4WET5P-708-25, HESUHV4WET5P-708-25</vt:lpwstr>
  </property>
  <property fmtid="{D5CDD505-2E9C-101B-9397-08002B2CF9AE}" pid="10" name="Tertiary Category">
    <vt:lpwstr/>
  </property>
</Properties>
</file>