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912">
          <p15:clr>
            <a:srgbClr val="A4A3A4"/>
          </p15:clr>
        </p15:guide>
        <p15:guide id="2" pos="2880">
          <p15:clr>
            <a:srgbClr val="A4A3A4"/>
          </p15:clr>
        </p15:guide>
      </p15:sldGuideLst>
    </p:ext>
    <p:ext uri="http://customooxmlschemas.google.com/">
      <go:slidesCustomData xmlns:go="http://customooxmlschemas.google.com/" r:id="rId39" roundtripDataSignature="AMtx7mhCN1JuqexfRyYTswspcVH6WSWK/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912"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customschemas.google.com/relationships/presentationmetadata" Target="metadata"/><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3" name="Google Shape;123;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4" name="Google Shape;124;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92" name="Google Shape;192;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Inorganic methods are preferred for routine testing because the chemicals used are less hazardous. In this case, proteins are precipitated and removed by centrifugation. The nucleic acid in the supernatant can then be precipitated and resuspended in a convenient volume and concentration.</a:t>
            </a:r>
            <a:endParaRPr/>
          </a:p>
        </p:txBody>
      </p:sp>
      <p:sp>
        <p:nvSpPr>
          <p:cNvPr id="193" name="Google Shape;193;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99" name="Google Shape;199;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Solid-phase (column) isolation systems are most frequently used. Nucleic acid is collected on the column, washed, and eluted in a convenient volume (about 50 microliters).</a:t>
            </a:r>
            <a:endParaRPr/>
          </a:p>
        </p:txBody>
      </p:sp>
      <p:sp>
        <p:nvSpPr>
          <p:cNvPr id="200" name="Google Shape;200;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1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06" name="Google Shape;206;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7" name="Google Shape;207;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14" name="Google Shape;214;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a:t>Rapid extraction from minimal tissues involves removing or inactivating contaminants without trying to further isolate the D N A.</a:t>
            </a:r>
            <a:endParaRPr/>
          </a:p>
          <a:p>
            <a:pPr indent="0" lvl="0" marL="0" rtl="0" algn="l">
              <a:spcBef>
                <a:spcPts val="0"/>
              </a:spcBef>
              <a:spcAft>
                <a:spcPts val="0"/>
              </a:spcAft>
              <a:buNone/>
            </a:pPr>
            <a:r>
              <a:t/>
            </a:r>
            <a:endParaRPr/>
          </a:p>
        </p:txBody>
      </p:sp>
      <p:sp>
        <p:nvSpPr>
          <p:cNvPr id="215" name="Google Shape;215;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1" name="Google Shape;221;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2" name="Google Shape;222;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2" name="Google Shape;232;p1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p1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38" name="Google Shape;238;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Crude cell lysates of nucleic acid from fixed tissue are simply made by physically removing tissue from slides (macrodissection) into proteinase K solution. The lysates can be further purified using column (solid-phase) purification.</a:t>
            </a:r>
            <a:endParaRPr/>
          </a:p>
        </p:txBody>
      </p:sp>
      <p:sp>
        <p:nvSpPr>
          <p:cNvPr id="239" name="Google Shape;239;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1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46" name="Google Shape;246;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There are two options for the preparation of mitochondrial D N A: Isolate the mitochondria first by differential centrifugation, or just use total D N A, which contains the mitochondrial D N A.</a:t>
            </a:r>
            <a:endParaRPr/>
          </a:p>
        </p:txBody>
      </p:sp>
      <p:sp>
        <p:nvSpPr>
          <p:cNvPr id="247" name="Google Shape;247;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4" name="Google Shape;254;p1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p1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1" name="Google Shape;261;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2" name="Google Shape;262;p1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31" name="Google Shape;131;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2" name="Google Shape;132;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p2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69" name="Google Shape;269;p2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0" name="Google Shape;270;p2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p2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6" name="Google Shape;276;p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7" name="Google Shape;277;p2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8" name="Google Shape;288;p2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5" name="Google Shape;295;p2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4" name="Google Shape;304;p2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p2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15" name="Google Shape;315;p2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There are two approaches to R N A isolation.</a:t>
            </a:r>
            <a:endParaRPr/>
          </a:p>
        </p:txBody>
      </p:sp>
      <p:sp>
        <p:nvSpPr>
          <p:cNvPr id="316" name="Google Shape;316;p2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p2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22" name="Google Shape;322;p2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RNF reagents designed for R N A are used. Otherwise, the methods are similar to those of D N A.</a:t>
            </a:r>
            <a:endParaRPr/>
          </a:p>
        </p:txBody>
      </p:sp>
      <p:sp>
        <p:nvSpPr>
          <p:cNvPr id="323" name="Google Shape;323;p2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p2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29" name="Google Shape;329;p2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RNF reagents designed for R N A are used. Otherwise, the methods are similar to those of D N A.</a:t>
            </a:r>
            <a:endParaRPr/>
          </a:p>
          <a:p>
            <a:pPr indent="0" lvl="0" marL="0" rtl="0" algn="l">
              <a:spcBef>
                <a:spcPts val="0"/>
              </a:spcBef>
              <a:spcAft>
                <a:spcPts val="0"/>
              </a:spcAft>
              <a:buNone/>
            </a:pPr>
            <a:r>
              <a:t/>
            </a:r>
            <a:endParaRPr/>
          </a:p>
        </p:txBody>
      </p:sp>
      <p:sp>
        <p:nvSpPr>
          <p:cNvPr id="330" name="Google Shape;330;p2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p2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36" name="Google Shape;336;p2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Although there are many types of R N A, messenger R N A is usually the target for genetic testing. Ribosomal R N A makes up most (~80%) of total isolated R N A.</a:t>
            </a:r>
            <a:endParaRPr/>
          </a:p>
        </p:txBody>
      </p:sp>
      <p:sp>
        <p:nvSpPr>
          <p:cNvPr id="337" name="Google Shape;337;p2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 name="Shape 341"/>
        <p:cNvGrpSpPr/>
        <p:nvPr/>
      </p:nvGrpSpPr>
      <p:grpSpPr>
        <a:xfrm>
          <a:off x="0" y="0"/>
          <a:ext cx="0" cy="0"/>
          <a:chOff x="0" y="0"/>
          <a:chExt cx="0" cy="0"/>
        </a:xfrm>
      </p:grpSpPr>
      <p:sp>
        <p:nvSpPr>
          <p:cNvPr id="342" name="Google Shape;342;p2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43" name="Google Shape;343;p2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Isolation of messenger R N A may be enhanced using columns covalently attached to polyU or polyT oligomers that hydrogen bond specifically to mR N A polyA tails.</a:t>
            </a:r>
            <a:endParaRPr/>
          </a:p>
        </p:txBody>
      </p:sp>
      <p:sp>
        <p:nvSpPr>
          <p:cNvPr id="344" name="Google Shape;344;p2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38" name="Google Shape;138;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 name="Google Shape;139;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p3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0" name="Google Shape;350;p3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1" name="Google Shape;351;p3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p3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9" name="Google Shape;359;p3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p3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66" name="Google Shape;366;p3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7" name="Google Shape;367;p3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p3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73" name="Google Shape;373;p3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4" name="Google Shape;374;p3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45" name="Google Shape;145;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3" name="Google Shape;153;p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0" name="Google Shape;160;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66" name="Google Shape;166;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3" name="Google Shape;173;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4" name="Google Shape;174;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85" name="Google Shape;185;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After cell lysis, organic chemicals (phenol + chloroform) strip contaminants away from the nucleic acid. Because these chemicals are hydrophobic, two phases form. The nucleic acid is in the aqueous phase (upper phase under these conditions). Ethanol (or isopropanol) precipitates nucleic acid, which can be collected by centrifugation and resuspended in a smaller volume to increase the concentration of nucleic acid.</a:t>
            </a:r>
            <a:endParaRPr/>
          </a:p>
        </p:txBody>
      </p:sp>
      <p:sp>
        <p:nvSpPr>
          <p:cNvPr id="186" name="Google Shape;186;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Chapter and Title" showMasterSp="0">
  <p:cSld name="4_Chapter and Title">
    <p:spTree>
      <p:nvGrpSpPr>
        <p:cNvPr id="19" name="Shape 19"/>
        <p:cNvGrpSpPr/>
        <p:nvPr/>
      </p:nvGrpSpPr>
      <p:grpSpPr>
        <a:xfrm>
          <a:off x="0" y="0"/>
          <a:ext cx="0" cy="0"/>
          <a:chOff x="0" y="0"/>
          <a:chExt cx="0" cy="0"/>
        </a:xfrm>
      </p:grpSpPr>
      <p:sp>
        <p:nvSpPr>
          <p:cNvPr id="20" name="Google Shape;20;p35"/>
          <p:cNvSpPr/>
          <p:nvPr>
            <p:ph idx="2" type="pic"/>
          </p:nvPr>
        </p:nvSpPr>
        <p:spPr>
          <a:xfrm>
            <a:off x="381000" y="1143000"/>
            <a:ext cx="2590800" cy="35687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lvl="1"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lvl="2"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1" name="Google Shape;21;p35"/>
          <p:cNvSpPr txBox="1"/>
          <p:nvPr>
            <p:ph idx="1" type="body"/>
          </p:nvPr>
        </p:nvSpPr>
        <p:spPr>
          <a:xfrm>
            <a:off x="3429000" y="2362200"/>
            <a:ext cx="5410200" cy="565150"/>
          </a:xfrm>
          <a:prstGeom prst="rect">
            <a:avLst/>
          </a:prstGeom>
          <a:noFill/>
          <a:ln>
            <a:noFill/>
          </a:ln>
        </p:spPr>
        <p:txBody>
          <a:bodyPr anchorCtr="0" anchor="t" bIns="45700" lIns="91425" spcFirstLastPara="1" rIns="91425" wrap="square" tIns="45700">
            <a:noAutofit/>
          </a:bodyPr>
          <a:lstStyle>
            <a:lvl1pPr indent="-228600" lvl="0" marL="457200" algn="r">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2" name="Google Shape;22;p35"/>
          <p:cNvSpPr txBox="1"/>
          <p:nvPr>
            <p:ph idx="3" type="body"/>
          </p:nvPr>
        </p:nvSpPr>
        <p:spPr>
          <a:xfrm>
            <a:off x="3423557" y="3008009"/>
            <a:ext cx="5410200" cy="565150"/>
          </a:xfrm>
          <a:prstGeom prst="rect">
            <a:avLst/>
          </a:prstGeom>
          <a:noFill/>
          <a:ln>
            <a:noFill/>
          </a:ln>
        </p:spPr>
        <p:txBody>
          <a:bodyPr anchorCtr="0" anchor="t" bIns="45700" lIns="91425" spcFirstLastPara="1" rIns="91425" wrap="square" tIns="45700">
            <a:noAutofit/>
          </a:bodyPr>
          <a:lstStyle>
            <a:lvl1pPr indent="-228600" lvl="0" marL="457200" algn="r">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3" name="Google Shape;23;p35"/>
          <p:cNvSpPr/>
          <p:nvPr/>
        </p:nvSpPr>
        <p:spPr>
          <a:xfrm>
            <a:off x="0" y="6356350"/>
            <a:ext cx="9144000" cy="50729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 name="Google Shape;24;p35"/>
          <p:cNvSpPr txBox="1"/>
          <p:nvPr/>
        </p:nvSpPr>
        <p:spPr>
          <a:xfrm>
            <a:off x="101599" y="6470650"/>
            <a:ext cx="2422525"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rgbClr val="585858"/>
                </a:solidFill>
                <a:latin typeface="Calibri"/>
                <a:ea typeface="Calibri"/>
                <a:cs typeface="Calibri"/>
                <a:sym typeface="Calibri"/>
              </a:rPr>
              <a:t>Copyright ©2019 F.A. Davis Company</a:t>
            </a:r>
            <a:endParaRPr/>
          </a:p>
        </p:txBody>
      </p:sp>
      <p:pic>
        <p:nvPicPr>
          <p:cNvPr id="25" name="Google Shape;25;p35"/>
          <p:cNvPicPr preferRelativeResize="0"/>
          <p:nvPr/>
        </p:nvPicPr>
        <p:blipFill rotWithShape="1">
          <a:blip r:embed="rId2">
            <a:alphaModFix/>
          </a:blip>
          <a:srcRect b="0" l="0" r="0" t="0"/>
          <a:stretch/>
        </p:blipFill>
        <p:spPr>
          <a:xfrm>
            <a:off x="7977294" y="6492183"/>
            <a:ext cx="1005840" cy="354528"/>
          </a:xfrm>
          <a:prstGeom prst="rect">
            <a:avLst/>
          </a:prstGeom>
          <a:noFill/>
          <a:ln>
            <a:noFill/>
          </a:ln>
        </p:spPr>
      </p:pic>
      <p:sp>
        <p:nvSpPr>
          <p:cNvPr id="26" name="Google Shape;26;p35"/>
          <p:cNvSpPr/>
          <p:nvPr/>
        </p:nvSpPr>
        <p:spPr>
          <a:xfrm>
            <a:off x="0" y="4728898"/>
            <a:ext cx="9144000" cy="1708150"/>
          </a:xfrm>
          <a:prstGeom prst="rect">
            <a:avLst/>
          </a:prstGeom>
          <a:solidFill>
            <a:srgbClr val="28805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27" name="Google Shape;27;p35"/>
          <p:cNvCxnSpPr/>
          <p:nvPr/>
        </p:nvCxnSpPr>
        <p:spPr>
          <a:xfrm>
            <a:off x="0" y="4728898"/>
            <a:ext cx="9144000" cy="0"/>
          </a:xfrm>
          <a:prstGeom prst="straightConnector1">
            <a:avLst/>
          </a:prstGeom>
          <a:noFill/>
          <a:ln cap="flat" cmpd="sng" w="50800">
            <a:solidFill>
              <a:srgbClr val="D99C21"/>
            </a:solidFill>
            <a:prstDash val="solid"/>
            <a:round/>
            <a:headEnd len="sm" w="sm" type="none"/>
            <a:tailEnd len="sm" w="sm" type="none"/>
          </a:ln>
        </p:spPr>
      </p:cxnSp>
      <p:pic>
        <p:nvPicPr>
          <p:cNvPr id="28" name="Google Shape;28;p35"/>
          <p:cNvPicPr preferRelativeResize="0"/>
          <p:nvPr/>
        </p:nvPicPr>
        <p:blipFill rotWithShape="1">
          <a:blip r:embed="rId3">
            <a:alphaModFix/>
          </a:blip>
          <a:srcRect b="0" l="0" r="0" t="0"/>
          <a:stretch/>
        </p:blipFill>
        <p:spPr>
          <a:xfrm>
            <a:off x="0" y="6426743"/>
            <a:ext cx="9169400" cy="48773"/>
          </a:xfrm>
          <a:prstGeom prst="rect">
            <a:avLst/>
          </a:prstGeom>
          <a:noFill/>
          <a:ln>
            <a:noFill/>
          </a:ln>
        </p:spPr>
      </p:pic>
      <p:sp>
        <p:nvSpPr>
          <p:cNvPr id="29" name="Google Shape;29;p35"/>
          <p:cNvSpPr txBox="1"/>
          <p:nvPr>
            <p:ph type="title"/>
          </p:nvPr>
        </p:nvSpPr>
        <p:spPr>
          <a:xfrm>
            <a:off x="381000" y="163941"/>
            <a:ext cx="5706534" cy="590931"/>
          </a:xfrm>
          <a:prstGeom prst="rect">
            <a:avLst/>
          </a:prstGeom>
          <a:noFill/>
          <a:ln>
            <a:noFill/>
          </a:ln>
        </p:spPr>
        <p:txBody>
          <a:bodyPr anchorCtr="0" anchor="ctr" bIns="45700" lIns="91425" spcFirstLastPara="1" rIns="91425" wrap="square" tIns="45700">
            <a:spAutoFit/>
          </a:bodyPr>
          <a:lstStyle>
            <a:lvl1pPr lvl="0" algn="r">
              <a:lnSpc>
                <a:spcPct val="90000"/>
              </a:lnSpc>
              <a:spcBef>
                <a:spcPts val="0"/>
              </a:spcBef>
              <a:spcAft>
                <a:spcPts val="0"/>
              </a:spcAft>
              <a:buSzPts val="1400"/>
              <a:buNone/>
              <a:defRPr sz="3600">
                <a:solidFill>
                  <a:srgbClr val="565656"/>
                </a:solidFill>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Tree>
  </p:cSld>
  <p:clrMapOvr>
    <a:masterClrMapping/>
  </p:clrMapOvr>
  <p:extLst>
    <p:ext uri="{DCECCB84-F9BA-43D5-87BE-67443E8EF086}">
      <p15:sldGuideLst>
        <p15:guide id="1" orient="horz" pos="2160">
          <p15:clr>
            <a:srgbClr val="FBAE40"/>
          </p15:clr>
        </p15:guide>
        <p15:guide id="2" pos="288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Lead-in Head, and Bulleted List">
  <p:cSld name="Title, Lead-in Head, and Bulleted List">
    <p:spTree>
      <p:nvGrpSpPr>
        <p:cNvPr id="82" name="Shape 82"/>
        <p:cNvGrpSpPr/>
        <p:nvPr/>
      </p:nvGrpSpPr>
      <p:grpSpPr>
        <a:xfrm>
          <a:off x="0" y="0"/>
          <a:ext cx="0" cy="0"/>
          <a:chOff x="0" y="0"/>
          <a:chExt cx="0" cy="0"/>
        </a:xfrm>
      </p:grpSpPr>
      <p:sp>
        <p:nvSpPr>
          <p:cNvPr id="83" name="Google Shape;83;p4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84" name="Google Shape;84;p44"/>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5" name="Google Shape;85;p44"/>
          <p:cNvSpPr txBox="1"/>
          <p:nvPr>
            <p:ph idx="2" type="body"/>
          </p:nvPr>
        </p:nvSpPr>
        <p:spPr>
          <a:xfrm>
            <a:off x="457200" y="1741449"/>
            <a:ext cx="8229600" cy="40687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wo Bulleted Lists">
  <p:cSld name="1_Two Bulleted Lists">
    <p:spTree>
      <p:nvGrpSpPr>
        <p:cNvPr id="86" name="Shape 86"/>
        <p:cNvGrpSpPr/>
        <p:nvPr/>
      </p:nvGrpSpPr>
      <p:grpSpPr>
        <a:xfrm>
          <a:off x="0" y="0"/>
          <a:ext cx="0" cy="0"/>
          <a:chOff x="0" y="0"/>
          <a:chExt cx="0" cy="0"/>
        </a:xfrm>
      </p:grpSpPr>
      <p:sp>
        <p:nvSpPr>
          <p:cNvPr id="87" name="Google Shape;87;p4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88" name="Google Shape;88;p45"/>
          <p:cNvSpPr txBox="1"/>
          <p:nvPr>
            <p:ph idx="1" type="body"/>
          </p:nvPr>
        </p:nvSpPr>
        <p:spPr>
          <a:xfrm>
            <a:off x="756356" y="11430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defRPr>
            </a:lvl1pPr>
            <a:lvl2pPr indent="-381000" lvl="1" marL="914400" algn="l">
              <a:spcBef>
                <a:spcPts val="480"/>
              </a:spcBef>
              <a:spcAft>
                <a:spcPts val="0"/>
              </a:spcAft>
              <a:buSzPts val="2400"/>
              <a:buChar char="•"/>
              <a:defRPr sz="2400">
                <a:solidFill>
                  <a:srgbClr val="565656"/>
                </a:solidFill>
              </a:defRPr>
            </a:lvl2pPr>
            <a:lvl3pPr indent="-355600" lvl="2" marL="1371600" algn="l">
              <a:spcBef>
                <a:spcPts val="400"/>
              </a:spcBef>
              <a:spcAft>
                <a:spcPts val="0"/>
              </a:spcAft>
              <a:buSzPts val="2000"/>
              <a:buChar char="‒"/>
              <a:defRPr sz="2000">
                <a:solidFill>
                  <a:srgbClr val="565656"/>
                </a:solidFill>
              </a:defRPr>
            </a:lvl3pPr>
            <a:lvl4pPr indent="-342900" lvl="3" marL="1828800" algn="l">
              <a:spcBef>
                <a:spcPts val="360"/>
              </a:spcBef>
              <a:spcAft>
                <a:spcPts val="0"/>
              </a:spcAft>
              <a:buClr>
                <a:srgbClr val="565656"/>
              </a:buClr>
              <a:buSzPts val="1800"/>
              <a:buFont typeface="Noto Sans Symbols"/>
              <a:buChar char="▪"/>
              <a:defRPr sz="1800">
                <a:solidFill>
                  <a:srgbClr val="565656"/>
                </a:solidFill>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89" name="Google Shape;89;p45"/>
          <p:cNvSpPr txBox="1"/>
          <p:nvPr>
            <p:ph idx="2" type="body"/>
          </p:nvPr>
        </p:nvSpPr>
        <p:spPr>
          <a:xfrm>
            <a:off x="5023556" y="11430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latin typeface="Calibri"/>
                <a:ea typeface="Calibri"/>
                <a:cs typeface="Calibri"/>
                <a:sym typeface="Calibri"/>
              </a:defRPr>
            </a:lvl1pPr>
            <a:lvl2pPr indent="-381000" lvl="1" marL="914400" algn="l">
              <a:spcBef>
                <a:spcPts val="480"/>
              </a:spcBef>
              <a:spcAft>
                <a:spcPts val="0"/>
              </a:spcAft>
              <a:buSzPts val="2400"/>
              <a:buChar char="•"/>
              <a:defRPr sz="2400">
                <a:solidFill>
                  <a:srgbClr val="565656"/>
                </a:solidFill>
                <a:latin typeface="Calibri"/>
                <a:ea typeface="Calibri"/>
                <a:cs typeface="Calibri"/>
                <a:sym typeface="Calibri"/>
              </a:defRPr>
            </a:lvl2pPr>
            <a:lvl3pPr indent="-355600" lvl="2" marL="1371600" algn="l">
              <a:spcBef>
                <a:spcPts val="400"/>
              </a:spcBef>
              <a:spcAft>
                <a:spcPts val="0"/>
              </a:spcAft>
              <a:buSzPts val="2000"/>
              <a:buChar char="‒"/>
              <a:defRPr sz="2000">
                <a:solidFill>
                  <a:srgbClr val="565656"/>
                </a:solidFill>
                <a:latin typeface="Calibri"/>
                <a:ea typeface="Calibri"/>
                <a:cs typeface="Calibri"/>
                <a:sym typeface="Calibri"/>
              </a:defRPr>
            </a:lvl3pPr>
            <a:lvl4pPr indent="-342900" lvl="3" marL="1828800" algn="l">
              <a:spcBef>
                <a:spcPts val="360"/>
              </a:spcBef>
              <a:spcAft>
                <a:spcPts val="0"/>
              </a:spcAft>
              <a:buClr>
                <a:srgbClr val="565656"/>
              </a:buClr>
              <a:buSzPts val="1800"/>
              <a:buFont typeface="Noto Sans Symbols"/>
              <a:buChar char="▪"/>
              <a:defRPr sz="1800">
                <a:solidFill>
                  <a:srgbClr val="565656"/>
                </a:solidFill>
                <a:latin typeface="Calibri"/>
                <a:ea typeface="Calibri"/>
                <a:cs typeface="Calibri"/>
                <a:sym typeface="Calibri"/>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Bulleted Lists with Heads">
  <p:cSld name="2 Bulleted Lists with Heads">
    <p:spTree>
      <p:nvGrpSpPr>
        <p:cNvPr id="90" name="Shape 90"/>
        <p:cNvGrpSpPr/>
        <p:nvPr/>
      </p:nvGrpSpPr>
      <p:grpSpPr>
        <a:xfrm>
          <a:off x="0" y="0"/>
          <a:ext cx="0" cy="0"/>
          <a:chOff x="0" y="0"/>
          <a:chExt cx="0" cy="0"/>
        </a:xfrm>
      </p:grpSpPr>
      <p:sp>
        <p:nvSpPr>
          <p:cNvPr id="91" name="Google Shape;91;p4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92" name="Google Shape;92;p46"/>
          <p:cNvSpPr txBox="1"/>
          <p:nvPr>
            <p:ph idx="1" type="body"/>
          </p:nvPr>
        </p:nvSpPr>
        <p:spPr>
          <a:xfrm>
            <a:off x="755650" y="1173163"/>
            <a:ext cx="4044950" cy="639762"/>
          </a:xfrm>
          <a:prstGeom prst="rect">
            <a:avLst/>
          </a:prstGeom>
          <a:noFill/>
          <a:ln>
            <a:noFill/>
          </a:ln>
        </p:spPr>
        <p:txBody>
          <a:bodyPr anchorCtr="0" anchor="t" bIns="45700" lIns="91425" spcFirstLastPara="1" rIns="91425" wrap="square" tIns="45700">
            <a:noAutofit/>
          </a:bodyPr>
          <a:lstStyle>
            <a:lvl1pPr indent="-228600" lvl="0" marL="457200" algn="l">
              <a:spcBef>
                <a:spcPts val="560"/>
              </a:spcBef>
              <a:spcAft>
                <a:spcPts val="0"/>
              </a:spcAft>
              <a:buSzPts val="2800"/>
              <a:buNone/>
              <a:defRPr b="1" sz="28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3" name="Google Shape;93;p46"/>
          <p:cNvSpPr txBox="1"/>
          <p:nvPr>
            <p:ph idx="2" type="body"/>
          </p:nvPr>
        </p:nvSpPr>
        <p:spPr>
          <a:xfrm>
            <a:off x="755650" y="1901825"/>
            <a:ext cx="4044950" cy="39624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4" name="Google Shape;94;p46"/>
          <p:cNvSpPr txBox="1"/>
          <p:nvPr>
            <p:ph idx="3" type="body"/>
          </p:nvPr>
        </p:nvSpPr>
        <p:spPr>
          <a:xfrm>
            <a:off x="4953000" y="1181100"/>
            <a:ext cx="4038600" cy="660400"/>
          </a:xfrm>
          <a:prstGeom prst="rect">
            <a:avLst/>
          </a:prstGeom>
          <a:noFill/>
          <a:ln>
            <a:noFill/>
          </a:ln>
        </p:spPr>
        <p:txBody>
          <a:bodyPr anchorCtr="0" anchor="t" bIns="45700" lIns="91425" spcFirstLastPara="1" rIns="91425" wrap="square" tIns="45700">
            <a:noAutofit/>
          </a:bodyPr>
          <a:lstStyle>
            <a:lvl1pPr indent="-228600" lvl="0" marL="457200" algn="l">
              <a:spcBef>
                <a:spcPts val="560"/>
              </a:spcBef>
              <a:spcAft>
                <a:spcPts val="0"/>
              </a:spcAft>
              <a:buSzPts val="2800"/>
              <a:buNone/>
              <a:defRPr b="1" sz="28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5" name="Google Shape;95;p46"/>
          <p:cNvSpPr txBox="1"/>
          <p:nvPr>
            <p:ph idx="4" type="body"/>
          </p:nvPr>
        </p:nvSpPr>
        <p:spPr>
          <a:xfrm>
            <a:off x="4953000" y="1901825"/>
            <a:ext cx="4038600" cy="39624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ulleted List and Figure">
  <p:cSld name="Bulleted List and Figure">
    <p:spTree>
      <p:nvGrpSpPr>
        <p:cNvPr id="96" name="Shape 96"/>
        <p:cNvGrpSpPr/>
        <p:nvPr/>
      </p:nvGrpSpPr>
      <p:grpSpPr>
        <a:xfrm>
          <a:off x="0" y="0"/>
          <a:ext cx="0" cy="0"/>
          <a:chOff x="0" y="0"/>
          <a:chExt cx="0" cy="0"/>
        </a:xfrm>
      </p:grpSpPr>
      <p:sp>
        <p:nvSpPr>
          <p:cNvPr id="97" name="Google Shape;97;p4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98" name="Google Shape;98;p47"/>
          <p:cNvSpPr txBox="1"/>
          <p:nvPr>
            <p:ph idx="1" type="body"/>
          </p:nvPr>
        </p:nvSpPr>
        <p:spPr>
          <a:xfrm>
            <a:off x="762000" y="1219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defRPr>
            </a:lvl1pPr>
            <a:lvl2pPr indent="-381000" lvl="1" marL="914400" algn="l">
              <a:spcBef>
                <a:spcPts val="480"/>
              </a:spcBef>
              <a:spcAft>
                <a:spcPts val="0"/>
              </a:spcAft>
              <a:buSzPts val="2400"/>
              <a:buChar char="•"/>
              <a:defRPr sz="2400">
                <a:solidFill>
                  <a:srgbClr val="565656"/>
                </a:solidFill>
              </a:defRPr>
            </a:lvl2pPr>
            <a:lvl3pPr indent="-355600" lvl="2" marL="1371600" algn="l">
              <a:spcBef>
                <a:spcPts val="400"/>
              </a:spcBef>
              <a:spcAft>
                <a:spcPts val="0"/>
              </a:spcAft>
              <a:buSzPts val="2000"/>
              <a:buChar char="‒"/>
              <a:defRPr sz="2000">
                <a:solidFill>
                  <a:srgbClr val="565656"/>
                </a:solidFill>
              </a:defRPr>
            </a:lvl3pPr>
            <a:lvl4pPr indent="-342900" lvl="3" marL="1828800" algn="l">
              <a:spcBef>
                <a:spcPts val="360"/>
              </a:spcBef>
              <a:spcAft>
                <a:spcPts val="0"/>
              </a:spcAft>
              <a:buClr>
                <a:srgbClr val="565656"/>
              </a:buClr>
              <a:buSzPts val="1800"/>
              <a:buFont typeface="Noto Sans Symbols"/>
              <a:buChar char="▪"/>
              <a:defRPr sz="1800">
                <a:solidFill>
                  <a:srgbClr val="565656"/>
                </a:solidFill>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99" name="Google Shape;99;p47"/>
          <p:cNvSpPr/>
          <p:nvPr>
            <p:ph idx="2" type="pic"/>
          </p:nvPr>
        </p:nvSpPr>
        <p:spPr>
          <a:xfrm>
            <a:off x="4953000" y="1219200"/>
            <a:ext cx="3733800" cy="452628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lvl="1"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lvl="2"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igure">
  <p:cSld name="Title and Figure">
    <p:spTree>
      <p:nvGrpSpPr>
        <p:cNvPr id="100" name="Shape 100"/>
        <p:cNvGrpSpPr/>
        <p:nvPr/>
      </p:nvGrpSpPr>
      <p:grpSpPr>
        <a:xfrm>
          <a:off x="0" y="0"/>
          <a:ext cx="0" cy="0"/>
          <a:chOff x="0" y="0"/>
          <a:chExt cx="0" cy="0"/>
        </a:xfrm>
      </p:grpSpPr>
      <p:sp>
        <p:nvSpPr>
          <p:cNvPr id="101" name="Google Shape;101;p48"/>
          <p:cNvSpPr txBox="1"/>
          <p:nvPr>
            <p:ph type="title"/>
          </p:nvPr>
        </p:nvSpPr>
        <p:spPr>
          <a:xfrm>
            <a:off x="762000" y="239154"/>
            <a:ext cx="8229600" cy="590550"/>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02" name="Google Shape;102;p48"/>
          <p:cNvSpPr/>
          <p:nvPr>
            <p:ph idx="2" type="pic"/>
          </p:nvPr>
        </p:nvSpPr>
        <p:spPr>
          <a:xfrm>
            <a:off x="762000" y="1326995"/>
            <a:ext cx="3505200" cy="4540405"/>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lvl="1"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lvl="2"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03" name="Google Shape;103;p48"/>
          <p:cNvSpPr txBox="1"/>
          <p:nvPr>
            <p:ph idx="1" type="body"/>
          </p:nvPr>
        </p:nvSpPr>
        <p:spPr>
          <a:xfrm>
            <a:off x="4495800" y="3200400"/>
            <a:ext cx="4495800" cy="838200"/>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None/>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able">
  <p:cSld name="Title and Table">
    <p:spTree>
      <p:nvGrpSpPr>
        <p:cNvPr id="104" name="Shape 104"/>
        <p:cNvGrpSpPr/>
        <p:nvPr/>
      </p:nvGrpSpPr>
      <p:grpSpPr>
        <a:xfrm>
          <a:off x="0" y="0"/>
          <a:ext cx="0" cy="0"/>
          <a:chOff x="0" y="0"/>
          <a:chExt cx="0" cy="0"/>
        </a:xfrm>
      </p:grpSpPr>
      <p:sp>
        <p:nvSpPr>
          <p:cNvPr id="105" name="Google Shape;105;p49"/>
          <p:cNvSpPr txBox="1"/>
          <p:nvPr>
            <p:ph type="title"/>
          </p:nvPr>
        </p:nvSpPr>
        <p:spPr>
          <a:xfrm>
            <a:off x="762000" y="239154"/>
            <a:ext cx="8229600" cy="590550"/>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estion">
  <p:cSld name="Question">
    <p:spTree>
      <p:nvGrpSpPr>
        <p:cNvPr id="106" name="Shape 106"/>
        <p:cNvGrpSpPr/>
        <p:nvPr/>
      </p:nvGrpSpPr>
      <p:grpSpPr>
        <a:xfrm>
          <a:off x="0" y="0"/>
          <a:ext cx="0" cy="0"/>
          <a:chOff x="0" y="0"/>
          <a:chExt cx="0" cy="0"/>
        </a:xfrm>
      </p:grpSpPr>
      <p:sp>
        <p:nvSpPr>
          <p:cNvPr id="107" name="Google Shape;107;p5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08" name="Google Shape;108;p50"/>
          <p:cNvSpPr txBox="1"/>
          <p:nvPr>
            <p:ph idx="1" type="body"/>
          </p:nvPr>
        </p:nvSpPr>
        <p:spPr>
          <a:xfrm>
            <a:off x="457200" y="1181100"/>
            <a:ext cx="8534400" cy="457200"/>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None/>
              <a:defRPr b="1"/>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9" name="Google Shape;109;p50"/>
          <p:cNvSpPr txBox="1"/>
          <p:nvPr>
            <p:ph idx="2" type="body"/>
          </p:nvPr>
        </p:nvSpPr>
        <p:spPr>
          <a:xfrm>
            <a:off x="457200" y="2057400"/>
            <a:ext cx="8534400" cy="4038600"/>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SzPts val="3200"/>
              <a:buFont typeface="Calibri"/>
              <a:buAutoNum type="alphaUcPeriod"/>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nswer">
  <p:cSld name="Answer">
    <p:spTree>
      <p:nvGrpSpPr>
        <p:cNvPr id="110" name="Shape 110"/>
        <p:cNvGrpSpPr/>
        <p:nvPr/>
      </p:nvGrpSpPr>
      <p:grpSpPr>
        <a:xfrm>
          <a:off x="0" y="0"/>
          <a:ext cx="0" cy="0"/>
          <a:chOff x="0" y="0"/>
          <a:chExt cx="0" cy="0"/>
        </a:xfrm>
      </p:grpSpPr>
      <p:sp>
        <p:nvSpPr>
          <p:cNvPr id="111" name="Google Shape;111;p5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12" name="Google Shape;112;p51"/>
          <p:cNvSpPr txBox="1"/>
          <p:nvPr>
            <p:ph idx="1" type="body"/>
          </p:nvPr>
        </p:nvSpPr>
        <p:spPr>
          <a:xfrm>
            <a:off x="457200" y="1219200"/>
            <a:ext cx="8534400" cy="381000"/>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None/>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13" name="Google Shape;113;p51"/>
          <p:cNvSpPr txBox="1"/>
          <p:nvPr>
            <p:ph idx="2" type="body"/>
          </p:nvPr>
        </p:nvSpPr>
        <p:spPr>
          <a:xfrm>
            <a:off x="457200" y="2057400"/>
            <a:ext cx="8534400" cy="4038600"/>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None/>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lickerCheck">
  <p:cSld name="ClickerCheck">
    <p:spTree>
      <p:nvGrpSpPr>
        <p:cNvPr id="114" name="Shape 114"/>
        <p:cNvGrpSpPr/>
        <p:nvPr/>
      </p:nvGrpSpPr>
      <p:grpSpPr>
        <a:xfrm>
          <a:off x="0" y="0"/>
          <a:ext cx="0" cy="0"/>
          <a:chOff x="0" y="0"/>
          <a:chExt cx="0" cy="0"/>
        </a:xfrm>
      </p:grpSpPr>
      <p:sp>
        <p:nvSpPr>
          <p:cNvPr id="115" name="Google Shape;115;p5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16" name="Google Shape;116;p52"/>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Font typeface="Calibri"/>
              <a:buNone/>
              <a:defRPr b="0"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17" name="Google Shape;117;p52"/>
          <p:cNvSpPr txBox="1"/>
          <p:nvPr>
            <p:ph idx="2" type="body"/>
          </p:nvPr>
        </p:nvSpPr>
        <p:spPr>
          <a:xfrm>
            <a:off x="457200" y="1763751"/>
            <a:ext cx="8229600" cy="406876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SzPts val="3200"/>
              <a:buFont typeface="Calibri"/>
              <a:buAutoNum type="alphaUcPeriod"/>
              <a:defRPr/>
            </a:lvl1pPr>
            <a:lvl2pPr indent="-406400" lvl="1" marL="914400" algn="l">
              <a:spcBef>
                <a:spcPts val="560"/>
              </a:spcBef>
              <a:spcAft>
                <a:spcPts val="0"/>
              </a:spcAft>
              <a:buSzPts val="2800"/>
              <a:buChar char="•"/>
              <a:defRPr/>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rgbClr val="737373"/>
              </a:buClr>
              <a:buSzPts val="1800"/>
              <a:buFont typeface="Noto Sans Symbols"/>
              <a:buChar char="▪"/>
              <a:defRPr sz="1800">
                <a:solidFill>
                  <a:srgbClr val="737373"/>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lickerCheck">
  <p:cSld name="1_ClickerCheck">
    <p:spTree>
      <p:nvGrpSpPr>
        <p:cNvPr id="118" name="Shape 118"/>
        <p:cNvGrpSpPr/>
        <p:nvPr/>
      </p:nvGrpSpPr>
      <p:grpSpPr>
        <a:xfrm>
          <a:off x="0" y="0"/>
          <a:ext cx="0" cy="0"/>
          <a:chOff x="0" y="0"/>
          <a:chExt cx="0" cy="0"/>
        </a:xfrm>
      </p:grpSpPr>
      <p:sp>
        <p:nvSpPr>
          <p:cNvPr id="119" name="Google Shape;119;p53"/>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Font typeface="Calibri"/>
              <a:buNone/>
              <a:defRPr b="0"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20" name="Google Shape;120;p53"/>
          <p:cNvSpPr txBox="1"/>
          <p:nvPr>
            <p:ph idx="2" type="body"/>
          </p:nvPr>
        </p:nvSpPr>
        <p:spPr>
          <a:xfrm>
            <a:off x="457200" y="1763751"/>
            <a:ext cx="8229600" cy="4068763"/>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Font typeface="Calibri"/>
              <a:buNone/>
              <a:defRPr/>
            </a:lvl1pPr>
            <a:lvl2pPr indent="-406400" lvl="1" marL="914400" algn="l">
              <a:spcBef>
                <a:spcPts val="560"/>
              </a:spcBef>
              <a:spcAft>
                <a:spcPts val="0"/>
              </a:spcAft>
              <a:buSzPts val="2800"/>
              <a:buChar char="•"/>
              <a:defRPr/>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rgbClr val="737373"/>
              </a:buClr>
              <a:buSzPts val="1800"/>
              <a:buFont typeface="Noto Sans Symbols"/>
              <a:buChar char="▪"/>
              <a:defRPr sz="1800">
                <a:solidFill>
                  <a:srgbClr val="737373"/>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ulleted List">
  <p:cSld name="Title and Bulleted List">
    <p:spTree>
      <p:nvGrpSpPr>
        <p:cNvPr id="30" name="Shape 30"/>
        <p:cNvGrpSpPr/>
        <p:nvPr/>
      </p:nvGrpSpPr>
      <p:grpSpPr>
        <a:xfrm>
          <a:off x="0" y="0"/>
          <a:ext cx="0" cy="0"/>
          <a:chOff x="0" y="0"/>
          <a:chExt cx="0" cy="0"/>
        </a:xfrm>
      </p:grpSpPr>
      <p:sp>
        <p:nvSpPr>
          <p:cNvPr id="31" name="Google Shape;31;p3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32" name="Google Shape;32;p36"/>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4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Lead-in Head, and Bulleted List">
  <p:cSld name="2_Title, Lead-in Head, and Bulleted List">
    <p:spTree>
      <p:nvGrpSpPr>
        <p:cNvPr id="33" name="Shape 33"/>
        <p:cNvGrpSpPr/>
        <p:nvPr/>
      </p:nvGrpSpPr>
      <p:grpSpPr>
        <a:xfrm>
          <a:off x="0" y="0"/>
          <a:ext cx="0" cy="0"/>
          <a:chOff x="0" y="0"/>
          <a:chExt cx="0" cy="0"/>
        </a:xfrm>
      </p:grpSpPr>
      <p:sp>
        <p:nvSpPr>
          <p:cNvPr id="34" name="Google Shape;34;p3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35" name="Google Shape;35;p37"/>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6" name="Google Shape;36;p37"/>
          <p:cNvSpPr txBox="1"/>
          <p:nvPr>
            <p:ph idx="2" type="body"/>
          </p:nvPr>
        </p:nvSpPr>
        <p:spPr>
          <a:xfrm>
            <a:off x="457200" y="1741449"/>
            <a:ext cx="8229600" cy="19161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7" name="Google Shape;37;p37"/>
          <p:cNvSpPr txBox="1"/>
          <p:nvPr>
            <p:ph idx="3" type="body"/>
          </p:nvPr>
        </p:nvSpPr>
        <p:spPr>
          <a:xfrm>
            <a:off x="457200" y="3886200"/>
            <a:ext cx="8229600" cy="20050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Lead-in Head, and Bulleted List">
  <p:cSld name="3_Title, Lead-in Head, and Bulleted List">
    <p:spTree>
      <p:nvGrpSpPr>
        <p:cNvPr id="38" name="Shape 38"/>
        <p:cNvGrpSpPr/>
        <p:nvPr/>
      </p:nvGrpSpPr>
      <p:grpSpPr>
        <a:xfrm>
          <a:off x="0" y="0"/>
          <a:ext cx="0" cy="0"/>
          <a:chOff x="0" y="0"/>
          <a:chExt cx="0" cy="0"/>
        </a:xfrm>
      </p:grpSpPr>
      <p:sp>
        <p:nvSpPr>
          <p:cNvPr id="39" name="Google Shape;39;p3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40" name="Google Shape;40;p38"/>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1" name="Google Shape;41;p38"/>
          <p:cNvSpPr txBox="1"/>
          <p:nvPr>
            <p:ph idx="2" type="body"/>
          </p:nvPr>
        </p:nvSpPr>
        <p:spPr>
          <a:xfrm>
            <a:off x="457200" y="1741449"/>
            <a:ext cx="8229600" cy="10779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2" name="Google Shape;42;p38"/>
          <p:cNvSpPr txBox="1"/>
          <p:nvPr>
            <p:ph idx="3" type="body"/>
          </p:nvPr>
        </p:nvSpPr>
        <p:spPr>
          <a:xfrm>
            <a:off x="457200" y="2971801"/>
            <a:ext cx="8229600" cy="1371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3" name="Google Shape;43;p38"/>
          <p:cNvSpPr txBox="1"/>
          <p:nvPr>
            <p:ph idx="4" type="body"/>
          </p:nvPr>
        </p:nvSpPr>
        <p:spPr>
          <a:xfrm>
            <a:off x="457200" y="4495802"/>
            <a:ext cx="8229600" cy="1371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Title, Lead-in Head, and Bulleted List">
  <p:cSld name="5_Title, Lead-in Head, and Bulleted List">
    <p:spTree>
      <p:nvGrpSpPr>
        <p:cNvPr id="44" name="Shape 44"/>
        <p:cNvGrpSpPr/>
        <p:nvPr/>
      </p:nvGrpSpPr>
      <p:grpSpPr>
        <a:xfrm>
          <a:off x="0" y="0"/>
          <a:ext cx="0" cy="0"/>
          <a:chOff x="0" y="0"/>
          <a:chExt cx="0" cy="0"/>
        </a:xfrm>
      </p:grpSpPr>
      <p:sp>
        <p:nvSpPr>
          <p:cNvPr id="45" name="Google Shape;45;p3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46" name="Google Shape;46;p39"/>
          <p:cNvSpPr txBox="1"/>
          <p:nvPr>
            <p:ph idx="1" type="body"/>
          </p:nvPr>
        </p:nvSpPr>
        <p:spPr>
          <a:xfrm>
            <a:off x="457200" y="1218935"/>
            <a:ext cx="8229600" cy="533665"/>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7" name="Google Shape;47;p39"/>
          <p:cNvSpPr txBox="1"/>
          <p:nvPr>
            <p:ph idx="2" type="body"/>
          </p:nvPr>
        </p:nvSpPr>
        <p:spPr>
          <a:xfrm>
            <a:off x="457200" y="1884378"/>
            <a:ext cx="8229600" cy="59687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8" name="Google Shape;48;p39"/>
          <p:cNvSpPr txBox="1"/>
          <p:nvPr>
            <p:ph idx="3" type="body"/>
          </p:nvPr>
        </p:nvSpPr>
        <p:spPr>
          <a:xfrm>
            <a:off x="457200" y="2613027"/>
            <a:ext cx="8229600" cy="58737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9" name="Google Shape;49;p39"/>
          <p:cNvSpPr txBox="1"/>
          <p:nvPr>
            <p:ph idx="4" type="body"/>
          </p:nvPr>
        </p:nvSpPr>
        <p:spPr>
          <a:xfrm>
            <a:off x="457200" y="3342936"/>
            <a:ext cx="8229600" cy="619464"/>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0" name="Google Shape;50;p39"/>
          <p:cNvSpPr txBox="1"/>
          <p:nvPr>
            <p:ph idx="5" type="body"/>
          </p:nvPr>
        </p:nvSpPr>
        <p:spPr>
          <a:xfrm>
            <a:off x="445546" y="4069974"/>
            <a:ext cx="8229600" cy="619464"/>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1" name="Google Shape;51;p39"/>
          <p:cNvSpPr txBox="1"/>
          <p:nvPr>
            <p:ph idx="6" type="body"/>
          </p:nvPr>
        </p:nvSpPr>
        <p:spPr>
          <a:xfrm>
            <a:off x="445546" y="4808847"/>
            <a:ext cx="8229600" cy="619464"/>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2" name="Google Shape;52;p39"/>
          <p:cNvSpPr txBox="1"/>
          <p:nvPr>
            <p:ph idx="7" type="body"/>
          </p:nvPr>
        </p:nvSpPr>
        <p:spPr>
          <a:xfrm>
            <a:off x="457200" y="5517774"/>
            <a:ext cx="8229600" cy="349626"/>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3" name="Google Shape;53;p39"/>
          <p:cNvSpPr txBox="1"/>
          <p:nvPr>
            <p:ph idx="8" type="body"/>
          </p:nvPr>
        </p:nvSpPr>
        <p:spPr>
          <a:xfrm>
            <a:off x="457200" y="5956863"/>
            <a:ext cx="8229600" cy="349626"/>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Bulleted Lists">
  <p:cSld name="Two Bulleted Lists">
    <p:spTree>
      <p:nvGrpSpPr>
        <p:cNvPr id="54" name="Shape 54"/>
        <p:cNvGrpSpPr/>
        <p:nvPr/>
      </p:nvGrpSpPr>
      <p:grpSpPr>
        <a:xfrm>
          <a:off x="0" y="0"/>
          <a:ext cx="0" cy="0"/>
          <a:chOff x="0" y="0"/>
          <a:chExt cx="0" cy="0"/>
        </a:xfrm>
      </p:grpSpPr>
      <p:sp>
        <p:nvSpPr>
          <p:cNvPr id="55" name="Google Shape;55;p4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56" name="Google Shape;56;p40"/>
          <p:cNvSpPr txBox="1"/>
          <p:nvPr>
            <p:ph idx="1" type="body"/>
          </p:nvPr>
        </p:nvSpPr>
        <p:spPr>
          <a:xfrm>
            <a:off x="756356" y="1143001"/>
            <a:ext cx="4038600" cy="4191000"/>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defRPr>
            </a:lvl1pPr>
            <a:lvl2pPr indent="-381000" lvl="1" marL="914400" algn="l">
              <a:spcBef>
                <a:spcPts val="480"/>
              </a:spcBef>
              <a:spcAft>
                <a:spcPts val="0"/>
              </a:spcAft>
              <a:buSzPts val="2400"/>
              <a:buChar char="•"/>
              <a:defRPr sz="2400">
                <a:solidFill>
                  <a:srgbClr val="565656"/>
                </a:solidFill>
              </a:defRPr>
            </a:lvl2pPr>
            <a:lvl3pPr indent="-355600" lvl="2" marL="1371600" algn="l">
              <a:spcBef>
                <a:spcPts val="400"/>
              </a:spcBef>
              <a:spcAft>
                <a:spcPts val="0"/>
              </a:spcAft>
              <a:buSzPts val="2000"/>
              <a:buChar char="‒"/>
              <a:defRPr sz="2000">
                <a:solidFill>
                  <a:srgbClr val="565656"/>
                </a:solidFill>
              </a:defRPr>
            </a:lvl3pPr>
            <a:lvl4pPr indent="-342900" lvl="3" marL="1828800" algn="l">
              <a:spcBef>
                <a:spcPts val="360"/>
              </a:spcBef>
              <a:spcAft>
                <a:spcPts val="0"/>
              </a:spcAft>
              <a:buClr>
                <a:srgbClr val="565656"/>
              </a:buClr>
              <a:buSzPts val="1800"/>
              <a:buFont typeface="Noto Sans Symbols"/>
              <a:buChar char="▪"/>
              <a:defRPr sz="1800">
                <a:solidFill>
                  <a:srgbClr val="565656"/>
                </a:solidFill>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57" name="Google Shape;57;p40"/>
          <p:cNvSpPr txBox="1"/>
          <p:nvPr>
            <p:ph idx="2" type="body"/>
          </p:nvPr>
        </p:nvSpPr>
        <p:spPr>
          <a:xfrm>
            <a:off x="5023556" y="1143000"/>
            <a:ext cx="4038600" cy="4191001"/>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latin typeface="Calibri"/>
                <a:ea typeface="Calibri"/>
                <a:cs typeface="Calibri"/>
                <a:sym typeface="Calibri"/>
              </a:defRPr>
            </a:lvl1pPr>
            <a:lvl2pPr indent="-381000" lvl="1" marL="914400" algn="l">
              <a:spcBef>
                <a:spcPts val="480"/>
              </a:spcBef>
              <a:spcAft>
                <a:spcPts val="0"/>
              </a:spcAft>
              <a:buSzPts val="2400"/>
              <a:buChar char="•"/>
              <a:defRPr sz="2400">
                <a:solidFill>
                  <a:srgbClr val="565656"/>
                </a:solidFill>
                <a:latin typeface="Calibri"/>
                <a:ea typeface="Calibri"/>
                <a:cs typeface="Calibri"/>
                <a:sym typeface="Calibri"/>
              </a:defRPr>
            </a:lvl2pPr>
            <a:lvl3pPr indent="-355600" lvl="2" marL="1371600" algn="l">
              <a:spcBef>
                <a:spcPts val="400"/>
              </a:spcBef>
              <a:spcAft>
                <a:spcPts val="0"/>
              </a:spcAft>
              <a:buSzPts val="2000"/>
              <a:buChar char="‒"/>
              <a:defRPr sz="2000">
                <a:solidFill>
                  <a:srgbClr val="565656"/>
                </a:solidFill>
                <a:latin typeface="Calibri"/>
                <a:ea typeface="Calibri"/>
                <a:cs typeface="Calibri"/>
                <a:sym typeface="Calibri"/>
              </a:defRPr>
            </a:lvl3pPr>
            <a:lvl4pPr indent="-342900" lvl="3" marL="1828800" algn="l">
              <a:spcBef>
                <a:spcPts val="360"/>
              </a:spcBef>
              <a:spcAft>
                <a:spcPts val="0"/>
              </a:spcAft>
              <a:buClr>
                <a:srgbClr val="565656"/>
              </a:buClr>
              <a:buSzPts val="1800"/>
              <a:buFont typeface="Noto Sans Symbols"/>
              <a:buChar char="▪"/>
              <a:defRPr sz="1800">
                <a:solidFill>
                  <a:srgbClr val="565656"/>
                </a:solidFill>
                <a:latin typeface="Calibri"/>
                <a:ea typeface="Calibri"/>
                <a:cs typeface="Calibri"/>
                <a:sym typeface="Calibri"/>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58" name="Google Shape;58;p40"/>
          <p:cNvSpPr txBox="1"/>
          <p:nvPr>
            <p:ph idx="3" type="body"/>
          </p:nvPr>
        </p:nvSpPr>
        <p:spPr>
          <a:xfrm>
            <a:off x="762000" y="5486400"/>
            <a:ext cx="8229600" cy="76199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 Lead-in Head, and Bulleted List">
  <p:cSld name="4_Title, Lead-in Head, and Bulleted List">
    <p:spTree>
      <p:nvGrpSpPr>
        <p:cNvPr id="59" name="Shape 59"/>
        <p:cNvGrpSpPr/>
        <p:nvPr/>
      </p:nvGrpSpPr>
      <p:grpSpPr>
        <a:xfrm>
          <a:off x="0" y="0"/>
          <a:ext cx="0" cy="0"/>
          <a:chOff x="0" y="0"/>
          <a:chExt cx="0" cy="0"/>
        </a:xfrm>
      </p:grpSpPr>
      <p:sp>
        <p:nvSpPr>
          <p:cNvPr id="60" name="Google Shape;60;p4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61" name="Google Shape;61;p41"/>
          <p:cNvSpPr txBox="1"/>
          <p:nvPr>
            <p:ph idx="1" type="body"/>
          </p:nvPr>
        </p:nvSpPr>
        <p:spPr>
          <a:xfrm>
            <a:off x="457200" y="1218935"/>
            <a:ext cx="8229600" cy="10779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2" name="Google Shape;62;p41"/>
          <p:cNvSpPr txBox="1"/>
          <p:nvPr>
            <p:ph idx="2" type="body"/>
          </p:nvPr>
        </p:nvSpPr>
        <p:spPr>
          <a:xfrm>
            <a:off x="457200" y="2449287"/>
            <a:ext cx="8229600" cy="1371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3" name="Google Shape;63;p41"/>
          <p:cNvSpPr txBox="1"/>
          <p:nvPr>
            <p:ph idx="3" type="body"/>
          </p:nvPr>
        </p:nvSpPr>
        <p:spPr>
          <a:xfrm>
            <a:off x="457200" y="3973288"/>
            <a:ext cx="8229600" cy="1371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4" name="Google Shape;64;p41"/>
          <p:cNvSpPr txBox="1"/>
          <p:nvPr>
            <p:ph idx="4" type="body"/>
          </p:nvPr>
        </p:nvSpPr>
        <p:spPr>
          <a:xfrm>
            <a:off x="457200" y="5450114"/>
            <a:ext cx="8229600" cy="798286"/>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Slide" showMasterSp="0">
  <p:cSld name="Cover Slide">
    <p:spTree>
      <p:nvGrpSpPr>
        <p:cNvPr id="65" name="Shape 65"/>
        <p:cNvGrpSpPr/>
        <p:nvPr/>
      </p:nvGrpSpPr>
      <p:grpSpPr>
        <a:xfrm>
          <a:off x="0" y="0"/>
          <a:ext cx="0" cy="0"/>
          <a:chOff x="0" y="0"/>
          <a:chExt cx="0" cy="0"/>
        </a:xfrm>
      </p:grpSpPr>
      <p:sp>
        <p:nvSpPr>
          <p:cNvPr id="66" name="Google Shape;66;p42"/>
          <p:cNvSpPr/>
          <p:nvPr>
            <p:ph idx="2" type="pic"/>
          </p:nvPr>
        </p:nvSpPr>
        <p:spPr>
          <a:xfrm>
            <a:off x="2689302" y="228600"/>
            <a:ext cx="3733800" cy="42672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lvl="1"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lvl="2"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67" name="Google Shape;67;p42"/>
          <p:cNvSpPr/>
          <p:nvPr/>
        </p:nvSpPr>
        <p:spPr>
          <a:xfrm>
            <a:off x="0" y="6356350"/>
            <a:ext cx="9144000" cy="50729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8" name="Google Shape;68;p42"/>
          <p:cNvSpPr txBox="1"/>
          <p:nvPr/>
        </p:nvSpPr>
        <p:spPr>
          <a:xfrm>
            <a:off x="101599" y="6470650"/>
            <a:ext cx="2422525"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rgbClr val="585858"/>
                </a:solidFill>
                <a:latin typeface="Calibri"/>
                <a:ea typeface="Calibri"/>
                <a:cs typeface="Calibri"/>
                <a:sym typeface="Calibri"/>
              </a:rPr>
              <a:t>Copyright ©2019 F.A. Davis Company</a:t>
            </a:r>
            <a:endParaRPr/>
          </a:p>
        </p:txBody>
      </p:sp>
      <p:pic>
        <p:nvPicPr>
          <p:cNvPr id="69" name="Google Shape;69;p42"/>
          <p:cNvPicPr preferRelativeResize="0"/>
          <p:nvPr/>
        </p:nvPicPr>
        <p:blipFill rotWithShape="1">
          <a:blip r:embed="rId2">
            <a:alphaModFix/>
          </a:blip>
          <a:srcRect b="0" l="0" r="0" t="0"/>
          <a:stretch/>
        </p:blipFill>
        <p:spPr>
          <a:xfrm>
            <a:off x="7977294" y="6492183"/>
            <a:ext cx="1005840" cy="354528"/>
          </a:xfrm>
          <a:prstGeom prst="rect">
            <a:avLst/>
          </a:prstGeom>
          <a:noFill/>
          <a:ln>
            <a:noFill/>
          </a:ln>
        </p:spPr>
      </p:pic>
      <p:sp>
        <p:nvSpPr>
          <p:cNvPr id="70" name="Google Shape;70;p42"/>
          <p:cNvSpPr/>
          <p:nvPr/>
        </p:nvSpPr>
        <p:spPr>
          <a:xfrm>
            <a:off x="0" y="4728898"/>
            <a:ext cx="9144000" cy="1708150"/>
          </a:xfrm>
          <a:prstGeom prst="rect">
            <a:avLst/>
          </a:prstGeom>
          <a:solidFill>
            <a:srgbClr val="28805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71" name="Google Shape;71;p42"/>
          <p:cNvCxnSpPr/>
          <p:nvPr/>
        </p:nvCxnSpPr>
        <p:spPr>
          <a:xfrm>
            <a:off x="0" y="4728898"/>
            <a:ext cx="9144000" cy="0"/>
          </a:xfrm>
          <a:prstGeom prst="straightConnector1">
            <a:avLst/>
          </a:prstGeom>
          <a:noFill/>
          <a:ln cap="flat" cmpd="sng" w="50800">
            <a:solidFill>
              <a:srgbClr val="D99C21"/>
            </a:solidFill>
            <a:prstDash val="solid"/>
            <a:round/>
            <a:headEnd len="sm" w="sm" type="none"/>
            <a:tailEnd len="sm" w="sm" type="none"/>
          </a:ln>
        </p:spPr>
      </p:cxnSp>
      <p:pic>
        <p:nvPicPr>
          <p:cNvPr id="72" name="Google Shape;72;p42"/>
          <p:cNvPicPr preferRelativeResize="0"/>
          <p:nvPr/>
        </p:nvPicPr>
        <p:blipFill rotWithShape="1">
          <a:blip r:embed="rId3">
            <a:alphaModFix/>
          </a:blip>
          <a:srcRect b="0" l="0" r="0" t="0"/>
          <a:stretch/>
        </p:blipFill>
        <p:spPr>
          <a:xfrm>
            <a:off x="0" y="6426743"/>
            <a:ext cx="9169400" cy="48773"/>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apter and Title" showMasterSp="0">
  <p:cSld name="Chapter and Title">
    <p:spTree>
      <p:nvGrpSpPr>
        <p:cNvPr id="73" name="Shape 73"/>
        <p:cNvGrpSpPr/>
        <p:nvPr/>
      </p:nvGrpSpPr>
      <p:grpSpPr>
        <a:xfrm>
          <a:off x="0" y="0"/>
          <a:ext cx="0" cy="0"/>
          <a:chOff x="0" y="0"/>
          <a:chExt cx="0" cy="0"/>
        </a:xfrm>
      </p:grpSpPr>
      <p:sp>
        <p:nvSpPr>
          <p:cNvPr id="74" name="Google Shape;74;p43"/>
          <p:cNvSpPr txBox="1"/>
          <p:nvPr>
            <p:ph idx="1" type="body"/>
          </p:nvPr>
        </p:nvSpPr>
        <p:spPr>
          <a:xfrm>
            <a:off x="1790700" y="1828800"/>
            <a:ext cx="5562600" cy="457200"/>
          </a:xfrm>
          <a:prstGeom prst="rect">
            <a:avLst/>
          </a:prstGeom>
          <a:noFill/>
          <a:ln>
            <a:noFill/>
          </a:ln>
        </p:spPr>
        <p:txBody>
          <a:bodyPr anchorCtr="0" anchor="ctr" bIns="45700" lIns="91425" spcFirstLastPara="1" rIns="91425" wrap="square" tIns="45700">
            <a:noAutofit/>
          </a:bodyPr>
          <a:lstStyle>
            <a:lvl1pPr indent="-228600" lvl="0" marL="457200" algn="ctr">
              <a:spcBef>
                <a:spcPts val="640"/>
              </a:spcBef>
              <a:spcAft>
                <a:spcPts val="0"/>
              </a:spcAft>
              <a:buSzPts val="3200"/>
              <a:buFont typeface="Calibri"/>
              <a:buNone/>
              <a:defRPr sz="3200"/>
            </a:lvl1pPr>
            <a:lvl2pPr indent="-228600" lvl="1" marL="914400" algn="l">
              <a:spcBef>
                <a:spcPts val="560"/>
              </a:spcBef>
              <a:spcAft>
                <a:spcPts val="0"/>
              </a:spcAft>
              <a:buSzPts val="2800"/>
              <a:buFont typeface="Calibri"/>
              <a:buNone/>
              <a:defRPr/>
            </a:lvl2pPr>
            <a:lvl3pPr indent="-228600" lvl="2" marL="1371600" algn="l">
              <a:spcBef>
                <a:spcPts val="560"/>
              </a:spcBef>
              <a:spcAft>
                <a:spcPts val="0"/>
              </a:spcAft>
              <a:buSzPts val="2800"/>
              <a:buFont typeface="Calibri"/>
              <a:buNone/>
              <a:defRPr/>
            </a:lvl3pPr>
            <a:lvl4pPr indent="-228600" lvl="3" marL="1828800" algn="l">
              <a:spcBef>
                <a:spcPts val="400"/>
              </a:spcBef>
              <a:spcAft>
                <a:spcPts val="0"/>
              </a:spcAft>
              <a:buClr>
                <a:schemeClr val="dk1"/>
              </a:buClr>
              <a:buSzPts val="2000"/>
              <a:buFont typeface="Calibri"/>
              <a:buNone/>
              <a:defRPr/>
            </a:lvl4pPr>
            <a:lvl5pPr indent="-228600" lvl="4" marL="2286000" algn="l">
              <a:spcBef>
                <a:spcPts val="400"/>
              </a:spcBef>
              <a:spcAft>
                <a:spcPts val="0"/>
              </a:spcAft>
              <a:buClr>
                <a:schemeClr val="dk1"/>
              </a:buClr>
              <a:buSzPts val="2000"/>
              <a:buFont typeface="Calibri"/>
              <a:buNone/>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43"/>
          <p:cNvSpPr txBox="1"/>
          <p:nvPr>
            <p:ph type="ctrTitle"/>
          </p:nvPr>
        </p:nvSpPr>
        <p:spPr>
          <a:xfrm>
            <a:off x="685800" y="2831169"/>
            <a:ext cx="7772400" cy="646331"/>
          </a:xfrm>
          <a:prstGeom prst="rect">
            <a:avLst/>
          </a:prstGeom>
          <a:noFill/>
          <a:ln>
            <a:noFill/>
          </a:ln>
        </p:spPr>
        <p:txBody>
          <a:bodyPr anchorCtr="0" anchor="ctr" bIns="45700" lIns="91425" spcFirstLastPara="1" rIns="91425" wrap="square" tIns="45700">
            <a:spAutoFit/>
          </a:bodyPr>
          <a:lstStyle>
            <a:lvl1pPr lvl="0" algn="ctr">
              <a:lnSpc>
                <a:spcPct val="90000"/>
              </a:lnSpc>
              <a:spcBef>
                <a:spcPts val="0"/>
              </a:spcBef>
              <a:spcAft>
                <a:spcPts val="0"/>
              </a:spcAft>
              <a:buSzPts val="1400"/>
              <a:buNone/>
              <a:defRPr sz="4000">
                <a:solidFill>
                  <a:srgbClr val="737373"/>
                </a:solidFill>
                <a:latin typeface="Calibri"/>
                <a:ea typeface="Calibri"/>
                <a:cs typeface="Calibri"/>
                <a:sym typeface="Calibri"/>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76" name="Google Shape;76;p43"/>
          <p:cNvSpPr/>
          <p:nvPr/>
        </p:nvSpPr>
        <p:spPr>
          <a:xfrm>
            <a:off x="0" y="6356350"/>
            <a:ext cx="9144000" cy="50729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7" name="Google Shape;77;p43"/>
          <p:cNvSpPr txBox="1"/>
          <p:nvPr/>
        </p:nvSpPr>
        <p:spPr>
          <a:xfrm>
            <a:off x="101599" y="6470650"/>
            <a:ext cx="2422525"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rgbClr val="585858"/>
                </a:solidFill>
                <a:latin typeface="Calibri"/>
                <a:ea typeface="Calibri"/>
                <a:cs typeface="Calibri"/>
                <a:sym typeface="Calibri"/>
              </a:rPr>
              <a:t>Copyright ©2019 F.A. Davis Company</a:t>
            </a:r>
            <a:endParaRPr/>
          </a:p>
        </p:txBody>
      </p:sp>
      <p:pic>
        <p:nvPicPr>
          <p:cNvPr id="78" name="Google Shape;78;p43"/>
          <p:cNvPicPr preferRelativeResize="0"/>
          <p:nvPr/>
        </p:nvPicPr>
        <p:blipFill rotWithShape="1">
          <a:blip r:embed="rId2">
            <a:alphaModFix/>
          </a:blip>
          <a:srcRect b="0" l="0" r="0" t="0"/>
          <a:stretch/>
        </p:blipFill>
        <p:spPr>
          <a:xfrm>
            <a:off x="7977294" y="6492183"/>
            <a:ext cx="1005840" cy="354528"/>
          </a:xfrm>
          <a:prstGeom prst="rect">
            <a:avLst/>
          </a:prstGeom>
          <a:noFill/>
          <a:ln>
            <a:noFill/>
          </a:ln>
        </p:spPr>
      </p:pic>
      <p:sp>
        <p:nvSpPr>
          <p:cNvPr id="79" name="Google Shape;79;p43"/>
          <p:cNvSpPr/>
          <p:nvPr/>
        </p:nvSpPr>
        <p:spPr>
          <a:xfrm>
            <a:off x="0" y="4728898"/>
            <a:ext cx="9144000" cy="1708150"/>
          </a:xfrm>
          <a:prstGeom prst="rect">
            <a:avLst/>
          </a:prstGeom>
          <a:solidFill>
            <a:srgbClr val="28805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80" name="Google Shape;80;p43"/>
          <p:cNvCxnSpPr/>
          <p:nvPr/>
        </p:nvCxnSpPr>
        <p:spPr>
          <a:xfrm>
            <a:off x="0" y="4728898"/>
            <a:ext cx="9144000" cy="0"/>
          </a:xfrm>
          <a:prstGeom prst="straightConnector1">
            <a:avLst/>
          </a:prstGeom>
          <a:noFill/>
          <a:ln cap="flat" cmpd="sng" w="50800">
            <a:solidFill>
              <a:srgbClr val="D99C21"/>
            </a:solidFill>
            <a:prstDash val="solid"/>
            <a:round/>
            <a:headEnd len="sm" w="sm" type="none"/>
            <a:tailEnd len="sm" w="sm" type="none"/>
          </a:ln>
        </p:spPr>
      </p:cxnSp>
      <p:pic>
        <p:nvPicPr>
          <p:cNvPr id="81" name="Google Shape;81;p43"/>
          <p:cNvPicPr preferRelativeResize="0"/>
          <p:nvPr/>
        </p:nvPicPr>
        <p:blipFill rotWithShape="1">
          <a:blip r:embed="rId3">
            <a:alphaModFix/>
          </a:blip>
          <a:srcRect b="0" l="0" r="0" t="0"/>
          <a:stretch/>
        </p:blipFill>
        <p:spPr>
          <a:xfrm>
            <a:off x="0" y="6426743"/>
            <a:ext cx="9169400" cy="48773"/>
          </a:xfrm>
          <a:prstGeom prst="rect">
            <a:avLst/>
          </a:prstGeom>
          <a:noFill/>
          <a:ln>
            <a:noFill/>
          </a:ln>
        </p:spPr>
      </p:pic>
    </p:spTree>
  </p:cSld>
  <p:clrMapOvr>
    <a:masterClrMapping/>
  </p:clrMapOvr>
  <p:extLst>
    <p:ext uri="{DCECCB84-F9BA-43D5-87BE-67443E8EF086}">
      <p15:sldGuideLst>
        <p15:guide id="1" orient="horz" pos="2160">
          <p15:clr>
            <a:srgbClr val="FBAE40"/>
          </p15:clr>
        </p15:guide>
        <p15:guide id="2" pos="2880">
          <p15:clr>
            <a:srgbClr val="FBAE40"/>
          </p15:clr>
        </p15:guide>
      </p15:sldGuideLst>
    </p:ext>
  </p:extLst>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18.xml"/><Relationship Id="rId11" Type="http://schemas.openxmlformats.org/officeDocument/2006/relationships/slideLayout" Target="../slideLayouts/slideLayout9.xml"/><Relationship Id="rId22" Type="http://schemas.openxmlformats.org/officeDocument/2006/relationships/theme" Target="../theme/theme2.xml"/><Relationship Id="rId10" Type="http://schemas.openxmlformats.org/officeDocument/2006/relationships/slideLayout" Target="../slideLayouts/slideLayout8.xml"/><Relationship Id="rId21" Type="http://schemas.openxmlformats.org/officeDocument/2006/relationships/slideLayout" Target="../slideLayouts/slideLayout19.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5" Type="http://schemas.openxmlformats.org/officeDocument/2006/relationships/slideLayout" Target="../slideLayouts/slideLayout13.xml"/><Relationship Id="rId14" Type="http://schemas.openxmlformats.org/officeDocument/2006/relationships/slideLayout" Target="../slideLayouts/slideLayout12.xml"/><Relationship Id="rId17" Type="http://schemas.openxmlformats.org/officeDocument/2006/relationships/slideLayout" Target="../slideLayouts/slideLayout15.xml"/><Relationship Id="rId16" Type="http://schemas.openxmlformats.org/officeDocument/2006/relationships/slideLayout" Target="../slideLayouts/slideLayout14.xml"/><Relationship Id="rId5" Type="http://schemas.openxmlformats.org/officeDocument/2006/relationships/slideLayout" Target="../slideLayouts/slideLayout3.xml"/><Relationship Id="rId19" Type="http://schemas.openxmlformats.org/officeDocument/2006/relationships/slideLayout" Target="../slideLayouts/slideLayout17.xml"/><Relationship Id="rId6" Type="http://schemas.openxmlformats.org/officeDocument/2006/relationships/slideLayout" Target="../slideLayouts/slideLayout4.xml"/><Relationship Id="rId18" Type="http://schemas.openxmlformats.org/officeDocument/2006/relationships/slideLayout" Target="../slideLayouts/slideLayout16.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4"/>
          <p:cNvSpPr/>
          <p:nvPr/>
        </p:nvSpPr>
        <p:spPr>
          <a:xfrm>
            <a:off x="0" y="6356350"/>
            <a:ext cx="9144000" cy="50729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 name="Google Shape;11;p34"/>
          <p:cNvSpPr txBox="1"/>
          <p:nvPr/>
        </p:nvSpPr>
        <p:spPr>
          <a:xfrm>
            <a:off x="101599" y="6470650"/>
            <a:ext cx="2422525"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rgbClr val="585858"/>
                </a:solidFill>
                <a:latin typeface="Calibri"/>
                <a:ea typeface="Calibri"/>
                <a:cs typeface="Calibri"/>
                <a:sym typeface="Calibri"/>
              </a:rPr>
              <a:t>Copyright ©2019 F.A. Davis Company</a:t>
            </a:r>
            <a:endParaRPr/>
          </a:p>
        </p:txBody>
      </p:sp>
      <p:pic>
        <p:nvPicPr>
          <p:cNvPr id="12" name="Google Shape;12;p34"/>
          <p:cNvPicPr preferRelativeResize="0"/>
          <p:nvPr/>
        </p:nvPicPr>
        <p:blipFill rotWithShape="1">
          <a:blip r:embed="rId1">
            <a:alphaModFix/>
          </a:blip>
          <a:srcRect b="0" l="0" r="0" t="0"/>
          <a:stretch/>
        </p:blipFill>
        <p:spPr>
          <a:xfrm>
            <a:off x="7977294" y="6492183"/>
            <a:ext cx="1005840" cy="354528"/>
          </a:xfrm>
          <a:prstGeom prst="rect">
            <a:avLst/>
          </a:prstGeom>
          <a:noFill/>
          <a:ln>
            <a:noFill/>
          </a:ln>
        </p:spPr>
      </p:pic>
      <p:pic>
        <p:nvPicPr>
          <p:cNvPr id="13" name="Google Shape;13;p34"/>
          <p:cNvPicPr preferRelativeResize="0"/>
          <p:nvPr/>
        </p:nvPicPr>
        <p:blipFill rotWithShape="1">
          <a:blip r:embed="rId2">
            <a:alphaModFix/>
          </a:blip>
          <a:srcRect b="0" l="0" r="0" t="0"/>
          <a:stretch/>
        </p:blipFill>
        <p:spPr>
          <a:xfrm>
            <a:off x="0" y="6434694"/>
            <a:ext cx="9171432" cy="45719"/>
          </a:xfrm>
          <a:prstGeom prst="rect">
            <a:avLst/>
          </a:prstGeom>
          <a:noFill/>
          <a:ln>
            <a:noFill/>
          </a:ln>
        </p:spPr>
      </p:pic>
      <p:sp>
        <p:nvSpPr>
          <p:cNvPr id="14" name="Google Shape;14;p34"/>
          <p:cNvSpPr txBox="1"/>
          <p:nvPr>
            <p:ph type="title"/>
          </p:nvPr>
        </p:nvSpPr>
        <p:spPr>
          <a:xfrm>
            <a:off x="762000" y="239154"/>
            <a:ext cx="8229600" cy="590550"/>
          </a:xfrm>
          <a:prstGeom prst="rect">
            <a:avLst/>
          </a:prstGeom>
          <a:noFill/>
          <a:ln>
            <a:noFill/>
          </a:ln>
        </p:spPr>
        <p:txBody>
          <a:bodyPr anchorCtr="0" anchor="ctr" bIns="45700" lIns="91425" spcFirstLastPara="1" rIns="91425" wrap="square" tIns="45700">
            <a:spAutoFit/>
          </a:bodyPr>
          <a:lstStyle>
            <a:lvl1pPr lvl="0" marR="0" rtl="0" algn="l">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1pPr>
            <a:lvl2pPr lvl="1"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2pPr>
            <a:lvl3pPr lvl="2"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3pPr>
            <a:lvl4pPr lvl="3"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4pPr>
            <a:lvl5pPr lvl="4"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5pPr>
            <a:lvl6pPr lvl="5"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6pPr>
            <a:lvl7pPr lvl="6"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7pPr>
            <a:lvl8pPr lvl="7"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8pPr>
            <a:lvl9pPr lvl="8"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9pPr>
          </a:lstStyle>
          <a:p/>
        </p:txBody>
      </p:sp>
      <p:sp>
        <p:nvSpPr>
          <p:cNvPr id="15" name="Google Shape;15;p34"/>
          <p:cNvSpPr txBox="1"/>
          <p:nvPr>
            <p:ph idx="1" type="body"/>
          </p:nvPr>
        </p:nvSpPr>
        <p:spPr>
          <a:xfrm>
            <a:off x="457200" y="12954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indent="-406400" lvl="1" marL="914400"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indent="-406400" lvl="2" marL="1371600"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cxnSp>
        <p:nvCxnSpPr>
          <p:cNvPr id="16" name="Google Shape;16;p34"/>
          <p:cNvCxnSpPr/>
          <p:nvPr/>
        </p:nvCxnSpPr>
        <p:spPr>
          <a:xfrm>
            <a:off x="0" y="990600"/>
            <a:ext cx="9144000" cy="0"/>
          </a:xfrm>
          <a:prstGeom prst="straightConnector1">
            <a:avLst/>
          </a:prstGeom>
          <a:noFill/>
          <a:ln cap="flat" cmpd="sng" w="12700">
            <a:solidFill>
              <a:srgbClr val="D99C21"/>
            </a:solidFill>
            <a:prstDash val="solid"/>
            <a:round/>
            <a:headEnd len="sm" w="sm" type="none"/>
            <a:tailEnd len="sm" w="sm" type="none"/>
          </a:ln>
        </p:spPr>
      </p:cxnSp>
      <p:pic>
        <p:nvPicPr>
          <p:cNvPr id="17" name="Google Shape;17;p34"/>
          <p:cNvPicPr preferRelativeResize="0"/>
          <p:nvPr/>
        </p:nvPicPr>
        <p:blipFill rotWithShape="1">
          <a:blip r:embed="rId2">
            <a:alphaModFix/>
          </a:blip>
          <a:srcRect b="0" l="0" r="0" t="0"/>
          <a:stretch/>
        </p:blipFill>
        <p:spPr>
          <a:xfrm>
            <a:off x="0" y="6364006"/>
            <a:ext cx="9171432" cy="45719"/>
          </a:xfrm>
          <a:prstGeom prst="rect">
            <a:avLst/>
          </a:prstGeom>
          <a:noFill/>
          <a:ln>
            <a:noFill/>
          </a:ln>
        </p:spPr>
      </p:pic>
      <p:sp>
        <p:nvSpPr>
          <p:cNvPr id="18" name="Google Shape;18;p34"/>
          <p:cNvSpPr/>
          <p:nvPr/>
        </p:nvSpPr>
        <p:spPr>
          <a:xfrm>
            <a:off x="0" y="6400800"/>
            <a:ext cx="9144000" cy="45719"/>
          </a:xfrm>
          <a:prstGeom prst="rect">
            <a:avLst/>
          </a:prstGeom>
          <a:solidFill>
            <a:srgbClr val="28805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 id="2147483665" r:id="rId19"/>
    <p:sldLayoutId id="2147483666" r:id="rId20"/>
    <p:sldLayoutId id="2147483667" r:id="rId2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7.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5.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4.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 Id="rId3" Type="http://schemas.openxmlformats.org/officeDocument/2006/relationships/image" Target="../media/image13.jpg"/><Relationship Id="rId4" Type="http://schemas.openxmlformats.org/officeDocument/2006/relationships/image" Target="../media/image8.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15.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10.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12.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9.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0.xml"/><Relationship Id="rId3" Type="http://schemas.openxmlformats.org/officeDocument/2006/relationships/image" Target="../media/image11.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pic>
        <p:nvPicPr>
          <p:cNvPr descr="Molecular Diagnostics, Third Edition" id="126" name="Google Shape;126;p1"/>
          <p:cNvPicPr preferRelativeResize="0"/>
          <p:nvPr>
            <p:ph idx="2" type="pic"/>
          </p:nvPr>
        </p:nvPicPr>
        <p:blipFill rotWithShape="1">
          <a:blip r:embed="rId3">
            <a:alphaModFix/>
          </a:blip>
          <a:srcRect b="0" l="4198" r="4199" t="0"/>
          <a:stretch/>
        </p:blipFill>
        <p:spPr>
          <a:xfrm>
            <a:off x="381000" y="1143000"/>
            <a:ext cx="2590800" cy="3568700"/>
          </a:xfrm>
          <a:prstGeom prst="rect">
            <a:avLst/>
          </a:prstGeom>
          <a:noFill/>
          <a:ln>
            <a:noFill/>
          </a:ln>
        </p:spPr>
      </p:pic>
      <p:sp>
        <p:nvSpPr>
          <p:cNvPr id="127" name="Google Shape;127;p1"/>
          <p:cNvSpPr txBox="1"/>
          <p:nvPr>
            <p:ph idx="1" type="body"/>
          </p:nvPr>
        </p:nvSpPr>
        <p:spPr>
          <a:xfrm>
            <a:off x="3429000" y="2362200"/>
            <a:ext cx="5410200" cy="56515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SzPts val="3200"/>
              <a:buNone/>
            </a:pPr>
            <a:r>
              <a:rPr lang="en-US">
                <a:solidFill>
                  <a:srgbClr val="585858"/>
                </a:solidFill>
              </a:rPr>
              <a:t>Chapter </a:t>
            </a:r>
            <a:r>
              <a:rPr lang="en-US"/>
              <a:t>3</a:t>
            </a:r>
            <a:endParaRPr>
              <a:solidFill>
                <a:srgbClr val="585858"/>
              </a:solidFill>
            </a:endParaRPr>
          </a:p>
        </p:txBody>
      </p:sp>
      <p:sp>
        <p:nvSpPr>
          <p:cNvPr id="128" name="Google Shape;128;p1"/>
          <p:cNvSpPr txBox="1"/>
          <p:nvPr>
            <p:ph idx="3" type="body"/>
          </p:nvPr>
        </p:nvSpPr>
        <p:spPr>
          <a:xfrm>
            <a:off x="3423557" y="3008008"/>
            <a:ext cx="5410200" cy="878191"/>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SzPts val="3200"/>
              <a:buNone/>
            </a:pPr>
            <a:r>
              <a:rPr lang="en-US"/>
              <a:t>Nucleic Acid Extraction Methods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1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Inorganic</a:t>
            </a:r>
            <a:endParaRPr/>
          </a:p>
        </p:txBody>
      </p:sp>
      <p:pic>
        <p:nvPicPr>
          <p:cNvPr descr="A representation of inorganic  D N A isolation. This is called &quot;salting out.&quot; High-salt conditions precipitate the proteins. D N A in solution results. The D N A precipitates using isopropanol.  " id="196" name="Google Shape;196;p10"/>
          <p:cNvPicPr preferRelativeResize="0"/>
          <p:nvPr>
            <p:ph idx="1" type="body"/>
          </p:nvPr>
        </p:nvPicPr>
        <p:blipFill rotWithShape="1">
          <a:blip r:embed="rId3">
            <a:alphaModFix/>
          </a:blip>
          <a:srcRect b="0" l="0" r="0" t="0"/>
          <a:stretch/>
        </p:blipFill>
        <p:spPr>
          <a:xfrm>
            <a:off x="892078" y="2209800"/>
            <a:ext cx="7261322" cy="2949247"/>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Solid Phase</a:t>
            </a:r>
            <a:endParaRPr/>
          </a:p>
        </p:txBody>
      </p:sp>
      <p:pic>
        <p:nvPicPr>
          <p:cNvPr descr="Solid-phase media isolation of D N A. Cells are lysed, then acidified. Proprietary buffers adhere the D N A on the column. It is washed and eluted in a small volume (10 to 100 microliters)." id="203" name="Google Shape;203;p11"/>
          <p:cNvPicPr preferRelativeResize="0"/>
          <p:nvPr>
            <p:ph idx="1" type="body"/>
          </p:nvPr>
        </p:nvPicPr>
        <p:blipFill rotWithShape="1">
          <a:blip r:embed="rId3">
            <a:alphaModFix/>
          </a:blip>
          <a:srcRect b="0" l="0" r="0" t="0"/>
          <a:stretch/>
        </p:blipFill>
        <p:spPr>
          <a:xfrm>
            <a:off x="928429" y="1724056"/>
            <a:ext cx="7118586" cy="368614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1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Solid Phase (continued)</a:t>
            </a:r>
            <a:endParaRPr/>
          </a:p>
        </p:txBody>
      </p:sp>
      <p:sp>
        <p:nvSpPr>
          <p:cNvPr id="210" name="Google Shape;210;p12"/>
          <p:cNvSpPr txBox="1"/>
          <p:nvPr>
            <p:ph idx="2" type="body"/>
          </p:nvPr>
        </p:nvSpPr>
        <p:spPr>
          <a:xfrm>
            <a:off x="457200" y="1197931"/>
            <a:ext cx="8229600" cy="2535869"/>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Solid-phase isolation media include silica </a:t>
            </a:r>
            <a:r>
              <a:rPr lang="en-US">
                <a:solidFill>
                  <a:srgbClr val="FF0000"/>
                </a:solidFill>
              </a:rPr>
              <a:t>spin columns</a:t>
            </a:r>
            <a:r>
              <a:rPr lang="en-US"/>
              <a:t> and </a:t>
            </a:r>
            <a:r>
              <a:rPr lang="en-US">
                <a:solidFill>
                  <a:srgbClr val="FF0000"/>
                </a:solidFill>
              </a:rPr>
              <a:t>beads</a:t>
            </a:r>
            <a:endParaRPr/>
          </a:p>
          <a:p>
            <a:pPr indent="-277813" lvl="0" marL="623888" rtl="0" algn="l">
              <a:spcBef>
                <a:spcPts val="640"/>
              </a:spcBef>
              <a:spcAft>
                <a:spcPts val="0"/>
              </a:spcAft>
              <a:buSzPts val="3200"/>
              <a:buChar char="▪"/>
            </a:pPr>
            <a:r>
              <a:rPr lang="en-US"/>
              <a:t>Nucleic acid binding to silica beads is the basis for many automated extraction systems</a:t>
            </a:r>
            <a:endParaRPr/>
          </a:p>
        </p:txBody>
      </p:sp>
      <p:pic>
        <p:nvPicPr>
          <p:cNvPr descr="An automated D N A isolation system is shown. These systems use cartridges containing lysis, adsorption, elution agents, and magnetic beads. Reagents and sample tubes are bar coded for tracking. " id="211" name="Google Shape;211;p12"/>
          <p:cNvPicPr preferRelativeResize="0"/>
          <p:nvPr>
            <p:ph idx="3" type="body"/>
          </p:nvPr>
        </p:nvPicPr>
        <p:blipFill rotWithShape="1">
          <a:blip r:embed="rId3">
            <a:alphaModFix/>
          </a:blip>
          <a:srcRect b="0" l="0" r="0" t="0"/>
          <a:stretch/>
        </p:blipFill>
        <p:spPr>
          <a:xfrm>
            <a:off x="2590800" y="3886200"/>
            <a:ext cx="3367314" cy="240937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1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Other D N A Extraction Methods</a:t>
            </a:r>
            <a:endParaRPr/>
          </a:p>
        </p:txBody>
      </p:sp>
      <p:sp>
        <p:nvSpPr>
          <p:cNvPr id="218" name="Google Shape;218;p13"/>
          <p:cNvSpPr txBox="1"/>
          <p:nvPr>
            <p:ph idx="1" type="body"/>
          </p:nvPr>
        </p:nvSpPr>
        <p:spPr>
          <a:xfrm>
            <a:off x="457200" y="1195349"/>
            <a:ext cx="8229600" cy="18526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Limiting specimens (fixed tissue, dried blood, bone)</a:t>
            </a:r>
            <a:endParaRPr/>
          </a:p>
          <a:p>
            <a:pPr indent="-277813" lvl="0" marL="623888" rtl="0" algn="l">
              <a:spcBef>
                <a:spcPts val="640"/>
              </a:spcBef>
              <a:spcAft>
                <a:spcPts val="0"/>
              </a:spcAft>
              <a:buSzPts val="3200"/>
              <a:buChar char="▪"/>
            </a:pPr>
            <a:r>
              <a:rPr lang="en-US"/>
              <a:t>Rapid extraction for routine testing</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1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Isolation of D N A from Fixed Tissue</a:t>
            </a:r>
            <a:endParaRPr/>
          </a:p>
        </p:txBody>
      </p:sp>
      <p:sp>
        <p:nvSpPr>
          <p:cNvPr id="225" name="Google Shape;225;p14"/>
          <p:cNvSpPr txBox="1"/>
          <p:nvPr>
            <p:ph idx="1" type="body"/>
          </p:nvPr>
        </p:nvSpPr>
        <p:spPr>
          <a:xfrm>
            <a:off x="457200" y="1164325"/>
            <a:ext cx="8229600" cy="1497526"/>
          </a:xfrm>
          <a:prstGeom prst="rect">
            <a:avLst/>
          </a:prstGeom>
          <a:noFill/>
          <a:ln>
            <a:noFill/>
          </a:ln>
        </p:spPr>
        <p:txBody>
          <a:bodyPr anchorCtr="0" anchor="t" bIns="45700" lIns="91425" spcFirstLastPara="1" rIns="91425" wrap="square" tIns="45700">
            <a:noAutofit/>
          </a:bodyPr>
          <a:lstStyle/>
          <a:p>
            <a:pPr indent="0" lvl="0" marL="346075" rtl="0" algn="ctr">
              <a:spcBef>
                <a:spcPts val="0"/>
              </a:spcBef>
              <a:spcAft>
                <a:spcPts val="0"/>
              </a:spcAft>
              <a:buSzPts val="3200"/>
              <a:buNone/>
            </a:pPr>
            <a:r>
              <a:rPr lang="en-US">
                <a:solidFill>
                  <a:srgbClr val="585858"/>
                </a:solidFill>
              </a:rPr>
              <a:t>Tissue preserved in fixatives is a valuable source of nucleic acid</a:t>
            </a:r>
            <a:endParaRPr/>
          </a:p>
          <a:p>
            <a:pPr indent="0" lvl="0" marL="346075" rtl="0" algn="ctr">
              <a:spcBef>
                <a:spcPts val="640"/>
              </a:spcBef>
              <a:spcAft>
                <a:spcPts val="0"/>
              </a:spcAft>
              <a:buSzPts val="3200"/>
              <a:buNone/>
            </a:pPr>
            <a:r>
              <a:rPr lang="en-US">
                <a:solidFill>
                  <a:srgbClr val="585858"/>
                </a:solidFill>
              </a:rPr>
              <a:t>Formalin is the most frequently used fixative</a:t>
            </a:r>
            <a:endParaRPr/>
          </a:p>
        </p:txBody>
      </p:sp>
      <p:sp>
        <p:nvSpPr>
          <p:cNvPr id="226" name="Google Shape;226;p14"/>
          <p:cNvSpPr txBox="1"/>
          <p:nvPr>
            <p:ph idx="3" type="body"/>
          </p:nvPr>
        </p:nvSpPr>
        <p:spPr>
          <a:xfrm>
            <a:off x="457200" y="2731582"/>
            <a:ext cx="8229600" cy="58737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u="sng"/>
              <a:t>Best</a:t>
            </a:r>
            <a:endParaRPr/>
          </a:p>
        </p:txBody>
      </p:sp>
      <p:sp>
        <p:nvSpPr>
          <p:cNvPr id="227" name="Google Shape;227;p14"/>
          <p:cNvSpPr txBox="1"/>
          <p:nvPr>
            <p:ph idx="4" type="body"/>
          </p:nvPr>
        </p:nvSpPr>
        <p:spPr>
          <a:xfrm>
            <a:off x="1040130" y="3387799"/>
            <a:ext cx="7951470" cy="898896"/>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2800"/>
              <a:buNone/>
            </a:pPr>
            <a:r>
              <a:rPr lang="en-US" sz="2800"/>
              <a:t>Acetone</a:t>
            </a:r>
            <a:endParaRPr/>
          </a:p>
          <a:p>
            <a:pPr indent="0" lvl="0" marL="346075" rtl="0" algn="l">
              <a:spcBef>
                <a:spcPts val="560"/>
              </a:spcBef>
              <a:spcAft>
                <a:spcPts val="0"/>
              </a:spcAft>
              <a:buSzPts val="2800"/>
              <a:buNone/>
            </a:pPr>
            <a:r>
              <a:rPr lang="en-US" sz="2800"/>
              <a:t>10% buffered neutral formalin</a:t>
            </a:r>
            <a:endParaRPr sz="2800"/>
          </a:p>
        </p:txBody>
      </p:sp>
      <p:sp>
        <p:nvSpPr>
          <p:cNvPr id="228" name="Google Shape;228;p14"/>
          <p:cNvSpPr txBox="1"/>
          <p:nvPr>
            <p:ph idx="5" type="body"/>
          </p:nvPr>
        </p:nvSpPr>
        <p:spPr>
          <a:xfrm>
            <a:off x="445546" y="4355049"/>
            <a:ext cx="8229600" cy="540126"/>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u="sng"/>
              <a:t>Not as good</a:t>
            </a:r>
            <a:endParaRPr u="sng"/>
          </a:p>
        </p:txBody>
      </p:sp>
      <p:sp>
        <p:nvSpPr>
          <p:cNvPr id="229" name="Google Shape;229;p14"/>
          <p:cNvSpPr txBox="1"/>
          <p:nvPr>
            <p:ph idx="6" type="body"/>
          </p:nvPr>
        </p:nvSpPr>
        <p:spPr>
          <a:xfrm>
            <a:off x="990600" y="4921620"/>
            <a:ext cx="6629400" cy="1479180"/>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2800"/>
              <a:buNone/>
            </a:pPr>
            <a:r>
              <a:rPr lang="en-US" sz="2800"/>
              <a:t>Zamboni’s, Clarke’s</a:t>
            </a:r>
            <a:endParaRPr/>
          </a:p>
          <a:p>
            <a:pPr indent="0" lvl="0" marL="346075" rtl="0" algn="l">
              <a:spcBef>
                <a:spcPts val="560"/>
              </a:spcBef>
              <a:spcAft>
                <a:spcPts val="0"/>
              </a:spcAft>
              <a:buSzPts val="2800"/>
              <a:buNone/>
            </a:pPr>
            <a:r>
              <a:rPr lang="en-US" sz="2800"/>
              <a:t>Paraformaldehyde</a:t>
            </a:r>
            <a:endParaRPr/>
          </a:p>
          <a:p>
            <a:pPr indent="0" lvl="0" marL="346075" rtl="0" algn="l">
              <a:spcBef>
                <a:spcPts val="560"/>
              </a:spcBef>
              <a:spcAft>
                <a:spcPts val="0"/>
              </a:spcAft>
              <a:buSzPts val="2800"/>
              <a:buNone/>
            </a:pPr>
            <a:r>
              <a:rPr lang="en-US" sz="2800"/>
              <a:t>Formalin–alcohol–acetic acid</a:t>
            </a:r>
            <a:endParaRPr sz="28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15"/>
          <p:cNvSpPr txBox="1"/>
          <p:nvPr>
            <p:ph type="title"/>
          </p:nvPr>
        </p:nvSpPr>
        <p:spPr>
          <a:xfrm>
            <a:off x="756356" y="-14760"/>
            <a:ext cx="8235244" cy="1089529"/>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Isolation of D N A from Fixed Tissue (continued)</a:t>
            </a:r>
            <a:endParaRPr/>
          </a:p>
        </p:txBody>
      </p:sp>
      <p:sp>
        <p:nvSpPr>
          <p:cNvPr id="235" name="Google Shape;235;p15"/>
          <p:cNvSpPr txBox="1"/>
          <p:nvPr>
            <p:ph idx="3" type="body"/>
          </p:nvPr>
        </p:nvSpPr>
        <p:spPr>
          <a:xfrm>
            <a:off x="457200" y="1219200"/>
            <a:ext cx="8229600" cy="2005051"/>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2800"/>
              <a:buNone/>
            </a:pPr>
            <a:r>
              <a:rPr lang="en-US" sz="2800"/>
              <a:t>	Metharcan</a:t>
            </a:r>
            <a:endParaRPr sz="2800"/>
          </a:p>
          <a:p>
            <a:pPr indent="-277813" lvl="0" marL="623888" rtl="0" algn="l">
              <a:spcBef>
                <a:spcPts val="560"/>
              </a:spcBef>
              <a:spcAft>
                <a:spcPts val="0"/>
              </a:spcAft>
              <a:buSzPts val="2800"/>
              <a:buChar char="▪"/>
            </a:pPr>
            <a:r>
              <a:rPr lang="en-US" sz="2800" u="sng"/>
              <a:t>Less desirable</a:t>
            </a:r>
            <a:br>
              <a:rPr lang="en-US" sz="2800"/>
            </a:br>
            <a:r>
              <a:rPr lang="en-US" sz="2800"/>
              <a:t>	Carnoy’s, Zenker’s, Bouin’s, B-5</a:t>
            </a:r>
            <a:endParaRPr sz="28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16"/>
          <p:cNvSpPr txBox="1"/>
          <p:nvPr>
            <p:ph type="title"/>
          </p:nvPr>
        </p:nvSpPr>
        <p:spPr>
          <a:xfrm>
            <a:off x="756356" y="206839"/>
            <a:ext cx="8235244" cy="6463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sz="4000"/>
              <a:t> </a:t>
            </a:r>
            <a:r>
              <a:rPr lang="en-US"/>
              <a:t>Extraction From Fixed Tissue</a:t>
            </a:r>
            <a:endParaRPr/>
          </a:p>
        </p:txBody>
      </p:sp>
      <p:pic>
        <p:nvPicPr>
          <p:cNvPr descr="D N A is extracted from tissue embedded in paraffin. Tissue is scraped from slides." id="242" name="Google Shape;242;p16"/>
          <p:cNvPicPr preferRelativeResize="0"/>
          <p:nvPr>
            <p:ph idx="1" type="body"/>
          </p:nvPr>
        </p:nvPicPr>
        <p:blipFill rotWithShape="1">
          <a:blip r:embed="rId3">
            <a:alphaModFix/>
          </a:blip>
          <a:srcRect b="0" l="0" r="0" t="0"/>
          <a:stretch/>
        </p:blipFill>
        <p:spPr>
          <a:xfrm>
            <a:off x="1066799" y="1416065"/>
            <a:ext cx="3238051" cy="4071077"/>
          </a:xfrm>
          <a:prstGeom prst="rect">
            <a:avLst/>
          </a:prstGeom>
          <a:noFill/>
          <a:ln>
            <a:noFill/>
          </a:ln>
        </p:spPr>
      </p:pic>
      <p:pic>
        <p:nvPicPr>
          <p:cNvPr descr="D N A is then extracted in proteinase K." id="243" name="Google Shape;243;p16"/>
          <p:cNvPicPr preferRelativeResize="0"/>
          <p:nvPr>
            <p:ph idx="2" type="body"/>
          </p:nvPr>
        </p:nvPicPr>
        <p:blipFill rotWithShape="1">
          <a:blip r:embed="rId4">
            <a:alphaModFix/>
          </a:blip>
          <a:srcRect b="0" l="0" r="0" t="0"/>
          <a:stretch/>
        </p:blipFill>
        <p:spPr>
          <a:xfrm>
            <a:off x="4968824" y="1423323"/>
            <a:ext cx="3108376" cy="406382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1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Isolation of Mitochondrial D N A</a:t>
            </a:r>
            <a:endParaRPr/>
          </a:p>
        </p:txBody>
      </p:sp>
      <p:sp>
        <p:nvSpPr>
          <p:cNvPr id="250" name="Google Shape;250;p17"/>
          <p:cNvSpPr txBox="1"/>
          <p:nvPr>
            <p:ph idx="2" type="body"/>
          </p:nvPr>
        </p:nvSpPr>
        <p:spPr>
          <a:xfrm>
            <a:off x="457200" y="1204686"/>
            <a:ext cx="8229600" cy="1077951"/>
          </a:xfrm>
          <a:prstGeom prst="rect">
            <a:avLst/>
          </a:prstGeom>
          <a:noFill/>
          <a:ln>
            <a:noFill/>
          </a:ln>
        </p:spPr>
        <p:txBody>
          <a:bodyPr anchorCtr="0" anchor="t" bIns="45700" lIns="91425" spcFirstLastPara="1" rIns="91425" wrap="square" tIns="45700">
            <a:noAutofit/>
          </a:bodyPr>
          <a:lstStyle/>
          <a:p>
            <a:pPr indent="0" lvl="0" marL="346075" rtl="0" algn="ctr">
              <a:spcBef>
                <a:spcPts val="0"/>
              </a:spcBef>
              <a:spcAft>
                <a:spcPts val="0"/>
              </a:spcAft>
              <a:buSzPts val="3200"/>
              <a:buNone/>
            </a:pPr>
            <a:r>
              <a:rPr lang="en-US"/>
              <a:t>Mitochondrial D N A is isolated similar to nuclear D N A</a:t>
            </a:r>
            <a:endParaRPr/>
          </a:p>
        </p:txBody>
      </p:sp>
      <p:sp>
        <p:nvSpPr>
          <p:cNvPr id="251" name="Google Shape;251;p17"/>
          <p:cNvSpPr txBox="1"/>
          <p:nvPr>
            <p:ph idx="3" type="body"/>
          </p:nvPr>
        </p:nvSpPr>
        <p:spPr>
          <a:xfrm>
            <a:off x="457200" y="2514601"/>
            <a:ext cx="8229600" cy="1295400"/>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Isolate mitochondria by centrifugation</a:t>
            </a:r>
            <a:endParaRPr/>
          </a:p>
          <a:p>
            <a:pPr indent="-277813" lvl="0" marL="623888" rtl="0" algn="l">
              <a:spcBef>
                <a:spcPts val="640"/>
              </a:spcBef>
              <a:spcAft>
                <a:spcPts val="0"/>
              </a:spcAft>
              <a:buSzPts val="3200"/>
              <a:buChar char="▪"/>
            </a:pPr>
            <a:r>
              <a:rPr lang="en-US"/>
              <a:t>Isolate total D N A</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1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Methods to Assess D N A</a:t>
            </a:r>
            <a:endParaRPr/>
          </a:p>
        </p:txBody>
      </p:sp>
      <p:sp>
        <p:nvSpPr>
          <p:cNvPr id="257" name="Google Shape;257;p18"/>
          <p:cNvSpPr txBox="1"/>
          <p:nvPr>
            <p:ph idx="2" type="body"/>
          </p:nvPr>
        </p:nvSpPr>
        <p:spPr>
          <a:xfrm>
            <a:off x="457200" y="1190173"/>
            <a:ext cx="8229600" cy="638628"/>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Gel electrophoresis with known standards</a:t>
            </a:r>
            <a:endParaRPr/>
          </a:p>
        </p:txBody>
      </p:sp>
      <p:pic>
        <p:nvPicPr>
          <p:cNvPr descr="D N A can be analyzed for quality by resolving an aliquot of the isolated sample on an agarose gel. After agarose gel electrophoresis, compact supercoiled plasmid D N A (S C) will travel farther through the gel than nicked plasmid (N), which has single-strand breaks. Relaxed plasmid D N A (R) has double-strand breaks and will migrate according to its size, 23 kilo bytes in the drawing on the left. Linear (L) plasmids migrate according to the size of the plasmid. A gel photo shows a plasmid preparation. N, nicked; S C, supercoiled; L, linear; R, relaxed; M, molecular-weight markers." id="258" name="Google Shape;258;p18"/>
          <p:cNvPicPr preferRelativeResize="0"/>
          <p:nvPr>
            <p:ph idx="3" type="body"/>
          </p:nvPr>
        </p:nvPicPr>
        <p:blipFill rotWithShape="1">
          <a:blip r:embed="rId3">
            <a:alphaModFix/>
          </a:blip>
          <a:srcRect b="0" l="0" r="0" t="0"/>
          <a:stretch/>
        </p:blipFill>
        <p:spPr>
          <a:xfrm>
            <a:off x="1483114" y="2205038"/>
            <a:ext cx="6177771" cy="2900362"/>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1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Methods to Assess D N A (continued)</a:t>
            </a:r>
            <a:endParaRPr/>
          </a:p>
        </p:txBody>
      </p:sp>
      <p:sp>
        <p:nvSpPr>
          <p:cNvPr id="265" name="Google Shape;265;p19"/>
          <p:cNvSpPr txBox="1"/>
          <p:nvPr>
            <p:ph idx="1" type="body"/>
          </p:nvPr>
        </p:nvSpPr>
        <p:spPr>
          <a:xfrm>
            <a:off x="457200" y="1180835"/>
            <a:ext cx="8229600" cy="2972065"/>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Spectrophotometry</a:t>
            </a:r>
            <a:endParaRPr/>
          </a:p>
          <a:p>
            <a:pPr indent="0" lvl="1" marL="1097280" rtl="0" algn="l">
              <a:spcBef>
                <a:spcPts val="560"/>
              </a:spcBef>
              <a:spcAft>
                <a:spcPts val="0"/>
              </a:spcAft>
              <a:buSzPts val="2800"/>
              <a:buNone/>
            </a:pPr>
            <a:r>
              <a:rPr lang="en-US"/>
              <a:t>1 A</a:t>
            </a:r>
            <a:r>
              <a:rPr baseline="-25000" lang="en-US"/>
              <a:t>260</a:t>
            </a:r>
            <a:r>
              <a:rPr lang="en-US"/>
              <a:t> = 50 milligrams per milliliter d s D N A </a:t>
            </a:r>
            <a:r>
              <a:rPr lang="en-US">
                <a:solidFill>
                  <a:srgbClr val="FF0000"/>
                </a:solidFill>
              </a:rPr>
              <a:t>(concentration)</a:t>
            </a:r>
            <a:endParaRPr/>
          </a:p>
          <a:p>
            <a:pPr indent="0" lvl="1" marL="1097280" rtl="0" algn="l">
              <a:spcBef>
                <a:spcPts val="560"/>
              </a:spcBef>
              <a:spcAft>
                <a:spcPts val="0"/>
              </a:spcAft>
              <a:buSzPts val="2800"/>
              <a:buNone/>
            </a:pPr>
            <a:r>
              <a:rPr lang="en-US"/>
              <a:t>milligram per milliliter multiplied by milliliter = milligram D N A </a:t>
            </a:r>
            <a:r>
              <a:rPr lang="en-US">
                <a:solidFill>
                  <a:srgbClr val="FF0000"/>
                </a:solidFill>
              </a:rPr>
              <a:t>(yield)</a:t>
            </a:r>
            <a:endParaRPr/>
          </a:p>
          <a:p>
            <a:pPr indent="0" lvl="1" marL="1097280" rtl="0" algn="l">
              <a:spcBef>
                <a:spcPts val="560"/>
              </a:spcBef>
              <a:spcAft>
                <a:spcPts val="0"/>
              </a:spcAft>
              <a:buSzPts val="2800"/>
              <a:buNone/>
            </a:pPr>
            <a:r>
              <a:rPr lang="en-US"/>
              <a:t>A</a:t>
            </a:r>
            <a:r>
              <a:rPr baseline="-25000" lang="en-US"/>
              <a:t>260</a:t>
            </a:r>
            <a:r>
              <a:rPr lang="en-US"/>
              <a:t> / A</a:t>
            </a:r>
            <a:r>
              <a:rPr baseline="-25000" lang="en-US"/>
              <a:t>280</a:t>
            </a:r>
            <a:r>
              <a:rPr lang="en-US"/>
              <a:t> ~ 1.6 to 2.0 </a:t>
            </a:r>
            <a:r>
              <a:rPr lang="en-US">
                <a:solidFill>
                  <a:srgbClr val="FF0000"/>
                </a:solidFill>
              </a:rPr>
              <a:t>(purity)</a:t>
            </a:r>
            <a:endParaRPr>
              <a:solidFill>
                <a:srgbClr val="FF0000"/>
              </a:solidFill>
            </a:endParaRPr>
          </a:p>
        </p:txBody>
      </p:sp>
      <p:sp>
        <p:nvSpPr>
          <p:cNvPr id="266" name="Google Shape;266;p19"/>
          <p:cNvSpPr txBox="1"/>
          <p:nvPr>
            <p:ph idx="2" type="body"/>
          </p:nvPr>
        </p:nvSpPr>
        <p:spPr>
          <a:xfrm>
            <a:off x="609600" y="4229100"/>
            <a:ext cx="8229600" cy="1066800"/>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Fluorometry</a:t>
            </a:r>
            <a:br>
              <a:rPr lang="en-US"/>
            </a:br>
            <a:r>
              <a:rPr lang="en-US"/>
              <a:t> 	Hoechst dye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Objectives</a:t>
            </a:r>
            <a:endParaRPr/>
          </a:p>
        </p:txBody>
      </p:sp>
      <p:sp>
        <p:nvSpPr>
          <p:cNvPr id="135" name="Google Shape;135;p2"/>
          <p:cNvSpPr txBox="1"/>
          <p:nvPr>
            <p:ph idx="1" type="body"/>
          </p:nvPr>
        </p:nvSpPr>
        <p:spPr>
          <a:xfrm>
            <a:off x="457200" y="1195349"/>
            <a:ext cx="8610600" cy="51292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Compare and contrast organic, inorganic, and solid-phase approaches for D N A isolation.</a:t>
            </a:r>
            <a:endParaRPr/>
          </a:p>
          <a:p>
            <a:pPr indent="-277813" lvl="0" marL="623888" rtl="0" algn="l">
              <a:spcBef>
                <a:spcPts val="640"/>
              </a:spcBef>
              <a:spcAft>
                <a:spcPts val="0"/>
              </a:spcAft>
              <a:buSzPts val="3200"/>
              <a:buChar char="▪"/>
            </a:pPr>
            <a:r>
              <a:rPr lang="en-US"/>
              <a:t>Compare and contrast organic and solid-phase approaches for isolating total R N A.</a:t>
            </a:r>
            <a:endParaRPr/>
          </a:p>
          <a:p>
            <a:pPr indent="-277813" lvl="0" marL="623888" rtl="0" algn="l">
              <a:spcBef>
                <a:spcPts val="640"/>
              </a:spcBef>
              <a:spcAft>
                <a:spcPts val="0"/>
              </a:spcAft>
              <a:buSzPts val="3200"/>
              <a:buChar char="▪"/>
            </a:pPr>
            <a:r>
              <a:rPr lang="en-US"/>
              <a:t>Distinguish between the isolation of total R N A with that of messenger R N A.</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2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    </a:t>
            </a:r>
            <a:endParaRPr/>
          </a:p>
        </p:txBody>
      </p:sp>
      <p:sp>
        <p:nvSpPr>
          <p:cNvPr id="273" name="Google Shape;273;p20"/>
          <p:cNvSpPr txBox="1"/>
          <p:nvPr>
            <p:ph idx="1" type="body"/>
          </p:nvPr>
        </p:nvSpPr>
        <p:spPr>
          <a:xfrm>
            <a:off x="1714500" y="2590800"/>
            <a:ext cx="5715000" cy="1852651"/>
          </a:xfrm>
          <a:prstGeom prst="rect">
            <a:avLst/>
          </a:prstGeom>
          <a:noFill/>
          <a:ln>
            <a:noFill/>
          </a:ln>
        </p:spPr>
        <p:txBody>
          <a:bodyPr anchorCtr="0" anchor="t" bIns="45700" lIns="91425" spcFirstLastPara="1" rIns="91425" wrap="square" tIns="45700">
            <a:noAutofit/>
          </a:bodyPr>
          <a:lstStyle/>
          <a:p>
            <a:pPr indent="0" lvl="0" marL="346075" rtl="0" algn="ctr">
              <a:spcBef>
                <a:spcPts val="0"/>
              </a:spcBef>
              <a:spcAft>
                <a:spcPts val="0"/>
              </a:spcAft>
              <a:buSzPts val="3200"/>
              <a:buNone/>
            </a:pPr>
            <a:r>
              <a:rPr b="1" lang="en-US">
                <a:solidFill>
                  <a:schemeClr val="dk2"/>
                </a:solidFill>
              </a:rPr>
              <a:t>Nucleic Acid Extraction Methods: R N A</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2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Laboratory Preparation</a:t>
            </a:r>
            <a:endParaRPr/>
          </a:p>
        </p:txBody>
      </p:sp>
      <p:sp>
        <p:nvSpPr>
          <p:cNvPr id="280" name="Google Shape;280;p21"/>
          <p:cNvSpPr txBox="1"/>
          <p:nvPr>
            <p:ph idx="1" type="body"/>
          </p:nvPr>
        </p:nvSpPr>
        <p:spPr>
          <a:xfrm>
            <a:off x="457200" y="1253225"/>
            <a:ext cx="8229600" cy="529855"/>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u="sng"/>
              <a:t>Bench, equipment</a:t>
            </a:r>
            <a:endParaRPr/>
          </a:p>
        </p:txBody>
      </p:sp>
      <p:sp>
        <p:nvSpPr>
          <p:cNvPr id="281" name="Google Shape;281;p21"/>
          <p:cNvSpPr txBox="1"/>
          <p:nvPr>
            <p:ph idx="2" type="body"/>
          </p:nvPr>
        </p:nvSpPr>
        <p:spPr>
          <a:xfrm>
            <a:off x="647700" y="1846278"/>
            <a:ext cx="8420100" cy="930006"/>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2800"/>
              <a:buNone/>
            </a:pPr>
            <a:r>
              <a:rPr lang="en-US" sz="2800"/>
              <a:t>     Separate laboratory area designated R Nase-free (R N F)</a:t>
            </a:r>
            <a:endParaRPr sz="2800"/>
          </a:p>
          <a:p>
            <a:pPr indent="0" lvl="0" marL="0" rtl="0" algn="l">
              <a:spcBef>
                <a:spcPts val="560"/>
              </a:spcBef>
              <a:spcAft>
                <a:spcPts val="0"/>
              </a:spcAft>
              <a:buSzPts val="2800"/>
              <a:buNone/>
            </a:pPr>
            <a:r>
              <a:rPr lang="en-US" sz="2800"/>
              <a:t>         Wear gloves; wipe with R Nase cleaning agents</a:t>
            </a:r>
            <a:endParaRPr sz="2800"/>
          </a:p>
        </p:txBody>
      </p:sp>
      <p:sp>
        <p:nvSpPr>
          <p:cNvPr id="282" name="Google Shape;282;p21"/>
          <p:cNvSpPr txBox="1"/>
          <p:nvPr>
            <p:ph idx="3" type="body"/>
          </p:nvPr>
        </p:nvSpPr>
        <p:spPr>
          <a:xfrm>
            <a:off x="457200" y="2830197"/>
            <a:ext cx="8229600" cy="52260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u="sng"/>
              <a:t>Disposables</a:t>
            </a:r>
            <a:endParaRPr/>
          </a:p>
        </p:txBody>
      </p:sp>
      <p:sp>
        <p:nvSpPr>
          <p:cNvPr id="283" name="Google Shape;283;p21"/>
          <p:cNvSpPr txBox="1"/>
          <p:nvPr>
            <p:ph idx="4" type="body"/>
          </p:nvPr>
        </p:nvSpPr>
        <p:spPr>
          <a:xfrm>
            <a:off x="1040130" y="3440694"/>
            <a:ext cx="7951470" cy="898896"/>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2800"/>
              <a:buNone/>
            </a:pPr>
            <a:r>
              <a:rPr lang="en-US" sz="2800"/>
              <a:t>Certified R Nase-free</a:t>
            </a:r>
            <a:br>
              <a:rPr lang="en-US" sz="2800"/>
            </a:br>
            <a:r>
              <a:rPr lang="en-US" sz="2800"/>
              <a:t>Rinsed in 0.1% diethyl pyrocarbonate (D E P C)</a:t>
            </a:r>
            <a:endParaRPr sz="2800"/>
          </a:p>
        </p:txBody>
      </p:sp>
      <p:sp>
        <p:nvSpPr>
          <p:cNvPr id="284" name="Google Shape;284;p21"/>
          <p:cNvSpPr txBox="1"/>
          <p:nvPr>
            <p:ph idx="5" type="body"/>
          </p:nvPr>
        </p:nvSpPr>
        <p:spPr>
          <a:xfrm>
            <a:off x="445546" y="4435734"/>
            <a:ext cx="8229600" cy="540126"/>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u="sng"/>
              <a:t>Reagents</a:t>
            </a:r>
            <a:endParaRPr u="sng"/>
          </a:p>
        </p:txBody>
      </p:sp>
      <p:sp>
        <p:nvSpPr>
          <p:cNvPr id="285" name="Google Shape;285;p21"/>
          <p:cNvSpPr txBox="1"/>
          <p:nvPr>
            <p:ph idx="6" type="body"/>
          </p:nvPr>
        </p:nvSpPr>
        <p:spPr>
          <a:xfrm>
            <a:off x="990600" y="5055306"/>
            <a:ext cx="6629400" cy="1345494"/>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2800"/>
              <a:buNone/>
            </a:pPr>
            <a:r>
              <a:rPr lang="en-US" sz="2800"/>
              <a:t>Certified R Nase-free 	</a:t>
            </a:r>
            <a:br>
              <a:rPr lang="en-US" sz="2800"/>
            </a:br>
            <a:r>
              <a:rPr lang="en-US" sz="2800"/>
              <a:t>Add 0.05% to 0.1% D E P C</a:t>
            </a:r>
            <a:br>
              <a:rPr lang="en-US" sz="2800"/>
            </a:br>
            <a:r>
              <a:rPr lang="en-US" sz="2800"/>
              <a:t>Test with R Nase detection agents</a:t>
            </a:r>
            <a:endParaRPr sz="28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2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Laboratory Preparation (continued)</a:t>
            </a:r>
            <a:endParaRPr/>
          </a:p>
        </p:txBody>
      </p:sp>
      <p:sp>
        <p:nvSpPr>
          <p:cNvPr id="291" name="Google Shape;291;p22"/>
          <p:cNvSpPr txBox="1"/>
          <p:nvPr>
            <p:ph idx="1" type="body"/>
          </p:nvPr>
        </p:nvSpPr>
        <p:spPr>
          <a:xfrm>
            <a:off x="457200" y="1253225"/>
            <a:ext cx="8229600" cy="529855"/>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u="sng"/>
              <a:t>Reactions</a:t>
            </a:r>
            <a:endParaRPr/>
          </a:p>
        </p:txBody>
      </p:sp>
      <p:sp>
        <p:nvSpPr>
          <p:cNvPr id="292" name="Google Shape;292;p22"/>
          <p:cNvSpPr txBox="1"/>
          <p:nvPr>
            <p:ph idx="2" type="body"/>
          </p:nvPr>
        </p:nvSpPr>
        <p:spPr>
          <a:xfrm>
            <a:off x="990600" y="1846278"/>
            <a:ext cx="5600700" cy="515922"/>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2800"/>
              <a:buNone/>
            </a:pPr>
            <a:r>
              <a:rPr lang="en-US" sz="2800"/>
              <a:t>Add R Nase inhibitors</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2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Specimen Collection</a:t>
            </a:r>
            <a:endParaRPr/>
          </a:p>
        </p:txBody>
      </p:sp>
      <p:sp>
        <p:nvSpPr>
          <p:cNvPr id="298" name="Google Shape;298;p23"/>
          <p:cNvSpPr txBox="1"/>
          <p:nvPr>
            <p:ph idx="1" type="body"/>
          </p:nvPr>
        </p:nvSpPr>
        <p:spPr>
          <a:xfrm>
            <a:off x="457200" y="1253225"/>
            <a:ext cx="8229600" cy="529855"/>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u="sng"/>
              <a:t>Bone marrow, peripheral blood</a:t>
            </a:r>
            <a:endParaRPr/>
          </a:p>
        </p:txBody>
      </p:sp>
      <p:sp>
        <p:nvSpPr>
          <p:cNvPr id="299" name="Google Shape;299;p23"/>
          <p:cNvSpPr txBox="1"/>
          <p:nvPr>
            <p:ph idx="2" type="body"/>
          </p:nvPr>
        </p:nvSpPr>
        <p:spPr>
          <a:xfrm>
            <a:off x="647700" y="1880567"/>
            <a:ext cx="7734300" cy="184217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2800"/>
              <a:buNone/>
            </a:pPr>
            <a:r>
              <a:rPr lang="en-US" sz="2800"/>
              <a:t>        Acid citrate dextrose (A C D) – yellow cap</a:t>
            </a:r>
            <a:br>
              <a:rPr lang="en-US" sz="2800"/>
            </a:br>
            <a:r>
              <a:rPr lang="en-US" sz="2800"/>
              <a:t>        Liquid K</a:t>
            </a:r>
            <a:r>
              <a:rPr baseline="-25000" lang="en-US" sz="2800"/>
              <a:t>3 </a:t>
            </a:r>
            <a:r>
              <a:rPr lang="en-US" sz="2800"/>
              <a:t>E D T A  - lavender/pink cap</a:t>
            </a:r>
            <a:endParaRPr/>
          </a:p>
          <a:p>
            <a:pPr indent="0" lvl="0" marL="0" rtl="0" algn="l">
              <a:spcBef>
                <a:spcPts val="560"/>
              </a:spcBef>
              <a:spcAft>
                <a:spcPts val="0"/>
              </a:spcAft>
              <a:buSzPts val="2800"/>
              <a:buNone/>
            </a:pPr>
            <a:r>
              <a:rPr lang="en-US" sz="2800"/>
              <a:t>        (heparin)</a:t>
            </a:r>
            <a:br>
              <a:rPr lang="en-US" sz="2800"/>
            </a:br>
            <a:r>
              <a:rPr lang="en-US" sz="2800"/>
              <a:t>        “R N A tubes”</a:t>
            </a:r>
            <a:endParaRPr sz="2800"/>
          </a:p>
        </p:txBody>
      </p:sp>
      <p:sp>
        <p:nvSpPr>
          <p:cNvPr id="300" name="Google Shape;300;p23"/>
          <p:cNvSpPr txBox="1"/>
          <p:nvPr>
            <p:ph idx="3" type="body"/>
          </p:nvPr>
        </p:nvSpPr>
        <p:spPr>
          <a:xfrm>
            <a:off x="457200" y="3791587"/>
            <a:ext cx="8229600" cy="58737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u="sng"/>
              <a:t>Tissue</a:t>
            </a:r>
            <a:endParaRPr/>
          </a:p>
        </p:txBody>
      </p:sp>
      <p:sp>
        <p:nvSpPr>
          <p:cNvPr id="301" name="Google Shape;301;p23"/>
          <p:cNvSpPr txBox="1"/>
          <p:nvPr>
            <p:ph idx="4" type="body"/>
          </p:nvPr>
        </p:nvSpPr>
        <p:spPr>
          <a:xfrm>
            <a:off x="1040130" y="4470664"/>
            <a:ext cx="7951470" cy="160628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2800"/>
              <a:buNone/>
            </a:pPr>
            <a:r>
              <a:rPr b="1" lang="en-US" sz="2800"/>
              <a:t>    </a:t>
            </a:r>
            <a:r>
              <a:rPr lang="en-US" sz="2800"/>
              <a:t>Fresh in saline—process immediately</a:t>
            </a:r>
            <a:br>
              <a:rPr lang="en-US" sz="2800"/>
            </a:br>
            <a:r>
              <a:rPr lang="en-US" sz="2800"/>
              <a:t>    frozen, –70 degrees Centigrade, nitrogen</a:t>
            </a:r>
            <a:br>
              <a:rPr lang="en-US" sz="2800"/>
            </a:br>
            <a:r>
              <a:rPr lang="en-US" sz="2800"/>
              <a:t>    (fixed, embedded)</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p2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Specimen Preparation (continued)</a:t>
            </a:r>
            <a:endParaRPr/>
          </a:p>
        </p:txBody>
      </p:sp>
      <p:sp>
        <p:nvSpPr>
          <p:cNvPr id="307" name="Google Shape;307;p24"/>
          <p:cNvSpPr txBox="1"/>
          <p:nvPr>
            <p:ph idx="1" type="body"/>
          </p:nvPr>
        </p:nvSpPr>
        <p:spPr>
          <a:xfrm>
            <a:off x="457200" y="1177025"/>
            <a:ext cx="8229600" cy="529855"/>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u="sng"/>
              <a:t>Bone marrow, peripheral blood</a:t>
            </a:r>
            <a:endParaRPr/>
          </a:p>
        </p:txBody>
      </p:sp>
      <p:sp>
        <p:nvSpPr>
          <p:cNvPr id="308" name="Google Shape;308;p24"/>
          <p:cNvSpPr txBox="1"/>
          <p:nvPr>
            <p:ph idx="2" type="body"/>
          </p:nvPr>
        </p:nvSpPr>
        <p:spPr>
          <a:xfrm>
            <a:off x="647700" y="1770078"/>
            <a:ext cx="8420100" cy="930006"/>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2800"/>
              <a:buNone/>
            </a:pPr>
            <a:r>
              <a:rPr lang="en-US" sz="2800"/>
              <a:t>     Density-gradient centrifugation</a:t>
            </a:r>
            <a:br>
              <a:rPr lang="en-US" sz="2800"/>
            </a:br>
            <a:r>
              <a:rPr lang="en-US" sz="2800"/>
              <a:t>     Differential osmolysis (remove R B C’s or nuclei)</a:t>
            </a:r>
            <a:endParaRPr sz="2800"/>
          </a:p>
        </p:txBody>
      </p:sp>
      <p:sp>
        <p:nvSpPr>
          <p:cNvPr id="309" name="Google Shape;309;p24"/>
          <p:cNvSpPr txBox="1"/>
          <p:nvPr>
            <p:ph idx="3" type="body"/>
          </p:nvPr>
        </p:nvSpPr>
        <p:spPr>
          <a:xfrm>
            <a:off x="457200" y="2753997"/>
            <a:ext cx="8229600" cy="52260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u="sng"/>
              <a:t>Tissue</a:t>
            </a:r>
            <a:endParaRPr/>
          </a:p>
        </p:txBody>
      </p:sp>
      <p:sp>
        <p:nvSpPr>
          <p:cNvPr id="310" name="Google Shape;310;p24"/>
          <p:cNvSpPr txBox="1"/>
          <p:nvPr>
            <p:ph idx="4" type="body"/>
          </p:nvPr>
        </p:nvSpPr>
        <p:spPr>
          <a:xfrm>
            <a:off x="1040130" y="3334014"/>
            <a:ext cx="7951470" cy="898896"/>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2800"/>
              <a:buNone/>
            </a:pPr>
            <a:r>
              <a:rPr lang="en-US" sz="2800"/>
              <a:t>Freeze/grind</a:t>
            </a:r>
            <a:br>
              <a:rPr lang="en-US" sz="2800"/>
            </a:br>
            <a:r>
              <a:rPr lang="en-US" sz="2800"/>
              <a:t>Crush in denaturant</a:t>
            </a:r>
            <a:endParaRPr sz="2800"/>
          </a:p>
        </p:txBody>
      </p:sp>
      <p:sp>
        <p:nvSpPr>
          <p:cNvPr id="311" name="Google Shape;311;p24"/>
          <p:cNvSpPr txBox="1"/>
          <p:nvPr>
            <p:ph idx="5" type="body"/>
          </p:nvPr>
        </p:nvSpPr>
        <p:spPr>
          <a:xfrm>
            <a:off x="445546" y="4308734"/>
            <a:ext cx="6336254" cy="540126"/>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u="sng"/>
              <a:t>Bacteria/fungi/plants</a:t>
            </a:r>
            <a:endParaRPr u="sng"/>
          </a:p>
        </p:txBody>
      </p:sp>
      <p:sp>
        <p:nvSpPr>
          <p:cNvPr id="312" name="Google Shape;312;p24"/>
          <p:cNvSpPr txBox="1"/>
          <p:nvPr>
            <p:ph idx="6" type="body"/>
          </p:nvPr>
        </p:nvSpPr>
        <p:spPr>
          <a:xfrm>
            <a:off x="990600" y="4915606"/>
            <a:ext cx="7467600" cy="134549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2800"/>
              <a:buNone/>
            </a:pPr>
            <a:r>
              <a:rPr lang="en-US" sz="2800"/>
              <a:t>     Homogenize	</a:t>
            </a:r>
            <a:br>
              <a:rPr lang="en-US" sz="2800"/>
            </a:br>
            <a:r>
              <a:rPr lang="en-US" sz="2800"/>
              <a:t>     Vortex with glass beads</a:t>
            </a:r>
            <a:br>
              <a:rPr lang="en-US" sz="2800"/>
            </a:br>
            <a:r>
              <a:rPr lang="en-US" sz="2800"/>
              <a:t>     Enzymatic digestion (zymolyase/lysozyme)</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2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R N A Isolation</a:t>
            </a:r>
            <a:endParaRPr/>
          </a:p>
        </p:txBody>
      </p:sp>
      <p:sp>
        <p:nvSpPr>
          <p:cNvPr id="319" name="Google Shape;319;p25"/>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solidFill>
                  <a:srgbClr val="FF0000"/>
                </a:solidFill>
              </a:rPr>
              <a:t>Organic</a:t>
            </a:r>
            <a:endParaRPr/>
          </a:p>
          <a:p>
            <a:pPr indent="-277813" lvl="0" marL="623888" rtl="0" algn="l">
              <a:spcBef>
                <a:spcPts val="640"/>
              </a:spcBef>
              <a:spcAft>
                <a:spcPts val="0"/>
              </a:spcAft>
              <a:buSzPts val="3200"/>
              <a:buChar char="▪"/>
            </a:pPr>
            <a:r>
              <a:rPr lang="en-US">
                <a:solidFill>
                  <a:srgbClr val="FF0000"/>
                </a:solidFill>
              </a:rPr>
              <a:t>Solid phase</a:t>
            </a:r>
            <a:endParaRPr>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2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Organic </a:t>
            </a:r>
            <a:endParaRPr/>
          </a:p>
        </p:txBody>
      </p:sp>
      <p:pic>
        <p:nvPicPr>
          <p:cNvPr descr="Organic extraction of R N A. The R N A must be protected against intra and extracellular  R N ase's. Cells are lysed. The R N A in solution is precipitated." id="326" name="Google Shape;326;p26"/>
          <p:cNvPicPr preferRelativeResize="0"/>
          <p:nvPr>
            <p:ph idx="1" type="body"/>
          </p:nvPr>
        </p:nvPicPr>
        <p:blipFill rotWithShape="1">
          <a:blip r:embed="rId3">
            <a:alphaModFix/>
          </a:blip>
          <a:srcRect b="0" l="0" r="0" t="0"/>
          <a:stretch/>
        </p:blipFill>
        <p:spPr>
          <a:xfrm>
            <a:off x="1020505" y="2027060"/>
            <a:ext cx="7102990" cy="2950797"/>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p2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Solid-Phase R N A Isolation</a:t>
            </a:r>
            <a:endParaRPr/>
          </a:p>
        </p:txBody>
      </p:sp>
      <p:pic>
        <p:nvPicPr>
          <p:cNvPr descr="Solid-phase separation of R N A is represented. It is similar to D N A isolation. Cells are lysed, adsorption occurs, R N A is washed and eluted." id="333" name="Google Shape;333;p27"/>
          <p:cNvPicPr preferRelativeResize="0"/>
          <p:nvPr>
            <p:ph idx="1" type="body"/>
          </p:nvPr>
        </p:nvPicPr>
        <p:blipFill rotWithShape="1">
          <a:blip r:embed="rId3">
            <a:alphaModFix/>
          </a:blip>
          <a:srcRect b="0" l="0" r="0" t="0"/>
          <a:stretch/>
        </p:blipFill>
        <p:spPr>
          <a:xfrm>
            <a:off x="1193898" y="1766728"/>
            <a:ext cx="6756204" cy="4233653"/>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8" name="Shape 338"/>
        <p:cNvGrpSpPr/>
        <p:nvPr/>
      </p:nvGrpSpPr>
      <p:grpSpPr>
        <a:xfrm>
          <a:off x="0" y="0"/>
          <a:ext cx="0" cy="0"/>
          <a:chOff x="0" y="0"/>
          <a:chExt cx="0" cy="0"/>
        </a:xfrm>
      </p:grpSpPr>
      <p:sp>
        <p:nvSpPr>
          <p:cNvPr id="339" name="Google Shape;339;p2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Types of R N A</a:t>
            </a:r>
            <a:endParaRPr/>
          </a:p>
        </p:txBody>
      </p:sp>
      <p:sp>
        <p:nvSpPr>
          <p:cNvPr id="340" name="Google Shape;340;p28"/>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solidFill>
                  <a:srgbClr val="FF0000"/>
                </a:solidFill>
              </a:rPr>
              <a:t>Messenger R N A (m R N A)</a:t>
            </a:r>
            <a:endParaRPr/>
          </a:p>
          <a:p>
            <a:pPr indent="-277813" lvl="0" marL="623888" rtl="0" algn="l">
              <a:spcBef>
                <a:spcPts val="640"/>
              </a:spcBef>
              <a:spcAft>
                <a:spcPts val="0"/>
              </a:spcAft>
              <a:buSzPts val="3200"/>
              <a:buChar char="▪"/>
            </a:pPr>
            <a:r>
              <a:rPr lang="en-US"/>
              <a:t>Ribosomal R N A (r R N A)</a:t>
            </a:r>
            <a:endParaRPr/>
          </a:p>
          <a:p>
            <a:pPr indent="-277813" lvl="0" marL="623888" rtl="0" algn="l">
              <a:spcBef>
                <a:spcPts val="640"/>
              </a:spcBef>
              <a:spcAft>
                <a:spcPts val="0"/>
              </a:spcAft>
              <a:buSzPts val="3200"/>
              <a:buChar char="▪"/>
            </a:pPr>
            <a:r>
              <a:rPr lang="en-US"/>
              <a:t>Transfer R N A (t R N A)</a:t>
            </a:r>
            <a:endParaRPr/>
          </a:p>
          <a:p>
            <a:pPr indent="-277813" lvl="0" marL="623888" rtl="0" algn="l">
              <a:spcBef>
                <a:spcPts val="640"/>
              </a:spcBef>
              <a:spcAft>
                <a:spcPts val="0"/>
              </a:spcAft>
              <a:buSzPts val="3200"/>
              <a:buChar char="▪"/>
            </a:pPr>
            <a:r>
              <a:rPr lang="en-US"/>
              <a:t>Heteronuclear R N A (h n R N A)</a:t>
            </a:r>
            <a:endParaRPr/>
          </a:p>
          <a:p>
            <a:pPr indent="-277813" lvl="0" marL="623888" rtl="0" algn="l">
              <a:spcBef>
                <a:spcPts val="640"/>
              </a:spcBef>
              <a:spcAft>
                <a:spcPts val="0"/>
              </a:spcAft>
              <a:buSzPts val="3200"/>
              <a:buChar char="▪"/>
            </a:pPr>
            <a:r>
              <a:rPr lang="en-US"/>
              <a:t>Small nuclear R N A (s n R N A)</a:t>
            </a:r>
            <a:endParaRPr/>
          </a:p>
          <a:p>
            <a:pPr indent="-277813" lvl="0" marL="623888" rtl="0" algn="l">
              <a:spcBef>
                <a:spcPts val="640"/>
              </a:spcBef>
              <a:spcAft>
                <a:spcPts val="0"/>
              </a:spcAft>
              <a:buSzPts val="3200"/>
              <a:buChar char="▪"/>
            </a:pPr>
            <a:r>
              <a:rPr lang="en-US"/>
              <a:t>Double-stranded R N A (d s R N A)</a:t>
            </a:r>
            <a:endParaRPr/>
          </a:p>
          <a:p>
            <a:pPr indent="-277813" lvl="0" marL="623888" rtl="0" algn="l">
              <a:spcBef>
                <a:spcPts val="640"/>
              </a:spcBef>
              <a:spcAft>
                <a:spcPts val="0"/>
              </a:spcAft>
              <a:buSzPts val="3200"/>
              <a:buChar char="▪"/>
            </a:pPr>
            <a:r>
              <a:rPr lang="en-US"/>
              <a:t>Many small/microR N A’s</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p2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Isolation of </a:t>
            </a:r>
            <a:r>
              <a:rPr lang="en-US">
                <a:solidFill>
                  <a:srgbClr val="FF0000"/>
                </a:solidFill>
              </a:rPr>
              <a:t>m R N A</a:t>
            </a:r>
            <a:r>
              <a:rPr lang="en-US"/>
              <a:t>  </a:t>
            </a:r>
            <a:r>
              <a:rPr lang="en-US">
                <a:solidFill>
                  <a:srgbClr val="FF0000"/>
                </a:solidFill>
              </a:rPr>
              <a:t>(poly A R N A)</a:t>
            </a:r>
            <a:endParaRPr/>
          </a:p>
        </p:txBody>
      </p:sp>
      <p:pic>
        <p:nvPicPr>
          <p:cNvPr descr="Oligo polythymine columns bind the polyA tail of R N A." id="347" name="Google Shape;347;p29"/>
          <p:cNvPicPr preferRelativeResize="0"/>
          <p:nvPr>
            <p:ph idx="1" type="body"/>
          </p:nvPr>
        </p:nvPicPr>
        <p:blipFill rotWithShape="1">
          <a:blip r:embed="rId3">
            <a:alphaModFix/>
          </a:blip>
          <a:srcRect b="0" l="0" r="0" t="0"/>
          <a:stretch/>
        </p:blipFill>
        <p:spPr>
          <a:xfrm>
            <a:off x="1557823" y="1981200"/>
            <a:ext cx="6087358" cy="32004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Objectives (continued)</a:t>
            </a:r>
            <a:endParaRPr/>
          </a:p>
        </p:txBody>
      </p:sp>
      <p:sp>
        <p:nvSpPr>
          <p:cNvPr id="142" name="Google Shape;142;p3"/>
          <p:cNvSpPr txBox="1"/>
          <p:nvPr>
            <p:ph idx="1" type="body"/>
          </p:nvPr>
        </p:nvSpPr>
        <p:spPr>
          <a:xfrm>
            <a:off x="457200" y="1195349"/>
            <a:ext cx="8534400" cy="37576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Describe the gel-based, spectrophotometric, and fluorometric methods used to determine the quantity and quality of D N A and R N A preparations.</a:t>
            </a:r>
            <a:endParaRPr/>
          </a:p>
          <a:p>
            <a:pPr indent="-277813" lvl="0" marL="623888" rtl="0" algn="l">
              <a:spcBef>
                <a:spcPts val="640"/>
              </a:spcBef>
              <a:spcAft>
                <a:spcPts val="0"/>
              </a:spcAft>
              <a:buSzPts val="3200"/>
              <a:buChar char="▪"/>
            </a:pPr>
            <a:r>
              <a:rPr lang="en-US"/>
              <a:t>Calculate the concentration and yield of D N A and R N A from a given nucleic acid preparation.</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p30"/>
          <p:cNvSpPr txBox="1"/>
          <p:nvPr>
            <p:ph type="title"/>
          </p:nvPr>
        </p:nvSpPr>
        <p:spPr>
          <a:xfrm>
            <a:off x="756356" y="1583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Methods to Assess R N A</a:t>
            </a:r>
            <a:endParaRPr/>
          </a:p>
        </p:txBody>
      </p:sp>
      <p:sp>
        <p:nvSpPr>
          <p:cNvPr id="354" name="Google Shape;354;p30"/>
          <p:cNvSpPr txBox="1"/>
          <p:nvPr>
            <p:ph idx="1" type="body"/>
          </p:nvPr>
        </p:nvSpPr>
        <p:spPr>
          <a:xfrm>
            <a:off x="457200" y="1177025"/>
            <a:ext cx="8229600" cy="529855"/>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Gel electrophoresis (total R N A; quality)</a:t>
            </a:r>
            <a:endParaRPr/>
          </a:p>
        </p:txBody>
      </p:sp>
      <p:pic>
        <p:nvPicPr>
          <p:cNvPr descr="D N A can be analyzed for quality by resolving an aliquot of the isolated sample on an agarose gel. After agarose gel electrophoresis, compact supercoiled plasmid D N A (S C) will travel farther through the gel than nicked plasmid (N), which has single-strand breaks. Relaxed plasmid D N A (R) has double-strand breaks and will migrate according to its size, 23 kilo bytes in the drawing on the left. Linear (L) plasmids migrate according to the size of the plasmid. A gel photo shows a plasmid preparation. N, nicked; S C, supercoiled; L, linear; R, relaxed; M, molecular-weight markers." id="355" name="Google Shape;355;p30"/>
          <p:cNvPicPr preferRelativeResize="0"/>
          <p:nvPr>
            <p:ph idx="2" type="body"/>
          </p:nvPr>
        </p:nvPicPr>
        <p:blipFill rotWithShape="1">
          <a:blip r:embed="rId3">
            <a:alphaModFix/>
          </a:blip>
          <a:srcRect b="0" l="0" r="0" t="0"/>
          <a:stretch/>
        </p:blipFill>
        <p:spPr>
          <a:xfrm>
            <a:off x="3352800" y="1770063"/>
            <a:ext cx="3232093" cy="1517415"/>
          </a:xfrm>
          <a:prstGeom prst="rect">
            <a:avLst/>
          </a:prstGeom>
          <a:noFill/>
          <a:ln>
            <a:noFill/>
          </a:ln>
        </p:spPr>
      </p:pic>
      <p:sp>
        <p:nvSpPr>
          <p:cNvPr id="356" name="Google Shape;356;p30"/>
          <p:cNvSpPr txBox="1"/>
          <p:nvPr>
            <p:ph idx="3" type="body"/>
          </p:nvPr>
        </p:nvSpPr>
        <p:spPr>
          <a:xfrm>
            <a:off x="1111250" y="3263900"/>
            <a:ext cx="7943850" cy="3047243"/>
          </a:xfrm>
          <a:prstGeom prst="rect">
            <a:avLst/>
          </a:prstGeom>
          <a:noFill/>
          <a:ln>
            <a:noFill/>
          </a:ln>
        </p:spPr>
        <p:txBody>
          <a:bodyPr anchorCtr="0" anchor="t" bIns="45700" lIns="91425" spcFirstLastPara="1" rIns="91425" wrap="square" tIns="45700">
            <a:noAutofit/>
          </a:bodyPr>
          <a:lstStyle/>
          <a:p>
            <a:pPr indent="-346075" lvl="0" marL="346075" rtl="0" algn="l">
              <a:spcBef>
                <a:spcPts val="0"/>
              </a:spcBef>
              <a:spcAft>
                <a:spcPts val="0"/>
              </a:spcAft>
              <a:buSzPts val="3200"/>
              <a:buNone/>
            </a:pPr>
            <a:r>
              <a:rPr lang="en-US"/>
              <a:t>Spectrophotometry</a:t>
            </a:r>
            <a:endParaRPr/>
          </a:p>
          <a:p>
            <a:pPr indent="0" lvl="0" marL="548640" rtl="0" algn="l">
              <a:spcBef>
                <a:spcPts val="200"/>
              </a:spcBef>
              <a:spcAft>
                <a:spcPts val="0"/>
              </a:spcAft>
              <a:buSzPts val="3200"/>
              <a:buNone/>
            </a:pPr>
            <a:r>
              <a:rPr lang="en-US"/>
              <a:t>1 A</a:t>
            </a:r>
            <a:r>
              <a:rPr baseline="-25000" lang="en-US" sz="4000"/>
              <a:t>260</a:t>
            </a:r>
            <a:r>
              <a:rPr lang="en-US"/>
              <a:t> = 40 micrograms/milliliter R N A (</a:t>
            </a:r>
            <a:r>
              <a:rPr lang="en-US">
                <a:solidFill>
                  <a:srgbClr val="FF0000"/>
                </a:solidFill>
              </a:rPr>
              <a:t>concentration</a:t>
            </a:r>
            <a:r>
              <a:rPr lang="en-US"/>
              <a:t>)</a:t>
            </a:r>
            <a:endParaRPr/>
          </a:p>
          <a:p>
            <a:pPr indent="0" lvl="0" marL="548640" rtl="0" algn="l">
              <a:spcBef>
                <a:spcPts val="200"/>
              </a:spcBef>
              <a:spcAft>
                <a:spcPts val="0"/>
              </a:spcAft>
              <a:buSzPts val="3200"/>
              <a:buNone/>
            </a:pPr>
            <a:r>
              <a:rPr lang="en-US"/>
              <a:t>microgram/milliliter multiplied by milliliter = microgram R N A (</a:t>
            </a:r>
            <a:r>
              <a:rPr lang="en-US">
                <a:solidFill>
                  <a:srgbClr val="FF0000"/>
                </a:solidFill>
              </a:rPr>
              <a:t>yield</a:t>
            </a:r>
            <a:r>
              <a:rPr lang="en-US"/>
              <a:t>)</a:t>
            </a:r>
            <a:br>
              <a:rPr lang="en-US"/>
            </a:br>
            <a:r>
              <a:rPr lang="en-US"/>
              <a:t>A</a:t>
            </a:r>
            <a:r>
              <a:rPr baseline="-25000" lang="en-US" sz="4000"/>
              <a:t>260</a:t>
            </a:r>
            <a:r>
              <a:rPr lang="en-US"/>
              <a:t>/ A</a:t>
            </a:r>
            <a:r>
              <a:rPr baseline="-25000" lang="en-US" sz="4000"/>
              <a:t>280</a:t>
            </a:r>
            <a:r>
              <a:rPr lang="en-US"/>
              <a:t> &gt;1.6 (</a:t>
            </a:r>
            <a:r>
              <a:rPr lang="en-US">
                <a:solidFill>
                  <a:srgbClr val="FF0000"/>
                </a:solidFill>
              </a:rPr>
              <a:t>purity</a:t>
            </a:r>
            <a:r>
              <a:rPr lang="en-US"/>
              <a:t>)</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31"/>
          <p:cNvSpPr txBox="1"/>
          <p:nvPr>
            <p:ph type="title"/>
          </p:nvPr>
        </p:nvSpPr>
        <p:spPr>
          <a:xfrm>
            <a:off x="756356" y="1583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Methods to Assess R N A (continued)</a:t>
            </a:r>
            <a:endParaRPr/>
          </a:p>
        </p:txBody>
      </p:sp>
      <p:sp>
        <p:nvSpPr>
          <p:cNvPr id="362" name="Google Shape;362;p31"/>
          <p:cNvSpPr txBox="1"/>
          <p:nvPr>
            <p:ph idx="1" type="body"/>
          </p:nvPr>
        </p:nvSpPr>
        <p:spPr>
          <a:xfrm>
            <a:off x="457200" y="1177025"/>
            <a:ext cx="8229600" cy="529855"/>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Fluorometry</a:t>
            </a:r>
            <a:endParaRPr/>
          </a:p>
        </p:txBody>
      </p:sp>
      <p:sp>
        <p:nvSpPr>
          <p:cNvPr id="363" name="Google Shape;363;p31"/>
          <p:cNvSpPr txBox="1"/>
          <p:nvPr>
            <p:ph idx="2" type="body"/>
          </p:nvPr>
        </p:nvSpPr>
        <p:spPr>
          <a:xfrm>
            <a:off x="1066800" y="1770078"/>
            <a:ext cx="3733800" cy="515922"/>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2800"/>
              <a:buNone/>
            </a:pPr>
            <a:r>
              <a:rPr lang="en-US" sz="2800"/>
              <a:t>RiboGreen</a:t>
            </a:r>
            <a:endParaRPr sz="2800">
              <a:solidFill>
                <a:srgbClr val="393939"/>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3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Summary</a:t>
            </a:r>
            <a:endParaRPr/>
          </a:p>
        </p:txBody>
      </p:sp>
      <p:sp>
        <p:nvSpPr>
          <p:cNvPr id="370" name="Google Shape;370;p32"/>
          <p:cNvSpPr txBox="1"/>
          <p:nvPr>
            <p:ph idx="1" type="body"/>
          </p:nvPr>
        </p:nvSpPr>
        <p:spPr>
          <a:xfrm>
            <a:off x="457200" y="1195349"/>
            <a:ext cx="8305800" cy="44434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D N A is extracted by organic, inorganic, and solid-phase methods</a:t>
            </a:r>
            <a:endParaRPr/>
          </a:p>
          <a:p>
            <a:pPr indent="-277813" lvl="0" marL="623888" rtl="0" algn="l">
              <a:spcBef>
                <a:spcPts val="640"/>
              </a:spcBef>
              <a:spcAft>
                <a:spcPts val="0"/>
              </a:spcAft>
              <a:buSzPts val="3200"/>
              <a:buChar char="▪"/>
            </a:pPr>
            <a:r>
              <a:rPr lang="en-US"/>
              <a:t>D N A can also be extracted by more rapid methods or methods designed for challenging specimens</a:t>
            </a:r>
            <a:endParaRPr/>
          </a:p>
          <a:p>
            <a:pPr indent="-277813" lvl="0" marL="623888" rtl="0" algn="l">
              <a:spcBef>
                <a:spcPts val="640"/>
              </a:spcBef>
              <a:spcAft>
                <a:spcPts val="0"/>
              </a:spcAft>
              <a:buSzPts val="3200"/>
              <a:buChar char="▪"/>
            </a:pPr>
            <a:r>
              <a:rPr lang="en-US"/>
              <a:t>R N A extraction methods include organic and solid-phase methods</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5" name="Shape 375"/>
        <p:cNvGrpSpPr/>
        <p:nvPr/>
      </p:nvGrpSpPr>
      <p:grpSpPr>
        <a:xfrm>
          <a:off x="0" y="0"/>
          <a:ext cx="0" cy="0"/>
          <a:chOff x="0" y="0"/>
          <a:chExt cx="0" cy="0"/>
        </a:xfrm>
      </p:grpSpPr>
      <p:sp>
        <p:nvSpPr>
          <p:cNvPr id="376" name="Google Shape;376;p3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Summary (continued)</a:t>
            </a:r>
            <a:endParaRPr/>
          </a:p>
        </p:txBody>
      </p:sp>
      <p:sp>
        <p:nvSpPr>
          <p:cNvPr id="377" name="Google Shape;377;p33"/>
          <p:cNvSpPr txBox="1"/>
          <p:nvPr>
            <p:ph idx="1" type="body"/>
          </p:nvPr>
        </p:nvSpPr>
        <p:spPr>
          <a:xfrm>
            <a:off x="457200" y="1195349"/>
            <a:ext cx="8534400" cy="28432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m R N A can be specifically extracted using immobilized polyT or polyU</a:t>
            </a:r>
            <a:endParaRPr/>
          </a:p>
          <a:p>
            <a:pPr indent="-277813" lvl="0" marL="623888" rtl="0" algn="l">
              <a:spcBef>
                <a:spcPts val="640"/>
              </a:spcBef>
              <a:spcAft>
                <a:spcPts val="0"/>
              </a:spcAft>
              <a:buSzPts val="3200"/>
              <a:buChar char="▪"/>
            </a:pPr>
            <a:r>
              <a:rPr lang="en-US"/>
              <a:t>D N A and R N A concentration, yield, and purity are assessed using gel analysis, spectrophotometry, or fluorometry</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Isolation of D N A</a:t>
            </a:r>
            <a:endParaRPr/>
          </a:p>
        </p:txBody>
      </p:sp>
      <p:sp>
        <p:nvSpPr>
          <p:cNvPr id="149" name="Google Shape;149;p4"/>
          <p:cNvSpPr txBox="1"/>
          <p:nvPr>
            <p:ph idx="2" type="body"/>
          </p:nvPr>
        </p:nvSpPr>
        <p:spPr>
          <a:xfrm>
            <a:off x="457200" y="1117603"/>
            <a:ext cx="8229600" cy="1019628"/>
          </a:xfrm>
          <a:prstGeom prst="rect">
            <a:avLst/>
          </a:prstGeom>
          <a:noFill/>
          <a:ln>
            <a:noFill/>
          </a:ln>
        </p:spPr>
        <p:txBody>
          <a:bodyPr anchorCtr="0" anchor="t" bIns="45700" lIns="91425" spcFirstLastPara="1" rIns="91425" wrap="square" tIns="45700">
            <a:noAutofit/>
          </a:bodyPr>
          <a:lstStyle/>
          <a:p>
            <a:pPr indent="0" lvl="0" marL="346075" rtl="0" algn="ctr">
              <a:spcBef>
                <a:spcPts val="0"/>
              </a:spcBef>
              <a:spcAft>
                <a:spcPts val="0"/>
              </a:spcAft>
              <a:buSzPts val="3200"/>
              <a:buNone/>
            </a:pPr>
            <a:r>
              <a:rPr lang="en-US"/>
              <a:t>Nucleic acids are isolated from a variety of specimens</a:t>
            </a:r>
            <a:endParaRPr/>
          </a:p>
        </p:txBody>
      </p:sp>
      <p:sp>
        <p:nvSpPr>
          <p:cNvPr id="150" name="Google Shape;150;p4"/>
          <p:cNvSpPr txBox="1"/>
          <p:nvPr>
            <p:ph idx="3" type="body"/>
          </p:nvPr>
        </p:nvSpPr>
        <p:spPr>
          <a:xfrm>
            <a:off x="457200" y="2190750"/>
            <a:ext cx="8229600" cy="4114800"/>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Blood </a:t>
            </a:r>
            <a:endParaRPr/>
          </a:p>
          <a:p>
            <a:pPr indent="-277813" lvl="0" marL="623888" rtl="0" algn="l">
              <a:spcBef>
                <a:spcPts val="200"/>
              </a:spcBef>
              <a:spcAft>
                <a:spcPts val="0"/>
              </a:spcAft>
              <a:buSzPts val="3200"/>
              <a:buChar char="▪"/>
            </a:pPr>
            <a:r>
              <a:rPr lang="en-US"/>
              <a:t>Buffy coat </a:t>
            </a:r>
            <a:endParaRPr/>
          </a:p>
          <a:p>
            <a:pPr indent="-277813" lvl="0" marL="623888" rtl="0" algn="l">
              <a:spcBef>
                <a:spcPts val="200"/>
              </a:spcBef>
              <a:spcAft>
                <a:spcPts val="0"/>
              </a:spcAft>
              <a:buSzPts val="3200"/>
              <a:buChar char="▪"/>
            </a:pPr>
            <a:r>
              <a:rPr lang="en-US"/>
              <a:t>Bone marrow</a:t>
            </a:r>
            <a:endParaRPr/>
          </a:p>
          <a:p>
            <a:pPr indent="-277813" lvl="0" marL="623888" rtl="0" algn="l">
              <a:spcBef>
                <a:spcPts val="200"/>
              </a:spcBef>
              <a:spcAft>
                <a:spcPts val="0"/>
              </a:spcAft>
              <a:buSzPts val="3200"/>
              <a:buChar char="▪"/>
            </a:pPr>
            <a:r>
              <a:rPr lang="en-US"/>
              <a:t>Solid tissue </a:t>
            </a:r>
            <a:endParaRPr/>
          </a:p>
          <a:p>
            <a:pPr indent="-277813" lvl="0" marL="623888" rtl="0" algn="l">
              <a:spcBef>
                <a:spcPts val="200"/>
              </a:spcBef>
              <a:spcAft>
                <a:spcPts val="0"/>
              </a:spcAft>
              <a:buSzPts val="3200"/>
              <a:buChar char="▪"/>
            </a:pPr>
            <a:r>
              <a:rPr lang="en-US"/>
              <a:t>Lavage fluids</a:t>
            </a:r>
            <a:endParaRPr/>
          </a:p>
          <a:p>
            <a:pPr indent="-277813" lvl="0" marL="623888" rtl="0" algn="l">
              <a:spcBef>
                <a:spcPts val="200"/>
              </a:spcBef>
              <a:spcAft>
                <a:spcPts val="0"/>
              </a:spcAft>
              <a:buSzPts val="3200"/>
              <a:buChar char="▪"/>
            </a:pPr>
            <a:r>
              <a:rPr lang="en-US"/>
              <a:t>Bacteria, viruses</a:t>
            </a:r>
            <a:endParaRPr/>
          </a:p>
          <a:p>
            <a:pPr indent="-277813" lvl="0" marL="623888" rtl="0" algn="l">
              <a:spcBef>
                <a:spcPts val="200"/>
              </a:spcBef>
              <a:spcAft>
                <a:spcPts val="0"/>
              </a:spcAft>
              <a:buSzPts val="3200"/>
              <a:buChar char="▪"/>
            </a:pPr>
            <a:r>
              <a:rPr lang="en-US"/>
              <a:t>Fungi</a:t>
            </a:r>
            <a:endParaRPr/>
          </a:p>
          <a:p>
            <a:pPr indent="-277813" lvl="0" marL="623888" rtl="0" algn="l">
              <a:spcBef>
                <a:spcPts val="200"/>
              </a:spcBef>
              <a:spcAft>
                <a:spcPts val="0"/>
              </a:spcAft>
              <a:buSzPts val="3200"/>
              <a:buChar char="▪"/>
            </a:pPr>
            <a:r>
              <a:rPr lang="en-US"/>
              <a:t>Organelles, mitochondria</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Isolation of D N A (continued_1)</a:t>
            </a:r>
            <a:endParaRPr/>
          </a:p>
        </p:txBody>
      </p:sp>
      <p:sp>
        <p:nvSpPr>
          <p:cNvPr id="156" name="Google Shape;156;p5"/>
          <p:cNvSpPr txBox="1"/>
          <p:nvPr>
            <p:ph idx="2" type="body"/>
          </p:nvPr>
        </p:nvSpPr>
        <p:spPr>
          <a:xfrm>
            <a:off x="457200" y="1231504"/>
            <a:ext cx="8229600" cy="1077951"/>
          </a:xfrm>
          <a:prstGeom prst="rect">
            <a:avLst/>
          </a:prstGeom>
          <a:noFill/>
          <a:ln>
            <a:noFill/>
          </a:ln>
        </p:spPr>
        <p:txBody>
          <a:bodyPr anchorCtr="0" anchor="t" bIns="45700" lIns="91425" spcFirstLastPara="1" rIns="91425" wrap="square" tIns="45700">
            <a:noAutofit/>
          </a:bodyPr>
          <a:lstStyle/>
          <a:p>
            <a:pPr indent="0" lvl="0" marL="346075" rtl="0" algn="ctr">
              <a:spcBef>
                <a:spcPts val="0"/>
              </a:spcBef>
              <a:spcAft>
                <a:spcPts val="0"/>
              </a:spcAft>
              <a:buSzPts val="3200"/>
              <a:buNone/>
            </a:pPr>
            <a:r>
              <a:rPr lang="en-US"/>
              <a:t>More specimens adequate for amplification by polymerase chain reaction (</a:t>
            </a:r>
            <a:r>
              <a:rPr lang="en-US">
                <a:solidFill>
                  <a:srgbClr val="FF0000"/>
                </a:solidFill>
              </a:rPr>
              <a:t>P C R</a:t>
            </a:r>
            <a:r>
              <a:rPr lang="en-US"/>
              <a:t>)</a:t>
            </a:r>
            <a:endParaRPr/>
          </a:p>
        </p:txBody>
      </p:sp>
      <p:sp>
        <p:nvSpPr>
          <p:cNvPr id="157" name="Google Shape;157;p5"/>
          <p:cNvSpPr txBox="1"/>
          <p:nvPr>
            <p:ph idx="3" type="body"/>
          </p:nvPr>
        </p:nvSpPr>
        <p:spPr>
          <a:xfrm>
            <a:off x="457200" y="2514600"/>
            <a:ext cx="8229600" cy="3581399"/>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Dried blood, plasma</a:t>
            </a:r>
            <a:endParaRPr/>
          </a:p>
          <a:p>
            <a:pPr indent="-277813" lvl="0" marL="623888" rtl="0" algn="l">
              <a:spcBef>
                <a:spcPts val="640"/>
              </a:spcBef>
              <a:spcAft>
                <a:spcPts val="0"/>
              </a:spcAft>
              <a:buSzPts val="3200"/>
              <a:buChar char="▪"/>
            </a:pPr>
            <a:r>
              <a:rPr lang="en-US"/>
              <a:t>Saliva, urine</a:t>
            </a:r>
            <a:endParaRPr/>
          </a:p>
          <a:p>
            <a:pPr indent="-277813" lvl="0" marL="623888" rtl="0" algn="l">
              <a:spcBef>
                <a:spcPts val="640"/>
              </a:spcBef>
              <a:spcAft>
                <a:spcPts val="0"/>
              </a:spcAft>
              <a:buSzPts val="3200"/>
              <a:buChar char="▪"/>
            </a:pPr>
            <a:r>
              <a:rPr lang="en-US"/>
              <a:t>Bone, teeth</a:t>
            </a:r>
            <a:endParaRPr/>
          </a:p>
          <a:p>
            <a:pPr indent="-277813" lvl="0" marL="623888" rtl="0" algn="l">
              <a:spcBef>
                <a:spcPts val="640"/>
              </a:spcBef>
              <a:spcAft>
                <a:spcPts val="0"/>
              </a:spcAft>
              <a:buSzPts val="3200"/>
              <a:buChar char="▪"/>
            </a:pPr>
            <a:r>
              <a:rPr lang="en-US"/>
              <a:t>Amniotic fluid, &gt;8 weeks</a:t>
            </a:r>
            <a:endParaRPr/>
          </a:p>
          <a:p>
            <a:pPr indent="-277813" lvl="0" marL="623888" rtl="0" algn="l">
              <a:spcBef>
                <a:spcPts val="640"/>
              </a:spcBef>
              <a:spcAft>
                <a:spcPts val="0"/>
              </a:spcAft>
              <a:buSzPts val="3200"/>
              <a:buChar char="▪"/>
            </a:pPr>
            <a:r>
              <a:rPr lang="en-US"/>
              <a:t>Hair follicles, hair shafts </a:t>
            </a:r>
            <a:endParaRPr/>
          </a:p>
          <a:p>
            <a:pPr indent="-277813" lvl="0" marL="623888" rtl="0" algn="l">
              <a:spcBef>
                <a:spcPts val="640"/>
              </a:spcBef>
              <a:spcAft>
                <a:spcPts val="0"/>
              </a:spcAft>
              <a:buSzPts val="3200"/>
              <a:buChar char="▪"/>
            </a:pPr>
            <a:r>
              <a:rPr lang="en-US"/>
              <a:t>Buccal cells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Isolation of D N A (continued_2)</a:t>
            </a:r>
            <a:endParaRPr/>
          </a:p>
        </p:txBody>
      </p:sp>
      <p:sp>
        <p:nvSpPr>
          <p:cNvPr id="163" name="Google Shape;163;p6"/>
          <p:cNvSpPr txBox="1"/>
          <p:nvPr>
            <p:ph idx="3" type="body"/>
          </p:nvPr>
        </p:nvSpPr>
        <p:spPr>
          <a:xfrm>
            <a:off x="457200" y="1222830"/>
            <a:ext cx="8229600" cy="2590800"/>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Cerebrospinal fluid</a:t>
            </a:r>
            <a:endParaRPr/>
          </a:p>
          <a:p>
            <a:pPr indent="-277813" lvl="0" marL="623888" rtl="0" algn="l">
              <a:spcBef>
                <a:spcPts val="640"/>
              </a:spcBef>
              <a:spcAft>
                <a:spcPts val="0"/>
              </a:spcAft>
              <a:buSzPts val="3200"/>
              <a:buChar char="▪"/>
            </a:pPr>
            <a:r>
              <a:rPr lang="en-US"/>
              <a:t>Formalin fixed tissue</a:t>
            </a:r>
            <a:endParaRPr/>
          </a:p>
          <a:p>
            <a:pPr indent="-277813" lvl="0" marL="623888" rtl="0" algn="l">
              <a:spcBef>
                <a:spcPts val="640"/>
              </a:spcBef>
              <a:spcAft>
                <a:spcPts val="0"/>
              </a:spcAft>
              <a:buSzPts val="3200"/>
              <a:buChar char="▪"/>
            </a:pPr>
            <a:r>
              <a:rPr lang="en-US"/>
              <a:t>Feces</a:t>
            </a:r>
            <a:endParaRPr/>
          </a:p>
          <a:p>
            <a:pPr indent="-277813" lvl="0" marL="623888" rtl="0" algn="l">
              <a:spcBef>
                <a:spcPts val="640"/>
              </a:spcBef>
              <a:spcAft>
                <a:spcPts val="0"/>
              </a:spcAft>
              <a:buSzPts val="3200"/>
              <a:buChar char="▪"/>
            </a:pPr>
            <a:r>
              <a:rPr lang="en-US"/>
              <a:t>Soil</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D N A Extraction Methods</a:t>
            </a:r>
            <a:endParaRPr/>
          </a:p>
        </p:txBody>
      </p:sp>
      <p:sp>
        <p:nvSpPr>
          <p:cNvPr id="170" name="Google Shape;170;p7"/>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solidFill>
                  <a:srgbClr val="FF0000"/>
                </a:solidFill>
              </a:rPr>
              <a:t>Organic</a:t>
            </a:r>
            <a:r>
              <a:rPr lang="en-US"/>
              <a:t>—uses organic chemicals, phenol, chloroform</a:t>
            </a:r>
            <a:endParaRPr/>
          </a:p>
          <a:p>
            <a:pPr indent="-277813" lvl="0" marL="623888" rtl="0" algn="l">
              <a:spcBef>
                <a:spcPts val="640"/>
              </a:spcBef>
              <a:spcAft>
                <a:spcPts val="0"/>
              </a:spcAft>
              <a:buSzPts val="3200"/>
              <a:buChar char="▪"/>
            </a:pPr>
            <a:r>
              <a:rPr lang="en-US">
                <a:solidFill>
                  <a:srgbClr val="FF0000"/>
                </a:solidFill>
              </a:rPr>
              <a:t>Inorganic</a:t>
            </a:r>
            <a:r>
              <a:rPr lang="en-US"/>
              <a:t>—uses inorganic chemicals, detergents, E D T A, acetic acid, salt (salting out, spooling)</a:t>
            </a:r>
            <a:endParaRPr/>
          </a:p>
          <a:p>
            <a:pPr indent="-277813" lvl="0" marL="623888" rtl="0" algn="l">
              <a:spcBef>
                <a:spcPts val="640"/>
              </a:spcBef>
              <a:spcAft>
                <a:spcPts val="0"/>
              </a:spcAft>
              <a:buSzPts val="3200"/>
              <a:buChar char="▪"/>
            </a:pPr>
            <a:r>
              <a:rPr lang="en-US">
                <a:solidFill>
                  <a:srgbClr val="FF0000"/>
                </a:solidFill>
              </a:rPr>
              <a:t>Solid phase</a:t>
            </a:r>
            <a:r>
              <a:rPr lang="en-US"/>
              <a:t>—D N A is immobilized on a solid support, beads or columns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Specimen Preparation</a:t>
            </a:r>
            <a:endParaRPr/>
          </a:p>
        </p:txBody>
      </p:sp>
      <p:sp>
        <p:nvSpPr>
          <p:cNvPr id="177" name="Google Shape;177;p8"/>
          <p:cNvSpPr txBox="1"/>
          <p:nvPr>
            <p:ph idx="1" type="body"/>
          </p:nvPr>
        </p:nvSpPr>
        <p:spPr>
          <a:xfrm>
            <a:off x="457200" y="1054505"/>
            <a:ext cx="8229600" cy="529855"/>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u="sng"/>
              <a:t>Bone marrow, peripheral blood</a:t>
            </a:r>
            <a:endParaRPr/>
          </a:p>
        </p:txBody>
      </p:sp>
      <p:sp>
        <p:nvSpPr>
          <p:cNvPr id="178" name="Google Shape;178;p8"/>
          <p:cNvSpPr txBox="1"/>
          <p:nvPr>
            <p:ph idx="2" type="body"/>
          </p:nvPr>
        </p:nvSpPr>
        <p:spPr>
          <a:xfrm>
            <a:off x="647700" y="1638592"/>
            <a:ext cx="8420100" cy="1317622"/>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2800"/>
              <a:buNone/>
            </a:pPr>
            <a:r>
              <a:rPr lang="en-US" sz="2800"/>
              <a:t>     Density-gradient centrifugation</a:t>
            </a:r>
            <a:endParaRPr/>
          </a:p>
          <a:p>
            <a:pPr indent="0" lvl="0" marL="346075" rtl="0" algn="l">
              <a:spcBef>
                <a:spcPts val="300"/>
              </a:spcBef>
              <a:spcAft>
                <a:spcPts val="0"/>
              </a:spcAft>
              <a:buSzPts val="2800"/>
              <a:buNone/>
            </a:pPr>
            <a:r>
              <a:rPr lang="en-US" sz="2800"/>
              <a:t>     Differential osmolysis</a:t>
            </a:r>
            <a:endParaRPr sz="2800"/>
          </a:p>
          <a:p>
            <a:pPr indent="0" lvl="0" marL="346075" rtl="0" algn="l">
              <a:spcBef>
                <a:spcPts val="300"/>
              </a:spcBef>
              <a:spcAft>
                <a:spcPts val="0"/>
              </a:spcAft>
              <a:buSzPts val="2800"/>
              <a:buNone/>
            </a:pPr>
            <a:r>
              <a:rPr lang="en-US" sz="2800"/>
              <a:t>     Streptokinase</a:t>
            </a:r>
            <a:endParaRPr sz="2800"/>
          </a:p>
        </p:txBody>
      </p:sp>
      <p:sp>
        <p:nvSpPr>
          <p:cNvPr id="179" name="Google Shape;179;p8"/>
          <p:cNvSpPr txBox="1"/>
          <p:nvPr>
            <p:ph idx="3" type="body"/>
          </p:nvPr>
        </p:nvSpPr>
        <p:spPr>
          <a:xfrm>
            <a:off x="457200" y="3021105"/>
            <a:ext cx="8229600" cy="498480"/>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u="sng"/>
              <a:t>Tissue</a:t>
            </a:r>
            <a:endParaRPr/>
          </a:p>
        </p:txBody>
      </p:sp>
      <p:sp>
        <p:nvSpPr>
          <p:cNvPr id="180" name="Google Shape;180;p8"/>
          <p:cNvSpPr txBox="1"/>
          <p:nvPr>
            <p:ph idx="4" type="body"/>
          </p:nvPr>
        </p:nvSpPr>
        <p:spPr>
          <a:xfrm>
            <a:off x="1040130" y="3568589"/>
            <a:ext cx="7951470" cy="1308211"/>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2800"/>
              <a:buNone/>
            </a:pPr>
            <a:r>
              <a:rPr lang="en-US" sz="2800"/>
              <a:t>Freeze/crush</a:t>
            </a:r>
            <a:endParaRPr/>
          </a:p>
          <a:p>
            <a:pPr indent="0" lvl="0" marL="346075" rtl="0" algn="l">
              <a:spcBef>
                <a:spcPts val="100"/>
              </a:spcBef>
              <a:spcAft>
                <a:spcPts val="0"/>
              </a:spcAft>
              <a:buSzPts val="2800"/>
              <a:buNone/>
            </a:pPr>
            <a:r>
              <a:rPr lang="en-US" sz="2800"/>
              <a:t>Mince</a:t>
            </a:r>
            <a:endParaRPr/>
          </a:p>
          <a:p>
            <a:pPr indent="0" lvl="0" marL="346075" rtl="0" algn="l">
              <a:spcBef>
                <a:spcPts val="100"/>
              </a:spcBef>
              <a:spcAft>
                <a:spcPts val="0"/>
              </a:spcAft>
              <a:buSzPts val="2800"/>
              <a:buNone/>
            </a:pPr>
            <a:r>
              <a:rPr lang="en-US" sz="2800"/>
              <a:t>Enzymatic digestion</a:t>
            </a:r>
            <a:endParaRPr sz="2800"/>
          </a:p>
        </p:txBody>
      </p:sp>
      <p:sp>
        <p:nvSpPr>
          <p:cNvPr id="181" name="Google Shape;181;p8"/>
          <p:cNvSpPr txBox="1"/>
          <p:nvPr>
            <p:ph idx="5" type="body"/>
          </p:nvPr>
        </p:nvSpPr>
        <p:spPr>
          <a:xfrm>
            <a:off x="445546" y="4918334"/>
            <a:ext cx="8229600" cy="491866"/>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u="sng"/>
              <a:t>Plants/fungi</a:t>
            </a:r>
            <a:endParaRPr u="sng"/>
          </a:p>
        </p:txBody>
      </p:sp>
      <p:sp>
        <p:nvSpPr>
          <p:cNvPr id="182" name="Google Shape;182;p8"/>
          <p:cNvSpPr txBox="1"/>
          <p:nvPr>
            <p:ph idx="6" type="body"/>
          </p:nvPr>
        </p:nvSpPr>
        <p:spPr>
          <a:xfrm>
            <a:off x="990600" y="5463053"/>
            <a:ext cx="6629400" cy="812094"/>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2800"/>
              <a:buNone/>
            </a:pPr>
            <a:r>
              <a:rPr lang="en-US" sz="2800"/>
              <a:t>Homogenize</a:t>
            </a:r>
            <a:endParaRPr/>
          </a:p>
          <a:p>
            <a:pPr indent="0" lvl="0" marL="346075" rtl="0" algn="l">
              <a:spcBef>
                <a:spcPts val="100"/>
              </a:spcBef>
              <a:spcAft>
                <a:spcPts val="0"/>
              </a:spcAft>
              <a:buSzPts val="2800"/>
              <a:buNone/>
            </a:pPr>
            <a:r>
              <a:rPr lang="en-US" sz="2800"/>
              <a:t>Vortex with glass beads</a:t>
            </a:r>
            <a:endParaRPr sz="28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Organic</a:t>
            </a:r>
            <a:endParaRPr/>
          </a:p>
        </p:txBody>
      </p:sp>
      <p:pic>
        <p:nvPicPr>
          <p:cNvPr descr="A representation of organic D N A isolation. Cells are lysed, acidified, and particulate matter is extracted by phenol and chloroform. This separates into two phases." id="189" name="Google Shape;189;p9"/>
          <p:cNvPicPr preferRelativeResize="0"/>
          <p:nvPr>
            <p:ph idx="1" type="body"/>
          </p:nvPr>
        </p:nvPicPr>
        <p:blipFill rotWithShape="1">
          <a:blip r:embed="rId3">
            <a:alphaModFix/>
          </a:blip>
          <a:srcRect b="0" l="0" r="0" t="0"/>
          <a:stretch/>
        </p:blipFill>
        <p:spPr>
          <a:xfrm>
            <a:off x="777069" y="2045732"/>
            <a:ext cx="7874544" cy="259079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FAD Nursing">
      <a:dk1>
        <a:srgbClr val="737373"/>
      </a:dk1>
      <a:lt1>
        <a:srgbClr val="FFFFFF"/>
      </a:lt1>
      <a:dk2>
        <a:srgbClr val="28805C"/>
      </a:dk2>
      <a:lt2>
        <a:srgbClr val="FFFFFF"/>
      </a:lt2>
      <a:accent1>
        <a:srgbClr val="28805C"/>
      </a:accent1>
      <a:accent2>
        <a:srgbClr val="737373"/>
      </a:accent2>
      <a:accent3>
        <a:srgbClr val="D99C21"/>
      </a:accent3>
      <a:accent4>
        <a:srgbClr val="C00000"/>
      </a:accent4>
      <a:accent5>
        <a:srgbClr val="BFBFBF"/>
      </a:accent5>
      <a:accent6>
        <a:srgbClr val="C2ECDB"/>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2019-02-28T04:09:41Z</dcterms:created>
  <dc:creator>Buckingham</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0x010100D074F316A9D19642AFB347C36D63796C</vt:lpwstr>
  </property>
  <property fmtid="{D5CDD505-2E9C-101B-9397-08002B2CF9AE}" pid="3" name="_dlc_DocIdItemGuid">
    <vt:lpwstr>647463b2-28f5-46c6-8d1e-a6b9b2370ab9</vt:lpwstr>
  </property>
  <property fmtid="{D5CDD505-2E9C-101B-9397-08002B2CF9AE}" pid="4" name="Category">
    <vt:lpwstr>.F.A. Davis</vt:lpwstr>
  </property>
  <property fmtid="{D5CDD505-2E9C-101B-9397-08002B2CF9AE}" pid="5" name="v7hm">
    <vt:lpwstr/>
  </property>
  <property fmtid="{D5CDD505-2E9C-101B-9397-08002B2CF9AE}" pid="6" name="Sub-Category">
    <vt:lpwstr>FAD Powerpiont Presentations</vt:lpwstr>
  </property>
  <property fmtid="{D5CDD505-2E9C-101B-9397-08002B2CF9AE}" pid="7" name="SortOrder">
    <vt:lpwstr/>
  </property>
  <property fmtid="{D5CDD505-2E9C-101B-9397-08002B2CF9AE}" pid="8" name="_dlc_DocId">
    <vt:lpwstr>HESUHV4WET5P-708-25</vt:lpwstr>
  </property>
  <property fmtid="{D5CDD505-2E9C-101B-9397-08002B2CF9AE}" pid="9" name="_dlc_DocIdUrl">
    <vt:lpwstr>http://portal.fadavis.com/marketing/_layouts/15/DocIdRedir.aspx?ID=HESUHV4WET5P-708-25, HESUHV4WET5P-708-25</vt:lpwstr>
  </property>
  <property fmtid="{D5CDD505-2E9C-101B-9397-08002B2CF9AE}" pid="10" name="Tertiary Category">
    <vt:lpwstr/>
  </property>
</Properties>
</file>