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257" r:id="rId6"/>
    <p:sldId id="258" r:id="rId7"/>
    <p:sldId id="277" r:id="rId8"/>
    <p:sldId id="278" r:id="rId9"/>
    <p:sldId id="279" r:id="rId10"/>
    <p:sldId id="280" r:id="rId11"/>
    <p:sldId id="281" r:id="rId12"/>
    <p:sldId id="282" r:id="rId13"/>
    <p:sldId id="264" r:id="rId14"/>
    <p:sldId id="265" r:id="rId15"/>
    <p:sldId id="283" r:id="rId16"/>
    <p:sldId id="284" r:id="rId17"/>
    <p:sldId id="268" r:id="rId18"/>
    <p:sldId id="285" r:id="rId19"/>
    <p:sldId id="286" r:id="rId20"/>
    <p:sldId id="287" r:id="rId21"/>
    <p:sldId id="288" r:id="rId22"/>
    <p:sldId id="273" r:id="rId23"/>
    <p:sldId id="289" r:id="rId24"/>
    <p:sldId id="290" r:id="rId25"/>
    <p:sldId id="27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912"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7373"/>
    <a:srgbClr val="28805C"/>
    <a:srgbClr val="D99C21"/>
    <a:srgbClr val="5858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75" autoAdjust="0"/>
  </p:normalViewPr>
  <p:slideViewPr>
    <p:cSldViewPr>
      <p:cViewPr varScale="1">
        <p:scale>
          <a:sx n="67" d="100"/>
          <a:sy n="67" d="100"/>
        </p:scale>
        <p:origin x="72" y="720"/>
      </p:cViewPr>
      <p:guideLst>
        <p:guide orient="horz" pos="912"/>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169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61E734-30F1-456B-8B88-B517BAE0A233}" type="datetimeFigureOut">
              <a:rPr lang="en-US" smtClean="0"/>
              <a:t>3/29/2019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D1CF74-1493-46D2-9CFB-D9771BD399B9}" type="slidenum">
              <a:rPr lang="en-US" smtClean="0"/>
              <a:t>‹#›</a:t>
            </a:fld>
            <a:endParaRPr lang="en-US"/>
          </a:p>
        </p:txBody>
      </p:sp>
    </p:spTree>
    <p:extLst>
      <p:ext uri="{BB962C8B-B14F-4D97-AF65-F5344CB8AC3E}">
        <p14:creationId xmlns:p14="http://schemas.microsoft.com/office/powerpoint/2010/main" val="4233874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A6551-8743-415C-B8DC-7E8D559D5B4C}" type="datetimeFigureOut">
              <a:rPr lang="en-US" smtClean="0"/>
              <a:t>3/29/2019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E3FD1-3D53-424A-A1AD-A3C30BC928DB}" type="slidenum">
              <a:rPr lang="en-US" smtClean="0"/>
              <a:t>‹#›</a:t>
            </a:fld>
            <a:endParaRPr lang="en-US"/>
          </a:p>
        </p:txBody>
      </p:sp>
    </p:spTree>
    <p:extLst>
      <p:ext uri="{BB962C8B-B14F-4D97-AF65-F5344CB8AC3E}">
        <p14:creationId xmlns:p14="http://schemas.microsoft.com/office/powerpoint/2010/main" val="220728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1</a:t>
            </a:fld>
            <a:endParaRPr lang="en-US"/>
          </a:p>
        </p:txBody>
      </p:sp>
    </p:spTree>
    <p:extLst>
      <p:ext uri="{BB962C8B-B14F-4D97-AF65-F5344CB8AC3E}">
        <p14:creationId xmlns:p14="http://schemas.microsoft.com/office/powerpoint/2010/main" val="35636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AAF83D-214A-4536-B17F-FF1AA5E0FEA3}" type="slidenum">
              <a:rPr lang="en-US" altLang="en-US"/>
              <a:pPr eaLnBrk="1" hangingPunct="1"/>
              <a:t>13</a:t>
            </a:fld>
            <a:endParaRPr lang="en-US" altLang="en-US" dirty="0"/>
          </a:p>
        </p:txBody>
      </p:sp>
    </p:spTree>
    <p:extLst>
      <p:ext uri="{BB962C8B-B14F-4D97-AF65-F5344CB8AC3E}">
        <p14:creationId xmlns:p14="http://schemas.microsoft.com/office/powerpoint/2010/main" val="4046063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17</a:t>
            </a:fld>
            <a:endParaRPr lang="en-US"/>
          </a:p>
        </p:txBody>
      </p:sp>
    </p:spTree>
    <p:extLst>
      <p:ext uri="{BB962C8B-B14F-4D97-AF65-F5344CB8AC3E}">
        <p14:creationId xmlns:p14="http://schemas.microsoft.com/office/powerpoint/2010/main" val="1956016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9530F9-18FE-42AF-8732-08C3E35BF2DA}" type="slidenum">
              <a:rPr lang="en-US" altLang="en-US"/>
              <a:pPr eaLnBrk="1" hangingPunct="1"/>
              <a:t>18</a:t>
            </a:fld>
            <a:endParaRPr lang="en-US" altLang="en-US" dirty="0"/>
          </a:p>
        </p:txBody>
      </p:sp>
    </p:spTree>
    <p:extLst>
      <p:ext uri="{BB962C8B-B14F-4D97-AF65-F5344CB8AC3E}">
        <p14:creationId xmlns:p14="http://schemas.microsoft.com/office/powerpoint/2010/main" val="3559786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B3EC55-7C14-4054-B209-F6D19D32AF54}" type="slidenum">
              <a:rPr lang="en-US" altLang="en-US"/>
              <a:pPr eaLnBrk="1" hangingPunct="1"/>
              <a:t>21</a:t>
            </a:fld>
            <a:endParaRPr lang="en-US" altLang="en-US" dirty="0"/>
          </a:p>
        </p:txBody>
      </p:sp>
    </p:spTree>
    <p:extLst>
      <p:ext uri="{BB962C8B-B14F-4D97-AF65-F5344CB8AC3E}">
        <p14:creationId xmlns:p14="http://schemas.microsoft.com/office/powerpoint/2010/main" val="6621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383985-FAD7-409B-840D-1B23BB02F4D6}" type="slidenum">
              <a:rPr lang="en-US" altLang="en-US"/>
              <a:pPr eaLnBrk="1" hangingPunct="1"/>
              <a:t>2</a:t>
            </a:fld>
            <a:endParaRPr lang="en-US" altLang="en-US" dirty="0"/>
          </a:p>
        </p:txBody>
      </p:sp>
    </p:spTree>
    <p:extLst>
      <p:ext uri="{BB962C8B-B14F-4D97-AF65-F5344CB8AC3E}">
        <p14:creationId xmlns:p14="http://schemas.microsoft.com/office/powerpoint/2010/main" val="410637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383985-FAD7-409B-840D-1B23BB02F4D6}" type="slidenum">
              <a:rPr lang="en-US" altLang="en-US"/>
              <a:pPr eaLnBrk="1" hangingPunct="1"/>
              <a:t>3</a:t>
            </a:fld>
            <a:endParaRPr lang="en-US" altLang="en-US" dirty="0"/>
          </a:p>
        </p:txBody>
      </p:sp>
    </p:spTree>
    <p:extLst>
      <p:ext uri="{BB962C8B-B14F-4D97-AF65-F5344CB8AC3E}">
        <p14:creationId xmlns:p14="http://schemas.microsoft.com/office/powerpoint/2010/main" val="3269107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4</a:t>
            </a:fld>
            <a:endParaRPr lang="en-US"/>
          </a:p>
        </p:txBody>
      </p:sp>
    </p:spTree>
    <p:extLst>
      <p:ext uri="{BB962C8B-B14F-4D97-AF65-F5344CB8AC3E}">
        <p14:creationId xmlns:p14="http://schemas.microsoft.com/office/powerpoint/2010/main" val="725240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5</a:t>
            </a:fld>
            <a:endParaRPr lang="en-US"/>
          </a:p>
        </p:txBody>
      </p:sp>
    </p:spTree>
    <p:extLst>
      <p:ext uri="{BB962C8B-B14F-4D97-AF65-F5344CB8AC3E}">
        <p14:creationId xmlns:p14="http://schemas.microsoft.com/office/powerpoint/2010/main" val="26956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6</a:t>
            </a:fld>
            <a:endParaRPr lang="en-US"/>
          </a:p>
        </p:txBody>
      </p:sp>
    </p:spTree>
    <p:extLst>
      <p:ext uri="{BB962C8B-B14F-4D97-AF65-F5344CB8AC3E}">
        <p14:creationId xmlns:p14="http://schemas.microsoft.com/office/powerpoint/2010/main" val="3963128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4DDC8D3-128C-427B-BA47-056AD548DAF4}" type="slidenum">
              <a:rPr lang="en-US" altLang="en-US"/>
              <a:pPr eaLnBrk="1" hangingPunct="1"/>
              <a:t>9</a:t>
            </a:fld>
            <a:endParaRPr lang="en-US" altLang="en-US" dirty="0"/>
          </a:p>
        </p:txBody>
      </p:sp>
    </p:spTree>
    <p:extLst>
      <p:ext uri="{BB962C8B-B14F-4D97-AF65-F5344CB8AC3E}">
        <p14:creationId xmlns:p14="http://schemas.microsoft.com/office/powerpoint/2010/main" val="1336353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Agarose gels are cast as a liquid solution prepared from melting agarose powder in running buffer. Polyacrylamide is also prepared in solution but requires a nucleating agent (TEMED) and a catalyst (APS) to start the polymerization process. These chemicals are added before casting the gel.</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E846A3E-A4F8-44BE-97DB-5AA9A4900BB6}" type="slidenum">
              <a:rPr lang="en-US" altLang="en-US"/>
              <a:pPr eaLnBrk="1" hangingPunct="1"/>
              <a:t>10</a:t>
            </a:fld>
            <a:endParaRPr lang="en-US" altLang="en-US" dirty="0"/>
          </a:p>
        </p:txBody>
      </p:sp>
    </p:spTree>
    <p:extLst>
      <p:ext uri="{BB962C8B-B14F-4D97-AF65-F5344CB8AC3E}">
        <p14:creationId xmlns:p14="http://schemas.microsoft.com/office/powerpoint/2010/main" val="3461381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11</a:t>
            </a:fld>
            <a:endParaRPr lang="en-US"/>
          </a:p>
        </p:txBody>
      </p:sp>
    </p:spTree>
    <p:extLst>
      <p:ext uri="{BB962C8B-B14F-4D97-AF65-F5344CB8AC3E}">
        <p14:creationId xmlns:p14="http://schemas.microsoft.com/office/powerpoint/2010/main" val="66996648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sp>
        <p:nvSpPr>
          <p:cNvPr id="13" name="Picture Placeholder 11"/>
          <p:cNvSpPr>
            <a:spLocks noGrp="1"/>
          </p:cNvSpPr>
          <p:nvPr>
            <p:ph type="pic" sz="quarter" idx="13" hasCustomPrompt="1"/>
          </p:nvPr>
        </p:nvSpPr>
        <p:spPr>
          <a:xfrm>
            <a:off x="2689302" y="228600"/>
            <a:ext cx="3733800" cy="4267200"/>
          </a:xfrm>
        </p:spPr>
        <p:txBody>
          <a:bodyPr rtlCol="0">
            <a:normAutofit/>
          </a:bodyPr>
          <a:lstStyle>
            <a:lvl1pPr>
              <a:defRPr/>
            </a:lvl1pPr>
          </a:lstStyle>
          <a:p>
            <a:pPr lvl="0"/>
            <a:r>
              <a:rPr lang="en-US" noProof="0" dirty="0"/>
              <a:t>Click icon to add cover image</a:t>
            </a:r>
          </a:p>
        </p:txBody>
      </p:sp>
      <p:sp>
        <p:nvSpPr>
          <p:cNvPr id="14" name="Rectangle 13"/>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0"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5" name="Straight Connector 4"/>
          <p:cNvCxnSpPr/>
          <p:nvPr/>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4"/>
          <a:stretch>
            <a:fillRect/>
          </a:stretch>
        </p:blipFill>
        <p:spPr>
          <a:xfrm>
            <a:off x="0" y="6426743"/>
            <a:ext cx="9169400" cy="48773"/>
          </a:xfrm>
          <a:prstGeom prst="rect">
            <a:avLst/>
          </a:prstGeom>
        </p:spPr>
      </p:pic>
    </p:spTree>
    <p:extLst>
      <p:ext uri="{BB962C8B-B14F-4D97-AF65-F5344CB8AC3E}">
        <p14:creationId xmlns:p14="http://schemas.microsoft.com/office/powerpoint/2010/main" val="265955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525963"/>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4730401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Bulleted Lists with Heads">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Text Placeholder 3"/>
          <p:cNvSpPr>
            <a:spLocks noGrp="1"/>
          </p:cNvSpPr>
          <p:nvPr>
            <p:ph type="body" sz="quarter" idx="15" hasCustomPrompt="1"/>
          </p:nvPr>
        </p:nvSpPr>
        <p:spPr>
          <a:xfrm>
            <a:off x="755650" y="1173163"/>
            <a:ext cx="4044950" cy="639762"/>
          </a:xfrm>
        </p:spPr>
        <p:txBody>
          <a:bodyPr/>
          <a:lstStyle>
            <a:lvl1pPr marL="0" indent="0">
              <a:buNone/>
              <a:defRPr sz="2800" b="1"/>
            </a:lvl1pPr>
          </a:lstStyle>
          <a:p>
            <a:pPr lvl="0"/>
            <a:r>
              <a:rPr lang="en-US" dirty="0"/>
              <a:t>Click to add text</a:t>
            </a:r>
          </a:p>
        </p:txBody>
      </p:sp>
      <p:sp>
        <p:nvSpPr>
          <p:cNvPr id="7" name="Content Placeholder 6"/>
          <p:cNvSpPr>
            <a:spLocks noGrp="1"/>
          </p:cNvSpPr>
          <p:nvPr>
            <p:ph sz="quarter" idx="16"/>
          </p:nvPr>
        </p:nvSpPr>
        <p:spPr>
          <a:xfrm>
            <a:off x="755650" y="1901825"/>
            <a:ext cx="4044950" cy="3962400"/>
          </a:xfrm>
        </p:spPr>
        <p:txBody>
          <a:bodyPr/>
          <a:lstStyle>
            <a:lvl1pPr marL="237744">
              <a:defRPr sz="2800"/>
            </a:lvl1pPr>
            <a:lvl2pPr marL="457200" indent="-219456">
              <a:defRPr sz="2400"/>
            </a:lvl2pPr>
            <a:lvl3pPr marL="685800" indent="-237744">
              <a:defRPr sz="2000"/>
            </a:lvl3pPr>
          </a:lstStyle>
          <a:p>
            <a:pPr lvl="0"/>
            <a:r>
              <a:rPr lang="en-US"/>
              <a:t>Click to edit Master text styles</a:t>
            </a:r>
          </a:p>
          <a:p>
            <a:pPr lvl="1"/>
            <a:r>
              <a:rPr lang="en-US"/>
              <a:t>Second level</a:t>
            </a:r>
          </a:p>
          <a:p>
            <a:pPr lvl="2"/>
            <a:r>
              <a:rPr lang="en-US"/>
              <a:t>Third level</a:t>
            </a:r>
          </a:p>
        </p:txBody>
      </p:sp>
      <p:sp>
        <p:nvSpPr>
          <p:cNvPr id="10" name="Text Placeholder 9"/>
          <p:cNvSpPr>
            <a:spLocks noGrp="1"/>
          </p:cNvSpPr>
          <p:nvPr>
            <p:ph type="body" sz="quarter" idx="17" hasCustomPrompt="1"/>
          </p:nvPr>
        </p:nvSpPr>
        <p:spPr>
          <a:xfrm>
            <a:off x="4953000" y="1181100"/>
            <a:ext cx="4038600" cy="660400"/>
          </a:xfrm>
        </p:spPr>
        <p:txBody>
          <a:bodyPr/>
          <a:lstStyle>
            <a:lvl1pPr marL="0" indent="0">
              <a:buNone/>
              <a:defRPr sz="2800" b="1"/>
            </a:lvl1pPr>
          </a:lstStyle>
          <a:p>
            <a:pPr lvl="0"/>
            <a:r>
              <a:rPr lang="en-US" dirty="0"/>
              <a:t>Click to add text</a:t>
            </a:r>
          </a:p>
        </p:txBody>
      </p:sp>
      <p:sp>
        <p:nvSpPr>
          <p:cNvPr id="13" name="Content Placeholder 12"/>
          <p:cNvSpPr>
            <a:spLocks noGrp="1"/>
          </p:cNvSpPr>
          <p:nvPr>
            <p:ph sz="quarter" idx="18"/>
          </p:nvPr>
        </p:nvSpPr>
        <p:spPr>
          <a:xfrm>
            <a:off x="4953000" y="1901825"/>
            <a:ext cx="4038600" cy="3962400"/>
          </a:xfrm>
        </p:spPr>
        <p:txBody>
          <a:bodyPr/>
          <a:lstStyle>
            <a:lvl1pPr marL="237744" indent="-274320">
              <a:defRPr sz="2800"/>
            </a:lvl1pPr>
            <a:lvl2pPr marL="457200" indent="-219456">
              <a:defRPr sz="2400"/>
            </a:lvl2pPr>
            <a:lvl3pPr marL="685800" indent="-237744">
              <a:defRPr sz="20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38424730"/>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nd Figure">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62000" y="12192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Picture Placeholder 6"/>
          <p:cNvSpPr>
            <a:spLocks noGrp="1"/>
          </p:cNvSpPr>
          <p:nvPr>
            <p:ph type="pic" sz="quarter" idx="12"/>
          </p:nvPr>
        </p:nvSpPr>
        <p:spPr>
          <a:xfrm>
            <a:off x="4953000" y="1219200"/>
            <a:ext cx="3733800" cy="4526280"/>
          </a:xfrm>
        </p:spPr>
        <p:txBody>
          <a:bodyPr rtlCol="0">
            <a:normAutofit/>
          </a:bodyPr>
          <a:lstStyle/>
          <a:p>
            <a:pPr lvl="0"/>
            <a:r>
              <a:rPr lang="en-US" noProof="0"/>
              <a:t>Click icon to add picture</a:t>
            </a:r>
            <a:endParaRPr lang="en-US" noProof="0" dirty="0"/>
          </a:p>
        </p:txBody>
      </p:sp>
    </p:spTree>
    <p:extLst>
      <p:ext uri="{BB962C8B-B14F-4D97-AF65-F5344CB8AC3E}">
        <p14:creationId xmlns:p14="http://schemas.microsoft.com/office/powerpoint/2010/main" val="27536767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Fig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7" name="Picture Placeholder 6"/>
          <p:cNvSpPr>
            <a:spLocks noGrp="1"/>
          </p:cNvSpPr>
          <p:nvPr>
            <p:ph type="pic" sz="quarter" idx="13"/>
          </p:nvPr>
        </p:nvSpPr>
        <p:spPr>
          <a:xfrm>
            <a:off x="762000" y="1326995"/>
            <a:ext cx="3505200" cy="4540405"/>
          </a:xfrm>
        </p:spPr>
        <p:txBody>
          <a:bodyPr rtlCol="0">
            <a:normAutofit/>
          </a:bodyPr>
          <a:lstStyle/>
          <a:p>
            <a:pPr lvl="0"/>
            <a:r>
              <a:rPr lang="en-US" noProof="0"/>
              <a:t>Click icon to add picture</a:t>
            </a:r>
            <a:endParaRPr lang="en-US" noProof="0" dirty="0"/>
          </a:p>
        </p:txBody>
      </p:sp>
      <p:sp>
        <p:nvSpPr>
          <p:cNvPr id="6" name="Text Placeholder 5"/>
          <p:cNvSpPr>
            <a:spLocks noGrp="1"/>
          </p:cNvSpPr>
          <p:nvPr>
            <p:ph type="body" sz="quarter" idx="16" hasCustomPrompt="1"/>
          </p:nvPr>
        </p:nvSpPr>
        <p:spPr>
          <a:xfrm>
            <a:off x="4495800" y="3200400"/>
            <a:ext cx="4495800" cy="838200"/>
          </a:xfrm>
        </p:spPr>
        <p:txBody>
          <a:bodyPr/>
          <a:lstStyle>
            <a:lvl1pPr marL="346075" indent="0">
              <a:buNone/>
              <a:defRPr/>
            </a:lvl1pPr>
          </a:lstStyle>
          <a:p>
            <a:pPr lvl="0"/>
            <a:r>
              <a:rPr lang="en-US" dirty="0"/>
              <a:t>Click to add Caption</a:t>
            </a:r>
          </a:p>
        </p:txBody>
      </p:sp>
    </p:spTree>
    <p:extLst>
      <p:ext uri="{BB962C8B-B14F-4D97-AF65-F5344CB8AC3E}">
        <p14:creationId xmlns:p14="http://schemas.microsoft.com/office/powerpoint/2010/main" val="1351710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able Placeholder 7"/>
          <p:cNvSpPr>
            <a:spLocks noGrp="1"/>
          </p:cNvSpPr>
          <p:nvPr>
            <p:ph type="tbl" sz="quarter" idx="14"/>
          </p:nvPr>
        </p:nvSpPr>
        <p:spPr>
          <a:xfrm>
            <a:off x="762000" y="1338147"/>
            <a:ext cx="7620000" cy="4572000"/>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4858415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estion">
    <p:spTree>
      <p:nvGrpSpPr>
        <p:cNvPr id="1" name=""/>
        <p:cNvGrpSpPr/>
        <p:nvPr/>
      </p:nvGrpSpPr>
      <p:grpSpPr>
        <a:xfrm>
          <a:off x="0" y="0"/>
          <a:ext cx="0" cy="0"/>
          <a:chOff x="0" y="0"/>
          <a:chExt cx="0" cy="0"/>
        </a:xfrm>
      </p:grpSpPr>
      <p:sp>
        <p:nvSpPr>
          <p:cNvPr id="7"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Text Placeholder 3"/>
          <p:cNvSpPr>
            <a:spLocks noGrp="1"/>
          </p:cNvSpPr>
          <p:nvPr>
            <p:ph type="body" sz="quarter" idx="10" hasCustomPrompt="1"/>
          </p:nvPr>
        </p:nvSpPr>
        <p:spPr>
          <a:xfrm>
            <a:off x="457200" y="1181100"/>
            <a:ext cx="8534400" cy="457200"/>
          </a:xfrm>
        </p:spPr>
        <p:txBody>
          <a:bodyPr/>
          <a:lstStyle>
            <a:lvl1pPr marL="346075" indent="0">
              <a:buNone/>
              <a:defRPr b="1"/>
            </a:lvl1pPr>
          </a:lstStyle>
          <a:p>
            <a:pPr lvl="0"/>
            <a:r>
              <a:rPr lang="en-US" dirty="0"/>
              <a:t>Click to add Question</a:t>
            </a:r>
          </a:p>
        </p:txBody>
      </p:sp>
      <p:sp>
        <p:nvSpPr>
          <p:cNvPr id="9" name="Content Placeholder 8"/>
          <p:cNvSpPr>
            <a:spLocks noGrp="1"/>
          </p:cNvSpPr>
          <p:nvPr>
            <p:ph sz="quarter" idx="11"/>
          </p:nvPr>
        </p:nvSpPr>
        <p:spPr>
          <a:xfrm>
            <a:off x="457200" y="2057400"/>
            <a:ext cx="8534400" cy="4038600"/>
          </a:xfrm>
        </p:spPr>
        <p:txBody>
          <a:bodyPr/>
          <a:lstStyle>
            <a:lvl1pPr marL="860425" indent="-514350">
              <a:buFont typeface="+mj-lt"/>
              <a:buAutoNum type="alphaUcPeriod"/>
              <a:defRPr/>
            </a:lvl1pPr>
          </a:lstStyle>
          <a:p>
            <a:pPr lvl="0"/>
            <a:r>
              <a:rPr lang="en-US"/>
              <a:t>Click to edit Master text styles</a:t>
            </a:r>
          </a:p>
        </p:txBody>
      </p:sp>
    </p:spTree>
    <p:extLst>
      <p:ext uri="{BB962C8B-B14F-4D97-AF65-F5344CB8AC3E}">
        <p14:creationId xmlns:p14="http://schemas.microsoft.com/office/powerpoint/2010/main" val="2175702165"/>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nswer">
    <p:spTree>
      <p:nvGrpSpPr>
        <p:cNvPr id="1" name=""/>
        <p:cNvGrpSpPr/>
        <p:nvPr/>
      </p:nvGrpSpPr>
      <p:grpSpPr>
        <a:xfrm>
          <a:off x="0" y="0"/>
          <a:ext cx="0" cy="0"/>
          <a:chOff x="0" y="0"/>
          <a:chExt cx="0" cy="0"/>
        </a:xfrm>
      </p:grpSpPr>
      <p:sp>
        <p:nvSpPr>
          <p:cNvPr id="5"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9" name="Text Placeholder 8"/>
          <p:cNvSpPr>
            <a:spLocks noGrp="1"/>
          </p:cNvSpPr>
          <p:nvPr>
            <p:ph type="body" sz="quarter" idx="10" hasCustomPrompt="1"/>
          </p:nvPr>
        </p:nvSpPr>
        <p:spPr>
          <a:xfrm>
            <a:off x="457200" y="1219200"/>
            <a:ext cx="8534400" cy="381000"/>
          </a:xfrm>
        </p:spPr>
        <p:txBody>
          <a:bodyPr/>
          <a:lstStyle>
            <a:lvl1pPr marL="346075" indent="0">
              <a:buNone/>
              <a:defRPr/>
            </a:lvl1pPr>
          </a:lstStyle>
          <a:p>
            <a:pPr lvl="0"/>
            <a:r>
              <a:rPr lang="en-US" dirty="0"/>
              <a:t>Click to answer</a:t>
            </a:r>
          </a:p>
        </p:txBody>
      </p:sp>
      <p:sp>
        <p:nvSpPr>
          <p:cNvPr id="13" name="Content Placeholder 12"/>
          <p:cNvSpPr>
            <a:spLocks noGrp="1"/>
          </p:cNvSpPr>
          <p:nvPr>
            <p:ph sz="quarter" idx="11"/>
          </p:nvPr>
        </p:nvSpPr>
        <p:spPr>
          <a:xfrm>
            <a:off x="457200" y="2057400"/>
            <a:ext cx="8534400" cy="4038600"/>
          </a:xfrm>
        </p:spPr>
        <p:txBody>
          <a:bodyPr/>
          <a:lstStyle>
            <a:lvl1pPr marL="346075" indent="0">
              <a:buNone/>
              <a:defRPr/>
            </a:lvl1pPr>
          </a:lstStyle>
          <a:p>
            <a:pPr lvl="0"/>
            <a:r>
              <a:rPr lang="en-US"/>
              <a:t>Click to edit Master text styles</a:t>
            </a:r>
          </a:p>
        </p:txBody>
      </p:sp>
    </p:spTree>
    <p:extLst>
      <p:ext uri="{BB962C8B-B14F-4D97-AF65-F5344CB8AC3E}">
        <p14:creationId xmlns:p14="http://schemas.microsoft.com/office/powerpoint/2010/main" val="129577043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ickerCheck">
    <p:spTree>
      <p:nvGrpSpPr>
        <p:cNvPr id="1" name=""/>
        <p:cNvGrpSpPr/>
        <p:nvPr/>
      </p:nvGrpSpPr>
      <p:grpSpPr>
        <a:xfrm>
          <a:off x="0" y="0"/>
          <a:ext cx="0" cy="0"/>
          <a:chOff x="0" y="0"/>
          <a:chExt cx="0" cy="0"/>
        </a:xfrm>
      </p:grpSpPr>
      <p:sp>
        <p:nvSpPr>
          <p:cNvPr id="7"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FontTx/>
              <a:buNone/>
              <a:defRPr sz="3200" b="0"/>
            </a:lvl1pPr>
          </a:lstStyle>
          <a:p>
            <a:pPr lvl="0"/>
            <a:r>
              <a:rPr lang="en-US"/>
              <a:t>Click to edit Master text styles</a:t>
            </a:r>
          </a:p>
        </p:txBody>
      </p:sp>
      <p:sp>
        <p:nvSpPr>
          <p:cNvPr id="3" name="Content Placeholder 2"/>
          <p:cNvSpPr>
            <a:spLocks noGrp="1"/>
          </p:cNvSpPr>
          <p:nvPr>
            <p:ph idx="1"/>
          </p:nvPr>
        </p:nvSpPr>
        <p:spPr>
          <a:xfrm>
            <a:off x="457200" y="1763751"/>
            <a:ext cx="8229600" cy="4068763"/>
          </a:xfrm>
        </p:spPr>
        <p:txBody>
          <a:bodyPr/>
          <a:lstStyle>
            <a:lvl1pPr marL="860425" indent="-514350">
              <a:buFont typeface="+mj-lt"/>
              <a:buAutoNum type="alphaUcPeriod"/>
              <a:defRPr/>
            </a:lvl1pPr>
            <a:lvl2pPr marL="914400" indent="-290513">
              <a:defRPr/>
            </a:lvl2pPr>
            <a:lvl3pPr marL="1260475" indent="-290513">
              <a:defRPr sz="2000"/>
            </a:lvl3pPr>
            <a:lvl4pPr marL="1600200" indent="-228600">
              <a:buFont typeface="Wingdings" panose="05000000000000000000" pitchFamily="2" charset="2"/>
              <a:buChar char="§"/>
              <a:defRPr sz="1800">
                <a:solidFill>
                  <a:srgbClr val="737373"/>
                </a:solidFill>
              </a:defRPr>
            </a:lvl4pPr>
          </a:lstStyle>
          <a:p>
            <a:pPr lvl="0"/>
            <a:r>
              <a:rPr lang="en-US"/>
              <a:t>Click to edit Master text styles</a:t>
            </a:r>
          </a:p>
        </p:txBody>
      </p:sp>
    </p:spTree>
    <p:extLst>
      <p:ext uri="{BB962C8B-B14F-4D97-AF65-F5344CB8AC3E}">
        <p14:creationId xmlns:p14="http://schemas.microsoft.com/office/powerpoint/2010/main" val="3217463967"/>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lickerCheck">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FontTx/>
              <a:buNone/>
              <a:defRPr sz="3200" b="0"/>
            </a:lvl1pPr>
          </a:lstStyle>
          <a:p>
            <a:pPr lvl="0"/>
            <a:r>
              <a:rPr lang="en-US"/>
              <a:t>Click to edit Master text styles</a:t>
            </a:r>
          </a:p>
        </p:txBody>
      </p:sp>
      <p:sp>
        <p:nvSpPr>
          <p:cNvPr id="3" name="Content Placeholder 2"/>
          <p:cNvSpPr>
            <a:spLocks noGrp="1"/>
          </p:cNvSpPr>
          <p:nvPr>
            <p:ph idx="1"/>
          </p:nvPr>
        </p:nvSpPr>
        <p:spPr>
          <a:xfrm>
            <a:off x="457200" y="1763751"/>
            <a:ext cx="8229600" cy="4068763"/>
          </a:xfrm>
        </p:spPr>
        <p:txBody>
          <a:bodyPr/>
          <a:lstStyle>
            <a:lvl1pPr marL="346075" indent="0">
              <a:buFontTx/>
              <a:buNone/>
              <a:defRPr/>
            </a:lvl1pPr>
            <a:lvl2pPr marL="914400" indent="-290513">
              <a:defRPr/>
            </a:lvl2pPr>
            <a:lvl3pPr marL="1260475" indent="-290513">
              <a:defRPr sz="2000"/>
            </a:lvl3pPr>
            <a:lvl4pPr marL="1600200" indent="-228600">
              <a:buFont typeface="Wingdings" panose="05000000000000000000" pitchFamily="2" charset="2"/>
              <a:buChar char="§"/>
              <a:defRPr sz="1800">
                <a:solidFill>
                  <a:srgbClr val="737373"/>
                </a:solidFill>
              </a:defRPr>
            </a:lvl4pPr>
          </a:lstStyle>
          <a:p>
            <a:pPr lvl="0"/>
            <a:r>
              <a:rPr lang="en-US"/>
              <a:t>Click to edit Master text styles</a:t>
            </a:r>
          </a:p>
        </p:txBody>
      </p:sp>
    </p:spTree>
    <p:extLst>
      <p:ext uri="{BB962C8B-B14F-4D97-AF65-F5344CB8AC3E}">
        <p14:creationId xmlns:p14="http://schemas.microsoft.com/office/powerpoint/2010/main" val="275710955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Chapter and Title">
    <p:spTree>
      <p:nvGrpSpPr>
        <p:cNvPr id="1" name=""/>
        <p:cNvGrpSpPr/>
        <p:nvPr/>
      </p:nvGrpSpPr>
      <p:grpSpPr>
        <a:xfrm>
          <a:off x="0" y="0"/>
          <a:ext cx="0" cy="0"/>
          <a:chOff x="0" y="0"/>
          <a:chExt cx="0" cy="0"/>
        </a:xfrm>
      </p:grpSpPr>
      <p:sp>
        <p:nvSpPr>
          <p:cNvPr id="13" name="Text Placeholder 12"/>
          <p:cNvSpPr>
            <a:spLocks noGrp="1"/>
          </p:cNvSpPr>
          <p:nvPr>
            <p:ph type="body" sz="quarter" idx="13" hasCustomPrompt="1"/>
          </p:nvPr>
        </p:nvSpPr>
        <p:spPr>
          <a:xfrm>
            <a:off x="2971800" y="2362200"/>
            <a:ext cx="6011334" cy="1219199"/>
          </a:xfrm>
        </p:spPr>
        <p:txBody>
          <a:bodyPr anchor="ctr">
            <a:noAutofit/>
          </a:bodyPr>
          <a:lstStyle>
            <a:lvl1pPr marL="0" indent="0" algn="ctr">
              <a:buFontTx/>
              <a:buNone/>
              <a:defRPr sz="3200"/>
            </a:lvl1pPr>
            <a:lvl2pPr marL="623887" indent="0">
              <a:buFontTx/>
              <a:buNone/>
              <a:defRPr/>
            </a:lvl2pPr>
            <a:lvl3pPr marL="969962" indent="0">
              <a:buFontTx/>
              <a:buNone/>
              <a:defRPr/>
            </a:lvl3pPr>
            <a:lvl4pPr marL="1371600" indent="0">
              <a:buFontTx/>
              <a:buNone/>
              <a:defRPr/>
            </a:lvl4pPr>
            <a:lvl5pPr marL="1828800" indent="0">
              <a:buFontTx/>
              <a:buNone/>
              <a:defRPr/>
            </a:lvl5pPr>
          </a:lstStyle>
          <a:p>
            <a:pPr lvl="0"/>
            <a:r>
              <a:rPr lang="en-US" dirty="0"/>
              <a:t>Click to add Chapter Title</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
        <p:nvSpPr>
          <p:cNvPr id="4" name="Picture Placeholder 3"/>
          <p:cNvSpPr>
            <a:spLocks noGrp="1"/>
          </p:cNvSpPr>
          <p:nvPr>
            <p:ph type="pic" sz="quarter" idx="14"/>
          </p:nvPr>
        </p:nvSpPr>
        <p:spPr>
          <a:xfrm>
            <a:off x="381000" y="1143000"/>
            <a:ext cx="2590800" cy="3568700"/>
          </a:xfrm>
        </p:spPr>
        <p:txBody>
          <a:bodyPr/>
          <a:lstStyle/>
          <a:p>
            <a:r>
              <a:rPr lang="en-US" dirty="0"/>
              <a:t>Click icon to add picture</a:t>
            </a:r>
          </a:p>
        </p:txBody>
      </p:sp>
    </p:spTree>
    <p:extLst>
      <p:ext uri="{BB962C8B-B14F-4D97-AF65-F5344CB8AC3E}">
        <p14:creationId xmlns:p14="http://schemas.microsoft.com/office/powerpoint/2010/main" val="1653261515"/>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and Title">
    <p:spTree>
      <p:nvGrpSpPr>
        <p:cNvPr id="1" name=""/>
        <p:cNvGrpSpPr/>
        <p:nvPr/>
      </p:nvGrpSpPr>
      <p:grpSpPr>
        <a:xfrm>
          <a:off x="0" y="0"/>
          <a:ext cx="0" cy="0"/>
          <a:chOff x="0" y="0"/>
          <a:chExt cx="0" cy="0"/>
        </a:xfrm>
      </p:grpSpPr>
      <p:sp>
        <p:nvSpPr>
          <p:cNvPr id="13" name="Text Placeholder 12"/>
          <p:cNvSpPr>
            <a:spLocks noGrp="1"/>
          </p:cNvSpPr>
          <p:nvPr>
            <p:ph type="body" sz="quarter" idx="13" hasCustomPrompt="1"/>
          </p:nvPr>
        </p:nvSpPr>
        <p:spPr>
          <a:xfrm>
            <a:off x="1790700" y="1828800"/>
            <a:ext cx="5562600" cy="457200"/>
          </a:xfrm>
        </p:spPr>
        <p:txBody>
          <a:bodyPr anchor="ctr">
            <a:noAutofit/>
          </a:bodyPr>
          <a:lstStyle>
            <a:lvl1pPr marL="0" indent="0" algn="ctr">
              <a:buFontTx/>
              <a:buNone/>
              <a:defRPr sz="3200"/>
            </a:lvl1pPr>
            <a:lvl2pPr marL="623887" indent="0">
              <a:buFontTx/>
              <a:buNone/>
              <a:defRPr/>
            </a:lvl2pPr>
            <a:lvl3pPr marL="969962" indent="0">
              <a:buFontTx/>
              <a:buNone/>
              <a:defRPr/>
            </a:lvl3pPr>
            <a:lvl4pPr marL="1371600" indent="0">
              <a:buFontTx/>
              <a:buNone/>
              <a:defRPr/>
            </a:lvl4pPr>
            <a:lvl5pPr marL="1828800" indent="0">
              <a:buFontTx/>
              <a:buNone/>
              <a:defRPr/>
            </a:lvl5pPr>
          </a:lstStyle>
          <a:p>
            <a:pPr lvl="0"/>
            <a:r>
              <a:rPr lang="en-US" dirty="0"/>
              <a:t>Chapter #</a:t>
            </a:r>
          </a:p>
        </p:txBody>
      </p:sp>
      <p:sp>
        <p:nvSpPr>
          <p:cNvPr id="2" name="Title 1"/>
          <p:cNvSpPr>
            <a:spLocks noGrp="1"/>
          </p:cNvSpPr>
          <p:nvPr>
            <p:ph type="ctrTitle" hasCustomPrompt="1"/>
          </p:nvPr>
        </p:nvSpPr>
        <p:spPr>
          <a:xfrm>
            <a:off x="685800" y="2831169"/>
            <a:ext cx="7772400" cy="646331"/>
          </a:xfrm>
        </p:spPr>
        <p:txBody>
          <a:bodyPr/>
          <a:lstStyle>
            <a:lvl1pPr marL="0" algn="ctr" defTabSz="914400" rtl="0" eaLnBrk="1" latinLnBrk="0" hangingPunct="1">
              <a:defRPr lang="en-US" sz="4000" kern="1200" dirty="0">
                <a:solidFill>
                  <a:srgbClr val="737373"/>
                </a:solidFill>
                <a:latin typeface="+mn-lt"/>
                <a:ea typeface="+mn-ea"/>
                <a:cs typeface="+mn-cs"/>
              </a:defRPr>
            </a:lvl1pPr>
          </a:lstStyle>
          <a:p>
            <a:r>
              <a:rPr lang="en-US" dirty="0"/>
              <a:t>Click to add Chapter Title</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Tree>
    <p:extLst>
      <p:ext uri="{BB962C8B-B14F-4D97-AF65-F5344CB8AC3E}">
        <p14:creationId xmlns:p14="http://schemas.microsoft.com/office/powerpoint/2010/main" val="3208904195"/>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7A634350-2FA8-4D26-B1E6-73DF4B51AB6C}" type="slidenum">
              <a:rPr lang="en-US"/>
              <a:pPr>
                <a:defRPr/>
              </a:pPr>
              <a:t>‹#›</a:t>
            </a:fld>
            <a:endParaRPr lang="en-US" dirty="0"/>
          </a:p>
        </p:txBody>
      </p:sp>
    </p:spTree>
    <p:extLst>
      <p:ext uri="{BB962C8B-B14F-4D97-AF65-F5344CB8AC3E}">
        <p14:creationId xmlns:p14="http://schemas.microsoft.com/office/powerpoint/2010/main" val="3418699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4_Chapter and Title">
    <p:spTree>
      <p:nvGrpSpPr>
        <p:cNvPr id="1" name=""/>
        <p:cNvGrpSpPr/>
        <p:nvPr/>
      </p:nvGrpSpPr>
      <p:grpSpPr>
        <a:xfrm>
          <a:off x="0" y="0"/>
          <a:ext cx="0" cy="0"/>
          <a:chOff x="0" y="0"/>
          <a:chExt cx="0" cy="0"/>
        </a:xfrm>
      </p:grpSpPr>
      <p:sp>
        <p:nvSpPr>
          <p:cNvPr id="4" name="Picture Placeholder 3"/>
          <p:cNvSpPr>
            <a:spLocks noGrp="1"/>
          </p:cNvSpPr>
          <p:nvPr>
            <p:ph type="pic" sz="quarter" idx="14"/>
          </p:nvPr>
        </p:nvSpPr>
        <p:spPr>
          <a:xfrm>
            <a:off x="381000" y="1143000"/>
            <a:ext cx="2590800" cy="3568700"/>
          </a:xfrm>
        </p:spPr>
        <p:txBody>
          <a:bodyPr/>
          <a:lstStyle/>
          <a:p>
            <a:r>
              <a:rPr lang="en-US"/>
              <a:t>Click icon to add picture</a:t>
            </a:r>
            <a:endParaRPr lang="en-US" dirty="0"/>
          </a:p>
        </p:txBody>
      </p:sp>
      <p:sp>
        <p:nvSpPr>
          <p:cNvPr id="5" name="Text Placeholder 4"/>
          <p:cNvSpPr>
            <a:spLocks noGrp="1"/>
          </p:cNvSpPr>
          <p:nvPr>
            <p:ph type="body" sz="quarter" idx="15"/>
          </p:nvPr>
        </p:nvSpPr>
        <p:spPr>
          <a:xfrm>
            <a:off x="3429000" y="2362200"/>
            <a:ext cx="5410200" cy="565150"/>
          </a:xfrm>
        </p:spPr>
        <p:txBody>
          <a:bodyPr/>
          <a:lstStyle>
            <a:lvl1pPr marL="0" indent="0" algn="r">
              <a:buNone/>
              <a:defRPr sz="3200"/>
            </a:lvl1pPr>
          </a:lstStyle>
          <a:p>
            <a:pPr lvl="0"/>
            <a:r>
              <a:rPr lang="en-US"/>
              <a:t>Click to edit Master text styles</a:t>
            </a:r>
          </a:p>
        </p:txBody>
      </p:sp>
      <p:sp>
        <p:nvSpPr>
          <p:cNvPr id="15" name="Text Placeholder 5"/>
          <p:cNvSpPr>
            <a:spLocks noGrp="1"/>
          </p:cNvSpPr>
          <p:nvPr>
            <p:ph type="body" sz="quarter" idx="16"/>
          </p:nvPr>
        </p:nvSpPr>
        <p:spPr>
          <a:xfrm>
            <a:off x="3423557" y="3008009"/>
            <a:ext cx="5410200" cy="565150"/>
          </a:xfrm>
        </p:spPr>
        <p:txBody>
          <a:bodyPr/>
          <a:lstStyle>
            <a:lvl1pPr marL="0" indent="0" algn="r">
              <a:buNone/>
              <a:defRPr sz="3200"/>
            </a:lvl1pPr>
          </a:lstStyle>
          <a:p>
            <a:pPr lvl="0"/>
            <a:r>
              <a:rPr lang="en-US"/>
              <a:t>Click to edit Master text styles</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
        <p:nvSpPr>
          <p:cNvPr id="14" name="Title 1"/>
          <p:cNvSpPr>
            <a:spLocks noGrp="1"/>
          </p:cNvSpPr>
          <p:nvPr>
            <p:ph type="title"/>
          </p:nvPr>
        </p:nvSpPr>
        <p:spPr>
          <a:xfrm>
            <a:off x="381000" y="163941"/>
            <a:ext cx="570653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r">
              <a:defRPr lang="en-US" sz="3600" dirty="0">
                <a:solidFill>
                  <a:schemeClr val="tx1">
                    <a:lumMod val="75000"/>
                  </a:schemeClr>
                </a:solidFill>
              </a:defRPr>
            </a:lvl1pPr>
          </a:lstStyle>
          <a:p>
            <a:pPr lvl="0"/>
            <a:r>
              <a:rPr lang="en-US"/>
              <a:t>Click to edit Master title style</a:t>
            </a:r>
            <a:endParaRPr lang="en-US" dirty="0"/>
          </a:p>
        </p:txBody>
      </p:sp>
    </p:spTree>
    <p:extLst>
      <p:ext uri="{BB962C8B-B14F-4D97-AF65-F5344CB8AC3E}">
        <p14:creationId xmlns:p14="http://schemas.microsoft.com/office/powerpoint/2010/main" val="393139167"/>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406876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91786487"/>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406876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51827765"/>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19161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2"/>
          </p:nvPr>
        </p:nvSpPr>
        <p:spPr>
          <a:xfrm>
            <a:off x="457200" y="3886200"/>
            <a:ext cx="8229600" cy="2005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178941078"/>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10779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2"/>
          </p:nvPr>
        </p:nvSpPr>
        <p:spPr>
          <a:xfrm>
            <a:off x="457200" y="2971801"/>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2"/>
          <p:cNvSpPr>
            <a:spLocks noGrp="1"/>
          </p:cNvSpPr>
          <p:nvPr>
            <p:ph idx="13"/>
          </p:nvPr>
        </p:nvSpPr>
        <p:spPr>
          <a:xfrm>
            <a:off x="457200" y="4495802"/>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88130959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idx="1"/>
          </p:nvPr>
        </p:nvSpPr>
        <p:spPr>
          <a:xfrm>
            <a:off x="457200" y="1218935"/>
            <a:ext cx="8229600" cy="10779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2"/>
          </p:nvPr>
        </p:nvSpPr>
        <p:spPr>
          <a:xfrm>
            <a:off x="457200" y="2449287"/>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2"/>
          <p:cNvSpPr>
            <a:spLocks noGrp="1"/>
          </p:cNvSpPr>
          <p:nvPr>
            <p:ph idx="13"/>
          </p:nvPr>
        </p:nvSpPr>
        <p:spPr>
          <a:xfrm>
            <a:off x="457200" y="3973288"/>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2"/>
          <p:cNvSpPr>
            <a:spLocks noGrp="1"/>
          </p:cNvSpPr>
          <p:nvPr>
            <p:ph idx="14"/>
          </p:nvPr>
        </p:nvSpPr>
        <p:spPr>
          <a:xfrm>
            <a:off x="457200" y="5450114"/>
            <a:ext cx="8229600" cy="798286"/>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74617486"/>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1"/>
            <a:ext cx="4038600" cy="4191000"/>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191001"/>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3"/>
          </p:nvPr>
        </p:nvSpPr>
        <p:spPr>
          <a:xfrm>
            <a:off x="762000" y="5486400"/>
            <a:ext cx="8229600" cy="761998"/>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59034639"/>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microsoft.com/office/2007/relationships/hdphoto" Target="../media/hdphoto1.wdp"/><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2" name="Picture 13"/>
          <p:cNvPicPr>
            <a:picLocks noChangeAspect="1"/>
          </p:cNvPicPr>
          <p:nvPr userDrawn="1"/>
        </p:nvPicPr>
        <p:blipFill>
          <a:blip r:embed="rId22" cstate="print">
            <a:clrChange>
              <a:clrFrom>
                <a:srgbClr val="FFFFFE"/>
              </a:clrFrom>
              <a:clrTo>
                <a:srgbClr val="FFFFFE">
                  <a:alpha val="0"/>
                </a:srgbClr>
              </a:clrTo>
            </a:clrChange>
            <a:extLst>
              <a:ext uri="{BEBA8EAE-BF5A-486C-A8C5-ECC9F3942E4B}">
                <a14:imgProps xmlns:a14="http://schemas.microsoft.com/office/drawing/2010/main">
                  <a14:imgLayer r:embed="rId2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preferRelativeResize="0">
            <a:picLocks/>
          </p:cNvPicPr>
          <p:nvPr userDrawn="1"/>
        </p:nvPicPr>
        <p:blipFill>
          <a:blip r:embed="rId24"/>
          <a:stretch>
            <a:fillRect/>
          </a:stretch>
        </p:blipFill>
        <p:spPr>
          <a:xfrm>
            <a:off x="0" y="6434694"/>
            <a:ext cx="9171432" cy="45719"/>
          </a:xfrm>
          <a:prstGeom prst="rect">
            <a:avLst/>
          </a:prstGeom>
        </p:spPr>
      </p:pic>
      <p:sp>
        <p:nvSpPr>
          <p:cNvPr id="1026" name="Title Placeholder 1"/>
          <p:cNvSpPr>
            <a:spLocks noGrp="1"/>
          </p:cNvSpPr>
          <p:nvPr>
            <p:ph type="title"/>
          </p:nvPr>
        </p:nvSpPr>
        <p:spPr bwMode="auto">
          <a:xfrm>
            <a:off x="762000" y="239154"/>
            <a:ext cx="82296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457200" y="12954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endParaRPr lang="en-US" altLang="en-US" dirty="0"/>
          </a:p>
          <a:p>
            <a:pPr lvl="2"/>
            <a:endParaRPr lang="en-US" altLang="en-US" dirty="0"/>
          </a:p>
        </p:txBody>
      </p:sp>
      <p:cxnSp>
        <p:nvCxnSpPr>
          <p:cNvPr id="7" name="Straight Connector 6"/>
          <p:cNvCxnSpPr/>
          <p:nvPr/>
        </p:nvCxnSpPr>
        <p:spPr>
          <a:xfrm>
            <a:off x="0" y="990600"/>
            <a:ext cx="9144000" cy="0"/>
          </a:xfrm>
          <a:prstGeom prst="line">
            <a:avLst/>
          </a:prstGeom>
          <a:ln w="12700">
            <a:solidFill>
              <a:srgbClr val="D99C21"/>
            </a:solidFill>
          </a:ln>
        </p:spPr>
        <p:style>
          <a:lnRef idx="1">
            <a:schemeClr val="accent1"/>
          </a:lnRef>
          <a:fillRef idx="0">
            <a:schemeClr val="accent1"/>
          </a:fillRef>
          <a:effectRef idx="0">
            <a:schemeClr val="accent1"/>
          </a:effectRef>
          <a:fontRef idx="minor">
            <a:schemeClr val="tx1"/>
          </a:fontRef>
        </p:style>
      </p:cxnSp>
      <p:pic>
        <p:nvPicPr>
          <p:cNvPr id="14" name="Picture 13"/>
          <p:cNvPicPr preferRelativeResize="0">
            <a:picLocks/>
          </p:cNvPicPr>
          <p:nvPr userDrawn="1"/>
        </p:nvPicPr>
        <p:blipFill>
          <a:blip r:embed="rId24"/>
          <a:stretch>
            <a:fillRect/>
          </a:stretch>
        </p:blipFill>
        <p:spPr>
          <a:xfrm>
            <a:off x="0" y="6364006"/>
            <a:ext cx="9171432" cy="45719"/>
          </a:xfrm>
          <a:prstGeom prst="rect">
            <a:avLst/>
          </a:prstGeom>
        </p:spPr>
      </p:pic>
      <p:sp>
        <p:nvSpPr>
          <p:cNvPr id="9" name="Rectangle 8"/>
          <p:cNvSpPr/>
          <p:nvPr/>
        </p:nvSpPr>
        <p:spPr>
          <a:xfrm>
            <a:off x="0" y="6400800"/>
            <a:ext cx="9144000" cy="45719"/>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95" r:id="rId3"/>
    <p:sldLayoutId id="2147483683" r:id="rId4"/>
    <p:sldLayoutId id="2147483684" r:id="rId5"/>
    <p:sldLayoutId id="2147483692" r:id="rId6"/>
    <p:sldLayoutId id="2147483699" r:id="rId7"/>
    <p:sldLayoutId id="2147483703" r:id="rId8"/>
    <p:sldLayoutId id="2147483678" r:id="rId9"/>
    <p:sldLayoutId id="2147483700" r:id="rId10"/>
    <p:sldLayoutId id="2147483679" r:id="rId11"/>
    <p:sldLayoutId id="2147483680" r:id="rId12"/>
    <p:sldLayoutId id="2147483685" r:id="rId13"/>
    <p:sldLayoutId id="2147483686" r:id="rId14"/>
    <p:sldLayoutId id="2147483687" r:id="rId15"/>
    <p:sldLayoutId id="2147483688" r:id="rId16"/>
    <p:sldLayoutId id="2147483689" r:id="rId17"/>
    <p:sldLayoutId id="2147483690" r:id="rId18"/>
    <p:sldLayoutId id="2147483704" r:id="rId19"/>
    <p:sldLayoutId id="2147483705" r:id="rId20"/>
  </p:sldLayoutIdLst>
  <p:txStyles>
    <p:titleStyle>
      <a:lvl1pPr algn="l" rtl="0" eaLnBrk="1" fontAlgn="base" hangingPunct="1">
        <a:lnSpc>
          <a:spcPct val="90000"/>
        </a:lnSpc>
        <a:spcBef>
          <a:spcPct val="0"/>
        </a:spcBef>
        <a:spcAft>
          <a:spcPct val="0"/>
        </a:spcAft>
        <a:defRPr lang="en-US" sz="3600" kern="1200">
          <a:solidFill>
            <a:srgbClr val="D99C21"/>
          </a:solidFill>
          <a:latin typeface="+mn-lt"/>
          <a:ea typeface="+mn-ea"/>
          <a:cs typeface="+mn-cs"/>
        </a:defRPr>
      </a:lvl1pPr>
      <a:lvl2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2pPr>
      <a:lvl3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3pPr>
      <a:lvl4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4pPr>
      <a:lvl5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5pPr>
      <a:lvl6pPr marL="4572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6pPr>
      <a:lvl7pPr marL="9144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7pPr>
      <a:lvl8pPr marL="13716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8pPr>
      <a:lvl9pPr marL="18288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9pPr>
    </p:titleStyle>
    <p:bodyStyle>
      <a:lvl1pPr marL="623888" indent="-277813" algn="l" rtl="0" eaLnBrk="1" fontAlgn="base" hangingPunct="1">
        <a:spcBef>
          <a:spcPct val="20000"/>
        </a:spcBef>
        <a:spcAft>
          <a:spcPct val="0"/>
        </a:spcAft>
        <a:buClr>
          <a:srgbClr val="28805C"/>
        </a:buClr>
        <a:buFont typeface="Wingdings" panose="05000000000000000000" pitchFamily="2" charset="2"/>
        <a:buChar char="§"/>
        <a:defRPr lang="en-US" sz="3200" kern="2000" dirty="0">
          <a:solidFill>
            <a:schemeClr val="tx1">
              <a:lumMod val="75000"/>
            </a:schemeClr>
          </a:solidFill>
          <a:latin typeface="+mn-lt"/>
          <a:ea typeface="+mn-ea"/>
          <a:cs typeface="+mn-cs"/>
        </a:defRPr>
      </a:lvl1pPr>
      <a:lvl2pPr marL="914400" indent="-290513" algn="l" rtl="0" eaLnBrk="1" fontAlgn="base" hangingPunct="1">
        <a:spcBef>
          <a:spcPct val="20000"/>
        </a:spcBef>
        <a:spcAft>
          <a:spcPct val="0"/>
        </a:spcAft>
        <a:buClr>
          <a:srgbClr val="D99C21"/>
        </a:buClr>
        <a:buFont typeface="Arial" panose="020B0604020202020204" pitchFamily="34" charset="0"/>
        <a:buChar char="•"/>
        <a:defRPr lang="en-US" sz="2800" kern="1200" dirty="0">
          <a:solidFill>
            <a:schemeClr val="tx1">
              <a:lumMod val="75000"/>
            </a:schemeClr>
          </a:solidFill>
          <a:latin typeface="+mn-lt"/>
          <a:ea typeface="+mn-ea"/>
          <a:cs typeface="+mn-cs"/>
        </a:defRPr>
      </a:lvl2pPr>
      <a:lvl3pPr marL="1260475" indent="-290513" algn="l" rtl="0" eaLnBrk="1" fontAlgn="base" hangingPunct="1">
        <a:spcBef>
          <a:spcPct val="20000"/>
        </a:spcBef>
        <a:spcAft>
          <a:spcPct val="0"/>
        </a:spcAft>
        <a:buClr>
          <a:srgbClr val="737373"/>
        </a:buClr>
        <a:buFont typeface="Calibri" panose="020F0502020204030204" pitchFamily="34" charset="0"/>
        <a:buChar char="‒"/>
        <a:tabLst>
          <a:tab pos="858838" algn="l"/>
        </a:tabLst>
        <a:defRPr sz="2800" kern="1200">
          <a:solidFill>
            <a:schemeClr val="tx1">
              <a:lumMod val="75000"/>
            </a:schemeClr>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Molecular Diagnostics, Third Edition">
            <a:extLst>
              <a:ext uri="{FF2B5EF4-FFF2-40B4-BE49-F238E27FC236}">
                <a16:creationId xmlns:a16="http://schemas.microsoft.com/office/drawing/2014/main" id="{DA0E496D-D16B-45A0-A261-CF9FEE0E18E6}"/>
              </a:ext>
            </a:extLst>
          </p:cNvPr>
          <p:cNvPicPr>
            <a:picLocks noGrp="1" noChangeAspect="1"/>
          </p:cNvPicPr>
          <p:nvPr>
            <p:ph type="pic" sz="quarter" idx="14"/>
          </p:nvPr>
        </p:nvPicPr>
        <p:blipFill>
          <a:blip r:embed="rId3" cstate="print">
            <a:extLst>
              <a:ext uri="{28A0092B-C50C-407E-A947-70E740481C1C}">
                <a14:useLocalDpi xmlns:a14="http://schemas.microsoft.com/office/drawing/2010/main" val="0"/>
              </a:ext>
            </a:extLst>
          </a:blip>
          <a:srcRect l="4199" r="4199"/>
          <a:stretch>
            <a:fillRect/>
          </a:stretch>
        </p:blipFill>
        <p:spPr/>
      </p:pic>
      <p:sp>
        <p:nvSpPr>
          <p:cNvPr id="3" name="Text Placeholder 2"/>
          <p:cNvSpPr>
            <a:spLocks noGrp="1"/>
          </p:cNvSpPr>
          <p:nvPr>
            <p:ph type="body" sz="quarter" idx="15"/>
          </p:nvPr>
        </p:nvSpPr>
        <p:spPr/>
        <p:txBody>
          <a:bodyPr/>
          <a:lstStyle/>
          <a:p>
            <a:pPr lvl="0"/>
            <a:r>
              <a:rPr lang="en-US" dirty="0">
                <a:solidFill>
                  <a:srgbClr val="585858"/>
                </a:solidFill>
              </a:rPr>
              <a:t>Chapter 4</a:t>
            </a:r>
          </a:p>
        </p:txBody>
      </p:sp>
      <p:sp>
        <p:nvSpPr>
          <p:cNvPr id="4" name="Text Placeholder 3"/>
          <p:cNvSpPr>
            <a:spLocks noGrp="1"/>
          </p:cNvSpPr>
          <p:nvPr>
            <p:ph type="body" sz="quarter" idx="16"/>
          </p:nvPr>
        </p:nvSpPr>
        <p:spPr>
          <a:xfrm>
            <a:off x="3423557" y="3008008"/>
            <a:ext cx="5410200" cy="1106791"/>
          </a:xfrm>
        </p:spPr>
        <p:txBody>
          <a:bodyPr/>
          <a:lstStyle/>
          <a:p>
            <a:r>
              <a:rPr lang="en-US" dirty="0">
                <a:solidFill>
                  <a:srgbClr val="585858"/>
                </a:solidFill>
              </a:rPr>
              <a:t>Resolution and Detection of Nucleic Acids</a:t>
            </a:r>
            <a:endParaRPr lang="en-US" dirty="0"/>
          </a:p>
        </p:txBody>
      </p:sp>
      <p:sp>
        <p:nvSpPr>
          <p:cNvPr id="2" name="Title 1" hidden="1"/>
          <p:cNvSpPr>
            <a:spLocks noGrp="1"/>
          </p:cNvSpPr>
          <p:nvPr>
            <p:ph type="title"/>
          </p:nvPr>
        </p:nvSpPr>
        <p:spPr/>
        <p:txBody>
          <a:bodyPr/>
          <a:lstStyle/>
          <a:p>
            <a:r>
              <a:rPr lang="en-US" dirty="0"/>
              <a:t> </a:t>
            </a:r>
          </a:p>
        </p:txBody>
      </p:sp>
    </p:spTree>
    <p:extLst>
      <p:ext uri="{BB962C8B-B14F-4D97-AF65-F5344CB8AC3E}">
        <p14:creationId xmlns:p14="http://schemas.microsoft.com/office/powerpoint/2010/main" val="3826321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56356" y="-14760"/>
            <a:ext cx="7092244" cy="1089529"/>
          </a:xfrm>
        </p:spPr>
        <p:txBody>
          <a:bodyPr/>
          <a:lstStyle/>
          <a:p>
            <a:r>
              <a:rPr lang="en-US" altLang="en-US" dirty="0"/>
              <a:t>Polyacrylamide Gel Electrophoresis (P A G E)</a:t>
            </a:r>
          </a:p>
        </p:txBody>
      </p:sp>
      <p:sp>
        <p:nvSpPr>
          <p:cNvPr id="11267" name="Rectangle 3"/>
          <p:cNvSpPr>
            <a:spLocks noGrp="1" noChangeArrowheads="1"/>
          </p:cNvSpPr>
          <p:nvPr>
            <p:ph type="body" idx="1"/>
          </p:nvPr>
        </p:nvSpPr>
        <p:spPr>
          <a:xfrm>
            <a:off x="457200" y="1195349"/>
            <a:ext cx="8610600" cy="4824451"/>
          </a:xfrm>
        </p:spPr>
        <p:txBody>
          <a:bodyPr/>
          <a:lstStyle/>
          <a:p>
            <a:r>
              <a:rPr lang="en-US" altLang="en-US" dirty="0">
                <a:solidFill>
                  <a:srgbClr val="FF0000"/>
                </a:solidFill>
              </a:rPr>
              <a:t>Acrylamide</a:t>
            </a:r>
            <a:r>
              <a:rPr lang="en-US" altLang="en-US" dirty="0"/>
              <a:t>, in combination with a cross linker, </a:t>
            </a:r>
            <a:r>
              <a:rPr lang="en-US" altLang="en-US" dirty="0">
                <a:solidFill>
                  <a:srgbClr val="FF0000"/>
                </a:solidFill>
              </a:rPr>
              <a:t>methylene </a:t>
            </a:r>
            <a:r>
              <a:rPr lang="en-US" altLang="en-US" dirty="0" err="1">
                <a:solidFill>
                  <a:srgbClr val="FF0000"/>
                </a:solidFill>
              </a:rPr>
              <a:t>bis</a:t>
            </a:r>
            <a:r>
              <a:rPr lang="en-US" altLang="en-US" dirty="0">
                <a:solidFill>
                  <a:srgbClr val="FF0000"/>
                </a:solidFill>
              </a:rPr>
              <a:t>-acrylamide </a:t>
            </a:r>
          </a:p>
          <a:p>
            <a:r>
              <a:rPr lang="en-US" altLang="en-US" dirty="0"/>
              <a:t>Synthetic, consistent polymer </a:t>
            </a:r>
          </a:p>
          <a:p>
            <a:r>
              <a:rPr lang="en-US" altLang="en-US" dirty="0"/>
              <a:t>Polymerization catalysts—ammonium persulfate (</a:t>
            </a:r>
            <a:r>
              <a:rPr lang="en-US" altLang="en-US" dirty="0">
                <a:solidFill>
                  <a:srgbClr val="FF0000"/>
                </a:solidFill>
              </a:rPr>
              <a:t>A P S</a:t>
            </a:r>
            <a:r>
              <a:rPr lang="en-US" altLang="en-US" dirty="0"/>
              <a:t>) plus N,N,N′,N′-</a:t>
            </a:r>
            <a:r>
              <a:rPr lang="en-US" altLang="en-US" dirty="0" err="1"/>
              <a:t>tetramethylethylenediamine</a:t>
            </a:r>
            <a:r>
              <a:rPr lang="en-US" altLang="en-US" dirty="0"/>
              <a:t> (</a:t>
            </a:r>
            <a:r>
              <a:rPr lang="en-US" altLang="en-US" dirty="0">
                <a:solidFill>
                  <a:srgbClr val="FF0000"/>
                </a:solidFill>
              </a:rPr>
              <a:t>T E M E D</a:t>
            </a:r>
            <a:r>
              <a:rPr lang="en-US" altLang="en-US" dirty="0"/>
              <a:t>), or light activation</a:t>
            </a:r>
          </a:p>
          <a:p>
            <a:r>
              <a:rPr lang="en-US" altLang="en-US" spc="-20" dirty="0"/>
              <a:t>Resolves 1-</a:t>
            </a:r>
            <a:r>
              <a:rPr lang="en-US" spc="-20" dirty="0"/>
              <a:t>base pair</a:t>
            </a:r>
            <a:r>
              <a:rPr lang="en-US" altLang="en-US" spc="-20" dirty="0"/>
              <a:t> difference in a 1-</a:t>
            </a:r>
            <a:r>
              <a:rPr lang="en-US" spc="-20" dirty="0"/>
              <a:t> kilobases</a:t>
            </a:r>
            <a:r>
              <a:rPr lang="en-US" altLang="en-US" spc="-20" dirty="0"/>
              <a:t> molecule (0.1% difference)</a:t>
            </a:r>
          </a:p>
        </p:txBody>
      </p:sp>
    </p:spTree>
    <p:extLst>
      <p:ext uri="{BB962C8B-B14F-4D97-AF65-F5344CB8AC3E}">
        <p14:creationId xmlns:p14="http://schemas.microsoft.com/office/powerpoint/2010/main" val="1524546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p:spPr>
        <p:txBody>
          <a:bodyPr/>
          <a:lstStyle/>
          <a:p>
            <a:r>
              <a:rPr lang="en-US" altLang="en-US" dirty="0"/>
              <a:t>Capillary Electrophoresis (</a:t>
            </a:r>
            <a:r>
              <a:rPr lang="en-US" altLang="en-US" dirty="0">
                <a:solidFill>
                  <a:srgbClr val="FF3300"/>
                </a:solidFill>
              </a:rPr>
              <a:t>C E</a:t>
            </a:r>
            <a:r>
              <a:rPr lang="en-US" altLang="en-US" dirty="0"/>
              <a:t>)</a:t>
            </a:r>
            <a:endParaRPr lang="en-US" dirty="0"/>
          </a:p>
        </p:txBody>
      </p:sp>
      <p:sp>
        <p:nvSpPr>
          <p:cNvPr id="4" name="Content Placeholder 3"/>
          <p:cNvSpPr>
            <a:spLocks noGrp="1"/>
          </p:cNvSpPr>
          <p:nvPr>
            <p:ph idx="1"/>
          </p:nvPr>
        </p:nvSpPr>
        <p:spPr>
          <a:xfrm>
            <a:off x="457200" y="1190038"/>
            <a:ext cx="8229600" cy="544551"/>
          </a:xfrm>
        </p:spPr>
        <p:txBody>
          <a:bodyPr/>
          <a:lstStyle/>
          <a:p>
            <a:r>
              <a:rPr lang="en-US" altLang="en-US" dirty="0"/>
              <a:t>Separates solutes by </a:t>
            </a:r>
            <a:r>
              <a:rPr lang="en-US" altLang="en-US" dirty="0">
                <a:solidFill>
                  <a:srgbClr val="FF0000"/>
                </a:solidFill>
              </a:rPr>
              <a:t>charge/mass ratio</a:t>
            </a:r>
            <a:endParaRPr lang="en-US" dirty="0">
              <a:solidFill>
                <a:srgbClr val="FF0000"/>
              </a:solidFill>
            </a:endParaRPr>
          </a:p>
        </p:txBody>
      </p:sp>
      <p:pic>
        <p:nvPicPr>
          <p:cNvPr id="7" name="Content Placeholder 6" descr="Particles are separated by size and charge in capillary electrophoresis. The size and charge of D N A work counter to each other, so a polymer will resolve the D N A fragments generally according to size."/>
          <p:cNvPicPr>
            <a:picLocks noGrp="1" noChangeAspect="1"/>
          </p:cNvPicPr>
          <p:nvPr>
            <p:ph idx="12"/>
          </p:nvPr>
        </p:nvPicPr>
        <p:blipFill>
          <a:blip r:embed="rId3" cstate="print">
            <a:extLst>
              <a:ext uri="{28A0092B-C50C-407E-A947-70E740481C1C}">
                <a14:useLocalDpi xmlns:a14="http://schemas.microsoft.com/office/drawing/2010/main" val="0"/>
              </a:ext>
            </a:extLst>
          </a:blip>
          <a:stretch>
            <a:fillRect/>
          </a:stretch>
        </p:blipFill>
        <p:spPr>
          <a:xfrm>
            <a:off x="2932961" y="1941415"/>
            <a:ext cx="3278078" cy="3356298"/>
          </a:xfrm>
        </p:spPr>
      </p:pic>
      <p:sp>
        <p:nvSpPr>
          <p:cNvPr id="6" name="Content Placeholder 5"/>
          <p:cNvSpPr>
            <a:spLocks noGrp="1"/>
          </p:cNvSpPr>
          <p:nvPr>
            <p:ph idx="13"/>
          </p:nvPr>
        </p:nvSpPr>
        <p:spPr>
          <a:xfrm>
            <a:off x="457200" y="5315856"/>
            <a:ext cx="8229600" cy="990602"/>
          </a:xfrm>
        </p:spPr>
        <p:txBody>
          <a:bodyPr/>
          <a:lstStyle/>
          <a:p>
            <a:r>
              <a:rPr lang="en-US" altLang="en-US" dirty="0">
                <a:solidFill>
                  <a:srgbClr val="FF0000"/>
                </a:solidFill>
              </a:rPr>
              <a:t>Capillary gel electrophoresis</a:t>
            </a:r>
            <a:r>
              <a:rPr lang="en-US" altLang="en-US" dirty="0"/>
              <a:t> is used to separate nucleic acids</a:t>
            </a:r>
            <a:endParaRPr lang="en-US" altLang="en-US" dirty="0">
              <a:solidFill>
                <a:srgbClr val="FF3300"/>
              </a:solidFill>
            </a:endParaRPr>
          </a:p>
        </p:txBody>
      </p:sp>
    </p:spTree>
    <p:extLst>
      <p:ext uri="{BB962C8B-B14F-4D97-AF65-F5344CB8AC3E}">
        <p14:creationId xmlns:p14="http://schemas.microsoft.com/office/powerpoint/2010/main" val="368847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Capillary Gel Electrophoresis (C G E)</a:t>
            </a:r>
            <a:endParaRPr lang="en-US" dirty="0"/>
          </a:p>
        </p:txBody>
      </p:sp>
      <p:sp>
        <p:nvSpPr>
          <p:cNvPr id="3" name="Content Placeholder 2"/>
          <p:cNvSpPr>
            <a:spLocks noGrp="1"/>
          </p:cNvSpPr>
          <p:nvPr>
            <p:ph idx="1"/>
          </p:nvPr>
        </p:nvSpPr>
        <p:spPr>
          <a:xfrm>
            <a:off x="457200" y="1195349"/>
            <a:ext cx="8534400" cy="4748251"/>
          </a:xfrm>
        </p:spPr>
        <p:txBody>
          <a:bodyPr/>
          <a:lstStyle/>
          <a:p>
            <a:r>
              <a:rPr lang="en-US" altLang="en-US" dirty="0"/>
              <a:t>Thin glass (</a:t>
            </a:r>
            <a:r>
              <a:rPr lang="en-US" altLang="en-US" dirty="0">
                <a:solidFill>
                  <a:srgbClr val="FF0000"/>
                </a:solidFill>
              </a:rPr>
              <a:t>fused silica</a:t>
            </a:r>
            <a:r>
              <a:rPr lang="en-US" altLang="en-US" dirty="0"/>
              <a:t>) capillary 30- to 100-</a:t>
            </a:r>
            <a:r>
              <a:rPr lang="en-US" dirty="0"/>
              <a:t>centimeters</a:t>
            </a:r>
            <a:r>
              <a:rPr lang="en-US" altLang="en-US" dirty="0"/>
              <a:t> multiplied by 25- to 100-</a:t>
            </a:r>
            <a:r>
              <a:rPr lang="en-US" dirty="0"/>
              <a:t> micrometers</a:t>
            </a:r>
            <a:r>
              <a:rPr lang="en-US" altLang="en-US" dirty="0"/>
              <a:t> internal diameter </a:t>
            </a:r>
          </a:p>
          <a:p>
            <a:r>
              <a:rPr lang="en-US" altLang="en-US" dirty="0"/>
              <a:t>Linear or cross-linked polyacrylamide or other linear polymers are used for sieving</a:t>
            </a:r>
          </a:p>
          <a:p>
            <a:r>
              <a:rPr lang="en-US" altLang="en-US" dirty="0"/>
              <a:t>Separation is based on size </a:t>
            </a:r>
          </a:p>
          <a:p>
            <a:r>
              <a:rPr lang="en-US" altLang="en-US" dirty="0"/>
              <a:t>C G E is more rapid, automated than slab gels</a:t>
            </a:r>
          </a:p>
          <a:p>
            <a:pPr lvl="1"/>
            <a:r>
              <a:rPr lang="en-US" altLang="en-US" dirty="0"/>
              <a:t>Run at higher charge per unit area</a:t>
            </a:r>
          </a:p>
          <a:p>
            <a:pPr lvl="1"/>
            <a:r>
              <a:rPr lang="en-US" altLang="en-US" dirty="0" err="1">
                <a:solidFill>
                  <a:srgbClr val="FF0000"/>
                </a:solidFill>
              </a:rPr>
              <a:t>Electrokinetic</a:t>
            </a:r>
            <a:r>
              <a:rPr lang="en-US" altLang="en-US" dirty="0">
                <a:solidFill>
                  <a:srgbClr val="FF0000"/>
                </a:solidFill>
              </a:rPr>
              <a:t> injection</a:t>
            </a:r>
            <a:r>
              <a:rPr lang="en-US" altLang="en-US" dirty="0"/>
              <a:t> of sample</a:t>
            </a:r>
            <a:endParaRPr lang="en-US" dirty="0"/>
          </a:p>
        </p:txBody>
      </p:sp>
    </p:spTree>
    <p:extLst>
      <p:ext uri="{BB962C8B-B14F-4D97-AF65-F5344CB8AC3E}">
        <p14:creationId xmlns:p14="http://schemas.microsoft.com/office/powerpoint/2010/main" val="1306092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Electrokinetic Injection</a:t>
            </a:r>
            <a:endParaRPr lang="en-US" dirty="0"/>
          </a:p>
        </p:txBody>
      </p:sp>
      <p:sp>
        <p:nvSpPr>
          <p:cNvPr id="3" name="Content Placeholder 2"/>
          <p:cNvSpPr>
            <a:spLocks noGrp="1"/>
          </p:cNvSpPr>
          <p:nvPr>
            <p:ph idx="1"/>
          </p:nvPr>
        </p:nvSpPr>
        <p:spPr/>
        <p:txBody>
          <a:bodyPr/>
          <a:lstStyle/>
          <a:p>
            <a:r>
              <a:rPr lang="en-US" altLang="en-US" dirty="0"/>
              <a:t>Nucleic acid fragments to be separated are drawn to the mouth of the capillary with a transient positive charge</a:t>
            </a:r>
          </a:p>
          <a:p>
            <a:r>
              <a:rPr lang="en-US" altLang="en-US" dirty="0"/>
              <a:t>Once collected, fragments migrate through the capillary to the positive pole</a:t>
            </a:r>
            <a:endParaRPr lang="en-US" dirty="0"/>
          </a:p>
        </p:txBody>
      </p:sp>
    </p:spTree>
    <p:extLst>
      <p:ext uri="{BB962C8B-B14F-4D97-AF65-F5344CB8AC3E}">
        <p14:creationId xmlns:p14="http://schemas.microsoft.com/office/powerpoint/2010/main" val="3568790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Electrophoresis Buffers</a:t>
            </a:r>
            <a:endParaRPr lang="en-US" dirty="0"/>
          </a:p>
        </p:txBody>
      </p:sp>
      <p:sp>
        <p:nvSpPr>
          <p:cNvPr id="3" name="Content Placeholder 2"/>
          <p:cNvSpPr>
            <a:spLocks noGrp="1"/>
          </p:cNvSpPr>
          <p:nvPr>
            <p:ph idx="1"/>
          </p:nvPr>
        </p:nvSpPr>
        <p:spPr>
          <a:xfrm>
            <a:off x="457200" y="1195349"/>
            <a:ext cx="8534400" cy="5281651"/>
          </a:xfrm>
        </p:spPr>
        <p:txBody>
          <a:bodyPr/>
          <a:lstStyle/>
          <a:p>
            <a:pPr>
              <a:spcBef>
                <a:spcPts val="400"/>
              </a:spcBef>
            </a:pPr>
            <a:r>
              <a:rPr lang="en-US" altLang="en-US" dirty="0"/>
              <a:t>Carry current and protect samples during electrophoresis</a:t>
            </a:r>
          </a:p>
          <a:p>
            <a:pPr>
              <a:spcBef>
                <a:spcPts val="400"/>
              </a:spcBef>
            </a:pPr>
            <a:r>
              <a:rPr lang="en-US" altLang="en-US" dirty="0" err="1"/>
              <a:t>Tris</a:t>
            </a:r>
            <a:r>
              <a:rPr lang="en-US" altLang="en-US" dirty="0"/>
              <a:t>-borate E D T A (T B E), </a:t>
            </a:r>
            <a:r>
              <a:rPr lang="en-US" altLang="en-US" dirty="0" err="1"/>
              <a:t>Tris</a:t>
            </a:r>
            <a:r>
              <a:rPr lang="en-US" altLang="en-US" dirty="0"/>
              <a:t>-acetate E D T A (T A E), </a:t>
            </a:r>
            <a:r>
              <a:rPr lang="en-US" altLang="en-US" dirty="0" err="1"/>
              <a:t>Tris</a:t>
            </a:r>
            <a:r>
              <a:rPr lang="en-US" altLang="en-US" dirty="0"/>
              <a:t>-phosphate E D T A (T P E) used most often for D N A</a:t>
            </a:r>
          </a:p>
          <a:p>
            <a:pPr>
              <a:spcBef>
                <a:spcPts val="400"/>
              </a:spcBef>
            </a:pPr>
            <a:r>
              <a:rPr lang="en-US" altLang="en-US" dirty="0"/>
              <a:t>10-</a:t>
            </a:r>
            <a:r>
              <a:rPr lang="en-US" dirty="0"/>
              <a:t>millimolar</a:t>
            </a:r>
            <a:r>
              <a:rPr lang="en-US" altLang="en-US" dirty="0"/>
              <a:t> sodium phosphate or M O P S buffer used for R N A</a:t>
            </a:r>
          </a:p>
          <a:p>
            <a:pPr>
              <a:spcBef>
                <a:spcPts val="400"/>
              </a:spcBef>
            </a:pPr>
            <a:r>
              <a:rPr lang="en-US" altLang="en-US" dirty="0"/>
              <a:t>Buffer additives can be used to modify sample molecules</a:t>
            </a:r>
          </a:p>
          <a:p>
            <a:pPr lvl="1"/>
            <a:r>
              <a:rPr lang="en-US" altLang="en-US" dirty="0" err="1"/>
              <a:t>Formamide</a:t>
            </a:r>
            <a:r>
              <a:rPr lang="en-US" altLang="en-US" dirty="0"/>
              <a:t>, urea (denaturing agents)</a:t>
            </a:r>
            <a:endParaRPr lang="en-US" dirty="0"/>
          </a:p>
        </p:txBody>
      </p:sp>
    </p:spTree>
    <p:extLst>
      <p:ext uri="{BB962C8B-B14F-4D97-AF65-F5344CB8AC3E}">
        <p14:creationId xmlns:p14="http://schemas.microsoft.com/office/powerpoint/2010/main" val="616935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Electrophoresis Equipment</a:t>
            </a:r>
            <a:endParaRPr lang="en-US" dirty="0"/>
          </a:p>
        </p:txBody>
      </p:sp>
      <p:sp>
        <p:nvSpPr>
          <p:cNvPr id="4" name="Content Placeholder 3"/>
          <p:cNvSpPr>
            <a:spLocks noGrp="1"/>
          </p:cNvSpPr>
          <p:nvPr>
            <p:ph idx="1"/>
          </p:nvPr>
        </p:nvSpPr>
        <p:spPr>
          <a:xfrm>
            <a:off x="457200" y="1204686"/>
            <a:ext cx="8229600" cy="1001751"/>
          </a:xfrm>
        </p:spPr>
        <p:txBody>
          <a:bodyPr/>
          <a:lstStyle/>
          <a:p>
            <a:r>
              <a:rPr lang="en-US" altLang="en-US" dirty="0"/>
              <a:t>Horizontal or </a:t>
            </a:r>
            <a:r>
              <a:rPr lang="en-US" altLang="en-US" dirty="0">
                <a:solidFill>
                  <a:srgbClr val="FF3300"/>
                </a:solidFill>
              </a:rPr>
              <a:t>submarine</a:t>
            </a:r>
            <a:r>
              <a:rPr lang="en-US" altLang="en-US" dirty="0"/>
              <a:t> gels are usually (but not always) agarose gels</a:t>
            </a:r>
            <a:endParaRPr lang="en-US" dirty="0"/>
          </a:p>
        </p:txBody>
      </p:sp>
      <p:pic>
        <p:nvPicPr>
          <p:cNvPr id="6" name="Content Placeholder 5" descr="A horizontal submarine gel system is shown. The positive outlet has a red connector and the negative port has a black connector. Nucleic acid will move to the positive (red) pole."/>
          <p:cNvPicPr>
            <a:picLocks noGrp="1" noChangeAspect="1"/>
          </p:cNvPicPr>
          <p:nvPr>
            <p:ph idx="12"/>
          </p:nvPr>
        </p:nvPicPr>
        <p:blipFill>
          <a:blip r:embed="rId2">
            <a:extLst>
              <a:ext uri="{28A0092B-C50C-407E-A947-70E740481C1C}">
                <a14:useLocalDpi xmlns:a14="http://schemas.microsoft.com/office/drawing/2010/main" val="0"/>
              </a:ext>
            </a:extLst>
          </a:blip>
          <a:stretch>
            <a:fillRect/>
          </a:stretch>
        </p:blipFill>
        <p:spPr>
          <a:xfrm>
            <a:off x="1531504" y="2585653"/>
            <a:ext cx="6080991" cy="3505200"/>
          </a:xfrm>
        </p:spPr>
      </p:pic>
    </p:spTree>
    <p:extLst>
      <p:ext uri="{BB962C8B-B14F-4D97-AF65-F5344CB8AC3E}">
        <p14:creationId xmlns:p14="http://schemas.microsoft.com/office/powerpoint/2010/main" val="341769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Electrophoresis Equipment (continued</a:t>
            </a:r>
            <a:r>
              <a:rPr lang="en-US" dirty="0"/>
              <a:t>_1</a:t>
            </a:r>
            <a:r>
              <a:rPr lang="en-US" altLang="en-US" dirty="0"/>
              <a:t>)</a:t>
            </a:r>
            <a:endParaRPr lang="en-US" dirty="0"/>
          </a:p>
        </p:txBody>
      </p:sp>
      <p:sp>
        <p:nvSpPr>
          <p:cNvPr id="4" name="Content Placeholder 3"/>
          <p:cNvSpPr>
            <a:spLocks noGrp="1"/>
          </p:cNvSpPr>
          <p:nvPr>
            <p:ph idx="1"/>
          </p:nvPr>
        </p:nvSpPr>
        <p:spPr>
          <a:xfrm>
            <a:off x="457200" y="1190172"/>
            <a:ext cx="8229600" cy="1001751"/>
          </a:xfrm>
        </p:spPr>
        <p:txBody>
          <a:bodyPr/>
          <a:lstStyle/>
          <a:p>
            <a:r>
              <a:rPr lang="en-US" altLang="en-US" dirty="0"/>
              <a:t>Vertical gels are usually (but not always) polyacrylamide gels</a:t>
            </a:r>
            <a:endParaRPr lang="en-US" dirty="0"/>
          </a:p>
        </p:txBody>
      </p:sp>
      <p:pic>
        <p:nvPicPr>
          <p:cNvPr id="6" name="Content Placeholder 5" descr="A vertical gel apparatus is shown. Polymerized gels are clamped in the gel insert and placed in the gel bath. The positive electrode is in contact with the bottom of the gel and the buffer. The negative electrode is in contact with the top of the gel and a buffer in the top of the insert."/>
          <p:cNvPicPr>
            <a:picLocks noGrp="1" noChangeAspect="1"/>
          </p:cNvPicPr>
          <p:nvPr>
            <p:ph idx="12"/>
          </p:nvPr>
        </p:nvPicPr>
        <p:blipFill>
          <a:blip r:embed="rId2" cstate="print">
            <a:extLst>
              <a:ext uri="{28A0092B-C50C-407E-A947-70E740481C1C}">
                <a14:useLocalDpi xmlns:a14="http://schemas.microsoft.com/office/drawing/2010/main" val="0"/>
              </a:ext>
            </a:extLst>
          </a:blip>
          <a:stretch>
            <a:fillRect/>
          </a:stretch>
        </p:blipFill>
        <p:spPr>
          <a:xfrm>
            <a:off x="2750595" y="2438400"/>
            <a:ext cx="3642810" cy="3740441"/>
          </a:xfrm>
        </p:spPr>
      </p:pic>
    </p:spTree>
    <p:extLst>
      <p:ext uri="{BB962C8B-B14F-4D97-AF65-F5344CB8AC3E}">
        <p14:creationId xmlns:p14="http://schemas.microsoft.com/office/powerpoint/2010/main" val="3592203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Electrophoresis Equipment (continued</a:t>
            </a:r>
            <a:r>
              <a:rPr lang="en-US" dirty="0"/>
              <a:t>_2</a:t>
            </a:r>
            <a:r>
              <a:rPr lang="en-US" altLang="en-US" dirty="0"/>
              <a:t>)</a:t>
            </a:r>
            <a:endParaRPr lang="en-US" dirty="0"/>
          </a:p>
        </p:txBody>
      </p:sp>
      <p:sp>
        <p:nvSpPr>
          <p:cNvPr id="3" name="Text Placeholder 2"/>
          <p:cNvSpPr>
            <a:spLocks noGrp="1"/>
          </p:cNvSpPr>
          <p:nvPr>
            <p:ph type="body" sz="quarter" idx="11"/>
          </p:nvPr>
        </p:nvSpPr>
        <p:spPr>
          <a:xfrm>
            <a:off x="457200" y="1295400"/>
            <a:ext cx="8229600" cy="1371600"/>
          </a:xfrm>
        </p:spPr>
        <p:txBody>
          <a:bodyPr/>
          <a:lstStyle/>
          <a:p>
            <a:pPr marL="621792" indent="-274320">
              <a:buFont typeface="Wingdings" panose="05000000000000000000" pitchFamily="2" charset="2"/>
              <a:buChar char="§"/>
            </a:pPr>
            <a:r>
              <a:rPr lang="en-US" altLang="en-US" dirty="0">
                <a:solidFill>
                  <a:srgbClr val="FF0000"/>
                </a:solidFill>
              </a:rPr>
              <a:t>Combs</a:t>
            </a:r>
            <a:r>
              <a:rPr lang="en-US" altLang="en-US" dirty="0"/>
              <a:t> are placed in the gel before polymerization to leave wells in the cast gel for sample loading</a:t>
            </a:r>
            <a:endParaRPr lang="en-US" dirty="0"/>
          </a:p>
        </p:txBody>
      </p:sp>
      <p:pic>
        <p:nvPicPr>
          <p:cNvPr id="6" name="Content Placeholder 5" descr="Combs for polyacrylamide electrophoresis. Regular combs (top) have teeth that form the wells in the gel. Sharkstooth combs (bottom) are placed onto the polymerized gel, and the sample is loaded between the teeth of the comb."/>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75629" y="2895600"/>
            <a:ext cx="5596697" cy="2466342"/>
          </a:xfrm>
        </p:spPr>
      </p:pic>
      <p:sp>
        <p:nvSpPr>
          <p:cNvPr id="5" name="Content Placeholder 4"/>
          <p:cNvSpPr>
            <a:spLocks noGrp="1"/>
          </p:cNvSpPr>
          <p:nvPr>
            <p:ph idx="12"/>
          </p:nvPr>
        </p:nvSpPr>
        <p:spPr>
          <a:xfrm>
            <a:off x="756356" y="5638800"/>
            <a:ext cx="7086600" cy="533400"/>
          </a:xfrm>
        </p:spPr>
        <p:txBody>
          <a:bodyPr/>
          <a:lstStyle/>
          <a:p>
            <a:pPr marL="346075" indent="0">
              <a:buNone/>
            </a:pPr>
            <a:r>
              <a:rPr lang="en-US" altLang="en-US" dirty="0">
                <a:solidFill>
                  <a:srgbClr val="585858"/>
                </a:solidFill>
              </a:rPr>
              <a:t>Wells are separated by an “ear” of gel</a:t>
            </a:r>
            <a:endParaRPr lang="en-US" dirty="0"/>
          </a:p>
        </p:txBody>
      </p:sp>
    </p:spTree>
    <p:extLst>
      <p:ext uri="{BB962C8B-B14F-4D97-AF65-F5344CB8AC3E}">
        <p14:creationId xmlns:p14="http://schemas.microsoft.com/office/powerpoint/2010/main" val="903684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title"/>
          </p:nvPr>
        </p:nvSpPr>
        <p:spPr/>
        <p:txBody>
          <a:bodyPr/>
          <a:lstStyle/>
          <a:p>
            <a:r>
              <a:rPr lang="en-US" altLang="en-US" dirty="0"/>
              <a:t>Running a Gel</a:t>
            </a:r>
          </a:p>
        </p:txBody>
      </p:sp>
      <p:sp>
        <p:nvSpPr>
          <p:cNvPr id="4" name="Content Placeholder 3"/>
          <p:cNvSpPr>
            <a:spLocks noGrp="1"/>
          </p:cNvSpPr>
          <p:nvPr>
            <p:ph idx="1"/>
          </p:nvPr>
        </p:nvSpPr>
        <p:spPr>
          <a:xfrm>
            <a:off x="457200" y="1219200"/>
            <a:ext cx="8229600" cy="1077951"/>
          </a:xfrm>
        </p:spPr>
        <p:txBody>
          <a:bodyPr/>
          <a:lstStyle/>
          <a:p>
            <a:r>
              <a:rPr lang="en-US" altLang="en-US" dirty="0"/>
              <a:t>Use the proper gel concentration for sample size range</a:t>
            </a:r>
            <a:endParaRPr lang="en-US" dirty="0"/>
          </a:p>
        </p:txBody>
      </p:sp>
      <p:sp>
        <p:nvSpPr>
          <p:cNvPr id="5" name="Content Placeholder 4"/>
          <p:cNvSpPr>
            <a:spLocks noGrp="1"/>
          </p:cNvSpPr>
          <p:nvPr>
            <p:ph idx="12"/>
          </p:nvPr>
        </p:nvSpPr>
        <p:spPr>
          <a:xfrm>
            <a:off x="457200" y="2340693"/>
            <a:ext cx="8229600" cy="3124200"/>
          </a:xfrm>
        </p:spPr>
        <p:txBody>
          <a:bodyPr/>
          <a:lstStyle/>
          <a:p>
            <a:pPr marL="621792" indent="0">
              <a:buNone/>
            </a:pPr>
            <a:r>
              <a:rPr lang="en-US" altLang="en-US" dirty="0"/>
              <a:t>0.5% to 5% agarose </a:t>
            </a:r>
            <a:br>
              <a:rPr lang="en-US" altLang="en-US" dirty="0"/>
            </a:br>
            <a:r>
              <a:rPr lang="en-US" altLang="en-US" dirty="0"/>
              <a:t>3.5% to 20% polyacrylamide</a:t>
            </a:r>
          </a:p>
          <a:p>
            <a:r>
              <a:rPr lang="en-US" altLang="en-US" dirty="0"/>
              <a:t>Use the proper comb (well) and gel size to accommodate sample number</a:t>
            </a:r>
          </a:p>
          <a:p>
            <a:r>
              <a:rPr lang="en-US" altLang="en-US" dirty="0"/>
              <a:t>Run a molecular-weight marker of known fragment sizes</a:t>
            </a:r>
            <a:endParaRPr lang="en-US" dirty="0"/>
          </a:p>
        </p:txBody>
      </p:sp>
    </p:spTree>
    <p:extLst>
      <p:ext uri="{BB962C8B-B14F-4D97-AF65-F5344CB8AC3E}">
        <p14:creationId xmlns:p14="http://schemas.microsoft.com/office/powerpoint/2010/main" val="825145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Running a Gel (continued)</a:t>
            </a:r>
            <a:endParaRPr lang="en-US" dirty="0"/>
          </a:p>
        </p:txBody>
      </p:sp>
      <p:sp>
        <p:nvSpPr>
          <p:cNvPr id="3" name="Content Placeholder 2"/>
          <p:cNvSpPr>
            <a:spLocks noGrp="1"/>
          </p:cNvSpPr>
          <p:nvPr>
            <p:ph idx="1"/>
          </p:nvPr>
        </p:nvSpPr>
        <p:spPr>
          <a:xfrm>
            <a:off x="457200" y="1209863"/>
            <a:ext cx="8229600" cy="4068763"/>
          </a:xfrm>
        </p:spPr>
        <p:txBody>
          <a:bodyPr/>
          <a:lstStyle/>
          <a:p>
            <a:r>
              <a:rPr lang="en-US" altLang="en-US" dirty="0"/>
              <a:t>Mix sample with </a:t>
            </a:r>
            <a:r>
              <a:rPr lang="en-US" altLang="en-US" dirty="0">
                <a:solidFill>
                  <a:srgbClr val="FF0000"/>
                </a:solidFill>
              </a:rPr>
              <a:t>tracking dye </a:t>
            </a:r>
            <a:r>
              <a:rPr lang="en-US" altLang="en-US" dirty="0"/>
              <a:t>(dye + density agent)</a:t>
            </a:r>
          </a:p>
          <a:p>
            <a:r>
              <a:rPr lang="en-US" altLang="en-US" dirty="0"/>
              <a:t>Pipet into gel wells</a:t>
            </a:r>
          </a:p>
          <a:p>
            <a:r>
              <a:rPr lang="en-US" altLang="en-US" dirty="0"/>
              <a:t>Connect the gel bath to the power supply</a:t>
            </a:r>
          </a:p>
          <a:p>
            <a:r>
              <a:rPr lang="en-US" altLang="en-US" dirty="0"/>
              <a:t>Confirm a current (amperage) is passing through the gel</a:t>
            </a:r>
            <a:endParaRPr lang="en-US" dirty="0"/>
          </a:p>
        </p:txBody>
      </p:sp>
    </p:spTree>
    <p:extLst>
      <p:ext uri="{BB962C8B-B14F-4D97-AF65-F5344CB8AC3E}">
        <p14:creationId xmlns:p14="http://schemas.microsoft.com/office/powerpoint/2010/main" val="2761611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US" altLang="en-US"/>
              <a:t>Objectives</a:t>
            </a:r>
            <a:endParaRPr lang="en-US" altLang="en-US" dirty="0"/>
          </a:p>
        </p:txBody>
      </p:sp>
      <p:sp>
        <p:nvSpPr>
          <p:cNvPr id="5123" name="Rectangle 5"/>
          <p:cNvSpPr>
            <a:spLocks noGrp="1" noChangeArrowheads="1"/>
          </p:cNvSpPr>
          <p:nvPr>
            <p:ph type="body" idx="1"/>
          </p:nvPr>
        </p:nvSpPr>
        <p:spPr>
          <a:xfrm>
            <a:off x="457200" y="1195349"/>
            <a:ext cx="8534400" cy="4672051"/>
          </a:xfrm>
        </p:spPr>
        <p:txBody>
          <a:bodyPr/>
          <a:lstStyle/>
          <a:p>
            <a:r>
              <a:rPr lang="en-US" altLang="en-US" dirty="0"/>
              <a:t>Explain the principle and performance of electrophoresis as it applies to nucleic acids.</a:t>
            </a:r>
          </a:p>
          <a:p>
            <a:r>
              <a:rPr lang="en-US" altLang="en-US" dirty="0"/>
              <a:t>Compare and contrast agarose and polyacrylamide gel polymers.</a:t>
            </a:r>
          </a:p>
          <a:p>
            <a:r>
              <a:rPr lang="en-US" altLang="en-US" dirty="0"/>
              <a:t>Explain the principle and performance of capillary electrophoresis as it is applied to nucleic acid separation.</a:t>
            </a:r>
          </a:p>
          <a:p>
            <a:r>
              <a:rPr lang="en-US" altLang="en-US" dirty="0"/>
              <a:t>Describe the general types of equipment used for electrophoresis.</a:t>
            </a:r>
          </a:p>
        </p:txBody>
      </p:sp>
    </p:spTree>
    <p:extLst>
      <p:ext uri="{BB962C8B-B14F-4D97-AF65-F5344CB8AC3E}">
        <p14:creationId xmlns:p14="http://schemas.microsoft.com/office/powerpoint/2010/main" val="1741336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Visualization of Separated Bands</a:t>
            </a:r>
            <a:endParaRPr lang="en-US" dirty="0"/>
          </a:p>
        </p:txBody>
      </p:sp>
      <p:sp>
        <p:nvSpPr>
          <p:cNvPr id="4" name="Content Placeholder 3"/>
          <p:cNvSpPr>
            <a:spLocks noGrp="1"/>
          </p:cNvSpPr>
          <p:nvPr>
            <p:ph idx="1"/>
          </p:nvPr>
        </p:nvSpPr>
        <p:spPr>
          <a:xfrm>
            <a:off x="457200" y="1219200"/>
            <a:ext cx="8534400" cy="4343400"/>
          </a:xfrm>
        </p:spPr>
        <p:txBody>
          <a:bodyPr/>
          <a:lstStyle/>
          <a:p>
            <a:r>
              <a:rPr lang="en-US" altLang="en-US" dirty="0"/>
              <a:t>Detect bands by staining during or after electrophoresis</a:t>
            </a:r>
          </a:p>
          <a:p>
            <a:r>
              <a:rPr lang="en-US" altLang="en-US" dirty="0">
                <a:solidFill>
                  <a:srgbClr val="FF0000"/>
                </a:solidFill>
              </a:rPr>
              <a:t>Ethidium bromide</a:t>
            </a:r>
            <a:r>
              <a:rPr lang="en-US" altLang="en-US" dirty="0"/>
              <a:t>—for double-stranded D N A</a:t>
            </a:r>
          </a:p>
          <a:p>
            <a:r>
              <a:rPr lang="en-US" altLang="en-US" dirty="0">
                <a:solidFill>
                  <a:srgbClr val="FF0000"/>
                </a:solidFill>
              </a:rPr>
              <a:t>S Y B R green</a:t>
            </a:r>
            <a:r>
              <a:rPr lang="en-US" altLang="en-US" dirty="0"/>
              <a:t> or </a:t>
            </a:r>
            <a:r>
              <a:rPr lang="en-US" altLang="en-US" dirty="0">
                <a:solidFill>
                  <a:srgbClr val="FF0000"/>
                </a:solidFill>
              </a:rPr>
              <a:t>S Y B R gold</a:t>
            </a:r>
            <a:r>
              <a:rPr lang="en-US" altLang="en-US" dirty="0"/>
              <a:t>—for single- or double-stranded D N A or for RNA</a:t>
            </a:r>
          </a:p>
          <a:p>
            <a:r>
              <a:rPr lang="en-US" altLang="en-US" dirty="0">
                <a:solidFill>
                  <a:srgbClr val="FF0000"/>
                </a:solidFill>
              </a:rPr>
              <a:t>Silver stain</a:t>
            </a:r>
            <a:r>
              <a:rPr lang="en-US" altLang="en-US" dirty="0"/>
              <a:t>—more sensitive for single- or double-stranded D N A or for RNA and proteins</a:t>
            </a:r>
            <a:endParaRPr lang="en-US" dirty="0"/>
          </a:p>
        </p:txBody>
      </p:sp>
    </p:spTree>
    <p:extLst>
      <p:ext uri="{BB962C8B-B14F-4D97-AF65-F5344CB8AC3E}">
        <p14:creationId xmlns:p14="http://schemas.microsoft.com/office/powerpoint/2010/main" val="795742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Summary</a:t>
            </a:r>
            <a:endParaRPr lang="en-US" dirty="0"/>
          </a:p>
        </p:txBody>
      </p:sp>
      <p:sp>
        <p:nvSpPr>
          <p:cNvPr id="3" name="Content Placeholder 2"/>
          <p:cNvSpPr>
            <a:spLocks noGrp="1"/>
          </p:cNvSpPr>
          <p:nvPr>
            <p:ph idx="1"/>
          </p:nvPr>
        </p:nvSpPr>
        <p:spPr>
          <a:xfrm>
            <a:off x="457200" y="1209863"/>
            <a:ext cx="8534400" cy="5129251"/>
          </a:xfrm>
        </p:spPr>
        <p:txBody>
          <a:bodyPr/>
          <a:lstStyle/>
          <a:p>
            <a:pPr>
              <a:spcBef>
                <a:spcPts val="400"/>
              </a:spcBef>
            </a:pPr>
            <a:r>
              <a:rPr lang="en-US" altLang="en-US" dirty="0"/>
              <a:t>Electrophoresis is used to separate molecules by size and/or charge</a:t>
            </a:r>
          </a:p>
          <a:p>
            <a:pPr>
              <a:spcBef>
                <a:spcPts val="400"/>
              </a:spcBef>
            </a:pPr>
            <a:r>
              <a:rPr lang="en-US" altLang="en-US" dirty="0"/>
              <a:t>Nucleic acid fragments can be resolved on agarose of polyacrylamide gels</a:t>
            </a:r>
          </a:p>
          <a:p>
            <a:pPr>
              <a:spcBef>
                <a:spcPts val="400"/>
              </a:spcBef>
            </a:pPr>
            <a:r>
              <a:rPr lang="en-US" altLang="en-US" dirty="0"/>
              <a:t>P F G E is used to resolve very large D N A fragments</a:t>
            </a:r>
          </a:p>
          <a:p>
            <a:pPr>
              <a:spcBef>
                <a:spcPts val="400"/>
              </a:spcBef>
            </a:pPr>
            <a:r>
              <a:rPr lang="en-US" altLang="en-US" dirty="0"/>
              <a:t>C G E is more rapid and automated than slab gel electrophoresis</a:t>
            </a:r>
          </a:p>
          <a:p>
            <a:pPr>
              <a:spcBef>
                <a:spcPts val="400"/>
              </a:spcBef>
            </a:pPr>
            <a:r>
              <a:rPr lang="en-US" altLang="en-US" dirty="0"/>
              <a:t>The choice of electrophoresis method depends on the type and size of sample</a:t>
            </a:r>
            <a:endParaRPr lang="en-US" dirty="0"/>
          </a:p>
        </p:txBody>
      </p:sp>
    </p:spTree>
    <p:extLst>
      <p:ext uri="{BB962C8B-B14F-4D97-AF65-F5344CB8AC3E}">
        <p14:creationId xmlns:p14="http://schemas.microsoft.com/office/powerpoint/2010/main" val="342199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US" altLang="en-US" dirty="0"/>
              <a:t>Objectives (continued)</a:t>
            </a:r>
          </a:p>
        </p:txBody>
      </p:sp>
      <p:sp>
        <p:nvSpPr>
          <p:cNvPr id="5123" name="Rectangle 5"/>
          <p:cNvSpPr>
            <a:spLocks noGrp="1" noChangeArrowheads="1"/>
          </p:cNvSpPr>
          <p:nvPr>
            <p:ph type="body" idx="1"/>
          </p:nvPr>
        </p:nvSpPr>
        <p:spPr>
          <a:xfrm>
            <a:off x="457200" y="1195349"/>
            <a:ext cx="8534400" cy="2233651"/>
          </a:xfrm>
        </p:spPr>
        <p:txBody>
          <a:bodyPr/>
          <a:lstStyle/>
          <a:p>
            <a:r>
              <a:rPr lang="en-US" altLang="en-US" dirty="0"/>
              <a:t>Discuss methods and applications of pulse-field gel electrophoresis.</a:t>
            </a:r>
          </a:p>
          <a:p>
            <a:r>
              <a:rPr lang="en-US" altLang="en-US" dirty="0"/>
              <a:t>Compare and contrast detection systems used in nucleic acid applications.</a:t>
            </a:r>
          </a:p>
        </p:txBody>
      </p:sp>
    </p:spTree>
    <p:extLst>
      <p:ext uri="{BB962C8B-B14F-4D97-AF65-F5344CB8AC3E}">
        <p14:creationId xmlns:p14="http://schemas.microsoft.com/office/powerpoint/2010/main" val="35092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p:spPr>
        <p:txBody>
          <a:bodyPr/>
          <a:lstStyle/>
          <a:p>
            <a:r>
              <a:rPr lang="en-US" dirty="0"/>
              <a:t>Electrophoresis </a:t>
            </a:r>
          </a:p>
        </p:txBody>
      </p:sp>
      <p:sp>
        <p:nvSpPr>
          <p:cNvPr id="4" name="Content Placeholder 3"/>
          <p:cNvSpPr>
            <a:spLocks noGrp="1"/>
          </p:cNvSpPr>
          <p:nvPr>
            <p:ph idx="1"/>
          </p:nvPr>
        </p:nvSpPr>
        <p:spPr>
          <a:xfrm>
            <a:off x="457200" y="1143000"/>
            <a:ext cx="8229600" cy="1077951"/>
          </a:xfrm>
        </p:spPr>
        <p:txBody>
          <a:bodyPr/>
          <a:lstStyle/>
          <a:p>
            <a:pPr marL="346075" indent="0">
              <a:buNone/>
            </a:pPr>
            <a:r>
              <a:rPr lang="en-US" altLang="en-US" dirty="0"/>
              <a:t>Electrophoresis is the movement of molecules by an electric current</a:t>
            </a:r>
            <a:endParaRPr lang="en-US" dirty="0"/>
          </a:p>
        </p:txBody>
      </p:sp>
      <p:sp>
        <p:nvSpPr>
          <p:cNvPr id="5" name="Content Placeholder 4"/>
          <p:cNvSpPr>
            <a:spLocks noGrp="1"/>
          </p:cNvSpPr>
          <p:nvPr>
            <p:ph idx="12"/>
          </p:nvPr>
        </p:nvSpPr>
        <p:spPr>
          <a:xfrm>
            <a:off x="914400" y="2710544"/>
            <a:ext cx="7086600" cy="990599"/>
          </a:xfrm>
        </p:spPr>
        <p:txBody>
          <a:bodyPr/>
          <a:lstStyle/>
          <a:p>
            <a:pPr marL="346075" indent="0" algn="ctr">
              <a:buNone/>
            </a:pPr>
            <a:r>
              <a:rPr lang="en-US" sz="6000" dirty="0"/>
              <a:t>− </a:t>
            </a:r>
            <a:r>
              <a:rPr lang="en-US" sz="6000" dirty="0">
                <a:latin typeface="Times New Roman" panose="02020603050405020304" pitchFamily="18" charset="0"/>
                <a:cs typeface="Times New Roman" panose="02020603050405020304" pitchFamily="18" charset="0"/>
              </a:rPr>
              <a:t>→ </a:t>
            </a:r>
            <a:r>
              <a:rPr lang="en-US" sz="6000" dirty="0">
                <a:solidFill>
                  <a:srgbClr val="FF0000"/>
                </a:solidFill>
                <a:latin typeface="Times New Roman" panose="02020603050405020304" pitchFamily="18" charset="0"/>
                <a:cs typeface="Times New Roman" panose="02020603050405020304" pitchFamily="18" charset="0"/>
              </a:rPr>
              <a:t>+</a:t>
            </a:r>
          </a:p>
        </p:txBody>
      </p:sp>
      <p:sp>
        <p:nvSpPr>
          <p:cNvPr id="6" name="Content Placeholder 5"/>
          <p:cNvSpPr>
            <a:spLocks noGrp="1"/>
          </p:cNvSpPr>
          <p:nvPr>
            <p:ph idx="13"/>
          </p:nvPr>
        </p:nvSpPr>
        <p:spPr>
          <a:xfrm>
            <a:off x="457200" y="4495802"/>
            <a:ext cx="8229600" cy="990598"/>
          </a:xfrm>
        </p:spPr>
        <p:txBody>
          <a:bodyPr/>
          <a:lstStyle/>
          <a:p>
            <a:pPr marL="346075" indent="0">
              <a:buNone/>
            </a:pPr>
            <a:r>
              <a:rPr lang="en-US" altLang="en-US" dirty="0"/>
              <a:t>Nucleic acid moves from the negative to the positive pole</a:t>
            </a:r>
            <a:endParaRPr lang="en-US" dirty="0"/>
          </a:p>
        </p:txBody>
      </p:sp>
    </p:spTree>
    <p:extLst>
      <p:ext uri="{BB962C8B-B14F-4D97-AF65-F5344CB8AC3E}">
        <p14:creationId xmlns:p14="http://schemas.microsoft.com/office/powerpoint/2010/main" val="353646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p:spPr>
        <p:txBody>
          <a:bodyPr/>
          <a:lstStyle/>
          <a:p>
            <a:r>
              <a:rPr lang="en-US" dirty="0"/>
              <a:t>Electrophoresis (continued_1) </a:t>
            </a:r>
          </a:p>
        </p:txBody>
      </p:sp>
      <p:sp>
        <p:nvSpPr>
          <p:cNvPr id="3" name="Text Placeholder 2"/>
          <p:cNvSpPr>
            <a:spLocks noGrp="1"/>
          </p:cNvSpPr>
          <p:nvPr>
            <p:ph type="body" sz="quarter" idx="11"/>
          </p:nvPr>
        </p:nvSpPr>
        <p:spPr>
          <a:xfrm>
            <a:off x="457200" y="1295400"/>
            <a:ext cx="8229600" cy="1828800"/>
          </a:xfrm>
        </p:spPr>
        <p:txBody>
          <a:bodyPr/>
          <a:lstStyle/>
          <a:p>
            <a:r>
              <a:rPr lang="en-US" altLang="en-US" dirty="0"/>
              <a:t>When D N A is applied to a macromolecular cage or gel such as </a:t>
            </a:r>
            <a:r>
              <a:rPr lang="en-US" altLang="en-US" dirty="0">
                <a:solidFill>
                  <a:srgbClr val="FF0000"/>
                </a:solidFill>
              </a:rPr>
              <a:t>agarose</a:t>
            </a:r>
            <a:r>
              <a:rPr lang="en-US" altLang="en-US" dirty="0"/>
              <a:t> or </a:t>
            </a:r>
            <a:r>
              <a:rPr lang="en-US" altLang="en-US" dirty="0">
                <a:solidFill>
                  <a:srgbClr val="FF0000"/>
                </a:solidFill>
              </a:rPr>
              <a:t>polyacrylamide</a:t>
            </a:r>
            <a:r>
              <a:rPr lang="en-US" altLang="en-US" dirty="0"/>
              <a:t>, its migration under the pull of the current is impeded</a:t>
            </a:r>
            <a:endParaRPr lang="en-US" dirty="0"/>
          </a:p>
        </p:txBody>
      </p:sp>
      <p:pic>
        <p:nvPicPr>
          <p:cNvPr id="6" name="Content Placeholder 5" descr="A structure of agarobiose is shown. It represents the repeating unit of the agarose polymer. Agarobiose consists of 1,3-linked-beta-d-galactopyranose and 1,4-linked 3,6-anhydro-alpha-1-galactopyranos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0599" y="3717240"/>
            <a:ext cx="3475993" cy="1239127"/>
          </a:xfrm>
        </p:spPr>
      </p:pic>
      <p:pic>
        <p:nvPicPr>
          <p:cNvPr id="7" name="Content Placeholder 6" descr="Structure shows acrylamide, the repeating unit of polyacrylamide."/>
          <p:cNvPicPr>
            <a:picLocks noGrp="1" noChangeAspect="1"/>
          </p:cNvPicPr>
          <p:nvPr>
            <p:ph idx="12"/>
          </p:nvPr>
        </p:nvPicPr>
        <p:blipFill>
          <a:blip r:embed="rId4">
            <a:extLst>
              <a:ext uri="{28A0092B-C50C-407E-A947-70E740481C1C}">
                <a14:useLocalDpi xmlns:a14="http://schemas.microsoft.com/office/drawing/2010/main" val="0"/>
              </a:ext>
            </a:extLst>
          </a:blip>
          <a:stretch>
            <a:fillRect/>
          </a:stretch>
        </p:blipFill>
        <p:spPr>
          <a:xfrm>
            <a:off x="4708932" y="3717240"/>
            <a:ext cx="4253639" cy="1692960"/>
          </a:xfrm>
        </p:spPr>
      </p:pic>
    </p:spTree>
    <p:extLst>
      <p:ext uri="{BB962C8B-B14F-4D97-AF65-F5344CB8AC3E}">
        <p14:creationId xmlns:p14="http://schemas.microsoft.com/office/powerpoint/2010/main" val="3982298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p:spPr>
        <p:txBody>
          <a:bodyPr/>
          <a:lstStyle/>
          <a:p>
            <a:r>
              <a:rPr lang="en-US" dirty="0"/>
              <a:t>Electrophoresis (continued_2) </a:t>
            </a:r>
          </a:p>
        </p:txBody>
      </p:sp>
      <p:sp>
        <p:nvSpPr>
          <p:cNvPr id="4" name="Content Placeholder 3"/>
          <p:cNvSpPr>
            <a:spLocks noGrp="1"/>
          </p:cNvSpPr>
          <p:nvPr>
            <p:ph idx="1"/>
          </p:nvPr>
        </p:nvSpPr>
        <p:spPr>
          <a:xfrm>
            <a:off x="457200" y="1191590"/>
            <a:ext cx="8229600" cy="1399210"/>
          </a:xfrm>
        </p:spPr>
        <p:txBody>
          <a:bodyPr/>
          <a:lstStyle/>
          <a:p>
            <a:pPr marL="346075" indent="0">
              <a:buNone/>
            </a:pPr>
            <a:r>
              <a:rPr lang="en-US" altLang="en-US" dirty="0"/>
              <a:t>The movement of molecules is impeded in the gel such that molecules will collect or form a </a:t>
            </a:r>
            <a:r>
              <a:rPr lang="en-US" altLang="en-US" dirty="0">
                <a:solidFill>
                  <a:srgbClr val="FF0000"/>
                </a:solidFill>
              </a:rPr>
              <a:t>band</a:t>
            </a:r>
            <a:r>
              <a:rPr lang="en-US" altLang="en-US" dirty="0"/>
              <a:t> according to their speed of migration</a:t>
            </a:r>
            <a:endParaRPr lang="en-US" dirty="0"/>
          </a:p>
        </p:txBody>
      </p:sp>
      <p:pic>
        <p:nvPicPr>
          <p:cNvPr id="7" name="Content Placeholder 6" descr="An image showing the resolution of D N A fragments on 2% to 5% agarose. The movement of the fragments slows as the agarose concentration increases."/>
          <p:cNvPicPr>
            <a:picLocks noGrp="1" noChangeAspect="1"/>
          </p:cNvPicPr>
          <p:nvPr>
            <p:ph idx="12"/>
          </p:nvPr>
        </p:nvPicPr>
        <p:blipFill>
          <a:blip r:embed="rId3" cstate="print">
            <a:extLst>
              <a:ext uri="{28A0092B-C50C-407E-A947-70E740481C1C}">
                <a14:useLocalDpi xmlns:a14="http://schemas.microsoft.com/office/drawing/2010/main" val="0"/>
              </a:ext>
            </a:extLst>
          </a:blip>
          <a:stretch>
            <a:fillRect/>
          </a:stretch>
        </p:blipFill>
        <p:spPr>
          <a:xfrm>
            <a:off x="914400" y="2743200"/>
            <a:ext cx="2029281" cy="3518583"/>
          </a:xfrm>
        </p:spPr>
      </p:pic>
      <p:sp>
        <p:nvSpPr>
          <p:cNvPr id="6" name="Content Placeholder 5"/>
          <p:cNvSpPr>
            <a:spLocks noGrp="1"/>
          </p:cNvSpPr>
          <p:nvPr>
            <p:ph idx="13"/>
          </p:nvPr>
        </p:nvSpPr>
        <p:spPr>
          <a:xfrm>
            <a:off x="3429000" y="3657600"/>
            <a:ext cx="5410200" cy="2133600"/>
          </a:xfrm>
        </p:spPr>
        <p:txBody>
          <a:bodyPr/>
          <a:lstStyle/>
          <a:p>
            <a:pPr marL="346075" indent="0">
              <a:buNone/>
            </a:pPr>
            <a:r>
              <a:rPr lang="en-US" altLang="en-US" dirty="0"/>
              <a:t>The concentration of gel/buffer will affect the </a:t>
            </a:r>
            <a:r>
              <a:rPr lang="en-US" altLang="en-US" dirty="0">
                <a:solidFill>
                  <a:srgbClr val="FF0000"/>
                </a:solidFill>
              </a:rPr>
              <a:t>resolution</a:t>
            </a:r>
            <a:r>
              <a:rPr lang="en-US" altLang="en-US" dirty="0"/>
              <a:t> (separation by size) of fragments</a:t>
            </a:r>
            <a:endParaRPr lang="en-US" dirty="0"/>
          </a:p>
        </p:txBody>
      </p:sp>
    </p:spTree>
    <p:extLst>
      <p:ext uri="{BB962C8B-B14F-4D97-AF65-F5344CB8AC3E}">
        <p14:creationId xmlns:p14="http://schemas.microsoft.com/office/powerpoint/2010/main" val="405931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p:spPr>
        <p:txBody>
          <a:bodyPr/>
          <a:lstStyle/>
          <a:p>
            <a:r>
              <a:rPr lang="en-US" dirty="0"/>
              <a:t>Electrophoresis (continued_3)</a:t>
            </a:r>
          </a:p>
        </p:txBody>
      </p:sp>
      <p:sp>
        <p:nvSpPr>
          <p:cNvPr id="4" name="Content Placeholder 3"/>
          <p:cNvSpPr>
            <a:spLocks noGrp="1"/>
          </p:cNvSpPr>
          <p:nvPr>
            <p:ph idx="1"/>
          </p:nvPr>
        </p:nvSpPr>
        <p:spPr>
          <a:xfrm>
            <a:off x="457200" y="1191591"/>
            <a:ext cx="8229600" cy="942010"/>
          </a:xfrm>
        </p:spPr>
        <p:txBody>
          <a:bodyPr/>
          <a:lstStyle/>
          <a:p>
            <a:pPr marL="346075" indent="0">
              <a:buNone/>
            </a:pPr>
            <a:r>
              <a:rPr lang="en-US" altLang="en-US" dirty="0"/>
              <a:t>Slab gel electrophoresis can have either a </a:t>
            </a:r>
            <a:r>
              <a:rPr lang="en-US" altLang="en-US" dirty="0">
                <a:solidFill>
                  <a:srgbClr val="FF0000"/>
                </a:solidFill>
              </a:rPr>
              <a:t>horizontal</a:t>
            </a:r>
            <a:r>
              <a:rPr lang="en-US" altLang="en-US" dirty="0"/>
              <a:t> or </a:t>
            </a:r>
            <a:r>
              <a:rPr lang="en-US" altLang="en-US" dirty="0">
                <a:solidFill>
                  <a:srgbClr val="FF0000"/>
                </a:solidFill>
              </a:rPr>
              <a:t>vertical </a:t>
            </a:r>
            <a:r>
              <a:rPr lang="en-US" altLang="en-US" dirty="0"/>
              <a:t>format</a:t>
            </a:r>
            <a:endParaRPr lang="en-US" dirty="0"/>
          </a:p>
        </p:txBody>
      </p:sp>
      <p:pic>
        <p:nvPicPr>
          <p:cNvPr id="7" name="Content Placeholder 6" descr="A representation of both horizontal and vertical format gel electrophoresis. In both, the sample is introduced at the cathode end, and moves with the current to the anode end."/>
          <p:cNvPicPr>
            <a:picLocks noGrp="1" noChangeAspect="1"/>
          </p:cNvPicPr>
          <p:nvPr>
            <p:ph idx="12"/>
          </p:nvPr>
        </p:nvPicPr>
        <p:blipFill>
          <a:blip r:embed="rId2">
            <a:extLst>
              <a:ext uri="{28A0092B-C50C-407E-A947-70E740481C1C}">
                <a14:useLocalDpi xmlns:a14="http://schemas.microsoft.com/office/drawing/2010/main" val="0"/>
              </a:ext>
            </a:extLst>
          </a:blip>
          <a:stretch>
            <a:fillRect/>
          </a:stretch>
        </p:blipFill>
        <p:spPr>
          <a:xfrm>
            <a:off x="2324100" y="2335587"/>
            <a:ext cx="4495800" cy="2644027"/>
          </a:xfrm>
        </p:spPr>
      </p:pic>
      <p:sp>
        <p:nvSpPr>
          <p:cNvPr id="6" name="Content Placeholder 5"/>
          <p:cNvSpPr>
            <a:spLocks noGrp="1"/>
          </p:cNvSpPr>
          <p:nvPr>
            <p:ph idx="13"/>
          </p:nvPr>
        </p:nvSpPr>
        <p:spPr>
          <a:xfrm>
            <a:off x="457200" y="5181600"/>
            <a:ext cx="8229600" cy="990600"/>
          </a:xfrm>
        </p:spPr>
        <p:txBody>
          <a:bodyPr/>
          <a:lstStyle/>
          <a:p>
            <a:pPr marL="346075" indent="0">
              <a:buNone/>
            </a:pPr>
            <a:r>
              <a:rPr lang="en-US" altLang="en-US" dirty="0"/>
              <a:t>Sample is introduced into </a:t>
            </a:r>
            <a:r>
              <a:rPr lang="en-US" altLang="en-US" dirty="0">
                <a:solidFill>
                  <a:srgbClr val="FF0000"/>
                </a:solidFill>
              </a:rPr>
              <a:t>wells </a:t>
            </a:r>
            <a:r>
              <a:rPr lang="en-US" altLang="en-US" dirty="0"/>
              <a:t>at the top of the gel</a:t>
            </a:r>
            <a:endParaRPr lang="en-US" dirty="0"/>
          </a:p>
        </p:txBody>
      </p:sp>
    </p:spTree>
    <p:extLst>
      <p:ext uri="{BB962C8B-B14F-4D97-AF65-F5344CB8AC3E}">
        <p14:creationId xmlns:p14="http://schemas.microsoft.com/office/powerpoint/2010/main" val="1598509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Electrophoresis (continued_4)</a:t>
            </a:r>
          </a:p>
        </p:txBody>
      </p:sp>
      <p:sp>
        <p:nvSpPr>
          <p:cNvPr id="3" name="Text Placeholder 2"/>
          <p:cNvSpPr>
            <a:spLocks noGrp="1"/>
          </p:cNvSpPr>
          <p:nvPr>
            <p:ph type="body" sz="quarter" idx="11"/>
          </p:nvPr>
        </p:nvSpPr>
        <p:spPr>
          <a:xfrm>
            <a:off x="457200" y="1309914"/>
            <a:ext cx="8229600" cy="1288143"/>
          </a:xfrm>
        </p:spPr>
        <p:txBody>
          <a:bodyPr/>
          <a:lstStyle/>
          <a:p>
            <a:r>
              <a:rPr lang="en-US" altLang="en-US" dirty="0"/>
              <a:t>Very large D N A molecules are separated by </a:t>
            </a:r>
            <a:r>
              <a:rPr lang="en-US" altLang="en-US" dirty="0">
                <a:solidFill>
                  <a:srgbClr val="FF0000"/>
                </a:solidFill>
              </a:rPr>
              <a:t>pulsed-field gel electrophoresis </a:t>
            </a:r>
            <a:r>
              <a:rPr lang="en-US" altLang="en-US" dirty="0"/>
              <a:t>(P F G E) systems</a:t>
            </a:r>
            <a:endParaRPr lang="en-US" dirty="0"/>
          </a:p>
        </p:txBody>
      </p:sp>
      <p:pic>
        <p:nvPicPr>
          <p:cNvPr id="5" name="Content Placeholder 4" descr="Examples of pulsed-field gel configurations are shown. They are field-inversion gel electrophoresis, transverse alternating-field electrophoresis, rotating gel electrophoresis, and contour-clamped homogenous electric field."/>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8524" y="2743200"/>
            <a:ext cx="3806952" cy="3429469"/>
          </a:xfrm>
        </p:spPr>
      </p:pic>
    </p:spTree>
    <p:extLst>
      <p:ext uri="{BB962C8B-B14F-4D97-AF65-F5344CB8AC3E}">
        <p14:creationId xmlns:p14="http://schemas.microsoft.com/office/powerpoint/2010/main" val="3709570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title"/>
          </p:nvPr>
        </p:nvSpPr>
        <p:spPr/>
        <p:txBody>
          <a:bodyPr/>
          <a:lstStyle/>
          <a:p>
            <a:r>
              <a:rPr lang="en-US" altLang="en-US" dirty="0"/>
              <a:t>Types of P F G E</a:t>
            </a:r>
          </a:p>
        </p:txBody>
      </p:sp>
      <p:sp>
        <p:nvSpPr>
          <p:cNvPr id="10243" name="Rectangle 6"/>
          <p:cNvSpPr>
            <a:spLocks noGrp="1" noChangeArrowheads="1"/>
          </p:cNvSpPr>
          <p:nvPr>
            <p:ph type="body" idx="1"/>
          </p:nvPr>
        </p:nvSpPr>
        <p:spPr>
          <a:xfrm>
            <a:off x="457200" y="1195349"/>
            <a:ext cx="8229600" cy="5129251"/>
          </a:xfrm>
        </p:spPr>
        <p:txBody>
          <a:bodyPr/>
          <a:lstStyle/>
          <a:p>
            <a:pPr>
              <a:spcBef>
                <a:spcPts val="400"/>
              </a:spcBef>
            </a:pPr>
            <a:r>
              <a:rPr lang="en-US" altLang="en-US" dirty="0"/>
              <a:t>Field-inversion gel electrophoresis (</a:t>
            </a:r>
            <a:r>
              <a:rPr lang="en-US" altLang="en-US" dirty="0">
                <a:solidFill>
                  <a:srgbClr val="FF0000"/>
                </a:solidFill>
              </a:rPr>
              <a:t>F I G E</a:t>
            </a:r>
            <a:r>
              <a:rPr lang="en-US" altLang="en-US" dirty="0"/>
              <a:t>)— alternating positive and negative poles</a:t>
            </a:r>
          </a:p>
          <a:p>
            <a:pPr>
              <a:spcBef>
                <a:spcPts val="400"/>
              </a:spcBef>
            </a:pPr>
            <a:r>
              <a:rPr lang="en-US" altLang="en-US" dirty="0"/>
              <a:t>Transverse alternative field electrophoresis (</a:t>
            </a:r>
            <a:r>
              <a:rPr lang="en-US" altLang="en-US" dirty="0">
                <a:solidFill>
                  <a:srgbClr val="FF0000"/>
                </a:solidFill>
              </a:rPr>
              <a:t>T A F E</a:t>
            </a:r>
            <a:r>
              <a:rPr lang="en-US" altLang="en-US" dirty="0"/>
              <a:t>)—transverse angle reorientation of poles on a vertical gel</a:t>
            </a:r>
          </a:p>
          <a:p>
            <a:pPr>
              <a:spcBef>
                <a:spcPts val="400"/>
              </a:spcBef>
            </a:pPr>
            <a:r>
              <a:rPr lang="en-US" altLang="en-US" dirty="0"/>
              <a:t>Contour-clamped homogenous electric field (</a:t>
            </a:r>
            <a:r>
              <a:rPr lang="en-US" altLang="en-US" dirty="0">
                <a:solidFill>
                  <a:srgbClr val="FF0000"/>
                </a:solidFill>
              </a:rPr>
              <a:t>C H E F</a:t>
            </a:r>
            <a:r>
              <a:rPr lang="en-US" altLang="en-US" dirty="0"/>
              <a:t>)—alternating polarity in an electrode array</a:t>
            </a:r>
          </a:p>
          <a:p>
            <a:pPr>
              <a:spcBef>
                <a:spcPts val="400"/>
              </a:spcBef>
            </a:pPr>
            <a:r>
              <a:rPr lang="en-US" altLang="en-US" dirty="0"/>
              <a:t>Rotating gel electrophoresis (</a:t>
            </a:r>
            <a:r>
              <a:rPr lang="en-US" altLang="en-US" dirty="0">
                <a:solidFill>
                  <a:srgbClr val="FF0000"/>
                </a:solidFill>
              </a:rPr>
              <a:t>R G E</a:t>
            </a:r>
            <a:r>
              <a:rPr lang="en-US" altLang="en-US" dirty="0"/>
              <a:t>)—rotating gel with fixed poles</a:t>
            </a:r>
          </a:p>
        </p:txBody>
      </p:sp>
    </p:spTree>
    <p:extLst>
      <p:ext uri="{BB962C8B-B14F-4D97-AF65-F5344CB8AC3E}">
        <p14:creationId xmlns:p14="http://schemas.microsoft.com/office/powerpoint/2010/main" val="2468862630"/>
      </p:ext>
    </p:extLst>
  </p:cSld>
  <p:clrMapOvr>
    <a:masterClrMapping/>
  </p:clrMapOvr>
</p:sld>
</file>

<file path=ppt/theme/theme1.xml><?xml version="1.0" encoding="utf-8"?>
<a:theme xmlns:a="http://schemas.openxmlformats.org/drawingml/2006/main" name="Office Theme">
  <a:themeElements>
    <a:clrScheme name="FAD Nursing">
      <a:dk1>
        <a:srgbClr val="737373"/>
      </a:dk1>
      <a:lt1>
        <a:sysClr val="window" lastClr="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8" id="{91B66E46-3F3C-49C2-9025-2800839DEA96}" vid="{348BD038-7B76-4A48-9886-575F33252E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88135b7f-3fab-49b6-8009-71309f2107a8">F.A. Davis</Category>
    <v7hm xmlns="88135b7f-3fab-49b6-8009-71309f2107a8" xsi:nil="true"/>
    <Tertiary_x0020_Category xmlns="88135b7f-3fab-49b6-8009-71309f2107a8" xsi:nil="true"/>
    <Sub_x002d_Category xmlns="88135b7f-3fab-49b6-8009-71309f2107a8">FAD PowerPoint Presentations</Sub_x002d_Category>
    <SortOrder xmlns="88135b7f-3fab-49b6-8009-71309f2107a8"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D074F316A9D19642AFB347C36D63796C" ma:contentTypeVersion="5" ma:contentTypeDescription="Create a new document." ma:contentTypeScope="" ma:versionID="cad381adda5b2ce407c58584fcfb8d10">
  <xsd:schema xmlns:xsd="http://www.w3.org/2001/XMLSchema" xmlns:xs="http://www.w3.org/2001/XMLSchema" xmlns:p="http://schemas.microsoft.com/office/2006/metadata/properties" xmlns:ns2="71d46e88-8733-4645-9284-85cf006978cc" xmlns:ns3="88135b7f-3fab-49b6-8009-71309f2107a8" targetNamespace="http://schemas.microsoft.com/office/2006/metadata/properties" ma:root="true" ma:fieldsID="8417b20f22cd2cb04f08b6ff97a2b690" ns2:_="" ns3:_="">
    <xsd:import namespace="71d46e88-8733-4645-9284-85cf006978cc"/>
    <xsd:import namespace="88135b7f-3fab-49b6-8009-71309f2107a8"/>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3:Sub_x002d_Category" minOccurs="0"/>
                <xsd:element ref="ns3:SortOrder" minOccurs="0"/>
                <xsd:element ref="ns3:v7hm" minOccurs="0"/>
                <xsd:element ref="ns3:Tertiary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d46e88-8733-4645-9284-85cf006978c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8135b7f-3fab-49b6-8009-71309f2107a8" elementFormDefault="qualified">
    <xsd:import namespace="http://schemas.microsoft.com/office/2006/documentManagement/types"/>
    <xsd:import namespace="http://schemas.microsoft.com/office/infopath/2007/PartnerControls"/>
    <xsd:element name="Category" ma:index="11" nillable="true" ma:displayName="Category" ma:format="Dropdown" ma:internalName="Category">
      <xsd:simpleType>
        <xsd:union memberTypes="dms:Text">
          <xsd:simpleType>
            <xsd:restriction base="dms:Choice">
              <xsd:enumeration value="Additional Images"/>
              <xsd:enumeration value="DavisAdvantage"/>
              <xsd:enumeration value="DavisEdge"/>
              <xsd:enumeration value="DavisForward - internal use only"/>
              <xsd:enumeration value="DavisPlus"/>
              <xsd:enumeration value="Dental Care Decisions"/>
              <xsd:enumeration value="Dosage Calc"/>
              <xsd:enumeration value="F.A. Davis"/>
              <xsd:enumeration value="Fitness Decisions"/>
              <xsd:enumeration value="Kines in Action"/>
              <xsd:enumeration value="Medical Coding Lab"/>
              <xsd:enumeration value="Medical Language Lab"/>
              <xsd:enumeration value="Tabers"/>
            </xsd:restriction>
          </xsd:simpleType>
        </xsd:union>
      </xsd:simpleType>
    </xsd:element>
    <xsd:element name="Sub_x002d_Category" ma:index="12" nillable="true" ma:displayName="Sub-Category" ma:format="Dropdown" ma:internalName="Sub_x002d_Category">
      <xsd:simpleType>
        <xsd:union memberTypes="dms:Text">
          <xsd:simpleType>
            <xsd:restriction base="dms:Choice">
              <xsd:enumeration value="Branding Guide (attachment)"/>
              <xsd:enumeration value="DA Logos"/>
              <xsd:enumeration value="DA Powerpoint Presentation"/>
              <xsd:enumeration value="DC Logo"/>
              <xsd:enumeration value="DC Powerpoint Presentation"/>
              <xsd:enumeration value="DCD Logo"/>
              <xsd:enumeration value="DCD Powerpoint Presentation"/>
              <xsd:enumeration value="DE Logos"/>
              <xsd:enumeration value="DE Powerpoint Presentation"/>
              <xsd:enumeration value="DF Logo"/>
              <xsd:enumeration value="DF Powerpoint Presentation"/>
              <xsd:enumeration value="DP Homepage image"/>
              <xsd:enumeration value="DP Logo"/>
              <xsd:enumeration value="Electronic Devices"/>
              <xsd:enumeration value="FAD Digital Logos"/>
              <xsd:enumeration value="FAD Powerpiont Presentations"/>
              <xsd:enumeration value="FAD Print Logos"/>
              <xsd:enumeration value="FD Logo"/>
              <xsd:enumeration value="FD Powerpoint Presentation"/>
              <xsd:enumeration value="KIA Logo"/>
              <xsd:enumeration value="KIA Powerpoint Presentation"/>
              <xsd:enumeration value="MCL Logo"/>
              <xsd:enumeration value="MCL Powerpoint Presentation"/>
              <xsd:enumeration value="MLL 2.0 Logo"/>
              <xsd:enumeration value="MLL Logo"/>
              <xsd:enumeration value="MLL Powerpoint Presentation"/>
              <xsd:enumeration value="MTC Logo"/>
              <xsd:enumeration value="Taber’s 22"/>
              <xsd:enumeration value="Taber’s 22 with tagline"/>
              <xsd:enumeration value="Tabers Logo"/>
              <xsd:enumeration value="Tabers.com Homepage screen"/>
              <xsd:enumeration value="Useful Images"/>
            </xsd:restriction>
          </xsd:simpleType>
        </xsd:union>
      </xsd:simpleType>
    </xsd:element>
    <xsd:element name="SortOrder" ma:index="13" nillable="true" ma:displayName="SortOrder" ma:internalName="SortOrder">
      <xsd:simpleType>
        <xsd:restriction base="dms:Number"/>
      </xsd:simpleType>
    </xsd:element>
    <xsd:element name="v7hm" ma:index="14" nillable="true" ma:displayName="Tert" ma:internalName="v7hm">
      <xsd:simpleType>
        <xsd:restriction base="dms:Number"/>
      </xsd:simpleType>
    </xsd:element>
    <xsd:element name="Tertiary_x0020_Category" ma:index="15" nillable="true" ma:displayName="Tertiary Category" ma:internalName="Tertiary_x0020_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C939C3-7EE7-4FC7-818E-985D0213E860}">
  <ds:schemaRefs>
    <ds:schemaRef ds:uri="http://purl.org/dc/dcmitype/"/>
    <ds:schemaRef ds:uri="http://purl.org/dc/elements/1.1/"/>
    <ds:schemaRef ds:uri="http://purl.org/dc/terms/"/>
    <ds:schemaRef ds:uri="http://schemas.microsoft.com/office/2006/documentManagement/types"/>
    <ds:schemaRef ds:uri="http://schemas.microsoft.com/office/infopath/2007/PartnerControls"/>
    <ds:schemaRef ds:uri="71d46e88-8733-4645-9284-85cf006978cc"/>
    <ds:schemaRef ds:uri="http://schemas.openxmlformats.org/package/2006/metadata/core-properties"/>
    <ds:schemaRef ds:uri="88135b7f-3fab-49b6-8009-71309f2107a8"/>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E28C97C-1C07-4631-B50A-E80D18B785BB}">
  <ds:schemaRefs>
    <ds:schemaRef ds:uri="http://schemas.microsoft.com/sharepoint/events"/>
  </ds:schemaRefs>
</ds:datastoreItem>
</file>

<file path=customXml/itemProps3.xml><?xml version="1.0" encoding="utf-8"?>
<ds:datastoreItem xmlns:ds="http://schemas.openxmlformats.org/officeDocument/2006/customXml" ds:itemID="{523EB0E3-5915-4E57-8F39-28F926E76D4B}">
  <ds:schemaRefs>
    <ds:schemaRef ds:uri="http://schemas.microsoft.com/sharepoint/v3/contenttype/forms"/>
  </ds:schemaRefs>
</ds:datastoreItem>
</file>

<file path=customXml/itemProps4.xml><?xml version="1.0" encoding="utf-8"?>
<ds:datastoreItem xmlns:ds="http://schemas.openxmlformats.org/officeDocument/2006/customXml" ds:itemID="{B8860857-213E-449D-9D68-31992611C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d46e88-8733-4645-9284-85cf006978cc"/>
    <ds:schemaRef ds:uri="88135b7f-3fab-49b6-8009-71309f2107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FAD_Nursing_Template_Sample</Template>
  <TotalTime>427</TotalTime>
  <Words>887</Words>
  <Application>Microsoft Office PowerPoint</Application>
  <PresentationFormat>On-screen Show (4:3)</PresentationFormat>
  <Paragraphs>96</Paragraphs>
  <Slides>21</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Office Theme</vt:lpstr>
      <vt:lpstr> </vt:lpstr>
      <vt:lpstr>Objectives</vt:lpstr>
      <vt:lpstr>Objectives (continued)</vt:lpstr>
      <vt:lpstr>Electrophoresis </vt:lpstr>
      <vt:lpstr>Electrophoresis (continued_1) </vt:lpstr>
      <vt:lpstr>Electrophoresis (continued_2) </vt:lpstr>
      <vt:lpstr>Electrophoresis (continued_3)</vt:lpstr>
      <vt:lpstr>Electrophoresis (continued_4)</vt:lpstr>
      <vt:lpstr>Types of P F G E</vt:lpstr>
      <vt:lpstr>Polyacrylamide Gel Electrophoresis (P A G E)</vt:lpstr>
      <vt:lpstr>Capillary Electrophoresis (C E)</vt:lpstr>
      <vt:lpstr>Capillary Gel Electrophoresis (C G E)</vt:lpstr>
      <vt:lpstr>Electrokinetic Injection</vt:lpstr>
      <vt:lpstr>Electrophoresis Buffers</vt:lpstr>
      <vt:lpstr>Electrophoresis Equipment</vt:lpstr>
      <vt:lpstr>Electrophoresis Equipment (continued_1)</vt:lpstr>
      <vt:lpstr>Electrophoresis Equipment (continued_2)</vt:lpstr>
      <vt:lpstr>Running a Gel</vt:lpstr>
      <vt:lpstr>Running a Gel (continued)</vt:lpstr>
      <vt:lpstr>Visualization of Separated Bands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Resolution and Detection of Nucleic Acids</dc:title>
  <dc:creator>Buckingham</dc:creator>
  <cp:lastModifiedBy>Jennifer Hastings</cp:lastModifiedBy>
  <cp:revision>267</cp:revision>
  <dcterms:created xsi:type="dcterms:W3CDTF">2019-02-28T04:09:41Z</dcterms:created>
  <dcterms:modified xsi:type="dcterms:W3CDTF">2019-03-29T17:44:07Z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