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912">
          <p15:clr>
            <a:srgbClr val="A4A3A4"/>
          </p15:clr>
        </p15:guide>
        <p15:guide id="2" pos="2880">
          <p15:clr>
            <a:srgbClr val="A4A3A4"/>
          </p15:clr>
        </p15:guide>
        <p15:guide id="3" orient="horz" pos="1104">
          <p15:clr>
            <a:srgbClr val="A4A3A4"/>
          </p15:clr>
        </p15:guide>
        <p15:guide id="4" pos="576">
          <p15:clr>
            <a:srgbClr val="A4A3A4"/>
          </p15:clr>
        </p15:guide>
      </p15:sldGuideLst>
    </p:ext>
    <p:ext uri="http://customooxmlschemas.google.com/">
      <go:slidesCustomData xmlns:go="http://customooxmlschemas.google.com/" r:id="rId41" roundtripDataSignature="AMtx7mjDG0fPdV5pAUX2EZtKnZuLYWYoU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21AF0A6-57FD-4467-9AAD-A65A7CE38A9F}">
  <a:tblStyle styleId="{721AF0A6-57FD-4467-9AAD-A65A7CE38A9F}"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7ECE9"/>
          </a:solidFill>
        </a:fill>
      </a:tcStyle>
    </a:wholeTbl>
    <a:band1H>
      <a:tcTxStyle/>
      <a:tcStyle>
        <a:fill>
          <a:solidFill>
            <a:srgbClr val="CBD7D1"/>
          </a:solidFill>
        </a:fill>
      </a:tcStyle>
    </a:band1H>
    <a:band2H>
      <a:tcTxStyle/>
    </a:band2H>
    <a:band1V>
      <a:tcTxStyle/>
      <a:tcStyle>
        <a:fill>
          <a:solidFill>
            <a:srgbClr val="CBD7D1"/>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912" orient="horz"/>
        <p:guide pos="2880"/>
        <p:guide pos="1104" orient="horz"/>
        <p:guide pos="576"/>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20" Type="http://schemas.openxmlformats.org/officeDocument/2006/relationships/slide" Target="slides/slide14.xml"/><Relationship Id="rId41" Type="http://customschemas.google.com/relationships/presentationmetadata" Target="metadata"/><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slide" Target="slides/slide27.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35" Type="http://schemas.openxmlformats.org/officeDocument/2006/relationships/slide" Target="slides/slide29.xml"/><Relationship Id="rId12" Type="http://schemas.openxmlformats.org/officeDocument/2006/relationships/slide" Target="slides/slide6.xml"/><Relationship Id="rId34" Type="http://schemas.openxmlformats.org/officeDocument/2006/relationships/slide" Target="slides/slide28.xml"/><Relationship Id="rId15" Type="http://schemas.openxmlformats.org/officeDocument/2006/relationships/slide" Target="slides/slide9.xml"/><Relationship Id="rId37" Type="http://schemas.openxmlformats.org/officeDocument/2006/relationships/slide" Target="slides/slide31.xml"/><Relationship Id="rId14" Type="http://schemas.openxmlformats.org/officeDocument/2006/relationships/slide" Target="slides/slide8.xml"/><Relationship Id="rId36" Type="http://schemas.openxmlformats.org/officeDocument/2006/relationships/slide" Target="slides/slide30.xml"/><Relationship Id="rId17" Type="http://schemas.openxmlformats.org/officeDocument/2006/relationships/slide" Target="slides/slide11.xml"/><Relationship Id="rId39" Type="http://schemas.openxmlformats.org/officeDocument/2006/relationships/slide" Target="slides/slide33.xml"/><Relationship Id="rId16" Type="http://schemas.openxmlformats.org/officeDocument/2006/relationships/slide" Target="slides/slide10.xml"/><Relationship Id="rId38" Type="http://schemas.openxmlformats.org/officeDocument/2006/relationships/slide" Target="slides/slide32.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0" name="Google Shape;140;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1" name="Google Shape;141;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1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05" name="Google Shape;205;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C R I S P R is a system that uses invading  D N A as a guide to cutting.  So far, it is not used mostly in research applications, where synthetic R N A are designed to guide enzyme cutting (or other activities) to selected sites.</a:t>
            </a:r>
            <a:endParaRPr/>
          </a:p>
        </p:txBody>
      </p:sp>
      <p:sp>
        <p:nvSpPr>
          <p:cNvPr id="206" name="Google Shape;206;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Arial"/>
                <a:ea typeface="Arial"/>
                <a:cs typeface="Arial"/>
                <a:sym typeface="Arial"/>
              </a:rPr>
              <a:t>‹#›</a:t>
            </a:fld>
            <a:endParaRPr b="1"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1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13" name="Google Shape;213;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4" name="Google Shape;214;p1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Arial"/>
                <a:ea typeface="Arial"/>
                <a:cs typeface="Arial"/>
                <a:sym typeface="Arial"/>
              </a:rPr>
              <a:t>‹#›</a:t>
            </a:fld>
            <a:endParaRPr b="1"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1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20" name="Google Shape;220;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A Southern blot starts with digestion of genomic  D N A with selected restriction enzymes. The cut  D N A is separated by agarose gel electrophoresis. This will yield smears of millions of fragments.</a:t>
            </a:r>
            <a:endParaRPr/>
          </a:p>
        </p:txBody>
      </p:sp>
      <p:sp>
        <p:nvSpPr>
          <p:cNvPr id="221" name="Google Shape;221;p1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Arial"/>
                <a:ea typeface="Arial"/>
                <a:cs typeface="Arial"/>
                <a:sym typeface="Arial"/>
              </a:rPr>
              <a:t>‹#›</a:t>
            </a:fld>
            <a:endParaRPr b="1"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1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27" name="Google Shape;227;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 cut  D N A from the gel is transferred or blotted to a membrane.</a:t>
            </a:r>
            <a:endParaRPr/>
          </a:p>
        </p:txBody>
      </p:sp>
      <p:sp>
        <p:nvSpPr>
          <p:cNvPr id="228" name="Google Shape;228;p1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Arial"/>
                <a:ea typeface="Arial"/>
                <a:cs typeface="Arial"/>
                <a:sym typeface="Arial"/>
              </a:rPr>
              <a:t>‹#›</a:t>
            </a:fld>
            <a:endParaRPr b="1"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1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34" name="Google Shape;234;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Southern first used capillary transfer, as shown, to move the  D N A by capillary action from the gel to bind to the membrane.</a:t>
            </a:r>
            <a:endParaRPr/>
          </a:p>
        </p:txBody>
      </p:sp>
      <p:sp>
        <p:nvSpPr>
          <p:cNvPr id="235" name="Google Shape;235;p1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Arial"/>
                <a:ea typeface="Arial"/>
                <a:cs typeface="Arial"/>
                <a:sym typeface="Arial"/>
              </a:rPr>
              <a:t>‹#›</a:t>
            </a:fld>
            <a:endParaRPr b="1"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p1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42" name="Google Shape;242;p1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Once on the membrane, the  D N A is hybridized to a probe complementary to the region of interest. The probe is labeled with a radioactive or nonradioactive signal.  </a:t>
            </a:r>
            <a:endParaRPr/>
          </a:p>
        </p:txBody>
      </p:sp>
      <p:sp>
        <p:nvSpPr>
          <p:cNvPr id="243" name="Google Shape;243;p1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Arial"/>
                <a:ea typeface="Arial"/>
                <a:cs typeface="Arial"/>
                <a:sym typeface="Arial"/>
              </a:rPr>
              <a:t>‹#›</a:t>
            </a:fld>
            <a:endParaRPr b="1"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p1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51" name="Google Shape;251;p1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Once on the membrane, the  D N A is hybridized to a probe complementary to the region of interest. The probe is labeled with a radioactive or nonradioactive signal.  </a:t>
            </a:r>
            <a:endParaRPr/>
          </a:p>
        </p:txBody>
      </p:sp>
      <p:sp>
        <p:nvSpPr>
          <p:cNvPr id="252" name="Google Shape;252;p1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Arial"/>
                <a:ea typeface="Arial"/>
                <a:cs typeface="Arial"/>
                <a:sym typeface="Arial"/>
              </a:rPr>
              <a:t>‹#›</a:t>
            </a:fld>
            <a:endParaRPr b="1"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1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58" name="Google Shape;258;p1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Probe binding is done under specific conditions for that probe including the optimal temperature based on the melting temperature of the probe sequences.</a:t>
            </a:r>
            <a:endParaRPr/>
          </a:p>
        </p:txBody>
      </p:sp>
      <p:sp>
        <p:nvSpPr>
          <p:cNvPr id="259" name="Google Shape;259;p1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Arial"/>
                <a:ea typeface="Arial"/>
                <a:cs typeface="Arial"/>
                <a:sym typeface="Arial"/>
              </a:rPr>
              <a:t>‹#›</a:t>
            </a:fld>
            <a:endParaRPr b="1"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p1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67" name="Google Shape;267;p1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There are slightly different formulae for melting temperature of  D N A:R N A and R N A:R N A strands.  </a:t>
            </a:r>
            <a:endParaRPr/>
          </a:p>
        </p:txBody>
      </p:sp>
      <p:sp>
        <p:nvSpPr>
          <p:cNvPr id="268" name="Google Shape;268;p1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Arial"/>
                <a:ea typeface="Arial"/>
                <a:cs typeface="Arial"/>
                <a:sym typeface="Arial"/>
              </a:rPr>
              <a:t>‹#›</a:t>
            </a:fld>
            <a:endParaRPr b="1"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p1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76" name="Google Shape;276;p1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G C content is the dominant factor in melting temperature for short sequences (such as PCR primers). In this case, a simpler formula can be used to estimate the melting temperature based on sequence alone.</a:t>
            </a:r>
            <a:endParaRPr/>
          </a:p>
        </p:txBody>
      </p:sp>
      <p:sp>
        <p:nvSpPr>
          <p:cNvPr id="277" name="Google Shape;277;p1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Arial"/>
                <a:ea typeface="Arial"/>
                <a:cs typeface="Arial"/>
                <a:sym typeface="Arial"/>
              </a:rPr>
              <a:t>‹#›</a:t>
            </a:fld>
            <a:endParaRPr b="1"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48" name="Google Shape;148;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9" name="Google Shape;149;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Arial"/>
                <a:ea typeface="Arial"/>
                <a:cs typeface="Arial"/>
                <a:sym typeface="Arial"/>
              </a:rPr>
              <a:t>‹#›</a:t>
            </a:fld>
            <a:endParaRPr b="1"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p2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85" name="Google Shape;285;p2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US"/>
              <a:t>Stringency can be adjusted by raising or lowering formamide and/or salt concentrations and/or by changing the hybridization temperature. If stringency is too low, the probe will bind at sequences other than the intended target.</a:t>
            </a:r>
            <a:endParaRPr/>
          </a:p>
          <a:p>
            <a:pPr indent="0" lvl="0" marL="0" rtl="0" algn="l">
              <a:spcBef>
                <a:spcPts val="0"/>
              </a:spcBef>
              <a:spcAft>
                <a:spcPts val="0"/>
              </a:spcAft>
              <a:buNone/>
            </a:pPr>
            <a:r>
              <a:t/>
            </a:r>
            <a:endParaRPr/>
          </a:p>
        </p:txBody>
      </p:sp>
      <p:sp>
        <p:nvSpPr>
          <p:cNvPr id="286" name="Google Shape;286;p2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Arial"/>
                <a:ea typeface="Arial"/>
                <a:cs typeface="Arial"/>
                <a:sym typeface="Arial"/>
              </a:rPr>
              <a:t>‹#›</a:t>
            </a:fld>
            <a:endParaRPr b="1"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p2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92" name="Google Shape;292;p2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After hybridization, radioactive probes are detected by first rinsing off unbound probe and then exposing the membrane to autoradiography film. Probe bound to target will generate a signal on the autoradiogram.</a:t>
            </a:r>
            <a:endParaRPr/>
          </a:p>
        </p:txBody>
      </p:sp>
      <p:sp>
        <p:nvSpPr>
          <p:cNvPr id="293" name="Google Shape;293;p2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Arial"/>
                <a:ea typeface="Arial"/>
                <a:cs typeface="Arial"/>
                <a:sym typeface="Arial"/>
              </a:rPr>
              <a:t>‹#›</a:t>
            </a:fld>
            <a:endParaRPr b="1"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7" name="Shape 297"/>
        <p:cNvGrpSpPr/>
        <p:nvPr/>
      </p:nvGrpSpPr>
      <p:grpSpPr>
        <a:xfrm>
          <a:off x="0" y="0"/>
          <a:ext cx="0" cy="0"/>
          <a:chOff x="0" y="0"/>
          <a:chExt cx="0" cy="0"/>
        </a:xfrm>
      </p:grpSpPr>
      <p:sp>
        <p:nvSpPr>
          <p:cNvPr id="298" name="Google Shape;298;p2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99" name="Google Shape;299;p2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Nonradioactive probes can produce color or light signals. After hybridization, unbound probe is rinsed from the membrane, and then the membrane is immersed in a solution of conjugated anti-digoxygenin (or streptavidin for biotin). Unbound conjugate is rinsed off, followed by the development of signal by immersion of the membrane into substrate solution.  </a:t>
            </a:r>
            <a:endParaRPr/>
          </a:p>
        </p:txBody>
      </p:sp>
      <p:sp>
        <p:nvSpPr>
          <p:cNvPr id="300" name="Google Shape;300;p2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Arial"/>
                <a:ea typeface="Arial"/>
                <a:cs typeface="Arial"/>
                <a:sym typeface="Arial"/>
              </a:rPr>
              <a:t>‹#›</a:t>
            </a:fld>
            <a:endParaRPr b="1"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p2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06" name="Google Shape;306;p2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Color will develop directly on the membrane. To see the chemiluminescent signal, the membrane is exposed to an autoradiography film.</a:t>
            </a:r>
            <a:endParaRPr/>
          </a:p>
        </p:txBody>
      </p:sp>
      <p:sp>
        <p:nvSpPr>
          <p:cNvPr id="307" name="Google Shape;307;p2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Arial"/>
                <a:ea typeface="Arial"/>
                <a:cs typeface="Arial"/>
                <a:sym typeface="Arial"/>
              </a:rPr>
              <a:t>‹#›</a:t>
            </a:fld>
            <a:endParaRPr b="1"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p2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13" name="Google Shape;313;p2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Northern blots are similar to Southern blots in methodology, except R N A is the primary target separated on the gel. Because R N A is single stranded, the probe has to be antisense (not identical) to the R N A sequence. When applied to gene expression or other quantification, an internal control, such as a constitutively expressed gene transcript, must be included in the run.</a:t>
            </a:r>
            <a:endParaRPr/>
          </a:p>
        </p:txBody>
      </p:sp>
      <p:sp>
        <p:nvSpPr>
          <p:cNvPr id="314" name="Google Shape;314;p2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Arial"/>
                <a:ea typeface="Arial"/>
                <a:cs typeface="Arial"/>
                <a:sym typeface="Arial"/>
              </a:rPr>
              <a:t>‹#›</a:t>
            </a:fld>
            <a:endParaRPr b="1"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p2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20" name="Google Shape;320;p2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Western blot uses proteins rather than nucleic acids. Proteins are separated by PAGE and blotted to membranes. Specific antibodies are the probes.</a:t>
            </a:r>
            <a:endParaRPr/>
          </a:p>
        </p:txBody>
      </p:sp>
      <p:sp>
        <p:nvSpPr>
          <p:cNvPr id="321" name="Google Shape;321;p2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Arial"/>
                <a:ea typeface="Arial"/>
                <a:cs typeface="Arial"/>
                <a:sym typeface="Arial"/>
              </a:rPr>
              <a:t>‹#›</a:t>
            </a:fld>
            <a:endParaRPr b="1"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5" name="Shape 325"/>
        <p:cNvGrpSpPr/>
        <p:nvPr/>
      </p:nvGrpSpPr>
      <p:grpSpPr>
        <a:xfrm>
          <a:off x="0" y="0"/>
          <a:ext cx="0" cy="0"/>
          <a:chOff x="0" y="0"/>
          <a:chExt cx="0" cy="0"/>
        </a:xfrm>
      </p:grpSpPr>
      <p:sp>
        <p:nvSpPr>
          <p:cNvPr id="326" name="Google Shape;326;p2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27" name="Google Shape;327;p2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US"/>
              <a:t>The primary antibody (one that binds to the target antigen on the blot) may or may not be labeled. For most tests, the primary antibody is not labeled, and a labeled secondary antibody to the primary antibody is used. The label is a visible color or fluorescent molecule.</a:t>
            </a:r>
            <a:endParaRPr/>
          </a:p>
          <a:p>
            <a:pPr indent="0" lvl="0" marL="0" rtl="0" algn="l">
              <a:spcBef>
                <a:spcPts val="0"/>
              </a:spcBef>
              <a:spcAft>
                <a:spcPts val="0"/>
              </a:spcAft>
              <a:buNone/>
            </a:pPr>
            <a:r>
              <a:t/>
            </a:r>
            <a:endParaRPr/>
          </a:p>
        </p:txBody>
      </p:sp>
      <p:sp>
        <p:nvSpPr>
          <p:cNvPr id="328" name="Google Shape;328;p2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Arial"/>
                <a:ea typeface="Arial"/>
                <a:cs typeface="Arial"/>
                <a:sym typeface="Arial"/>
              </a:rPr>
              <a:t>‹#›</a:t>
            </a:fld>
            <a:endParaRPr b="1"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2" name="Shape 332"/>
        <p:cNvGrpSpPr/>
        <p:nvPr/>
      </p:nvGrpSpPr>
      <p:grpSpPr>
        <a:xfrm>
          <a:off x="0" y="0"/>
          <a:ext cx="0" cy="0"/>
          <a:chOff x="0" y="0"/>
          <a:chExt cx="0" cy="0"/>
        </a:xfrm>
      </p:grpSpPr>
      <p:sp>
        <p:nvSpPr>
          <p:cNvPr id="333" name="Google Shape;333;p2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34" name="Google Shape;334;p2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5" name="Google Shape;335;p2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9" name="Shape 339"/>
        <p:cNvGrpSpPr/>
        <p:nvPr/>
      </p:nvGrpSpPr>
      <p:grpSpPr>
        <a:xfrm>
          <a:off x="0" y="0"/>
          <a:ext cx="0" cy="0"/>
          <a:chOff x="0" y="0"/>
          <a:chExt cx="0" cy="0"/>
        </a:xfrm>
      </p:grpSpPr>
      <p:sp>
        <p:nvSpPr>
          <p:cNvPr id="340" name="Google Shape;340;p2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41" name="Google Shape;341;p2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2" name="Google Shape;342;p2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1" name="Shape 351"/>
        <p:cNvGrpSpPr/>
        <p:nvPr/>
      </p:nvGrpSpPr>
      <p:grpSpPr>
        <a:xfrm>
          <a:off x="0" y="0"/>
          <a:ext cx="0" cy="0"/>
          <a:chOff x="0" y="0"/>
          <a:chExt cx="0" cy="0"/>
        </a:xfrm>
      </p:grpSpPr>
      <p:sp>
        <p:nvSpPr>
          <p:cNvPr id="352" name="Google Shape;352;p2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53" name="Google Shape;353;p2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By spotting many probes onto one membrane instead of the sample (reverse dot blot), one sample can be examined for many different genes. The sample must be labeled to visualize which probes are bound on the membrane.</a:t>
            </a:r>
            <a:endParaRPr/>
          </a:p>
        </p:txBody>
      </p:sp>
      <p:sp>
        <p:nvSpPr>
          <p:cNvPr id="354" name="Google Shape;354;p2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Arial"/>
                <a:ea typeface="Arial"/>
                <a:cs typeface="Arial"/>
                <a:sym typeface="Arial"/>
              </a:rPr>
              <a:t>‹#›</a:t>
            </a:fld>
            <a:endParaRPr b="1"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55" name="Google Shape;155;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6" name="Google Shape;156;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Arial"/>
                <a:ea typeface="Arial"/>
                <a:cs typeface="Arial"/>
                <a:sym typeface="Arial"/>
              </a:rPr>
              <a:t>‹#›</a:t>
            </a:fld>
            <a:endParaRPr b="1"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9" name="Shape 359"/>
        <p:cNvGrpSpPr/>
        <p:nvPr/>
      </p:nvGrpSpPr>
      <p:grpSpPr>
        <a:xfrm>
          <a:off x="0" y="0"/>
          <a:ext cx="0" cy="0"/>
          <a:chOff x="0" y="0"/>
          <a:chExt cx="0" cy="0"/>
        </a:xfrm>
      </p:grpSpPr>
      <p:sp>
        <p:nvSpPr>
          <p:cNvPr id="360" name="Google Shape;360;p3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61" name="Google Shape;361;p3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2" name="Google Shape;362;p3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Arial"/>
                <a:ea typeface="Arial"/>
                <a:cs typeface="Arial"/>
                <a:sym typeface="Arial"/>
              </a:rPr>
              <a:t>‹#›</a:t>
            </a:fld>
            <a:endParaRPr b="1"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7" name="Shape 367"/>
        <p:cNvGrpSpPr/>
        <p:nvPr/>
      </p:nvGrpSpPr>
      <p:grpSpPr>
        <a:xfrm>
          <a:off x="0" y="0"/>
          <a:ext cx="0" cy="0"/>
          <a:chOff x="0" y="0"/>
          <a:chExt cx="0" cy="0"/>
        </a:xfrm>
      </p:grpSpPr>
      <p:sp>
        <p:nvSpPr>
          <p:cNvPr id="368" name="Google Shape;368;p3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69" name="Google Shape;369;p3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Dominant reference color at a probe location indicates deletion of sample at that gene. Dominant genetics color indicates amplification of the target. A neutral color occurs when there is normal expression or presence in the sample.</a:t>
            </a:r>
            <a:endParaRPr/>
          </a:p>
        </p:txBody>
      </p:sp>
      <p:sp>
        <p:nvSpPr>
          <p:cNvPr id="370" name="Google Shape;370;p3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Arial"/>
                <a:ea typeface="Arial"/>
                <a:cs typeface="Arial"/>
                <a:sym typeface="Arial"/>
              </a:rPr>
              <a:t>‹#›</a:t>
            </a:fld>
            <a:endParaRPr b="1"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5" name="Shape 375"/>
        <p:cNvGrpSpPr/>
        <p:nvPr/>
      </p:nvGrpSpPr>
      <p:grpSpPr>
        <a:xfrm>
          <a:off x="0" y="0"/>
          <a:ext cx="0" cy="0"/>
          <a:chOff x="0" y="0"/>
          <a:chExt cx="0" cy="0"/>
        </a:xfrm>
      </p:grpSpPr>
      <p:sp>
        <p:nvSpPr>
          <p:cNvPr id="376" name="Google Shape;376;p3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77" name="Google Shape;377;p3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Dominant reference color at a probe location indicates deletion of sample at that gene. Dominant genetics color indicates amplification of the target. A neutral color occurs when there is normal expression or presence in the sample.</a:t>
            </a:r>
            <a:endParaRPr/>
          </a:p>
        </p:txBody>
      </p:sp>
      <p:sp>
        <p:nvSpPr>
          <p:cNvPr id="378" name="Google Shape;378;p3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Arial"/>
                <a:ea typeface="Arial"/>
                <a:cs typeface="Arial"/>
                <a:sym typeface="Arial"/>
              </a:rPr>
              <a:t>‹#›</a:t>
            </a:fld>
            <a:endParaRPr b="1"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3" name="Shape 383"/>
        <p:cNvGrpSpPr/>
        <p:nvPr/>
      </p:nvGrpSpPr>
      <p:grpSpPr>
        <a:xfrm>
          <a:off x="0" y="0"/>
          <a:ext cx="0" cy="0"/>
          <a:chOff x="0" y="0"/>
          <a:chExt cx="0" cy="0"/>
        </a:xfrm>
      </p:grpSpPr>
      <p:sp>
        <p:nvSpPr>
          <p:cNvPr id="384" name="Google Shape;384;p3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85" name="Google Shape;385;p3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6" name="Google Shape;386;p3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Arial"/>
                <a:ea typeface="Arial"/>
                <a:cs typeface="Arial"/>
                <a:sym typeface="Arial"/>
              </a:rPr>
              <a:t>‹#›</a:t>
            </a:fld>
            <a:endParaRPr b="1"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0" name="Shape 390"/>
        <p:cNvGrpSpPr/>
        <p:nvPr/>
      </p:nvGrpSpPr>
      <p:grpSpPr>
        <a:xfrm>
          <a:off x="0" y="0"/>
          <a:ext cx="0" cy="0"/>
          <a:chOff x="0" y="0"/>
          <a:chExt cx="0" cy="0"/>
        </a:xfrm>
      </p:grpSpPr>
      <p:sp>
        <p:nvSpPr>
          <p:cNvPr id="391" name="Google Shape;391;p3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92" name="Google Shape;392;p3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3" name="Google Shape;393;p3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Arial"/>
                <a:ea typeface="Arial"/>
                <a:cs typeface="Arial"/>
                <a:sym typeface="Arial"/>
              </a:rPr>
              <a:t>‹#›</a:t>
            </a:fld>
            <a:endParaRPr b="1"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62" name="Google Shape;162;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Restriction endonucleases are particularly useful because they recognize and cut specific sequences in D N A. There are hundreds of restriction enzymes with many recognition sites. In nature, these enzymes serve as an immune system for bacteria, degrading invading D N A while not cutting their own. The enzymes are named for the bacteria from which they were isolated. </a:t>
            </a:r>
            <a:endParaRPr/>
          </a:p>
        </p:txBody>
      </p:sp>
      <p:sp>
        <p:nvSpPr>
          <p:cNvPr id="163" name="Google Shape;163;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9" name="Google Shape;169;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0" name="Google Shape;170;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76" name="Google Shape;176;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Type II enzyme recognition sites are palindromic; that is, they read the same 5’ to 3’ on both strands of the double helix. The enzymes bind and cut, leaving either a 5’, 3’, or no single-stranded  D N A overhang.</a:t>
            </a:r>
            <a:endParaRPr/>
          </a:p>
        </p:txBody>
      </p:sp>
      <p:sp>
        <p:nvSpPr>
          <p:cNvPr id="177" name="Google Shape;177;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Arial"/>
                <a:ea typeface="Arial"/>
                <a:cs typeface="Arial"/>
                <a:sym typeface="Arial"/>
              </a:rPr>
              <a:t>‹#›</a:t>
            </a:fld>
            <a:endParaRPr b="1"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84" name="Google Shape;184;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 3’ or 5’ overhangs are sticky ends; that is, they can hybridize to complementary sticky ends, making the connection of molecules with the same sticky ends more efficient. </a:t>
            </a:r>
            <a:endParaRPr/>
          </a:p>
        </p:txBody>
      </p:sp>
      <p:sp>
        <p:nvSpPr>
          <p:cNvPr id="185" name="Google Shape;185;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Arial"/>
                <a:ea typeface="Arial"/>
                <a:cs typeface="Arial"/>
                <a:sym typeface="Arial"/>
              </a:rPr>
              <a:t>‹#›</a:t>
            </a:fld>
            <a:endParaRPr b="1"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91" name="Google Shape;191;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2" name="Google Shape;192;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Arial"/>
                <a:ea typeface="Arial"/>
                <a:cs typeface="Arial"/>
                <a:sym typeface="Arial"/>
              </a:rPr>
              <a:t>‹#›</a:t>
            </a:fld>
            <a:endParaRPr b="1"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98" name="Google Shape;198;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This is an example of a restriction map of a 4-kb plasmid. Additional enzymes would increase the resolution of the map.  Compare this analysis with that of a linear fragment (Fig. 5.1 in the text).</a:t>
            </a:r>
            <a:endParaRPr/>
          </a:p>
        </p:txBody>
      </p:sp>
      <p:sp>
        <p:nvSpPr>
          <p:cNvPr id="199" name="Google Shape;199;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1" i="0" lang="en-US" sz="1200" u="none" cap="none" strike="noStrike">
                <a:solidFill>
                  <a:schemeClr val="dk1"/>
                </a:solidFill>
                <a:latin typeface="Arial"/>
                <a:ea typeface="Arial"/>
                <a:cs typeface="Arial"/>
                <a:sym typeface="Arial"/>
              </a:rPr>
              <a:t>‹#›</a:t>
            </a:fld>
            <a:endParaRPr b="1" i="0" sz="1200" u="none" cap="none" strike="noStrike">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Chapter and Title" showMasterSp="0">
  <p:cSld name="4_Chapter and Title">
    <p:spTree>
      <p:nvGrpSpPr>
        <p:cNvPr id="19" name="Shape 19"/>
        <p:cNvGrpSpPr/>
        <p:nvPr/>
      </p:nvGrpSpPr>
      <p:grpSpPr>
        <a:xfrm>
          <a:off x="0" y="0"/>
          <a:ext cx="0" cy="0"/>
          <a:chOff x="0" y="0"/>
          <a:chExt cx="0" cy="0"/>
        </a:xfrm>
      </p:grpSpPr>
      <p:sp>
        <p:nvSpPr>
          <p:cNvPr id="20" name="Google Shape;20;p36"/>
          <p:cNvSpPr/>
          <p:nvPr>
            <p:ph idx="2" type="pic"/>
          </p:nvPr>
        </p:nvSpPr>
        <p:spPr>
          <a:xfrm>
            <a:off x="381000" y="1143000"/>
            <a:ext cx="2590800" cy="35687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rgbClr val="28805C"/>
              </a:buClr>
              <a:buSzPts val="3200"/>
              <a:buFont typeface="Noto Sans Symbols"/>
              <a:buChar char="▪"/>
              <a:defRPr b="0" i="0" sz="3200" u="none" cap="none" strike="noStrike">
                <a:solidFill>
                  <a:srgbClr val="565656"/>
                </a:solidFill>
                <a:latin typeface="Calibri"/>
                <a:ea typeface="Calibri"/>
                <a:cs typeface="Calibri"/>
                <a:sym typeface="Calibri"/>
              </a:defRPr>
            </a:lvl1pPr>
            <a:lvl2pPr lvl="1" marR="0" rtl="0" algn="l">
              <a:spcBef>
                <a:spcPts val="560"/>
              </a:spcBef>
              <a:spcAft>
                <a:spcPts val="0"/>
              </a:spcAft>
              <a:buClr>
                <a:srgbClr val="D99C21"/>
              </a:buClr>
              <a:buSzPts val="2800"/>
              <a:buFont typeface="Arial"/>
              <a:buChar char="•"/>
              <a:defRPr b="0" i="0" sz="2800" u="none" cap="none" strike="noStrike">
                <a:solidFill>
                  <a:srgbClr val="565656"/>
                </a:solidFill>
                <a:latin typeface="Calibri"/>
                <a:ea typeface="Calibri"/>
                <a:cs typeface="Calibri"/>
                <a:sym typeface="Calibri"/>
              </a:defRPr>
            </a:lvl2pPr>
            <a:lvl3pPr lvl="2" marR="0" rtl="0" algn="l">
              <a:spcBef>
                <a:spcPts val="560"/>
              </a:spcBef>
              <a:spcAft>
                <a:spcPts val="0"/>
              </a:spcAft>
              <a:buClr>
                <a:srgbClr val="737373"/>
              </a:buClr>
              <a:buSzPts val="2800"/>
              <a:buFont typeface="Calibri"/>
              <a:buChar char="‒"/>
              <a:defRPr b="0" i="0" sz="2800" u="none" cap="none" strike="noStrike">
                <a:solidFill>
                  <a:srgbClr val="565656"/>
                </a:solidFill>
                <a:latin typeface="Calibri"/>
                <a:ea typeface="Calibri"/>
                <a:cs typeface="Calibri"/>
                <a:sym typeface="Calibri"/>
              </a:defRPr>
            </a:lvl3pPr>
            <a:lvl4pPr lvl="3"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21" name="Google Shape;21;p36"/>
          <p:cNvSpPr txBox="1"/>
          <p:nvPr>
            <p:ph idx="1" type="body"/>
          </p:nvPr>
        </p:nvSpPr>
        <p:spPr>
          <a:xfrm>
            <a:off x="3429000" y="2362200"/>
            <a:ext cx="5410200" cy="565150"/>
          </a:xfrm>
          <a:prstGeom prst="rect">
            <a:avLst/>
          </a:prstGeom>
          <a:noFill/>
          <a:ln>
            <a:noFill/>
          </a:ln>
        </p:spPr>
        <p:txBody>
          <a:bodyPr anchorCtr="0" anchor="t" bIns="45700" lIns="91425" spcFirstLastPara="1" rIns="91425" wrap="square" tIns="45700">
            <a:noAutofit/>
          </a:bodyPr>
          <a:lstStyle>
            <a:lvl1pPr indent="-228600" lvl="0" marL="457200" algn="r">
              <a:spcBef>
                <a:spcPts val="640"/>
              </a:spcBef>
              <a:spcAft>
                <a:spcPts val="0"/>
              </a:spcAft>
              <a:buSzPts val="3200"/>
              <a:buNone/>
              <a:defRPr sz="32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2" name="Google Shape;22;p36"/>
          <p:cNvSpPr txBox="1"/>
          <p:nvPr>
            <p:ph idx="3" type="body"/>
          </p:nvPr>
        </p:nvSpPr>
        <p:spPr>
          <a:xfrm>
            <a:off x="3423557" y="3008009"/>
            <a:ext cx="5410200" cy="565150"/>
          </a:xfrm>
          <a:prstGeom prst="rect">
            <a:avLst/>
          </a:prstGeom>
          <a:noFill/>
          <a:ln>
            <a:noFill/>
          </a:ln>
        </p:spPr>
        <p:txBody>
          <a:bodyPr anchorCtr="0" anchor="t" bIns="45700" lIns="91425" spcFirstLastPara="1" rIns="91425" wrap="square" tIns="45700">
            <a:noAutofit/>
          </a:bodyPr>
          <a:lstStyle>
            <a:lvl1pPr indent="-228600" lvl="0" marL="457200" algn="r">
              <a:spcBef>
                <a:spcPts val="640"/>
              </a:spcBef>
              <a:spcAft>
                <a:spcPts val="0"/>
              </a:spcAft>
              <a:buSzPts val="3200"/>
              <a:buNone/>
              <a:defRPr sz="32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3" name="Google Shape;23;p36"/>
          <p:cNvSpPr/>
          <p:nvPr/>
        </p:nvSpPr>
        <p:spPr>
          <a:xfrm>
            <a:off x="0" y="6356350"/>
            <a:ext cx="9144000" cy="507294"/>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 name="Google Shape;24;p36"/>
          <p:cNvSpPr txBox="1"/>
          <p:nvPr/>
        </p:nvSpPr>
        <p:spPr>
          <a:xfrm>
            <a:off x="101599" y="6470650"/>
            <a:ext cx="2422525" cy="365125"/>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i="0" lang="en-US" sz="900" u="none" cap="none" strike="noStrike">
                <a:solidFill>
                  <a:srgbClr val="585858"/>
                </a:solidFill>
                <a:latin typeface="Calibri"/>
                <a:ea typeface="Calibri"/>
                <a:cs typeface="Calibri"/>
                <a:sym typeface="Calibri"/>
              </a:rPr>
              <a:t>Copyright ©2019 F.A. Davis Company</a:t>
            </a:r>
            <a:endParaRPr/>
          </a:p>
        </p:txBody>
      </p:sp>
      <p:pic>
        <p:nvPicPr>
          <p:cNvPr id="25" name="Google Shape;25;p36"/>
          <p:cNvPicPr preferRelativeResize="0"/>
          <p:nvPr/>
        </p:nvPicPr>
        <p:blipFill rotWithShape="1">
          <a:blip r:embed="rId2">
            <a:alphaModFix/>
          </a:blip>
          <a:srcRect b="0" l="0" r="0" t="0"/>
          <a:stretch/>
        </p:blipFill>
        <p:spPr>
          <a:xfrm>
            <a:off x="7977294" y="6492183"/>
            <a:ext cx="1005840" cy="354528"/>
          </a:xfrm>
          <a:prstGeom prst="rect">
            <a:avLst/>
          </a:prstGeom>
          <a:noFill/>
          <a:ln>
            <a:noFill/>
          </a:ln>
        </p:spPr>
      </p:pic>
      <p:sp>
        <p:nvSpPr>
          <p:cNvPr id="26" name="Google Shape;26;p36"/>
          <p:cNvSpPr/>
          <p:nvPr/>
        </p:nvSpPr>
        <p:spPr>
          <a:xfrm>
            <a:off x="0" y="4728898"/>
            <a:ext cx="9144000" cy="1708150"/>
          </a:xfrm>
          <a:prstGeom prst="rect">
            <a:avLst/>
          </a:prstGeom>
          <a:solidFill>
            <a:srgbClr val="28805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cxnSp>
        <p:nvCxnSpPr>
          <p:cNvPr id="27" name="Google Shape;27;p36"/>
          <p:cNvCxnSpPr/>
          <p:nvPr/>
        </p:nvCxnSpPr>
        <p:spPr>
          <a:xfrm>
            <a:off x="0" y="4728898"/>
            <a:ext cx="9144000" cy="0"/>
          </a:xfrm>
          <a:prstGeom prst="straightConnector1">
            <a:avLst/>
          </a:prstGeom>
          <a:noFill/>
          <a:ln cap="flat" cmpd="sng" w="50800">
            <a:solidFill>
              <a:srgbClr val="D99C21"/>
            </a:solidFill>
            <a:prstDash val="solid"/>
            <a:round/>
            <a:headEnd len="sm" w="sm" type="none"/>
            <a:tailEnd len="sm" w="sm" type="none"/>
          </a:ln>
        </p:spPr>
      </p:cxnSp>
      <p:pic>
        <p:nvPicPr>
          <p:cNvPr id="28" name="Google Shape;28;p36"/>
          <p:cNvPicPr preferRelativeResize="0"/>
          <p:nvPr/>
        </p:nvPicPr>
        <p:blipFill rotWithShape="1">
          <a:blip r:embed="rId3">
            <a:alphaModFix/>
          </a:blip>
          <a:srcRect b="0" l="0" r="0" t="0"/>
          <a:stretch/>
        </p:blipFill>
        <p:spPr>
          <a:xfrm>
            <a:off x="0" y="6426743"/>
            <a:ext cx="9169400" cy="48773"/>
          </a:xfrm>
          <a:prstGeom prst="rect">
            <a:avLst/>
          </a:prstGeom>
          <a:noFill/>
          <a:ln>
            <a:noFill/>
          </a:ln>
        </p:spPr>
      </p:pic>
      <p:sp>
        <p:nvSpPr>
          <p:cNvPr id="29" name="Google Shape;29;p36"/>
          <p:cNvSpPr txBox="1"/>
          <p:nvPr>
            <p:ph type="title"/>
          </p:nvPr>
        </p:nvSpPr>
        <p:spPr>
          <a:xfrm>
            <a:off x="381000" y="163941"/>
            <a:ext cx="5706534" cy="590931"/>
          </a:xfrm>
          <a:prstGeom prst="rect">
            <a:avLst/>
          </a:prstGeom>
          <a:noFill/>
          <a:ln>
            <a:noFill/>
          </a:ln>
        </p:spPr>
        <p:txBody>
          <a:bodyPr anchorCtr="0" anchor="ctr" bIns="45700" lIns="91425" spcFirstLastPara="1" rIns="91425" wrap="square" tIns="45700">
            <a:spAutoFit/>
          </a:bodyPr>
          <a:lstStyle>
            <a:lvl1pPr lvl="0" algn="r">
              <a:lnSpc>
                <a:spcPct val="90000"/>
              </a:lnSpc>
              <a:spcBef>
                <a:spcPts val="0"/>
              </a:spcBef>
              <a:spcAft>
                <a:spcPts val="0"/>
              </a:spcAft>
              <a:buSzPts val="1400"/>
              <a:buNone/>
              <a:defRPr sz="3600">
                <a:solidFill>
                  <a:srgbClr val="565656"/>
                </a:solidFill>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Tree>
  </p:cSld>
  <p:clrMapOvr>
    <a:masterClrMapping/>
  </p:clrMapOvr>
  <p:extLst>
    <p:ext uri="{DCECCB84-F9BA-43D5-87BE-67443E8EF086}">
      <p15:sldGuideLst>
        <p15:guide id="1" orient="horz" pos="2160">
          <p15:clr>
            <a:srgbClr val="FBAE40"/>
          </p15:clr>
        </p15:guide>
        <p15:guide id="2" pos="288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hapter and Title" showMasterSp="0">
  <p:cSld name="Chapter and Title">
    <p:spTree>
      <p:nvGrpSpPr>
        <p:cNvPr id="73" name="Shape 73"/>
        <p:cNvGrpSpPr/>
        <p:nvPr/>
      </p:nvGrpSpPr>
      <p:grpSpPr>
        <a:xfrm>
          <a:off x="0" y="0"/>
          <a:ext cx="0" cy="0"/>
          <a:chOff x="0" y="0"/>
          <a:chExt cx="0" cy="0"/>
        </a:xfrm>
      </p:grpSpPr>
      <p:sp>
        <p:nvSpPr>
          <p:cNvPr id="74" name="Google Shape;74;p45"/>
          <p:cNvSpPr txBox="1"/>
          <p:nvPr>
            <p:ph idx="1" type="body"/>
          </p:nvPr>
        </p:nvSpPr>
        <p:spPr>
          <a:xfrm>
            <a:off x="1790700" y="1828800"/>
            <a:ext cx="5562600" cy="457200"/>
          </a:xfrm>
          <a:prstGeom prst="rect">
            <a:avLst/>
          </a:prstGeom>
          <a:noFill/>
          <a:ln>
            <a:noFill/>
          </a:ln>
        </p:spPr>
        <p:txBody>
          <a:bodyPr anchorCtr="0" anchor="ctr" bIns="45700" lIns="91425" spcFirstLastPara="1" rIns="91425" wrap="square" tIns="45700">
            <a:noAutofit/>
          </a:bodyPr>
          <a:lstStyle>
            <a:lvl1pPr indent="-228600" lvl="0" marL="457200" algn="ctr">
              <a:spcBef>
                <a:spcPts val="640"/>
              </a:spcBef>
              <a:spcAft>
                <a:spcPts val="0"/>
              </a:spcAft>
              <a:buSzPts val="3200"/>
              <a:buFont typeface="Calibri"/>
              <a:buNone/>
              <a:defRPr sz="3200"/>
            </a:lvl1pPr>
            <a:lvl2pPr indent="-228600" lvl="1" marL="914400" algn="l">
              <a:spcBef>
                <a:spcPts val="560"/>
              </a:spcBef>
              <a:spcAft>
                <a:spcPts val="0"/>
              </a:spcAft>
              <a:buSzPts val="2800"/>
              <a:buFont typeface="Calibri"/>
              <a:buNone/>
              <a:defRPr/>
            </a:lvl2pPr>
            <a:lvl3pPr indent="-228600" lvl="2" marL="1371600" algn="l">
              <a:spcBef>
                <a:spcPts val="560"/>
              </a:spcBef>
              <a:spcAft>
                <a:spcPts val="0"/>
              </a:spcAft>
              <a:buSzPts val="2800"/>
              <a:buFont typeface="Calibri"/>
              <a:buNone/>
              <a:defRPr/>
            </a:lvl3pPr>
            <a:lvl4pPr indent="-228600" lvl="3" marL="1828800" algn="l">
              <a:spcBef>
                <a:spcPts val="400"/>
              </a:spcBef>
              <a:spcAft>
                <a:spcPts val="0"/>
              </a:spcAft>
              <a:buClr>
                <a:schemeClr val="dk1"/>
              </a:buClr>
              <a:buSzPts val="2000"/>
              <a:buFont typeface="Calibri"/>
              <a:buNone/>
              <a:defRPr/>
            </a:lvl4pPr>
            <a:lvl5pPr indent="-228600" lvl="4" marL="2286000" algn="l">
              <a:spcBef>
                <a:spcPts val="400"/>
              </a:spcBef>
              <a:spcAft>
                <a:spcPts val="0"/>
              </a:spcAft>
              <a:buClr>
                <a:schemeClr val="dk1"/>
              </a:buClr>
              <a:buSzPts val="2000"/>
              <a:buFont typeface="Calibri"/>
              <a:buNone/>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45"/>
          <p:cNvSpPr txBox="1"/>
          <p:nvPr>
            <p:ph type="ctrTitle"/>
          </p:nvPr>
        </p:nvSpPr>
        <p:spPr>
          <a:xfrm>
            <a:off x="685800" y="2831169"/>
            <a:ext cx="7772400" cy="646331"/>
          </a:xfrm>
          <a:prstGeom prst="rect">
            <a:avLst/>
          </a:prstGeom>
          <a:noFill/>
          <a:ln>
            <a:noFill/>
          </a:ln>
        </p:spPr>
        <p:txBody>
          <a:bodyPr anchorCtr="0" anchor="ctr" bIns="45700" lIns="91425" spcFirstLastPara="1" rIns="91425" wrap="square" tIns="45700">
            <a:spAutoFit/>
          </a:bodyPr>
          <a:lstStyle>
            <a:lvl1pPr lvl="0" algn="ctr">
              <a:lnSpc>
                <a:spcPct val="90000"/>
              </a:lnSpc>
              <a:spcBef>
                <a:spcPts val="0"/>
              </a:spcBef>
              <a:spcAft>
                <a:spcPts val="0"/>
              </a:spcAft>
              <a:buSzPts val="1400"/>
              <a:buNone/>
              <a:defRPr sz="4000">
                <a:solidFill>
                  <a:srgbClr val="737373"/>
                </a:solidFill>
                <a:latin typeface="Calibri"/>
                <a:ea typeface="Calibri"/>
                <a:cs typeface="Calibri"/>
                <a:sym typeface="Calibri"/>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76" name="Google Shape;76;p45"/>
          <p:cNvSpPr/>
          <p:nvPr/>
        </p:nvSpPr>
        <p:spPr>
          <a:xfrm>
            <a:off x="0" y="6356350"/>
            <a:ext cx="9144000" cy="507294"/>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7" name="Google Shape;77;p45"/>
          <p:cNvSpPr txBox="1"/>
          <p:nvPr/>
        </p:nvSpPr>
        <p:spPr>
          <a:xfrm>
            <a:off x="101599" y="6470650"/>
            <a:ext cx="2422525" cy="365125"/>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i="0" lang="en-US" sz="900" u="none" cap="none" strike="noStrike">
                <a:solidFill>
                  <a:srgbClr val="585858"/>
                </a:solidFill>
                <a:latin typeface="Calibri"/>
                <a:ea typeface="Calibri"/>
                <a:cs typeface="Calibri"/>
                <a:sym typeface="Calibri"/>
              </a:rPr>
              <a:t>Copyright ©2019 F.A. Davis Company</a:t>
            </a:r>
            <a:endParaRPr/>
          </a:p>
        </p:txBody>
      </p:sp>
      <p:pic>
        <p:nvPicPr>
          <p:cNvPr id="78" name="Google Shape;78;p45"/>
          <p:cNvPicPr preferRelativeResize="0"/>
          <p:nvPr/>
        </p:nvPicPr>
        <p:blipFill rotWithShape="1">
          <a:blip r:embed="rId2">
            <a:alphaModFix/>
          </a:blip>
          <a:srcRect b="0" l="0" r="0" t="0"/>
          <a:stretch/>
        </p:blipFill>
        <p:spPr>
          <a:xfrm>
            <a:off x="7977294" y="6492183"/>
            <a:ext cx="1005840" cy="354528"/>
          </a:xfrm>
          <a:prstGeom prst="rect">
            <a:avLst/>
          </a:prstGeom>
          <a:noFill/>
          <a:ln>
            <a:noFill/>
          </a:ln>
        </p:spPr>
      </p:pic>
      <p:sp>
        <p:nvSpPr>
          <p:cNvPr id="79" name="Google Shape;79;p45"/>
          <p:cNvSpPr/>
          <p:nvPr/>
        </p:nvSpPr>
        <p:spPr>
          <a:xfrm>
            <a:off x="0" y="4728898"/>
            <a:ext cx="9144000" cy="1708150"/>
          </a:xfrm>
          <a:prstGeom prst="rect">
            <a:avLst/>
          </a:prstGeom>
          <a:solidFill>
            <a:srgbClr val="28805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cxnSp>
        <p:nvCxnSpPr>
          <p:cNvPr id="80" name="Google Shape;80;p45"/>
          <p:cNvCxnSpPr/>
          <p:nvPr/>
        </p:nvCxnSpPr>
        <p:spPr>
          <a:xfrm>
            <a:off x="0" y="4728898"/>
            <a:ext cx="9144000" cy="0"/>
          </a:xfrm>
          <a:prstGeom prst="straightConnector1">
            <a:avLst/>
          </a:prstGeom>
          <a:noFill/>
          <a:ln cap="flat" cmpd="sng" w="50800">
            <a:solidFill>
              <a:srgbClr val="D99C21"/>
            </a:solidFill>
            <a:prstDash val="solid"/>
            <a:round/>
            <a:headEnd len="sm" w="sm" type="none"/>
            <a:tailEnd len="sm" w="sm" type="none"/>
          </a:ln>
        </p:spPr>
      </p:cxnSp>
      <p:pic>
        <p:nvPicPr>
          <p:cNvPr id="81" name="Google Shape;81;p45"/>
          <p:cNvPicPr preferRelativeResize="0"/>
          <p:nvPr/>
        </p:nvPicPr>
        <p:blipFill rotWithShape="1">
          <a:blip r:embed="rId3">
            <a:alphaModFix/>
          </a:blip>
          <a:srcRect b="0" l="0" r="0" t="0"/>
          <a:stretch/>
        </p:blipFill>
        <p:spPr>
          <a:xfrm>
            <a:off x="0" y="6426743"/>
            <a:ext cx="9169400" cy="48773"/>
          </a:xfrm>
          <a:prstGeom prst="rect">
            <a:avLst/>
          </a:prstGeom>
          <a:noFill/>
          <a:ln>
            <a:noFill/>
          </a:ln>
        </p:spPr>
      </p:pic>
    </p:spTree>
  </p:cSld>
  <p:clrMapOvr>
    <a:masterClrMapping/>
  </p:clrMapOvr>
  <p:extLst>
    <p:ext uri="{DCECCB84-F9BA-43D5-87BE-67443E8EF086}">
      <p15:sldGuideLst>
        <p15:guide id="1" orient="horz" pos="2160">
          <p15:clr>
            <a:srgbClr val="FBAE40"/>
          </p15:clr>
        </p15:guide>
        <p15:guide id="2" pos="288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Title and Bulleted List">
  <p:cSld name="4_Title and Bulleted List">
    <p:spTree>
      <p:nvGrpSpPr>
        <p:cNvPr id="82" name="Shape 82"/>
        <p:cNvGrpSpPr/>
        <p:nvPr/>
      </p:nvGrpSpPr>
      <p:grpSpPr>
        <a:xfrm>
          <a:off x="0" y="0"/>
          <a:ext cx="0" cy="0"/>
          <a:chOff x="0" y="0"/>
          <a:chExt cx="0" cy="0"/>
        </a:xfrm>
      </p:grpSpPr>
      <p:sp>
        <p:nvSpPr>
          <p:cNvPr id="83" name="Google Shape;83;p46"/>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84" name="Google Shape;84;p46"/>
          <p:cNvSpPr txBox="1"/>
          <p:nvPr>
            <p:ph idx="1" type="body"/>
          </p:nvPr>
        </p:nvSpPr>
        <p:spPr>
          <a:xfrm>
            <a:off x="457200" y="1195349"/>
            <a:ext cx="8229600" cy="12430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5" name="Google Shape;85;p46"/>
          <p:cNvSpPr txBox="1"/>
          <p:nvPr>
            <p:ph idx="2" type="body"/>
          </p:nvPr>
        </p:nvSpPr>
        <p:spPr>
          <a:xfrm>
            <a:off x="457200" y="2590801"/>
            <a:ext cx="8229600" cy="8382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6" name="Google Shape;86;p46"/>
          <p:cNvSpPr txBox="1"/>
          <p:nvPr>
            <p:ph idx="3" type="body"/>
          </p:nvPr>
        </p:nvSpPr>
        <p:spPr>
          <a:xfrm>
            <a:off x="457200" y="3657600"/>
            <a:ext cx="8229600" cy="12430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7" name="Google Shape;87;p46"/>
          <p:cNvSpPr txBox="1"/>
          <p:nvPr>
            <p:ph idx="4" type="body"/>
          </p:nvPr>
        </p:nvSpPr>
        <p:spPr>
          <a:xfrm>
            <a:off x="457200" y="5053052"/>
            <a:ext cx="8229600" cy="8382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48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Title, Lead-in Head, and Bulleted List">
  <p:cSld name="3_Title, Lead-in Head, and Bulleted List">
    <p:spTree>
      <p:nvGrpSpPr>
        <p:cNvPr id="88" name="Shape 88"/>
        <p:cNvGrpSpPr/>
        <p:nvPr/>
      </p:nvGrpSpPr>
      <p:grpSpPr>
        <a:xfrm>
          <a:off x="0" y="0"/>
          <a:ext cx="0" cy="0"/>
          <a:chOff x="0" y="0"/>
          <a:chExt cx="0" cy="0"/>
        </a:xfrm>
      </p:grpSpPr>
      <p:sp>
        <p:nvSpPr>
          <p:cNvPr id="89" name="Google Shape;89;p47"/>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90" name="Google Shape;90;p47"/>
          <p:cNvSpPr txBox="1"/>
          <p:nvPr>
            <p:ph idx="1" type="body"/>
          </p:nvPr>
        </p:nvSpPr>
        <p:spPr>
          <a:xfrm>
            <a:off x="457200" y="1295400"/>
            <a:ext cx="8229600"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640"/>
              </a:spcBef>
              <a:spcAft>
                <a:spcPts val="0"/>
              </a:spcAft>
              <a:buSzPts val="3200"/>
              <a:buNone/>
              <a:defRPr sz="32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1" name="Google Shape;91;p47"/>
          <p:cNvSpPr txBox="1"/>
          <p:nvPr>
            <p:ph idx="2" type="body"/>
          </p:nvPr>
        </p:nvSpPr>
        <p:spPr>
          <a:xfrm>
            <a:off x="457200" y="1741449"/>
            <a:ext cx="8229600" cy="10779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2" name="Google Shape;92;p47"/>
          <p:cNvSpPr txBox="1"/>
          <p:nvPr>
            <p:ph idx="3" type="body"/>
          </p:nvPr>
        </p:nvSpPr>
        <p:spPr>
          <a:xfrm>
            <a:off x="457200" y="2971801"/>
            <a:ext cx="8229600" cy="1371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3" name="Google Shape;93;p47"/>
          <p:cNvSpPr txBox="1"/>
          <p:nvPr>
            <p:ph idx="4" type="body"/>
          </p:nvPr>
        </p:nvSpPr>
        <p:spPr>
          <a:xfrm>
            <a:off x="457200" y="4495802"/>
            <a:ext cx="8229600" cy="1371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Bulleted Lists">
  <p:cSld name="Two Bulleted Lists">
    <p:spTree>
      <p:nvGrpSpPr>
        <p:cNvPr id="94" name="Shape 94"/>
        <p:cNvGrpSpPr/>
        <p:nvPr/>
      </p:nvGrpSpPr>
      <p:grpSpPr>
        <a:xfrm>
          <a:off x="0" y="0"/>
          <a:ext cx="0" cy="0"/>
          <a:chOff x="0" y="0"/>
          <a:chExt cx="0" cy="0"/>
        </a:xfrm>
      </p:grpSpPr>
      <p:sp>
        <p:nvSpPr>
          <p:cNvPr id="95" name="Google Shape;95;p48"/>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96" name="Google Shape;96;p48"/>
          <p:cNvSpPr txBox="1"/>
          <p:nvPr>
            <p:ph idx="1" type="body"/>
          </p:nvPr>
        </p:nvSpPr>
        <p:spPr>
          <a:xfrm>
            <a:off x="756356" y="1143001"/>
            <a:ext cx="4038600" cy="4191000"/>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SzPts val="2800"/>
              <a:buChar char="▪"/>
              <a:defRPr sz="2800">
                <a:solidFill>
                  <a:srgbClr val="565656"/>
                </a:solidFill>
              </a:defRPr>
            </a:lvl1pPr>
            <a:lvl2pPr indent="-381000" lvl="1" marL="914400" algn="l">
              <a:spcBef>
                <a:spcPts val="480"/>
              </a:spcBef>
              <a:spcAft>
                <a:spcPts val="0"/>
              </a:spcAft>
              <a:buSzPts val="2400"/>
              <a:buChar char="•"/>
              <a:defRPr sz="2400">
                <a:solidFill>
                  <a:srgbClr val="565656"/>
                </a:solidFill>
              </a:defRPr>
            </a:lvl2pPr>
            <a:lvl3pPr indent="-355600" lvl="2" marL="1371600" algn="l">
              <a:spcBef>
                <a:spcPts val="400"/>
              </a:spcBef>
              <a:spcAft>
                <a:spcPts val="0"/>
              </a:spcAft>
              <a:buSzPts val="2000"/>
              <a:buChar char="‒"/>
              <a:defRPr sz="2000">
                <a:solidFill>
                  <a:srgbClr val="565656"/>
                </a:solidFill>
              </a:defRPr>
            </a:lvl3pPr>
            <a:lvl4pPr indent="-342900" lvl="3" marL="1828800" algn="l">
              <a:spcBef>
                <a:spcPts val="360"/>
              </a:spcBef>
              <a:spcAft>
                <a:spcPts val="0"/>
              </a:spcAft>
              <a:buClr>
                <a:srgbClr val="565656"/>
              </a:buClr>
              <a:buSzPts val="1800"/>
              <a:buFont typeface="Noto Sans Symbols"/>
              <a:buChar char="▪"/>
              <a:defRPr sz="1800">
                <a:solidFill>
                  <a:srgbClr val="565656"/>
                </a:solidFill>
              </a:defRPr>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97" name="Google Shape;97;p48"/>
          <p:cNvSpPr txBox="1"/>
          <p:nvPr>
            <p:ph idx="2" type="body"/>
          </p:nvPr>
        </p:nvSpPr>
        <p:spPr>
          <a:xfrm>
            <a:off x="5023556" y="1143000"/>
            <a:ext cx="4038600" cy="4191001"/>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SzPts val="2800"/>
              <a:buChar char="▪"/>
              <a:defRPr sz="2800">
                <a:solidFill>
                  <a:srgbClr val="565656"/>
                </a:solidFill>
                <a:latin typeface="Calibri"/>
                <a:ea typeface="Calibri"/>
                <a:cs typeface="Calibri"/>
                <a:sym typeface="Calibri"/>
              </a:defRPr>
            </a:lvl1pPr>
            <a:lvl2pPr indent="-381000" lvl="1" marL="914400" algn="l">
              <a:spcBef>
                <a:spcPts val="480"/>
              </a:spcBef>
              <a:spcAft>
                <a:spcPts val="0"/>
              </a:spcAft>
              <a:buSzPts val="2400"/>
              <a:buChar char="•"/>
              <a:defRPr sz="2400">
                <a:solidFill>
                  <a:srgbClr val="565656"/>
                </a:solidFill>
                <a:latin typeface="Calibri"/>
                <a:ea typeface="Calibri"/>
                <a:cs typeface="Calibri"/>
                <a:sym typeface="Calibri"/>
              </a:defRPr>
            </a:lvl2pPr>
            <a:lvl3pPr indent="-355600" lvl="2" marL="1371600" algn="l">
              <a:spcBef>
                <a:spcPts val="400"/>
              </a:spcBef>
              <a:spcAft>
                <a:spcPts val="0"/>
              </a:spcAft>
              <a:buSzPts val="2000"/>
              <a:buChar char="‒"/>
              <a:defRPr sz="2000">
                <a:solidFill>
                  <a:srgbClr val="565656"/>
                </a:solidFill>
                <a:latin typeface="Calibri"/>
                <a:ea typeface="Calibri"/>
                <a:cs typeface="Calibri"/>
                <a:sym typeface="Calibri"/>
              </a:defRPr>
            </a:lvl3pPr>
            <a:lvl4pPr indent="-342900" lvl="3" marL="1828800" algn="l">
              <a:spcBef>
                <a:spcPts val="360"/>
              </a:spcBef>
              <a:spcAft>
                <a:spcPts val="0"/>
              </a:spcAft>
              <a:buClr>
                <a:srgbClr val="565656"/>
              </a:buClr>
              <a:buSzPts val="1800"/>
              <a:buFont typeface="Noto Sans Symbols"/>
              <a:buChar char="▪"/>
              <a:defRPr sz="1800">
                <a:solidFill>
                  <a:srgbClr val="565656"/>
                </a:solidFill>
                <a:latin typeface="Calibri"/>
                <a:ea typeface="Calibri"/>
                <a:cs typeface="Calibri"/>
                <a:sym typeface="Calibri"/>
              </a:defRPr>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98" name="Google Shape;98;p48"/>
          <p:cNvSpPr txBox="1"/>
          <p:nvPr>
            <p:ph idx="3" type="body"/>
          </p:nvPr>
        </p:nvSpPr>
        <p:spPr>
          <a:xfrm>
            <a:off x="762000" y="5486400"/>
            <a:ext cx="8229600" cy="761998"/>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wo Bulleted Lists">
  <p:cSld name="1_Two Bulleted Lists">
    <p:spTree>
      <p:nvGrpSpPr>
        <p:cNvPr id="99" name="Shape 99"/>
        <p:cNvGrpSpPr/>
        <p:nvPr/>
      </p:nvGrpSpPr>
      <p:grpSpPr>
        <a:xfrm>
          <a:off x="0" y="0"/>
          <a:ext cx="0" cy="0"/>
          <a:chOff x="0" y="0"/>
          <a:chExt cx="0" cy="0"/>
        </a:xfrm>
      </p:grpSpPr>
      <p:sp>
        <p:nvSpPr>
          <p:cNvPr id="100" name="Google Shape;100;p49"/>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01" name="Google Shape;101;p49"/>
          <p:cNvSpPr txBox="1"/>
          <p:nvPr>
            <p:ph idx="1" type="body"/>
          </p:nvPr>
        </p:nvSpPr>
        <p:spPr>
          <a:xfrm>
            <a:off x="756356" y="11430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SzPts val="2800"/>
              <a:buChar char="▪"/>
              <a:defRPr sz="2800">
                <a:solidFill>
                  <a:srgbClr val="565656"/>
                </a:solidFill>
              </a:defRPr>
            </a:lvl1pPr>
            <a:lvl2pPr indent="-381000" lvl="1" marL="914400" algn="l">
              <a:spcBef>
                <a:spcPts val="480"/>
              </a:spcBef>
              <a:spcAft>
                <a:spcPts val="0"/>
              </a:spcAft>
              <a:buSzPts val="2400"/>
              <a:buChar char="•"/>
              <a:defRPr sz="2400">
                <a:solidFill>
                  <a:srgbClr val="565656"/>
                </a:solidFill>
              </a:defRPr>
            </a:lvl2pPr>
            <a:lvl3pPr indent="-355600" lvl="2" marL="1371600" algn="l">
              <a:spcBef>
                <a:spcPts val="400"/>
              </a:spcBef>
              <a:spcAft>
                <a:spcPts val="0"/>
              </a:spcAft>
              <a:buSzPts val="2000"/>
              <a:buChar char="‒"/>
              <a:defRPr sz="2000">
                <a:solidFill>
                  <a:srgbClr val="565656"/>
                </a:solidFill>
              </a:defRPr>
            </a:lvl3pPr>
            <a:lvl4pPr indent="-342900" lvl="3" marL="1828800" algn="l">
              <a:spcBef>
                <a:spcPts val="360"/>
              </a:spcBef>
              <a:spcAft>
                <a:spcPts val="0"/>
              </a:spcAft>
              <a:buClr>
                <a:srgbClr val="565656"/>
              </a:buClr>
              <a:buSzPts val="1800"/>
              <a:buFont typeface="Noto Sans Symbols"/>
              <a:buChar char="▪"/>
              <a:defRPr sz="1800">
                <a:solidFill>
                  <a:srgbClr val="565656"/>
                </a:solidFill>
              </a:defRPr>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102" name="Google Shape;102;p49"/>
          <p:cNvSpPr txBox="1"/>
          <p:nvPr>
            <p:ph idx="2" type="body"/>
          </p:nvPr>
        </p:nvSpPr>
        <p:spPr>
          <a:xfrm>
            <a:off x="5023556" y="11430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SzPts val="2800"/>
              <a:buChar char="▪"/>
              <a:defRPr sz="2800">
                <a:solidFill>
                  <a:srgbClr val="565656"/>
                </a:solidFill>
                <a:latin typeface="Calibri"/>
                <a:ea typeface="Calibri"/>
                <a:cs typeface="Calibri"/>
                <a:sym typeface="Calibri"/>
              </a:defRPr>
            </a:lvl1pPr>
            <a:lvl2pPr indent="-381000" lvl="1" marL="914400" algn="l">
              <a:spcBef>
                <a:spcPts val="480"/>
              </a:spcBef>
              <a:spcAft>
                <a:spcPts val="0"/>
              </a:spcAft>
              <a:buSzPts val="2400"/>
              <a:buChar char="•"/>
              <a:defRPr sz="2400">
                <a:solidFill>
                  <a:srgbClr val="565656"/>
                </a:solidFill>
                <a:latin typeface="Calibri"/>
                <a:ea typeface="Calibri"/>
                <a:cs typeface="Calibri"/>
                <a:sym typeface="Calibri"/>
              </a:defRPr>
            </a:lvl2pPr>
            <a:lvl3pPr indent="-355600" lvl="2" marL="1371600" algn="l">
              <a:spcBef>
                <a:spcPts val="400"/>
              </a:spcBef>
              <a:spcAft>
                <a:spcPts val="0"/>
              </a:spcAft>
              <a:buSzPts val="2000"/>
              <a:buChar char="‒"/>
              <a:defRPr sz="2000">
                <a:solidFill>
                  <a:srgbClr val="565656"/>
                </a:solidFill>
                <a:latin typeface="Calibri"/>
                <a:ea typeface="Calibri"/>
                <a:cs typeface="Calibri"/>
                <a:sym typeface="Calibri"/>
              </a:defRPr>
            </a:lvl3pPr>
            <a:lvl4pPr indent="-342900" lvl="3" marL="1828800" algn="l">
              <a:spcBef>
                <a:spcPts val="360"/>
              </a:spcBef>
              <a:spcAft>
                <a:spcPts val="0"/>
              </a:spcAft>
              <a:buClr>
                <a:srgbClr val="565656"/>
              </a:buClr>
              <a:buSzPts val="1800"/>
              <a:buFont typeface="Noto Sans Symbols"/>
              <a:buChar char="▪"/>
              <a:defRPr sz="1800">
                <a:solidFill>
                  <a:srgbClr val="565656"/>
                </a:solidFill>
                <a:latin typeface="Calibri"/>
                <a:ea typeface="Calibri"/>
                <a:cs typeface="Calibri"/>
                <a:sym typeface="Calibri"/>
              </a:defRPr>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Bulleted Lists with Heads">
  <p:cSld name="2 Bulleted Lists with Heads">
    <p:spTree>
      <p:nvGrpSpPr>
        <p:cNvPr id="103" name="Shape 103"/>
        <p:cNvGrpSpPr/>
        <p:nvPr/>
      </p:nvGrpSpPr>
      <p:grpSpPr>
        <a:xfrm>
          <a:off x="0" y="0"/>
          <a:ext cx="0" cy="0"/>
          <a:chOff x="0" y="0"/>
          <a:chExt cx="0" cy="0"/>
        </a:xfrm>
      </p:grpSpPr>
      <p:sp>
        <p:nvSpPr>
          <p:cNvPr id="104" name="Google Shape;104;p50"/>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05" name="Google Shape;105;p50"/>
          <p:cNvSpPr txBox="1"/>
          <p:nvPr>
            <p:ph idx="1" type="body"/>
          </p:nvPr>
        </p:nvSpPr>
        <p:spPr>
          <a:xfrm>
            <a:off x="755650" y="1173163"/>
            <a:ext cx="4044950" cy="639762"/>
          </a:xfrm>
          <a:prstGeom prst="rect">
            <a:avLst/>
          </a:prstGeom>
          <a:noFill/>
          <a:ln>
            <a:noFill/>
          </a:ln>
        </p:spPr>
        <p:txBody>
          <a:bodyPr anchorCtr="0" anchor="t" bIns="45700" lIns="91425" spcFirstLastPara="1" rIns="91425" wrap="square" tIns="45700">
            <a:noAutofit/>
          </a:bodyPr>
          <a:lstStyle>
            <a:lvl1pPr indent="-228600" lvl="0" marL="457200" algn="l">
              <a:spcBef>
                <a:spcPts val="560"/>
              </a:spcBef>
              <a:spcAft>
                <a:spcPts val="0"/>
              </a:spcAft>
              <a:buSzPts val="2800"/>
              <a:buNone/>
              <a:defRPr b="1" sz="28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06" name="Google Shape;106;p50"/>
          <p:cNvSpPr txBox="1"/>
          <p:nvPr>
            <p:ph idx="2" type="body"/>
          </p:nvPr>
        </p:nvSpPr>
        <p:spPr>
          <a:xfrm>
            <a:off x="755650" y="1901825"/>
            <a:ext cx="4044950" cy="3962400"/>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SzPts val="2800"/>
              <a:buChar char="▪"/>
              <a:defRPr sz="2800"/>
            </a:lvl1pPr>
            <a:lvl2pPr indent="-381000" lvl="1" marL="914400" algn="l">
              <a:spcBef>
                <a:spcPts val="48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07" name="Google Shape;107;p50"/>
          <p:cNvSpPr txBox="1"/>
          <p:nvPr>
            <p:ph idx="3" type="body"/>
          </p:nvPr>
        </p:nvSpPr>
        <p:spPr>
          <a:xfrm>
            <a:off x="4953000" y="1181100"/>
            <a:ext cx="4038600" cy="660400"/>
          </a:xfrm>
          <a:prstGeom prst="rect">
            <a:avLst/>
          </a:prstGeom>
          <a:noFill/>
          <a:ln>
            <a:noFill/>
          </a:ln>
        </p:spPr>
        <p:txBody>
          <a:bodyPr anchorCtr="0" anchor="t" bIns="45700" lIns="91425" spcFirstLastPara="1" rIns="91425" wrap="square" tIns="45700">
            <a:noAutofit/>
          </a:bodyPr>
          <a:lstStyle>
            <a:lvl1pPr indent="-228600" lvl="0" marL="457200" algn="l">
              <a:spcBef>
                <a:spcPts val="560"/>
              </a:spcBef>
              <a:spcAft>
                <a:spcPts val="0"/>
              </a:spcAft>
              <a:buSzPts val="2800"/>
              <a:buNone/>
              <a:defRPr b="1" sz="28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08" name="Google Shape;108;p50"/>
          <p:cNvSpPr txBox="1"/>
          <p:nvPr>
            <p:ph idx="4" type="body"/>
          </p:nvPr>
        </p:nvSpPr>
        <p:spPr>
          <a:xfrm>
            <a:off x="4953000" y="1901825"/>
            <a:ext cx="4038600" cy="3962400"/>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SzPts val="2800"/>
              <a:buChar char="▪"/>
              <a:defRPr sz="2800"/>
            </a:lvl1pPr>
            <a:lvl2pPr indent="-381000" lvl="1" marL="914400" algn="l">
              <a:spcBef>
                <a:spcPts val="48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ulleted List and Figure">
  <p:cSld name="Bulleted List and Figure">
    <p:spTree>
      <p:nvGrpSpPr>
        <p:cNvPr id="109" name="Shape 109"/>
        <p:cNvGrpSpPr/>
        <p:nvPr/>
      </p:nvGrpSpPr>
      <p:grpSpPr>
        <a:xfrm>
          <a:off x="0" y="0"/>
          <a:ext cx="0" cy="0"/>
          <a:chOff x="0" y="0"/>
          <a:chExt cx="0" cy="0"/>
        </a:xfrm>
      </p:grpSpPr>
      <p:sp>
        <p:nvSpPr>
          <p:cNvPr id="110" name="Google Shape;110;p51"/>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11" name="Google Shape;111;p51"/>
          <p:cNvSpPr txBox="1"/>
          <p:nvPr>
            <p:ph idx="1" type="body"/>
          </p:nvPr>
        </p:nvSpPr>
        <p:spPr>
          <a:xfrm>
            <a:off x="762000" y="1219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SzPts val="2800"/>
              <a:buChar char="▪"/>
              <a:defRPr sz="2800">
                <a:solidFill>
                  <a:srgbClr val="565656"/>
                </a:solidFill>
              </a:defRPr>
            </a:lvl1pPr>
            <a:lvl2pPr indent="-381000" lvl="1" marL="914400" algn="l">
              <a:spcBef>
                <a:spcPts val="480"/>
              </a:spcBef>
              <a:spcAft>
                <a:spcPts val="0"/>
              </a:spcAft>
              <a:buSzPts val="2400"/>
              <a:buChar char="•"/>
              <a:defRPr sz="2400">
                <a:solidFill>
                  <a:srgbClr val="565656"/>
                </a:solidFill>
              </a:defRPr>
            </a:lvl2pPr>
            <a:lvl3pPr indent="-355600" lvl="2" marL="1371600" algn="l">
              <a:spcBef>
                <a:spcPts val="400"/>
              </a:spcBef>
              <a:spcAft>
                <a:spcPts val="0"/>
              </a:spcAft>
              <a:buSzPts val="2000"/>
              <a:buChar char="‒"/>
              <a:defRPr sz="2000">
                <a:solidFill>
                  <a:srgbClr val="565656"/>
                </a:solidFill>
              </a:defRPr>
            </a:lvl3pPr>
            <a:lvl4pPr indent="-342900" lvl="3" marL="1828800" algn="l">
              <a:spcBef>
                <a:spcPts val="360"/>
              </a:spcBef>
              <a:spcAft>
                <a:spcPts val="0"/>
              </a:spcAft>
              <a:buClr>
                <a:srgbClr val="565656"/>
              </a:buClr>
              <a:buSzPts val="1800"/>
              <a:buFont typeface="Noto Sans Symbols"/>
              <a:buChar char="▪"/>
              <a:defRPr sz="1800">
                <a:solidFill>
                  <a:srgbClr val="565656"/>
                </a:solidFill>
              </a:defRPr>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112" name="Google Shape;112;p51"/>
          <p:cNvSpPr/>
          <p:nvPr>
            <p:ph idx="2" type="pic"/>
          </p:nvPr>
        </p:nvSpPr>
        <p:spPr>
          <a:xfrm>
            <a:off x="4953000" y="1219200"/>
            <a:ext cx="3733800" cy="4526280"/>
          </a:xfrm>
          <a:prstGeom prst="rect">
            <a:avLst/>
          </a:prstGeom>
          <a:noFill/>
          <a:ln>
            <a:noFill/>
          </a:ln>
        </p:spPr>
        <p:txBody>
          <a:bodyPr anchorCtr="0" anchor="t" bIns="45700" lIns="91425" spcFirstLastPara="1" rIns="91425" wrap="square" tIns="45700">
            <a:normAutofit/>
          </a:bodyPr>
          <a:lstStyle>
            <a:lvl1pPr lvl="0" marR="0" rtl="0" algn="l">
              <a:spcBef>
                <a:spcPts val="640"/>
              </a:spcBef>
              <a:spcAft>
                <a:spcPts val="0"/>
              </a:spcAft>
              <a:buClr>
                <a:srgbClr val="28805C"/>
              </a:buClr>
              <a:buSzPts val="3200"/>
              <a:buFont typeface="Noto Sans Symbols"/>
              <a:buChar char="▪"/>
              <a:defRPr b="0" i="0" sz="3200" u="none" cap="none" strike="noStrike">
                <a:solidFill>
                  <a:srgbClr val="565656"/>
                </a:solidFill>
                <a:latin typeface="Calibri"/>
                <a:ea typeface="Calibri"/>
                <a:cs typeface="Calibri"/>
                <a:sym typeface="Calibri"/>
              </a:defRPr>
            </a:lvl1pPr>
            <a:lvl2pPr lvl="1" marR="0" rtl="0" algn="l">
              <a:spcBef>
                <a:spcPts val="560"/>
              </a:spcBef>
              <a:spcAft>
                <a:spcPts val="0"/>
              </a:spcAft>
              <a:buClr>
                <a:srgbClr val="D99C21"/>
              </a:buClr>
              <a:buSzPts val="2800"/>
              <a:buFont typeface="Arial"/>
              <a:buChar char="•"/>
              <a:defRPr b="0" i="0" sz="2800" u="none" cap="none" strike="noStrike">
                <a:solidFill>
                  <a:srgbClr val="565656"/>
                </a:solidFill>
                <a:latin typeface="Calibri"/>
                <a:ea typeface="Calibri"/>
                <a:cs typeface="Calibri"/>
                <a:sym typeface="Calibri"/>
              </a:defRPr>
            </a:lvl2pPr>
            <a:lvl3pPr lvl="2" marR="0" rtl="0" algn="l">
              <a:spcBef>
                <a:spcPts val="560"/>
              </a:spcBef>
              <a:spcAft>
                <a:spcPts val="0"/>
              </a:spcAft>
              <a:buClr>
                <a:srgbClr val="737373"/>
              </a:buClr>
              <a:buSzPts val="2800"/>
              <a:buFont typeface="Calibri"/>
              <a:buChar char="‒"/>
              <a:defRPr b="0" i="0" sz="2800" u="none" cap="none" strike="noStrike">
                <a:solidFill>
                  <a:srgbClr val="565656"/>
                </a:solidFill>
                <a:latin typeface="Calibri"/>
                <a:ea typeface="Calibri"/>
                <a:cs typeface="Calibri"/>
                <a:sym typeface="Calibri"/>
              </a:defRPr>
            </a:lvl3pPr>
            <a:lvl4pPr lvl="3"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Figure">
  <p:cSld name="Title and Figure">
    <p:spTree>
      <p:nvGrpSpPr>
        <p:cNvPr id="113" name="Shape 113"/>
        <p:cNvGrpSpPr/>
        <p:nvPr/>
      </p:nvGrpSpPr>
      <p:grpSpPr>
        <a:xfrm>
          <a:off x="0" y="0"/>
          <a:ext cx="0" cy="0"/>
          <a:chOff x="0" y="0"/>
          <a:chExt cx="0" cy="0"/>
        </a:xfrm>
      </p:grpSpPr>
      <p:sp>
        <p:nvSpPr>
          <p:cNvPr id="114" name="Google Shape;114;p52"/>
          <p:cNvSpPr txBox="1"/>
          <p:nvPr>
            <p:ph type="title"/>
          </p:nvPr>
        </p:nvSpPr>
        <p:spPr>
          <a:xfrm>
            <a:off x="762000" y="239154"/>
            <a:ext cx="8229600" cy="590550"/>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15" name="Google Shape;115;p52"/>
          <p:cNvSpPr/>
          <p:nvPr>
            <p:ph idx="2" type="pic"/>
          </p:nvPr>
        </p:nvSpPr>
        <p:spPr>
          <a:xfrm>
            <a:off x="762000" y="1326995"/>
            <a:ext cx="3505200" cy="4540405"/>
          </a:xfrm>
          <a:prstGeom prst="rect">
            <a:avLst/>
          </a:prstGeom>
          <a:noFill/>
          <a:ln>
            <a:noFill/>
          </a:ln>
        </p:spPr>
        <p:txBody>
          <a:bodyPr anchorCtr="0" anchor="t" bIns="45700" lIns="91425" spcFirstLastPara="1" rIns="91425" wrap="square" tIns="45700">
            <a:normAutofit/>
          </a:bodyPr>
          <a:lstStyle>
            <a:lvl1pPr lvl="0" marR="0" rtl="0" algn="l">
              <a:spcBef>
                <a:spcPts val="640"/>
              </a:spcBef>
              <a:spcAft>
                <a:spcPts val="0"/>
              </a:spcAft>
              <a:buClr>
                <a:srgbClr val="28805C"/>
              </a:buClr>
              <a:buSzPts val="3200"/>
              <a:buFont typeface="Noto Sans Symbols"/>
              <a:buChar char="▪"/>
              <a:defRPr b="0" i="0" sz="3200" u="none" cap="none" strike="noStrike">
                <a:solidFill>
                  <a:srgbClr val="565656"/>
                </a:solidFill>
                <a:latin typeface="Calibri"/>
                <a:ea typeface="Calibri"/>
                <a:cs typeface="Calibri"/>
                <a:sym typeface="Calibri"/>
              </a:defRPr>
            </a:lvl1pPr>
            <a:lvl2pPr lvl="1" marR="0" rtl="0" algn="l">
              <a:spcBef>
                <a:spcPts val="560"/>
              </a:spcBef>
              <a:spcAft>
                <a:spcPts val="0"/>
              </a:spcAft>
              <a:buClr>
                <a:srgbClr val="D99C21"/>
              </a:buClr>
              <a:buSzPts val="2800"/>
              <a:buFont typeface="Arial"/>
              <a:buChar char="•"/>
              <a:defRPr b="0" i="0" sz="2800" u="none" cap="none" strike="noStrike">
                <a:solidFill>
                  <a:srgbClr val="565656"/>
                </a:solidFill>
                <a:latin typeface="Calibri"/>
                <a:ea typeface="Calibri"/>
                <a:cs typeface="Calibri"/>
                <a:sym typeface="Calibri"/>
              </a:defRPr>
            </a:lvl2pPr>
            <a:lvl3pPr lvl="2" marR="0" rtl="0" algn="l">
              <a:spcBef>
                <a:spcPts val="560"/>
              </a:spcBef>
              <a:spcAft>
                <a:spcPts val="0"/>
              </a:spcAft>
              <a:buClr>
                <a:srgbClr val="737373"/>
              </a:buClr>
              <a:buSzPts val="2800"/>
              <a:buFont typeface="Calibri"/>
              <a:buChar char="‒"/>
              <a:defRPr b="0" i="0" sz="2800" u="none" cap="none" strike="noStrike">
                <a:solidFill>
                  <a:srgbClr val="565656"/>
                </a:solidFill>
                <a:latin typeface="Calibri"/>
                <a:ea typeface="Calibri"/>
                <a:cs typeface="Calibri"/>
                <a:sym typeface="Calibri"/>
              </a:defRPr>
            </a:lvl3pPr>
            <a:lvl4pPr lvl="3"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16" name="Google Shape;116;p52"/>
          <p:cNvSpPr txBox="1"/>
          <p:nvPr>
            <p:ph idx="1" type="body"/>
          </p:nvPr>
        </p:nvSpPr>
        <p:spPr>
          <a:xfrm>
            <a:off x="4495800" y="3200400"/>
            <a:ext cx="4495800" cy="838200"/>
          </a:xfrm>
          <a:prstGeom prst="rect">
            <a:avLst/>
          </a:prstGeom>
          <a:noFill/>
          <a:ln>
            <a:noFill/>
          </a:ln>
        </p:spPr>
        <p:txBody>
          <a:bodyPr anchorCtr="0" anchor="t" bIns="45700" lIns="91425" spcFirstLastPara="1" rIns="91425" wrap="square" tIns="45700">
            <a:noAutofit/>
          </a:bodyPr>
          <a:lstStyle>
            <a:lvl1pPr indent="-228600" lvl="0" marL="457200" algn="l">
              <a:spcBef>
                <a:spcPts val="640"/>
              </a:spcBef>
              <a:spcAft>
                <a:spcPts val="0"/>
              </a:spcAft>
              <a:buSzPts val="3200"/>
              <a:buNone/>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able">
  <p:cSld name="Title and Table">
    <p:spTree>
      <p:nvGrpSpPr>
        <p:cNvPr id="117" name="Shape 117"/>
        <p:cNvGrpSpPr/>
        <p:nvPr/>
      </p:nvGrpSpPr>
      <p:grpSpPr>
        <a:xfrm>
          <a:off x="0" y="0"/>
          <a:ext cx="0" cy="0"/>
          <a:chOff x="0" y="0"/>
          <a:chExt cx="0" cy="0"/>
        </a:xfrm>
      </p:grpSpPr>
      <p:sp>
        <p:nvSpPr>
          <p:cNvPr id="118" name="Google Shape;118;p53"/>
          <p:cNvSpPr txBox="1"/>
          <p:nvPr>
            <p:ph type="title"/>
          </p:nvPr>
        </p:nvSpPr>
        <p:spPr>
          <a:xfrm>
            <a:off x="762000" y="239154"/>
            <a:ext cx="8229600" cy="590550"/>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estion">
  <p:cSld name="Question">
    <p:spTree>
      <p:nvGrpSpPr>
        <p:cNvPr id="119" name="Shape 119"/>
        <p:cNvGrpSpPr/>
        <p:nvPr/>
      </p:nvGrpSpPr>
      <p:grpSpPr>
        <a:xfrm>
          <a:off x="0" y="0"/>
          <a:ext cx="0" cy="0"/>
          <a:chOff x="0" y="0"/>
          <a:chExt cx="0" cy="0"/>
        </a:xfrm>
      </p:grpSpPr>
      <p:sp>
        <p:nvSpPr>
          <p:cNvPr id="120" name="Google Shape;120;p54"/>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21" name="Google Shape;121;p54"/>
          <p:cNvSpPr txBox="1"/>
          <p:nvPr>
            <p:ph idx="1" type="body"/>
          </p:nvPr>
        </p:nvSpPr>
        <p:spPr>
          <a:xfrm>
            <a:off x="457200" y="1181100"/>
            <a:ext cx="8534400" cy="457200"/>
          </a:xfrm>
          <a:prstGeom prst="rect">
            <a:avLst/>
          </a:prstGeom>
          <a:noFill/>
          <a:ln>
            <a:noFill/>
          </a:ln>
        </p:spPr>
        <p:txBody>
          <a:bodyPr anchorCtr="0" anchor="t" bIns="45700" lIns="91425" spcFirstLastPara="1" rIns="91425" wrap="square" tIns="45700">
            <a:noAutofit/>
          </a:bodyPr>
          <a:lstStyle>
            <a:lvl1pPr indent="-228600" lvl="0" marL="457200" algn="l">
              <a:spcBef>
                <a:spcPts val="640"/>
              </a:spcBef>
              <a:spcAft>
                <a:spcPts val="0"/>
              </a:spcAft>
              <a:buSzPts val="3200"/>
              <a:buNone/>
              <a:defRPr b="1"/>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22" name="Google Shape;122;p54"/>
          <p:cNvSpPr txBox="1"/>
          <p:nvPr>
            <p:ph idx="2" type="body"/>
          </p:nvPr>
        </p:nvSpPr>
        <p:spPr>
          <a:xfrm>
            <a:off x="457200" y="2057400"/>
            <a:ext cx="8534400" cy="4038600"/>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SzPts val="3200"/>
              <a:buFont typeface="Calibri"/>
              <a:buAutoNum type="alphaUcPeriod"/>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ulleted List">
  <p:cSld name="Title and Bulleted List">
    <p:spTree>
      <p:nvGrpSpPr>
        <p:cNvPr id="30" name="Shape 30"/>
        <p:cNvGrpSpPr/>
        <p:nvPr/>
      </p:nvGrpSpPr>
      <p:grpSpPr>
        <a:xfrm>
          <a:off x="0" y="0"/>
          <a:ext cx="0" cy="0"/>
          <a:chOff x="0" y="0"/>
          <a:chExt cx="0" cy="0"/>
        </a:xfrm>
      </p:grpSpPr>
      <p:sp>
        <p:nvSpPr>
          <p:cNvPr id="31" name="Google Shape;31;p37"/>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32" name="Google Shape;32;p37"/>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48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nswer">
  <p:cSld name="Answer">
    <p:spTree>
      <p:nvGrpSpPr>
        <p:cNvPr id="123" name="Shape 123"/>
        <p:cNvGrpSpPr/>
        <p:nvPr/>
      </p:nvGrpSpPr>
      <p:grpSpPr>
        <a:xfrm>
          <a:off x="0" y="0"/>
          <a:ext cx="0" cy="0"/>
          <a:chOff x="0" y="0"/>
          <a:chExt cx="0" cy="0"/>
        </a:xfrm>
      </p:grpSpPr>
      <p:sp>
        <p:nvSpPr>
          <p:cNvPr id="124" name="Google Shape;124;p55"/>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25" name="Google Shape;125;p55"/>
          <p:cNvSpPr txBox="1"/>
          <p:nvPr>
            <p:ph idx="1" type="body"/>
          </p:nvPr>
        </p:nvSpPr>
        <p:spPr>
          <a:xfrm>
            <a:off x="457200" y="1219200"/>
            <a:ext cx="8534400" cy="381000"/>
          </a:xfrm>
          <a:prstGeom prst="rect">
            <a:avLst/>
          </a:prstGeom>
          <a:noFill/>
          <a:ln>
            <a:noFill/>
          </a:ln>
        </p:spPr>
        <p:txBody>
          <a:bodyPr anchorCtr="0" anchor="t" bIns="45700" lIns="91425" spcFirstLastPara="1" rIns="91425" wrap="square" tIns="45700">
            <a:noAutofit/>
          </a:bodyPr>
          <a:lstStyle>
            <a:lvl1pPr indent="-228600" lvl="0" marL="457200" algn="l">
              <a:spcBef>
                <a:spcPts val="640"/>
              </a:spcBef>
              <a:spcAft>
                <a:spcPts val="0"/>
              </a:spcAft>
              <a:buSzPts val="3200"/>
              <a:buNone/>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26" name="Google Shape;126;p55"/>
          <p:cNvSpPr txBox="1"/>
          <p:nvPr>
            <p:ph idx="2" type="body"/>
          </p:nvPr>
        </p:nvSpPr>
        <p:spPr>
          <a:xfrm>
            <a:off x="457200" y="2057400"/>
            <a:ext cx="8534400" cy="4038600"/>
          </a:xfrm>
          <a:prstGeom prst="rect">
            <a:avLst/>
          </a:prstGeom>
          <a:noFill/>
          <a:ln>
            <a:noFill/>
          </a:ln>
        </p:spPr>
        <p:txBody>
          <a:bodyPr anchorCtr="0" anchor="t" bIns="45700" lIns="91425" spcFirstLastPara="1" rIns="91425" wrap="square" tIns="45700">
            <a:noAutofit/>
          </a:bodyPr>
          <a:lstStyle>
            <a:lvl1pPr indent="-228600" lvl="0" marL="457200" algn="l">
              <a:spcBef>
                <a:spcPts val="640"/>
              </a:spcBef>
              <a:spcAft>
                <a:spcPts val="0"/>
              </a:spcAft>
              <a:buSzPts val="3200"/>
              <a:buNone/>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lickerCheck">
  <p:cSld name="ClickerCheck">
    <p:spTree>
      <p:nvGrpSpPr>
        <p:cNvPr id="127" name="Shape 127"/>
        <p:cNvGrpSpPr/>
        <p:nvPr/>
      </p:nvGrpSpPr>
      <p:grpSpPr>
        <a:xfrm>
          <a:off x="0" y="0"/>
          <a:ext cx="0" cy="0"/>
          <a:chOff x="0" y="0"/>
          <a:chExt cx="0" cy="0"/>
        </a:xfrm>
      </p:grpSpPr>
      <p:sp>
        <p:nvSpPr>
          <p:cNvPr id="128" name="Google Shape;128;p56"/>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129" name="Google Shape;129;p56"/>
          <p:cNvSpPr txBox="1"/>
          <p:nvPr>
            <p:ph idx="1" type="body"/>
          </p:nvPr>
        </p:nvSpPr>
        <p:spPr>
          <a:xfrm>
            <a:off x="457200" y="1295400"/>
            <a:ext cx="8229600"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640"/>
              </a:spcBef>
              <a:spcAft>
                <a:spcPts val="0"/>
              </a:spcAft>
              <a:buSzPts val="3200"/>
              <a:buFont typeface="Calibri"/>
              <a:buNone/>
              <a:defRPr b="0" sz="32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30" name="Google Shape;130;p56"/>
          <p:cNvSpPr txBox="1"/>
          <p:nvPr>
            <p:ph idx="2" type="body"/>
          </p:nvPr>
        </p:nvSpPr>
        <p:spPr>
          <a:xfrm>
            <a:off x="457200" y="1763751"/>
            <a:ext cx="8229600" cy="406876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SzPts val="3200"/>
              <a:buFont typeface="Calibri"/>
              <a:buAutoNum type="alphaUcPeriod"/>
              <a:defRPr/>
            </a:lvl1pPr>
            <a:lvl2pPr indent="-406400" lvl="1" marL="914400" algn="l">
              <a:spcBef>
                <a:spcPts val="560"/>
              </a:spcBef>
              <a:spcAft>
                <a:spcPts val="0"/>
              </a:spcAft>
              <a:buSzPts val="2800"/>
              <a:buChar char="•"/>
              <a:defRPr/>
            </a:lvl2pPr>
            <a:lvl3pPr indent="-355600" lvl="2" marL="1371600" algn="l">
              <a:spcBef>
                <a:spcPts val="400"/>
              </a:spcBef>
              <a:spcAft>
                <a:spcPts val="0"/>
              </a:spcAft>
              <a:buSzPts val="2000"/>
              <a:buChar char="‒"/>
              <a:defRPr sz="2000"/>
            </a:lvl3pPr>
            <a:lvl4pPr indent="-342900" lvl="3" marL="1828800" algn="l">
              <a:spcBef>
                <a:spcPts val="360"/>
              </a:spcBef>
              <a:spcAft>
                <a:spcPts val="0"/>
              </a:spcAft>
              <a:buClr>
                <a:srgbClr val="737373"/>
              </a:buClr>
              <a:buSzPts val="1800"/>
              <a:buFont typeface="Noto Sans Symbols"/>
              <a:buChar char="▪"/>
              <a:defRPr sz="1800">
                <a:solidFill>
                  <a:srgbClr val="737373"/>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ClickerCheck">
  <p:cSld name="1_ClickerCheck">
    <p:spTree>
      <p:nvGrpSpPr>
        <p:cNvPr id="131" name="Shape 131"/>
        <p:cNvGrpSpPr/>
        <p:nvPr/>
      </p:nvGrpSpPr>
      <p:grpSpPr>
        <a:xfrm>
          <a:off x="0" y="0"/>
          <a:ext cx="0" cy="0"/>
          <a:chOff x="0" y="0"/>
          <a:chExt cx="0" cy="0"/>
        </a:xfrm>
      </p:grpSpPr>
      <p:sp>
        <p:nvSpPr>
          <p:cNvPr id="132" name="Google Shape;132;p57"/>
          <p:cNvSpPr txBox="1"/>
          <p:nvPr>
            <p:ph idx="1" type="body"/>
          </p:nvPr>
        </p:nvSpPr>
        <p:spPr>
          <a:xfrm>
            <a:off x="457200" y="1295400"/>
            <a:ext cx="8229600"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640"/>
              </a:spcBef>
              <a:spcAft>
                <a:spcPts val="0"/>
              </a:spcAft>
              <a:buSzPts val="3200"/>
              <a:buFont typeface="Calibri"/>
              <a:buNone/>
              <a:defRPr b="0" sz="32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33" name="Google Shape;133;p57"/>
          <p:cNvSpPr txBox="1"/>
          <p:nvPr>
            <p:ph idx="2" type="body"/>
          </p:nvPr>
        </p:nvSpPr>
        <p:spPr>
          <a:xfrm>
            <a:off x="457200" y="1763751"/>
            <a:ext cx="8229600" cy="4068763"/>
          </a:xfrm>
          <a:prstGeom prst="rect">
            <a:avLst/>
          </a:prstGeom>
          <a:noFill/>
          <a:ln>
            <a:noFill/>
          </a:ln>
        </p:spPr>
        <p:txBody>
          <a:bodyPr anchorCtr="0" anchor="t" bIns="45700" lIns="91425" spcFirstLastPara="1" rIns="91425" wrap="square" tIns="45700">
            <a:noAutofit/>
          </a:bodyPr>
          <a:lstStyle>
            <a:lvl1pPr indent="-228600" lvl="0" marL="457200" algn="l">
              <a:spcBef>
                <a:spcPts val="640"/>
              </a:spcBef>
              <a:spcAft>
                <a:spcPts val="0"/>
              </a:spcAft>
              <a:buSzPts val="3200"/>
              <a:buFont typeface="Calibri"/>
              <a:buNone/>
              <a:defRPr/>
            </a:lvl1pPr>
            <a:lvl2pPr indent="-406400" lvl="1" marL="914400" algn="l">
              <a:spcBef>
                <a:spcPts val="560"/>
              </a:spcBef>
              <a:spcAft>
                <a:spcPts val="0"/>
              </a:spcAft>
              <a:buSzPts val="2800"/>
              <a:buChar char="•"/>
              <a:defRPr/>
            </a:lvl2pPr>
            <a:lvl3pPr indent="-355600" lvl="2" marL="1371600" algn="l">
              <a:spcBef>
                <a:spcPts val="400"/>
              </a:spcBef>
              <a:spcAft>
                <a:spcPts val="0"/>
              </a:spcAft>
              <a:buSzPts val="2000"/>
              <a:buChar char="‒"/>
              <a:defRPr sz="2000"/>
            </a:lvl3pPr>
            <a:lvl4pPr indent="-342900" lvl="3" marL="1828800" algn="l">
              <a:spcBef>
                <a:spcPts val="360"/>
              </a:spcBef>
              <a:spcAft>
                <a:spcPts val="0"/>
              </a:spcAft>
              <a:buClr>
                <a:srgbClr val="737373"/>
              </a:buClr>
              <a:buSzPts val="1800"/>
              <a:buFont typeface="Noto Sans Symbols"/>
              <a:buChar char="▪"/>
              <a:defRPr sz="1800">
                <a:solidFill>
                  <a:srgbClr val="737373"/>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34" name="Shape 134"/>
        <p:cNvGrpSpPr/>
        <p:nvPr/>
      </p:nvGrpSpPr>
      <p:grpSpPr>
        <a:xfrm>
          <a:off x="0" y="0"/>
          <a:ext cx="0" cy="0"/>
          <a:chOff x="0" y="0"/>
          <a:chExt cx="0" cy="0"/>
        </a:xfrm>
      </p:grpSpPr>
      <p:sp>
        <p:nvSpPr>
          <p:cNvPr id="135" name="Google Shape;135;p5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6" name="Google Shape;136;p5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7" name="Google Shape;137;p5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b="0" i="0" sz="1800" u="none" cap="none" strike="noStrike">
                <a:solidFill>
                  <a:schemeClr val="dk1"/>
                </a:solidFill>
                <a:latin typeface="Calibri"/>
                <a:ea typeface="Calibri"/>
                <a:cs typeface="Calibri"/>
                <a:sym typeface="Calibri"/>
              </a:defRPr>
            </a:lvl1pPr>
            <a:lvl2pPr indent="0" lvl="1" marL="0" marR="0" rtl="0" algn="l">
              <a:spcBef>
                <a:spcPts val="0"/>
              </a:spcBef>
              <a:spcAft>
                <a:spcPts val="0"/>
              </a:spcAft>
              <a:buNone/>
              <a:defRPr b="0" i="0" sz="1800" u="none" cap="none" strike="noStrike">
                <a:solidFill>
                  <a:schemeClr val="dk1"/>
                </a:solidFill>
                <a:latin typeface="Calibri"/>
                <a:ea typeface="Calibri"/>
                <a:cs typeface="Calibri"/>
                <a:sym typeface="Calibri"/>
              </a:defRPr>
            </a:lvl2pPr>
            <a:lvl3pPr indent="0" lvl="2" marL="0" marR="0" rtl="0" algn="l">
              <a:spcBef>
                <a:spcPts val="0"/>
              </a:spcBef>
              <a:spcAft>
                <a:spcPts val="0"/>
              </a:spcAft>
              <a:buNone/>
              <a:defRPr b="0" i="0" sz="1800" u="none" cap="none" strike="noStrike">
                <a:solidFill>
                  <a:schemeClr val="dk1"/>
                </a:solidFill>
                <a:latin typeface="Calibri"/>
                <a:ea typeface="Calibri"/>
                <a:cs typeface="Calibri"/>
                <a:sym typeface="Calibri"/>
              </a:defRPr>
            </a:lvl3pPr>
            <a:lvl4pPr indent="0" lvl="3" marL="0" marR="0" rtl="0" algn="l">
              <a:spcBef>
                <a:spcPts val="0"/>
              </a:spcBef>
              <a:spcAft>
                <a:spcPts val="0"/>
              </a:spcAft>
              <a:buNone/>
              <a:defRPr b="0" i="0" sz="1800" u="none" cap="none" strike="noStrike">
                <a:solidFill>
                  <a:schemeClr val="dk1"/>
                </a:solidFill>
                <a:latin typeface="Calibri"/>
                <a:ea typeface="Calibri"/>
                <a:cs typeface="Calibri"/>
                <a:sym typeface="Calibri"/>
              </a:defRPr>
            </a:lvl4pPr>
            <a:lvl5pPr indent="0" lvl="4" marL="0" marR="0" rtl="0" algn="l">
              <a:spcBef>
                <a:spcPts val="0"/>
              </a:spcBef>
              <a:spcAft>
                <a:spcPts val="0"/>
              </a:spcAft>
              <a:buNone/>
              <a:defRPr b="0" i="0" sz="1800" u="none" cap="none" strike="noStrike">
                <a:solidFill>
                  <a:schemeClr val="dk1"/>
                </a:solidFill>
                <a:latin typeface="Calibri"/>
                <a:ea typeface="Calibri"/>
                <a:cs typeface="Calibri"/>
                <a:sym typeface="Calibri"/>
              </a:defRPr>
            </a:lvl5pPr>
            <a:lvl6pPr indent="0" lvl="5" marL="0" marR="0" rtl="0" algn="l">
              <a:spcBef>
                <a:spcPts val="0"/>
              </a:spcBef>
              <a:spcAft>
                <a:spcPts val="0"/>
              </a:spcAft>
              <a:buNone/>
              <a:defRPr b="0" i="0" sz="1800" u="none" cap="none" strike="noStrike">
                <a:solidFill>
                  <a:schemeClr val="dk1"/>
                </a:solidFill>
                <a:latin typeface="Calibri"/>
                <a:ea typeface="Calibri"/>
                <a:cs typeface="Calibri"/>
                <a:sym typeface="Calibri"/>
              </a:defRPr>
            </a:lvl6pPr>
            <a:lvl7pPr indent="0" lvl="6" marL="0" marR="0" rtl="0" algn="l">
              <a:spcBef>
                <a:spcPts val="0"/>
              </a:spcBef>
              <a:spcAft>
                <a:spcPts val="0"/>
              </a:spcAft>
              <a:buNone/>
              <a:defRPr b="0" i="0" sz="1800" u="none" cap="none" strike="noStrike">
                <a:solidFill>
                  <a:schemeClr val="dk1"/>
                </a:solidFill>
                <a:latin typeface="Calibri"/>
                <a:ea typeface="Calibri"/>
                <a:cs typeface="Calibri"/>
                <a:sym typeface="Calibri"/>
              </a:defRPr>
            </a:lvl7pPr>
            <a:lvl8pPr indent="0" lvl="7" marL="0" marR="0" rtl="0" algn="l">
              <a:spcBef>
                <a:spcPts val="0"/>
              </a:spcBef>
              <a:spcAft>
                <a:spcPts val="0"/>
              </a:spcAft>
              <a:buNone/>
              <a:defRPr b="0" i="0" sz="1800" u="none" cap="none" strike="noStrike">
                <a:solidFill>
                  <a:schemeClr val="dk1"/>
                </a:solidFill>
                <a:latin typeface="Calibri"/>
                <a:ea typeface="Calibri"/>
                <a:cs typeface="Calibri"/>
                <a:sym typeface="Calibri"/>
              </a:defRPr>
            </a:lvl8pPr>
            <a:lvl9pPr indent="0" lvl="8" marL="0" marR="0" rtl="0" algn="l">
              <a:spcBef>
                <a:spcPts val="0"/>
              </a:spcBef>
              <a:spcAft>
                <a:spcPts val="0"/>
              </a:spcAft>
              <a:buNone/>
              <a:defRPr b="0" i="0" sz="1800" u="none" cap="none" strike="noStrike">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 and Bulleted List">
  <p:cSld name="2_Title and Bulleted List">
    <p:spTree>
      <p:nvGrpSpPr>
        <p:cNvPr id="33" name="Shape 33"/>
        <p:cNvGrpSpPr/>
        <p:nvPr/>
      </p:nvGrpSpPr>
      <p:grpSpPr>
        <a:xfrm>
          <a:off x="0" y="0"/>
          <a:ext cx="0" cy="0"/>
          <a:chOff x="0" y="0"/>
          <a:chExt cx="0" cy="0"/>
        </a:xfrm>
      </p:grpSpPr>
      <p:sp>
        <p:nvSpPr>
          <p:cNvPr id="34" name="Google Shape;34;p38"/>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35" name="Google Shape;35;p38"/>
          <p:cNvSpPr txBox="1"/>
          <p:nvPr>
            <p:ph idx="1" type="body"/>
          </p:nvPr>
        </p:nvSpPr>
        <p:spPr>
          <a:xfrm>
            <a:off x="457200" y="1195349"/>
            <a:ext cx="8229600" cy="23098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6" name="Google Shape;36;p38"/>
          <p:cNvSpPr txBox="1"/>
          <p:nvPr>
            <p:ph idx="2" type="body"/>
          </p:nvPr>
        </p:nvSpPr>
        <p:spPr>
          <a:xfrm>
            <a:off x="457200" y="3810000"/>
            <a:ext cx="8229600" cy="23098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4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Lead-in Head, and Bulleted List">
  <p:cSld name="Title, Lead-in Head, and Bulleted List">
    <p:spTree>
      <p:nvGrpSpPr>
        <p:cNvPr id="37" name="Shape 37"/>
        <p:cNvGrpSpPr/>
        <p:nvPr/>
      </p:nvGrpSpPr>
      <p:grpSpPr>
        <a:xfrm>
          <a:off x="0" y="0"/>
          <a:ext cx="0" cy="0"/>
          <a:chOff x="0" y="0"/>
          <a:chExt cx="0" cy="0"/>
        </a:xfrm>
      </p:grpSpPr>
      <p:sp>
        <p:nvSpPr>
          <p:cNvPr id="38" name="Google Shape;38;p39"/>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39" name="Google Shape;39;p39"/>
          <p:cNvSpPr txBox="1"/>
          <p:nvPr>
            <p:ph idx="1" type="body"/>
          </p:nvPr>
        </p:nvSpPr>
        <p:spPr>
          <a:xfrm>
            <a:off x="457200" y="1295400"/>
            <a:ext cx="8229600"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640"/>
              </a:spcBef>
              <a:spcAft>
                <a:spcPts val="0"/>
              </a:spcAft>
              <a:buSzPts val="3200"/>
              <a:buNone/>
              <a:defRPr sz="32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0" name="Google Shape;40;p39"/>
          <p:cNvSpPr txBox="1"/>
          <p:nvPr>
            <p:ph idx="2" type="body"/>
          </p:nvPr>
        </p:nvSpPr>
        <p:spPr>
          <a:xfrm>
            <a:off x="457200" y="1741449"/>
            <a:ext cx="8229600" cy="40687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 Lead-in Head, and Bulleted List">
  <p:cSld name="2_Title, Lead-in Head, and Bulleted List">
    <p:spTree>
      <p:nvGrpSpPr>
        <p:cNvPr id="41" name="Shape 41"/>
        <p:cNvGrpSpPr/>
        <p:nvPr/>
      </p:nvGrpSpPr>
      <p:grpSpPr>
        <a:xfrm>
          <a:off x="0" y="0"/>
          <a:ext cx="0" cy="0"/>
          <a:chOff x="0" y="0"/>
          <a:chExt cx="0" cy="0"/>
        </a:xfrm>
      </p:grpSpPr>
      <p:sp>
        <p:nvSpPr>
          <p:cNvPr id="42" name="Google Shape;42;p40"/>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43" name="Google Shape;43;p40"/>
          <p:cNvSpPr txBox="1"/>
          <p:nvPr>
            <p:ph idx="1" type="body"/>
          </p:nvPr>
        </p:nvSpPr>
        <p:spPr>
          <a:xfrm>
            <a:off x="457200" y="1295400"/>
            <a:ext cx="8229600"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640"/>
              </a:spcBef>
              <a:spcAft>
                <a:spcPts val="0"/>
              </a:spcAft>
              <a:buSzPts val="3200"/>
              <a:buNone/>
              <a:defRPr sz="3200"/>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4" name="Google Shape;44;p40"/>
          <p:cNvSpPr txBox="1"/>
          <p:nvPr>
            <p:ph idx="2" type="body"/>
          </p:nvPr>
        </p:nvSpPr>
        <p:spPr>
          <a:xfrm>
            <a:off x="457200" y="1741449"/>
            <a:ext cx="8229600" cy="19161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5" name="Google Shape;45;p40"/>
          <p:cNvSpPr txBox="1"/>
          <p:nvPr>
            <p:ph idx="3" type="body"/>
          </p:nvPr>
        </p:nvSpPr>
        <p:spPr>
          <a:xfrm>
            <a:off x="457200" y="3886200"/>
            <a:ext cx="8229600" cy="20050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Title and Bulleted List">
  <p:cSld name="3_Title and Bulleted List">
    <p:spTree>
      <p:nvGrpSpPr>
        <p:cNvPr id="46" name="Shape 46"/>
        <p:cNvGrpSpPr/>
        <p:nvPr/>
      </p:nvGrpSpPr>
      <p:grpSpPr>
        <a:xfrm>
          <a:off x="0" y="0"/>
          <a:ext cx="0" cy="0"/>
          <a:chOff x="0" y="0"/>
          <a:chExt cx="0" cy="0"/>
        </a:xfrm>
      </p:grpSpPr>
      <p:sp>
        <p:nvSpPr>
          <p:cNvPr id="47" name="Google Shape;47;p41"/>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48" name="Google Shape;48;p41"/>
          <p:cNvSpPr txBox="1"/>
          <p:nvPr>
            <p:ph idx="1" type="body"/>
          </p:nvPr>
        </p:nvSpPr>
        <p:spPr>
          <a:xfrm>
            <a:off x="457200" y="1195349"/>
            <a:ext cx="8229600" cy="16240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9" name="Google Shape;49;p41"/>
          <p:cNvSpPr txBox="1"/>
          <p:nvPr>
            <p:ph idx="2" type="body"/>
          </p:nvPr>
        </p:nvSpPr>
        <p:spPr>
          <a:xfrm>
            <a:off x="457200" y="2971800"/>
            <a:ext cx="8229600" cy="1447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50" name="Google Shape;50;p41"/>
          <p:cNvSpPr txBox="1"/>
          <p:nvPr>
            <p:ph idx="3" type="body"/>
          </p:nvPr>
        </p:nvSpPr>
        <p:spPr>
          <a:xfrm>
            <a:off x="457200" y="4572000"/>
            <a:ext cx="8229600" cy="1447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48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Title, Lead-in Head, and Bulleted List">
  <p:cSld name="4_Title, Lead-in Head, and Bulleted List">
    <p:spTree>
      <p:nvGrpSpPr>
        <p:cNvPr id="51" name="Shape 51"/>
        <p:cNvGrpSpPr/>
        <p:nvPr/>
      </p:nvGrpSpPr>
      <p:grpSpPr>
        <a:xfrm>
          <a:off x="0" y="0"/>
          <a:ext cx="0" cy="0"/>
          <a:chOff x="0" y="0"/>
          <a:chExt cx="0" cy="0"/>
        </a:xfrm>
      </p:grpSpPr>
      <p:sp>
        <p:nvSpPr>
          <p:cNvPr id="52" name="Google Shape;52;p42"/>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53" name="Google Shape;53;p42"/>
          <p:cNvSpPr txBox="1"/>
          <p:nvPr>
            <p:ph idx="1" type="body"/>
          </p:nvPr>
        </p:nvSpPr>
        <p:spPr>
          <a:xfrm>
            <a:off x="457200" y="1218935"/>
            <a:ext cx="8229600" cy="10779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54" name="Google Shape;54;p42"/>
          <p:cNvSpPr txBox="1"/>
          <p:nvPr>
            <p:ph idx="2" type="body"/>
          </p:nvPr>
        </p:nvSpPr>
        <p:spPr>
          <a:xfrm>
            <a:off x="457200" y="2449287"/>
            <a:ext cx="8229600" cy="1371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55" name="Google Shape;55;p42"/>
          <p:cNvSpPr txBox="1"/>
          <p:nvPr>
            <p:ph idx="3" type="body"/>
          </p:nvPr>
        </p:nvSpPr>
        <p:spPr>
          <a:xfrm>
            <a:off x="457200" y="3973288"/>
            <a:ext cx="8229600" cy="1371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56" name="Google Shape;56;p42"/>
          <p:cNvSpPr txBox="1"/>
          <p:nvPr>
            <p:ph idx="4" type="body"/>
          </p:nvPr>
        </p:nvSpPr>
        <p:spPr>
          <a:xfrm>
            <a:off x="457200" y="5450114"/>
            <a:ext cx="8229600" cy="798286"/>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288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5_Title and Bulleted List">
  <p:cSld name="5_Title and Bulleted List">
    <p:spTree>
      <p:nvGrpSpPr>
        <p:cNvPr id="57" name="Shape 57"/>
        <p:cNvGrpSpPr/>
        <p:nvPr/>
      </p:nvGrpSpPr>
      <p:grpSpPr>
        <a:xfrm>
          <a:off x="0" y="0"/>
          <a:ext cx="0" cy="0"/>
          <a:chOff x="0" y="0"/>
          <a:chExt cx="0" cy="0"/>
        </a:xfrm>
      </p:grpSpPr>
      <p:sp>
        <p:nvSpPr>
          <p:cNvPr id="58" name="Google Shape;58;p43"/>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lvl1pPr lvl="0" algn="l">
              <a:lnSpc>
                <a:spcPct val="90000"/>
              </a:lnSpc>
              <a:spcBef>
                <a:spcPts val="0"/>
              </a:spcBef>
              <a:spcAft>
                <a:spcPts val="0"/>
              </a:spcAft>
              <a:buSzPts val="1400"/>
              <a:buNone/>
              <a:defRPr/>
            </a:lvl1pPr>
            <a:lvl2pPr lvl="1" algn="ctr">
              <a:lnSpc>
                <a:spcPct val="90000"/>
              </a:lnSpc>
              <a:spcBef>
                <a:spcPts val="0"/>
              </a:spcBef>
              <a:spcAft>
                <a:spcPts val="0"/>
              </a:spcAft>
              <a:buSzPts val="1400"/>
              <a:buNone/>
              <a:defRPr/>
            </a:lvl2pPr>
            <a:lvl3pPr lvl="2" algn="ctr">
              <a:lnSpc>
                <a:spcPct val="90000"/>
              </a:lnSpc>
              <a:spcBef>
                <a:spcPts val="0"/>
              </a:spcBef>
              <a:spcAft>
                <a:spcPts val="0"/>
              </a:spcAft>
              <a:buSzPts val="1400"/>
              <a:buNone/>
              <a:defRPr/>
            </a:lvl3pPr>
            <a:lvl4pPr lvl="3" algn="ctr">
              <a:lnSpc>
                <a:spcPct val="90000"/>
              </a:lnSpc>
              <a:spcBef>
                <a:spcPts val="0"/>
              </a:spcBef>
              <a:spcAft>
                <a:spcPts val="0"/>
              </a:spcAft>
              <a:buSzPts val="1400"/>
              <a:buNone/>
              <a:defRPr/>
            </a:lvl4pPr>
            <a:lvl5pPr lvl="4" algn="ctr">
              <a:lnSpc>
                <a:spcPct val="90000"/>
              </a:lnSpc>
              <a:spcBef>
                <a:spcPts val="0"/>
              </a:spcBef>
              <a:spcAft>
                <a:spcPts val="0"/>
              </a:spcAft>
              <a:buSzPts val="1400"/>
              <a:buNone/>
              <a:defRPr/>
            </a:lvl5pPr>
            <a:lvl6pPr lvl="5" algn="ctr">
              <a:lnSpc>
                <a:spcPct val="90000"/>
              </a:lnSpc>
              <a:spcBef>
                <a:spcPts val="0"/>
              </a:spcBef>
              <a:spcAft>
                <a:spcPts val="0"/>
              </a:spcAft>
              <a:buSzPts val="1400"/>
              <a:buNone/>
              <a:defRPr/>
            </a:lvl6pPr>
            <a:lvl7pPr lvl="6" algn="ctr">
              <a:lnSpc>
                <a:spcPct val="90000"/>
              </a:lnSpc>
              <a:spcBef>
                <a:spcPts val="0"/>
              </a:spcBef>
              <a:spcAft>
                <a:spcPts val="0"/>
              </a:spcAft>
              <a:buSzPts val="1400"/>
              <a:buNone/>
              <a:defRPr/>
            </a:lvl7pPr>
            <a:lvl8pPr lvl="7" algn="ctr">
              <a:lnSpc>
                <a:spcPct val="90000"/>
              </a:lnSpc>
              <a:spcBef>
                <a:spcPts val="0"/>
              </a:spcBef>
              <a:spcAft>
                <a:spcPts val="0"/>
              </a:spcAft>
              <a:buSzPts val="1400"/>
              <a:buNone/>
              <a:defRPr/>
            </a:lvl8pPr>
            <a:lvl9pPr lvl="8" algn="ctr">
              <a:lnSpc>
                <a:spcPct val="90000"/>
              </a:lnSpc>
              <a:spcBef>
                <a:spcPts val="0"/>
              </a:spcBef>
              <a:spcAft>
                <a:spcPts val="0"/>
              </a:spcAft>
              <a:buSzPts val="1400"/>
              <a:buNone/>
              <a:defRPr/>
            </a:lvl9pPr>
          </a:lstStyle>
          <a:p/>
        </p:txBody>
      </p:sp>
      <p:sp>
        <p:nvSpPr>
          <p:cNvPr id="59" name="Google Shape;59;p43"/>
          <p:cNvSpPr txBox="1"/>
          <p:nvPr>
            <p:ph idx="1" type="body"/>
          </p:nvPr>
        </p:nvSpPr>
        <p:spPr>
          <a:xfrm>
            <a:off x="457200" y="1195349"/>
            <a:ext cx="8229600" cy="1243051"/>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60" name="Google Shape;60;p43"/>
          <p:cNvSpPr txBox="1"/>
          <p:nvPr>
            <p:ph idx="2" type="body"/>
          </p:nvPr>
        </p:nvSpPr>
        <p:spPr>
          <a:xfrm>
            <a:off x="457200" y="2590801"/>
            <a:ext cx="8229600" cy="8382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61" name="Google Shape;61;p43"/>
          <p:cNvSpPr txBox="1"/>
          <p:nvPr>
            <p:ph idx="3" type="body"/>
          </p:nvPr>
        </p:nvSpPr>
        <p:spPr>
          <a:xfrm>
            <a:off x="457200" y="3657601"/>
            <a:ext cx="8229600" cy="685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62" name="Google Shape;62;p43"/>
          <p:cNvSpPr txBox="1"/>
          <p:nvPr>
            <p:ph idx="4" type="body"/>
          </p:nvPr>
        </p:nvSpPr>
        <p:spPr>
          <a:xfrm>
            <a:off x="457200" y="4536586"/>
            <a:ext cx="8229600" cy="585748"/>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63" name="Google Shape;63;p43"/>
          <p:cNvSpPr txBox="1"/>
          <p:nvPr>
            <p:ph idx="5" type="body"/>
          </p:nvPr>
        </p:nvSpPr>
        <p:spPr>
          <a:xfrm>
            <a:off x="457200" y="5257800"/>
            <a:ext cx="8229600" cy="585748"/>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64" name="Google Shape;64;p43"/>
          <p:cNvSpPr txBox="1"/>
          <p:nvPr>
            <p:ph idx="6" type="body"/>
          </p:nvPr>
        </p:nvSpPr>
        <p:spPr>
          <a:xfrm>
            <a:off x="457200" y="5962081"/>
            <a:ext cx="8229600" cy="362519"/>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SzPts val="2800"/>
              <a:buChar char="•"/>
              <a:defRPr>
                <a:solidFill>
                  <a:srgbClr val="565656"/>
                </a:solidFill>
              </a:defRPr>
            </a:lvl2pPr>
            <a:lvl3pPr indent="-381000" lvl="2" marL="1371600" algn="l">
              <a:spcBef>
                <a:spcPts val="480"/>
              </a:spcBef>
              <a:spcAft>
                <a:spcPts val="0"/>
              </a:spcAft>
              <a:buSzPts val="2400"/>
              <a:buChar char="‒"/>
              <a:defRPr sz="2400">
                <a:solidFill>
                  <a:srgbClr val="565656"/>
                </a:solidFill>
              </a:defRPr>
            </a:lvl3pPr>
            <a:lvl4pPr indent="-355600" lvl="3" marL="1828800" algn="l">
              <a:spcBef>
                <a:spcPts val="400"/>
              </a:spcBef>
              <a:spcAft>
                <a:spcPts val="0"/>
              </a:spcAft>
              <a:buClr>
                <a:srgbClr val="565656"/>
              </a:buClr>
              <a:buSzPts val="2000"/>
              <a:buFont typeface="Noto Sans Symbols"/>
              <a:buChar char="▪"/>
              <a:defRPr sz="2000">
                <a:solidFill>
                  <a:srgbClr val="565656"/>
                </a:solidFill>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extLst>
    <p:ext uri="{DCECCB84-F9BA-43D5-87BE-67443E8EF086}">
      <p15:sldGuideLst>
        <p15:guide id="1" orient="horz" pos="1008">
          <p15:clr>
            <a:srgbClr val="FBAE40"/>
          </p15:clr>
        </p15:guide>
        <p15:guide id="2" pos="48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Slide" showMasterSp="0">
  <p:cSld name="Cover Slide">
    <p:spTree>
      <p:nvGrpSpPr>
        <p:cNvPr id="65" name="Shape 65"/>
        <p:cNvGrpSpPr/>
        <p:nvPr/>
      </p:nvGrpSpPr>
      <p:grpSpPr>
        <a:xfrm>
          <a:off x="0" y="0"/>
          <a:ext cx="0" cy="0"/>
          <a:chOff x="0" y="0"/>
          <a:chExt cx="0" cy="0"/>
        </a:xfrm>
      </p:grpSpPr>
      <p:sp>
        <p:nvSpPr>
          <p:cNvPr id="66" name="Google Shape;66;p44"/>
          <p:cNvSpPr/>
          <p:nvPr>
            <p:ph idx="2" type="pic"/>
          </p:nvPr>
        </p:nvSpPr>
        <p:spPr>
          <a:xfrm>
            <a:off x="2689302" y="228600"/>
            <a:ext cx="3733800" cy="4267200"/>
          </a:xfrm>
          <a:prstGeom prst="rect">
            <a:avLst/>
          </a:prstGeom>
          <a:noFill/>
          <a:ln>
            <a:noFill/>
          </a:ln>
        </p:spPr>
        <p:txBody>
          <a:bodyPr anchorCtr="0" anchor="t" bIns="45700" lIns="91425" spcFirstLastPara="1" rIns="91425" wrap="square" tIns="45700">
            <a:normAutofit/>
          </a:bodyPr>
          <a:lstStyle>
            <a:lvl1pPr lvl="0" marR="0" rtl="0" algn="l">
              <a:spcBef>
                <a:spcPts val="640"/>
              </a:spcBef>
              <a:spcAft>
                <a:spcPts val="0"/>
              </a:spcAft>
              <a:buClr>
                <a:srgbClr val="28805C"/>
              </a:buClr>
              <a:buSzPts val="3200"/>
              <a:buFont typeface="Noto Sans Symbols"/>
              <a:buChar char="▪"/>
              <a:defRPr b="0" i="0" sz="3200" u="none" cap="none" strike="noStrike">
                <a:solidFill>
                  <a:srgbClr val="565656"/>
                </a:solidFill>
                <a:latin typeface="Calibri"/>
                <a:ea typeface="Calibri"/>
                <a:cs typeface="Calibri"/>
                <a:sym typeface="Calibri"/>
              </a:defRPr>
            </a:lvl1pPr>
            <a:lvl2pPr lvl="1" marR="0" rtl="0" algn="l">
              <a:spcBef>
                <a:spcPts val="560"/>
              </a:spcBef>
              <a:spcAft>
                <a:spcPts val="0"/>
              </a:spcAft>
              <a:buClr>
                <a:srgbClr val="D99C21"/>
              </a:buClr>
              <a:buSzPts val="2800"/>
              <a:buFont typeface="Arial"/>
              <a:buChar char="•"/>
              <a:defRPr b="0" i="0" sz="2800" u="none" cap="none" strike="noStrike">
                <a:solidFill>
                  <a:srgbClr val="565656"/>
                </a:solidFill>
                <a:latin typeface="Calibri"/>
                <a:ea typeface="Calibri"/>
                <a:cs typeface="Calibri"/>
                <a:sym typeface="Calibri"/>
              </a:defRPr>
            </a:lvl2pPr>
            <a:lvl3pPr lvl="2" marR="0" rtl="0" algn="l">
              <a:spcBef>
                <a:spcPts val="560"/>
              </a:spcBef>
              <a:spcAft>
                <a:spcPts val="0"/>
              </a:spcAft>
              <a:buClr>
                <a:srgbClr val="737373"/>
              </a:buClr>
              <a:buSzPts val="2800"/>
              <a:buFont typeface="Calibri"/>
              <a:buChar char="‒"/>
              <a:defRPr b="0" i="0" sz="2800" u="none" cap="none" strike="noStrike">
                <a:solidFill>
                  <a:srgbClr val="565656"/>
                </a:solidFill>
                <a:latin typeface="Calibri"/>
                <a:ea typeface="Calibri"/>
                <a:cs typeface="Calibri"/>
                <a:sym typeface="Calibri"/>
              </a:defRPr>
            </a:lvl3pPr>
            <a:lvl4pPr lvl="3"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67" name="Google Shape;67;p44"/>
          <p:cNvSpPr/>
          <p:nvPr/>
        </p:nvSpPr>
        <p:spPr>
          <a:xfrm>
            <a:off x="0" y="6356350"/>
            <a:ext cx="9144000" cy="507294"/>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8" name="Google Shape;68;p44"/>
          <p:cNvSpPr txBox="1"/>
          <p:nvPr/>
        </p:nvSpPr>
        <p:spPr>
          <a:xfrm>
            <a:off x="101599" y="6470650"/>
            <a:ext cx="2422525" cy="365125"/>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i="0" lang="en-US" sz="900" u="none" cap="none" strike="noStrike">
                <a:solidFill>
                  <a:srgbClr val="585858"/>
                </a:solidFill>
                <a:latin typeface="Calibri"/>
                <a:ea typeface="Calibri"/>
                <a:cs typeface="Calibri"/>
                <a:sym typeface="Calibri"/>
              </a:rPr>
              <a:t>Copyright ©2019 F.A. Davis Company</a:t>
            </a:r>
            <a:endParaRPr/>
          </a:p>
        </p:txBody>
      </p:sp>
      <p:pic>
        <p:nvPicPr>
          <p:cNvPr id="69" name="Google Shape;69;p44"/>
          <p:cNvPicPr preferRelativeResize="0"/>
          <p:nvPr/>
        </p:nvPicPr>
        <p:blipFill rotWithShape="1">
          <a:blip r:embed="rId2">
            <a:alphaModFix/>
          </a:blip>
          <a:srcRect b="0" l="0" r="0" t="0"/>
          <a:stretch/>
        </p:blipFill>
        <p:spPr>
          <a:xfrm>
            <a:off x="7977294" y="6492183"/>
            <a:ext cx="1005840" cy="354528"/>
          </a:xfrm>
          <a:prstGeom prst="rect">
            <a:avLst/>
          </a:prstGeom>
          <a:noFill/>
          <a:ln>
            <a:noFill/>
          </a:ln>
        </p:spPr>
      </p:pic>
      <p:sp>
        <p:nvSpPr>
          <p:cNvPr id="70" name="Google Shape;70;p44"/>
          <p:cNvSpPr/>
          <p:nvPr/>
        </p:nvSpPr>
        <p:spPr>
          <a:xfrm>
            <a:off x="0" y="4728898"/>
            <a:ext cx="9144000" cy="1708150"/>
          </a:xfrm>
          <a:prstGeom prst="rect">
            <a:avLst/>
          </a:prstGeom>
          <a:solidFill>
            <a:srgbClr val="28805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cxnSp>
        <p:nvCxnSpPr>
          <p:cNvPr id="71" name="Google Shape;71;p44"/>
          <p:cNvCxnSpPr/>
          <p:nvPr/>
        </p:nvCxnSpPr>
        <p:spPr>
          <a:xfrm>
            <a:off x="0" y="4728898"/>
            <a:ext cx="9144000" cy="0"/>
          </a:xfrm>
          <a:prstGeom prst="straightConnector1">
            <a:avLst/>
          </a:prstGeom>
          <a:noFill/>
          <a:ln cap="flat" cmpd="sng" w="50800">
            <a:solidFill>
              <a:srgbClr val="D99C21"/>
            </a:solidFill>
            <a:prstDash val="solid"/>
            <a:round/>
            <a:headEnd len="sm" w="sm" type="none"/>
            <a:tailEnd len="sm" w="sm" type="none"/>
          </a:ln>
        </p:spPr>
      </p:cxnSp>
      <p:pic>
        <p:nvPicPr>
          <p:cNvPr id="72" name="Google Shape;72;p44"/>
          <p:cNvPicPr preferRelativeResize="0"/>
          <p:nvPr/>
        </p:nvPicPr>
        <p:blipFill rotWithShape="1">
          <a:blip r:embed="rId3">
            <a:alphaModFix/>
          </a:blip>
          <a:srcRect b="0" l="0" r="0" t="0"/>
          <a:stretch/>
        </p:blipFill>
        <p:spPr>
          <a:xfrm>
            <a:off x="0" y="6426743"/>
            <a:ext cx="9169400" cy="48773"/>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18.xml"/><Relationship Id="rId22" Type="http://schemas.openxmlformats.org/officeDocument/2006/relationships/slideLayout" Target="../slideLayouts/slideLayout20.xml"/><Relationship Id="rId21" Type="http://schemas.openxmlformats.org/officeDocument/2006/relationships/slideLayout" Target="../slideLayouts/slideLayout19.xml"/><Relationship Id="rId24" Type="http://schemas.openxmlformats.org/officeDocument/2006/relationships/slideLayout" Target="../slideLayouts/slideLayout22.xml"/><Relationship Id="rId23" Type="http://schemas.openxmlformats.org/officeDocument/2006/relationships/slideLayout" Target="../slideLayouts/slideLayout21.xml"/><Relationship Id="rId1" Type="http://schemas.openxmlformats.org/officeDocument/2006/relationships/image" Target="../media/image2.png"/><Relationship Id="rId2" Type="http://schemas.openxmlformats.org/officeDocument/2006/relationships/image" Target="../media/image3.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26" Type="http://schemas.openxmlformats.org/officeDocument/2006/relationships/theme" Target="../theme/theme1.xml"/><Relationship Id="rId25" Type="http://schemas.openxmlformats.org/officeDocument/2006/relationships/slideLayout" Target="../slideLayouts/slideLayout23.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5" Type="http://schemas.openxmlformats.org/officeDocument/2006/relationships/slideLayout" Target="../slideLayouts/slideLayout13.xml"/><Relationship Id="rId14" Type="http://schemas.openxmlformats.org/officeDocument/2006/relationships/slideLayout" Target="../slideLayouts/slideLayout12.xml"/><Relationship Id="rId17" Type="http://schemas.openxmlformats.org/officeDocument/2006/relationships/slideLayout" Target="../slideLayouts/slideLayout15.xml"/><Relationship Id="rId16" Type="http://schemas.openxmlformats.org/officeDocument/2006/relationships/slideLayout" Target="../slideLayouts/slideLayout14.xml"/><Relationship Id="rId19" Type="http://schemas.openxmlformats.org/officeDocument/2006/relationships/slideLayout" Target="../slideLayouts/slideLayout17.xml"/><Relationship Id="rId18"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35"/>
          <p:cNvSpPr/>
          <p:nvPr/>
        </p:nvSpPr>
        <p:spPr>
          <a:xfrm>
            <a:off x="0" y="6356350"/>
            <a:ext cx="9144000" cy="507294"/>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1" name="Google Shape;11;p35"/>
          <p:cNvSpPr txBox="1"/>
          <p:nvPr/>
        </p:nvSpPr>
        <p:spPr>
          <a:xfrm>
            <a:off x="101599" y="6470650"/>
            <a:ext cx="2422525" cy="365125"/>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i="0" lang="en-US" sz="900" u="none" cap="none" strike="noStrike">
                <a:solidFill>
                  <a:srgbClr val="585858"/>
                </a:solidFill>
                <a:latin typeface="Calibri"/>
                <a:ea typeface="Calibri"/>
                <a:cs typeface="Calibri"/>
                <a:sym typeface="Calibri"/>
              </a:rPr>
              <a:t>Copyright ©2019 F.A. Davis Company</a:t>
            </a:r>
            <a:endParaRPr/>
          </a:p>
        </p:txBody>
      </p:sp>
      <p:pic>
        <p:nvPicPr>
          <p:cNvPr id="12" name="Google Shape;12;p35"/>
          <p:cNvPicPr preferRelativeResize="0"/>
          <p:nvPr/>
        </p:nvPicPr>
        <p:blipFill rotWithShape="1">
          <a:blip r:embed="rId1">
            <a:alphaModFix/>
          </a:blip>
          <a:srcRect b="0" l="0" r="0" t="0"/>
          <a:stretch/>
        </p:blipFill>
        <p:spPr>
          <a:xfrm>
            <a:off x="7977294" y="6492183"/>
            <a:ext cx="1005840" cy="354528"/>
          </a:xfrm>
          <a:prstGeom prst="rect">
            <a:avLst/>
          </a:prstGeom>
          <a:noFill/>
          <a:ln>
            <a:noFill/>
          </a:ln>
        </p:spPr>
      </p:pic>
      <p:pic>
        <p:nvPicPr>
          <p:cNvPr id="13" name="Google Shape;13;p35"/>
          <p:cNvPicPr preferRelativeResize="0"/>
          <p:nvPr/>
        </p:nvPicPr>
        <p:blipFill rotWithShape="1">
          <a:blip r:embed="rId2">
            <a:alphaModFix/>
          </a:blip>
          <a:srcRect b="0" l="0" r="0" t="0"/>
          <a:stretch/>
        </p:blipFill>
        <p:spPr>
          <a:xfrm>
            <a:off x="0" y="6434694"/>
            <a:ext cx="9171432" cy="45719"/>
          </a:xfrm>
          <a:prstGeom prst="rect">
            <a:avLst/>
          </a:prstGeom>
          <a:noFill/>
          <a:ln>
            <a:noFill/>
          </a:ln>
        </p:spPr>
      </p:pic>
      <p:sp>
        <p:nvSpPr>
          <p:cNvPr id="14" name="Google Shape;14;p35"/>
          <p:cNvSpPr txBox="1"/>
          <p:nvPr>
            <p:ph type="title"/>
          </p:nvPr>
        </p:nvSpPr>
        <p:spPr>
          <a:xfrm>
            <a:off x="762000" y="239154"/>
            <a:ext cx="8229600" cy="590550"/>
          </a:xfrm>
          <a:prstGeom prst="rect">
            <a:avLst/>
          </a:prstGeom>
          <a:noFill/>
          <a:ln>
            <a:noFill/>
          </a:ln>
        </p:spPr>
        <p:txBody>
          <a:bodyPr anchorCtr="0" anchor="ctr" bIns="45700" lIns="91425" spcFirstLastPara="1" rIns="91425" wrap="square" tIns="45700">
            <a:spAutoFit/>
          </a:bodyPr>
          <a:lstStyle>
            <a:lvl1pPr lvl="0" marR="0" rtl="0" algn="l">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1pPr>
            <a:lvl2pPr lvl="1"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2pPr>
            <a:lvl3pPr lvl="2"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3pPr>
            <a:lvl4pPr lvl="3"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4pPr>
            <a:lvl5pPr lvl="4"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5pPr>
            <a:lvl6pPr lvl="5"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6pPr>
            <a:lvl7pPr lvl="6"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7pPr>
            <a:lvl8pPr lvl="7"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8pPr>
            <a:lvl9pPr lvl="8" marR="0" rtl="0" algn="ctr">
              <a:lnSpc>
                <a:spcPct val="90000"/>
              </a:lnSpc>
              <a:spcBef>
                <a:spcPts val="0"/>
              </a:spcBef>
              <a:spcAft>
                <a:spcPts val="0"/>
              </a:spcAft>
              <a:buSzPts val="1400"/>
              <a:buNone/>
              <a:defRPr b="0" i="0" sz="3600" u="none" cap="none" strike="noStrike">
                <a:solidFill>
                  <a:srgbClr val="D99C21"/>
                </a:solidFill>
                <a:latin typeface="Calibri"/>
                <a:ea typeface="Calibri"/>
                <a:cs typeface="Calibri"/>
                <a:sym typeface="Calibri"/>
              </a:defRPr>
            </a:lvl9pPr>
          </a:lstStyle>
          <a:p/>
        </p:txBody>
      </p:sp>
      <p:sp>
        <p:nvSpPr>
          <p:cNvPr id="15" name="Google Shape;15;p35"/>
          <p:cNvSpPr txBox="1"/>
          <p:nvPr>
            <p:ph idx="1" type="body"/>
          </p:nvPr>
        </p:nvSpPr>
        <p:spPr>
          <a:xfrm>
            <a:off x="457200" y="12954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rgbClr val="28805C"/>
              </a:buClr>
              <a:buSzPts val="3200"/>
              <a:buFont typeface="Noto Sans Symbols"/>
              <a:buChar char="▪"/>
              <a:defRPr b="0" i="0" sz="3200" u="none" cap="none" strike="noStrike">
                <a:solidFill>
                  <a:srgbClr val="565656"/>
                </a:solidFill>
                <a:latin typeface="Calibri"/>
                <a:ea typeface="Calibri"/>
                <a:cs typeface="Calibri"/>
                <a:sym typeface="Calibri"/>
              </a:defRPr>
            </a:lvl1pPr>
            <a:lvl2pPr indent="-406400" lvl="1" marL="914400" marR="0" rtl="0" algn="l">
              <a:spcBef>
                <a:spcPts val="560"/>
              </a:spcBef>
              <a:spcAft>
                <a:spcPts val="0"/>
              </a:spcAft>
              <a:buClr>
                <a:srgbClr val="D99C21"/>
              </a:buClr>
              <a:buSzPts val="2800"/>
              <a:buFont typeface="Arial"/>
              <a:buChar char="•"/>
              <a:defRPr b="0" i="0" sz="2800" u="none" cap="none" strike="noStrike">
                <a:solidFill>
                  <a:srgbClr val="565656"/>
                </a:solidFill>
                <a:latin typeface="Calibri"/>
                <a:ea typeface="Calibri"/>
                <a:cs typeface="Calibri"/>
                <a:sym typeface="Calibri"/>
              </a:defRPr>
            </a:lvl2pPr>
            <a:lvl3pPr indent="-406400" lvl="2" marL="1371600" marR="0" rtl="0" algn="l">
              <a:spcBef>
                <a:spcPts val="560"/>
              </a:spcBef>
              <a:spcAft>
                <a:spcPts val="0"/>
              </a:spcAft>
              <a:buClr>
                <a:srgbClr val="737373"/>
              </a:buClr>
              <a:buSzPts val="2800"/>
              <a:buFont typeface="Calibri"/>
              <a:buChar char="‒"/>
              <a:defRPr b="0" i="0" sz="2800" u="none" cap="none" strike="noStrike">
                <a:solidFill>
                  <a:srgbClr val="565656"/>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cxnSp>
        <p:nvCxnSpPr>
          <p:cNvPr id="16" name="Google Shape;16;p35"/>
          <p:cNvCxnSpPr/>
          <p:nvPr/>
        </p:nvCxnSpPr>
        <p:spPr>
          <a:xfrm>
            <a:off x="0" y="990600"/>
            <a:ext cx="9144000" cy="0"/>
          </a:xfrm>
          <a:prstGeom prst="straightConnector1">
            <a:avLst/>
          </a:prstGeom>
          <a:noFill/>
          <a:ln cap="flat" cmpd="sng" w="12700">
            <a:solidFill>
              <a:srgbClr val="D99C21"/>
            </a:solidFill>
            <a:prstDash val="solid"/>
            <a:round/>
            <a:headEnd len="sm" w="sm" type="none"/>
            <a:tailEnd len="sm" w="sm" type="none"/>
          </a:ln>
        </p:spPr>
      </p:cxnSp>
      <p:pic>
        <p:nvPicPr>
          <p:cNvPr id="17" name="Google Shape;17;p35"/>
          <p:cNvPicPr preferRelativeResize="0"/>
          <p:nvPr/>
        </p:nvPicPr>
        <p:blipFill rotWithShape="1">
          <a:blip r:embed="rId2">
            <a:alphaModFix/>
          </a:blip>
          <a:srcRect b="0" l="0" r="0" t="0"/>
          <a:stretch/>
        </p:blipFill>
        <p:spPr>
          <a:xfrm>
            <a:off x="0" y="6364006"/>
            <a:ext cx="9171432" cy="45719"/>
          </a:xfrm>
          <a:prstGeom prst="rect">
            <a:avLst/>
          </a:prstGeom>
          <a:noFill/>
          <a:ln>
            <a:noFill/>
          </a:ln>
        </p:spPr>
      </p:pic>
      <p:sp>
        <p:nvSpPr>
          <p:cNvPr id="18" name="Google Shape;18;p35"/>
          <p:cNvSpPr/>
          <p:nvPr/>
        </p:nvSpPr>
        <p:spPr>
          <a:xfrm>
            <a:off x="0" y="6400800"/>
            <a:ext cx="9144000" cy="45719"/>
          </a:xfrm>
          <a:prstGeom prst="rect">
            <a:avLst/>
          </a:prstGeom>
          <a:solidFill>
            <a:srgbClr val="28805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 id="2147483663" r:id="rId17"/>
    <p:sldLayoutId id="2147483664" r:id="rId18"/>
    <p:sldLayoutId id="2147483665" r:id="rId19"/>
    <p:sldLayoutId id="2147483666" r:id="rId20"/>
    <p:sldLayoutId id="2147483667" r:id="rId21"/>
    <p:sldLayoutId id="2147483668" r:id="rId22"/>
    <p:sldLayoutId id="2147483669" r:id="rId23"/>
    <p:sldLayoutId id="2147483670" r:id="rId24"/>
    <p:sldLayoutId id="2147483671" r:id="rId2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11.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image" Target="../media/image7.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 Id="rId3" Type="http://schemas.openxmlformats.org/officeDocument/2006/relationships/image" Target="../media/image6.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7.xml"/><Relationship Id="rId3" Type="http://schemas.openxmlformats.org/officeDocument/2006/relationships/image" Target="../media/image15.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9.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12.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8.xml"/><Relationship Id="rId3" Type="http://schemas.openxmlformats.org/officeDocument/2006/relationships/image" Target="../media/image17.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 Id="rId3" Type="http://schemas.openxmlformats.org/officeDocument/2006/relationships/image" Target="../media/image13.jpg"/><Relationship Id="rId4" Type="http://schemas.openxmlformats.org/officeDocument/2006/relationships/image" Target="../media/image16.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 Id="rId3" Type="http://schemas.openxmlformats.org/officeDocument/2006/relationships/image" Target="../media/image8.jp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 Id="rId3" Type="http://schemas.openxmlformats.org/officeDocument/2006/relationships/image" Target="../media/image14.jp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0.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pic>
        <p:nvPicPr>
          <p:cNvPr descr="Molecular Diagnostics, Third Edition" id="143" name="Google Shape;143;p1"/>
          <p:cNvPicPr preferRelativeResize="0"/>
          <p:nvPr>
            <p:ph idx="2" type="pic"/>
          </p:nvPr>
        </p:nvPicPr>
        <p:blipFill rotWithShape="1">
          <a:blip r:embed="rId3">
            <a:alphaModFix/>
          </a:blip>
          <a:srcRect b="0" l="4198" r="4199" t="0"/>
          <a:stretch/>
        </p:blipFill>
        <p:spPr>
          <a:xfrm>
            <a:off x="381000" y="1143000"/>
            <a:ext cx="2590800" cy="3568700"/>
          </a:xfrm>
          <a:prstGeom prst="rect">
            <a:avLst/>
          </a:prstGeom>
          <a:noFill/>
          <a:ln>
            <a:noFill/>
          </a:ln>
        </p:spPr>
      </p:pic>
      <p:sp>
        <p:nvSpPr>
          <p:cNvPr id="144" name="Google Shape;144;p1"/>
          <p:cNvSpPr txBox="1"/>
          <p:nvPr>
            <p:ph idx="1" type="body"/>
          </p:nvPr>
        </p:nvSpPr>
        <p:spPr>
          <a:xfrm>
            <a:off x="3429000" y="2362200"/>
            <a:ext cx="5410200" cy="56515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SzPts val="3200"/>
              <a:buNone/>
            </a:pPr>
            <a:r>
              <a:rPr lang="en-US">
                <a:solidFill>
                  <a:srgbClr val="585858"/>
                </a:solidFill>
              </a:rPr>
              <a:t>Chapter 5</a:t>
            </a:r>
            <a:endParaRPr>
              <a:solidFill>
                <a:srgbClr val="585858"/>
              </a:solidFill>
            </a:endParaRPr>
          </a:p>
        </p:txBody>
      </p:sp>
      <p:sp>
        <p:nvSpPr>
          <p:cNvPr id="145" name="Google Shape;145;p1"/>
          <p:cNvSpPr txBox="1"/>
          <p:nvPr>
            <p:ph idx="3" type="body"/>
          </p:nvPr>
        </p:nvSpPr>
        <p:spPr>
          <a:xfrm>
            <a:off x="3423557" y="3008008"/>
            <a:ext cx="5410200" cy="1106791"/>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SzPts val="3200"/>
              <a:buNone/>
            </a:pPr>
            <a:r>
              <a:rPr lang="en-US"/>
              <a:t>Analysis and Characterization of Nucleic Acids and Proteins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10"/>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Clustered regularly interspaced short palindromic repeats (C R I S P R)</a:t>
            </a:r>
            <a:endParaRPr/>
          </a:p>
        </p:txBody>
      </p:sp>
      <p:sp>
        <p:nvSpPr>
          <p:cNvPr id="209" name="Google Shape;209;p10"/>
          <p:cNvSpPr txBox="1"/>
          <p:nvPr>
            <p:ph idx="1" type="body"/>
          </p:nvPr>
        </p:nvSpPr>
        <p:spPr>
          <a:xfrm>
            <a:off x="457200" y="1195349"/>
            <a:ext cx="8229600" cy="10144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Restriction enzymes from gram positive bacteria</a:t>
            </a:r>
            <a:endParaRPr/>
          </a:p>
        </p:txBody>
      </p:sp>
      <p:pic>
        <p:nvPicPr>
          <p:cNvPr descr="A representation of invading D N A. " id="210" name="Google Shape;210;p10"/>
          <p:cNvPicPr preferRelativeResize="0"/>
          <p:nvPr>
            <p:ph idx="2" type="body"/>
          </p:nvPr>
        </p:nvPicPr>
        <p:blipFill rotWithShape="1">
          <a:blip r:embed="rId3">
            <a:alphaModFix/>
          </a:blip>
          <a:srcRect b="0" l="0" r="0" t="0"/>
          <a:stretch/>
        </p:blipFill>
        <p:spPr>
          <a:xfrm>
            <a:off x="2209800" y="2315983"/>
            <a:ext cx="5032312" cy="391018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11"/>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Southern Blot</a:t>
            </a:r>
            <a:endParaRPr/>
          </a:p>
        </p:txBody>
      </p:sp>
      <p:sp>
        <p:nvSpPr>
          <p:cNvPr id="217" name="Google Shape;217;p11"/>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Developed by Edwin Southern</a:t>
            </a:r>
            <a:endParaRPr/>
          </a:p>
          <a:p>
            <a:pPr indent="-277813" lvl="0" marL="623888" rtl="0" algn="l">
              <a:spcBef>
                <a:spcPts val="640"/>
              </a:spcBef>
              <a:spcAft>
                <a:spcPts val="0"/>
              </a:spcAft>
              <a:buSzPts val="3200"/>
              <a:buChar char="▪"/>
            </a:pPr>
            <a:r>
              <a:rPr lang="en-US"/>
              <a:t>The Southern blot procedure allows analysis of any specific gene or region </a:t>
            </a:r>
            <a:r>
              <a:rPr lang="en-US">
                <a:solidFill>
                  <a:srgbClr val="FF0000"/>
                </a:solidFill>
              </a:rPr>
              <a:t>without having to clone it from a complex background</a:t>
            </a:r>
            <a:endParaRPr>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12"/>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Southern Blot (continued)</a:t>
            </a:r>
            <a:endParaRPr/>
          </a:p>
        </p:txBody>
      </p:sp>
      <p:pic>
        <p:nvPicPr>
          <p:cNvPr descr="An image showing a 0.7% agarose gel stained with ethidium bromide. It is illuminated by U V light. A smear of fragments is produced." id="224" name="Google Shape;224;p12"/>
          <p:cNvPicPr preferRelativeResize="0"/>
          <p:nvPr>
            <p:ph idx="2" type="body"/>
          </p:nvPr>
        </p:nvPicPr>
        <p:blipFill rotWithShape="1">
          <a:blip r:embed="rId3">
            <a:alphaModFix/>
          </a:blip>
          <a:srcRect b="0" l="0" r="0" t="0"/>
          <a:stretch/>
        </p:blipFill>
        <p:spPr>
          <a:xfrm>
            <a:off x="3120017" y="1334623"/>
            <a:ext cx="2903967" cy="4608977"/>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13"/>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 D N A-Binding Media</a:t>
            </a:r>
            <a:endParaRPr/>
          </a:p>
        </p:txBody>
      </p:sp>
      <p:sp>
        <p:nvSpPr>
          <p:cNvPr id="231" name="Google Shape;231;p13"/>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Electrostatic and hydrophobic:</a:t>
            </a:r>
            <a:br>
              <a:rPr lang="en-US"/>
            </a:br>
            <a:r>
              <a:rPr lang="en-US"/>
              <a:t>Nitrocellulose</a:t>
            </a:r>
            <a:br>
              <a:rPr lang="en-US"/>
            </a:br>
            <a:r>
              <a:rPr lang="en-US"/>
              <a:t>Nylon</a:t>
            </a:r>
            <a:br>
              <a:rPr lang="en-US"/>
            </a:br>
            <a:r>
              <a:rPr lang="en-US"/>
              <a:t>Reinforced nitrocellulose</a:t>
            </a:r>
            <a:endParaRPr/>
          </a:p>
          <a:p>
            <a:pPr indent="-277813" lvl="0" marL="623888" rtl="0" algn="l">
              <a:spcBef>
                <a:spcPts val="640"/>
              </a:spcBef>
              <a:spcAft>
                <a:spcPts val="0"/>
              </a:spcAft>
              <a:buSzPts val="3200"/>
              <a:buChar char="▪"/>
            </a:pPr>
            <a:r>
              <a:rPr lang="en-US"/>
              <a:t>Electrostatic:</a:t>
            </a:r>
            <a:br>
              <a:rPr lang="en-US"/>
            </a:br>
            <a:r>
              <a:rPr lang="en-US"/>
              <a:t>Nylon, Nytran</a:t>
            </a:r>
            <a:br>
              <a:rPr lang="en-US"/>
            </a:br>
            <a:r>
              <a:rPr lang="en-US"/>
              <a:t>Positively charged nylon</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14"/>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Blotting Transfer</a:t>
            </a:r>
            <a:endParaRPr/>
          </a:p>
        </p:txBody>
      </p:sp>
      <p:sp>
        <p:nvSpPr>
          <p:cNvPr id="238" name="Google Shape;238;p14"/>
          <p:cNvSpPr txBox="1"/>
          <p:nvPr>
            <p:ph idx="2" type="body"/>
          </p:nvPr>
        </p:nvSpPr>
        <p:spPr>
          <a:xfrm>
            <a:off x="457200" y="1169949"/>
            <a:ext cx="8229600" cy="2030451"/>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3200"/>
              <a:buNone/>
            </a:pPr>
            <a:r>
              <a:rPr lang="en-US"/>
              <a:t>Transfer of cut D N A from the gel to the membrane can be performed in three ways: capillary transfer, electrophoretic transfer and vacuum transfer.</a:t>
            </a:r>
            <a:endParaRPr/>
          </a:p>
        </p:txBody>
      </p:sp>
      <p:pic>
        <p:nvPicPr>
          <p:cNvPr descr="A representation of capillary transfer.  It consists of dry paper, nitrocellulose membrane, gel, soaked paper, and buffer. Buffer moves from the soaked paper to the dry paper. Denatured D N A moves from the gel to the membrane. The D N A adheres to the membrane." id="239" name="Google Shape;239;p14"/>
          <p:cNvPicPr preferRelativeResize="0"/>
          <p:nvPr>
            <p:ph idx="3" type="body"/>
          </p:nvPr>
        </p:nvPicPr>
        <p:blipFill rotWithShape="1">
          <a:blip r:embed="rId3">
            <a:alphaModFix/>
          </a:blip>
          <a:srcRect b="0" l="0" r="0" t="0"/>
          <a:stretch/>
        </p:blipFill>
        <p:spPr>
          <a:xfrm>
            <a:off x="2133600" y="4038599"/>
            <a:ext cx="5312772" cy="1981201"/>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15"/>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Probes</a:t>
            </a:r>
            <a:endParaRPr/>
          </a:p>
        </p:txBody>
      </p:sp>
      <p:sp>
        <p:nvSpPr>
          <p:cNvPr id="246" name="Google Shape;246;p15"/>
          <p:cNvSpPr txBox="1"/>
          <p:nvPr>
            <p:ph idx="1" type="body"/>
          </p:nvPr>
        </p:nvSpPr>
        <p:spPr>
          <a:xfrm>
            <a:off x="457200" y="1195349"/>
            <a:ext cx="8229600" cy="1624051"/>
          </a:xfrm>
          <a:prstGeom prst="rect">
            <a:avLst/>
          </a:prstGeom>
          <a:noFill/>
          <a:ln>
            <a:noFill/>
          </a:ln>
        </p:spPr>
        <p:txBody>
          <a:bodyPr anchorCtr="0" anchor="t" bIns="45700" lIns="91425" spcFirstLastPara="1" rIns="91425" wrap="square" tIns="45700">
            <a:noAutofit/>
          </a:bodyPr>
          <a:lstStyle/>
          <a:p>
            <a:pPr indent="0" lvl="0" marL="346075" rtl="0" algn="ctr">
              <a:spcBef>
                <a:spcPts val="0"/>
              </a:spcBef>
              <a:spcAft>
                <a:spcPts val="0"/>
              </a:spcAft>
              <a:buSzPts val="3200"/>
              <a:buNone/>
            </a:pPr>
            <a:r>
              <a:rPr lang="en-US"/>
              <a:t>Once the D N A is transferred to the membrane, the </a:t>
            </a:r>
            <a:r>
              <a:rPr lang="en-US">
                <a:solidFill>
                  <a:srgbClr val="FF0000"/>
                </a:solidFill>
              </a:rPr>
              <a:t>probe</a:t>
            </a:r>
            <a:r>
              <a:rPr lang="en-US"/>
              <a:t> determines what region is seen</a:t>
            </a:r>
            <a:endParaRPr/>
          </a:p>
        </p:txBody>
      </p:sp>
      <p:sp>
        <p:nvSpPr>
          <p:cNvPr id="247" name="Google Shape;247;p15"/>
          <p:cNvSpPr txBox="1"/>
          <p:nvPr>
            <p:ph idx="2" type="body"/>
          </p:nvPr>
        </p:nvSpPr>
        <p:spPr>
          <a:xfrm>
            <a:off x="457200" y="2971800"/>
            <a:ext cx="8229600" cy="1600200"/>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Probes can be D N A, R N A, or protein</a:t>
            </a:r>
            <a:endParaRPr/>
          </a:p>
          <a:p>
            <a:pPr indent="-277813" lvl="0" marL="623888" rtl="0" algn="l">
              <a:spcBef>
                <a:spcPts val="640"/>
              </a:spcBef>
              <a:spcAft>
                <a:spcPts val="0"/>
              </a:spcAft>
              <a:buSzPts val="3200"/>
              <a:buChar char="▪"/>
            </a:pPr>
            <a:r>
              <a:rPr lang="en-US"/>
              <a:t>Probes have covalently attached signal molecules</a:t>
            </a:r>
            <a:endParaRPr/>
          </a:p>
        </p:txBody>
      </p:sp>
      <p:sp>
        <p:nvSpPr>
          <p:cNvPr id="248" name="Google Shape;248;p15"/>
          <p:cNvSpPr txBox="1"/>
          <p:nvPr>
            <p:ph idx="3" type="body"/>
          </p:nvPr>
        </p:nvSpPr>
        <p:spPr>
          <a:xfrm>
            <a:off x="457200" y="4648200"/>
            <a:ext cx="8229600" cy="1447800"/>
          </a:xfrm>
          <a:prstGeom prst="rect">
            <a:avLst/>
          </a:prstGeom>
          <a:noFill/>
          <a:ln>
            <a:noFill/>
          </a:ln>
        </p:spPr>
        <p:txBody>
          <a:bodyPr anchorCtr="0" anchor="t" bIns="45700" lIns="91425" spcFirstLastPara="1" rIns="91425" wrap="square" tIns="45700">
            <a:noAutofit/>
          </a:bodyPr>
          <a:lstStyle/>
          <a:p>
            <a:pPr indent="0" lvl="0" marL="731520" rtl="0" algn="l">
              <a:spcBef>
                <a:spcPts val="0"/>
              </a:spcBef>
              <a:spcAft>
                <a:spcPts val="0"/>
              </a:spcAft>
              <a:buSzPts val="3200"/>
              <a:buNone/>
            </a:pPr>
            <a:r>
              <a:rPr lang="en-US"/>
              <a:t>Radioactive (</a:t>
            </a:r>
            <a:r>
              <a:rPr baseline="30000" lang="en-US"/>
              <a:t>32</a:t>
            </a:r>
            <a:r>
              <a:rPr lang="en-US"/>
              <a:t>P, </a:t>
            </a:r>
            <a:r>
              <a:rPr baseline="30000" lang="en-US"/>
              <a:t>33</a:t>
            </a:r>
            <a:r>
              <a:rPr lang="en-US"/>
              <a:t>P, </a:t>
            </a:r>
            <a:r>
              <a:rPr baseline="30000" lang="en-US"/>
              <a:t>35</a:t>
            </a:r>
            <a:r>
              <a:rPr lang="en-US"/>
              <a:t>S)</a:t>
            </a:r>
            <a:br>
              <a:rPr lang="en-US"/>
            </a:br>
            <a:r>
              <a:rPr lang="en-US"/>
              <a:t>nonradioactive (digoxygenin, biotin, fluorescent)</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16"/>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Probes (continued)</a:t>
            </a:r>
            <a:endParaRPr/>
          </a:p>
        </p:txBody>
      </p:sp>
      <p:sp>
        <p:nvSpPr>
          <p:cNvPr id="255" name="Google Shape;255;p16"/>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Probes are specific (complementary) to target gene</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sp>
        <p:nvSpPr>
          <p:cNvPr id="261" name="Google Shape;261;p17"/>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Hybridization Conditions</a:t>
            </a:r>
            <a:endParaRPr/>
          </a:p>
        </p:txBody>
      </p:sp>
      <p:sp>
        <p:nvSpPr>
          <p:cNvPr id="262" name="Google Shape;262;p17"/>
          <p:cNvSpPr txBox="1"/>
          <p:nvPr>
            <p:ph idx="1" type="body"/>
          </p:nvPr>
        </p:nvSpPr>
        <p:spPr>
          <a:xfrm>
            <a:off x="457200" y="1195349"/>
            <a:ext cx="8229600" cy="1149841"/>
          </a:xfrm>
          <a:prstGeom prst="rect">
            <a:avLst/>
          </a:prstGeom>
          <a:noFill/>
          <a:ln>
            <a:noFill/>
          </a:ln>
        </p:spPr>
        <p:txBody>
          <a:bodyPr anchorCtr="0" anchor="t" bIns="45700" lIns="91425" spcFirstLastPara="1" rIns="91425" wrap="square" tIns="45700">
            <a:noAutofit/>
          </a:bodyPr>
          <a:lstStyle/>
          <a:p>
            <a:pPr indent="0" lvl="0" marL="346075" rtl="0" algn="ctr">
              <a:spcBef>
                <a:spcPts val="0"/>
              </a:spcBef>
              <a:spcAft>
                <a:spcPts val="0"/>
              </a:spcAft>
              <a:buSzPts val="3200"/>
              <a:buNone/>
            </a:pPr>
            <a:r>
              <a:rPr lang="en-US"/>
              <a:t>MELTING TEMPERATURE</a:t>
            </a:r>
            <a:endParaRPr/>
          </a:p>
          <a:p>
            <a:pPr indent="0" lvl="0" marL="346075" rtl="0" algn="ctr">
              <a:spcBef>
                <a:spcPts val="640"/>
              </a:spcBef>
              <a:spcAft>
                <a:spcPts val="0"/>
              </a:spcAft>
              <a:buSzPts val="3200"/>
              <a:buNone/>
            </a:pPr>
            <a:r>
              <a:rPr lang="en-US"/>
              <a:t>(</a:t>
            </a:r>
            <a:r>
              <a:rPr lang="en-US">
                <a:solidFill>
                  <a:srgbClr val="FF0000"/>
                </a:solidFill>
              </a:rPr>
              <a:t>T</a:t>
            </a:r>
            <a:r>
              <a:rPr baseline="-25000" lang="en-US">
                <a:solidFill>
                  <a:srgbClr val="FF0000"/>
                </a:solidFill>
              </a:rPr>
              <a:t>m</a:t>
            </a:r>
            <a:r>
              <a:rPr lang="en-US"/>
              <a:t>)</a:t>
            </a:r>
            <a:endParaRPr/>
          </a:p>
        </p:txBody>
      </p:sp>
      <p:sp>
        <p:nvSpPr>
          <p:cNvPr id="263" name="Google Shape;263;p17"/>
          <p:cNvSpPr txBox="1"/>
          <p:nvPr>
            <p:ph idx="2" type="body"/>
          </p:nvPr>
        </p:nvSpPr>
        <p:spPr>
          <a:xfrm>
            <a:off x="457200" y="2438400"/>
            <a:ext cx="8229600" cy="1752600"/>
          </a:xfrm>
          <a:prstGeom prst="rect">
            <a:avLst/>
          </a:prstGeom>
          <a:noFill/>
          <a:ln>
            <a:noFill/>
          </a:ln>
        </p:spPr>
        <p:txBody>
          <a:bodyPr anchorCtr="0" anchor="t" bIns="45700" lIns="91425" spcFirstLastPara="1" rIns="91425" wrap="square" tIns="45700">
            <a:noAutofit/>
          </a:bodyPr>
          <a:lstStyle/>
          <a:p>
            <a:pPr indent="0" lvl="0" marL="346075" rtl="0" algn="ctr">
              <a:spcBef>
                <a:spcPts val="0"/>
              </a:spcBef>
              <a:spcAft>
                <a:spcPts val="0"/>
              </a:spcAft>
              <a:buSzPts val="3200"/>
              <a:buNone/>
            </a:pPr>
            <a:r>
              <a:rPr lang="en-US"/>
              <a:t>The temperature at which 50% of a</a:t>
            </a:r>
            <a:endParaRPr/>
          </a:p>
          <a:p>
            <a:pPr indent="0" lvl="0" marL="346075" rtl="0" algn="ctr">
              <a:spcBef>
                <a:spcPts val="640"/>
              </a:spcBef>
              <a:spcAft>
                <a:spcPts val="0"/>
              </a:spcAft>
              <a:buSzPts val="3200"/>
              <a:buNone/>
            </a:pPr>
            <a:r>
              <a:rPr lang="en-US"/>
              <a:t>nucleic acid is hybridized to</a:t>
            </a:r>
            <a:endParaRPr/>
          </a:p>
          <a:p>
            <a:pPr indent="0" lvl="0" marL="346075" rtl="0" algn="ctr">
              <a:spcBef>
                <a:spcPts val="640"/>
              </a:spcBef>
              <a:spcAft>
                <a:spcPts val="0"/>
              </a:spcAft>
              <a:buSzPts val="3200"/>
              <a:buNone/>
            </a:pPr>
            <a:r>
              <a:rPr lang="en-US"/>
              <a:t>its complementary strand</a:t>
            </a:r>
            <a:endParaRPr/>
          </a:p>
        </p:txBody>
      </p:sp>
      <p:pic>
        <p:nvPicPr>
          <p:cNvPr descr="Melting temperature, T subscript m , is the point at which exactly half of a double-stranded sequence becomes single stranded. The melting temperature is determined at the inflection point of the melt curve. D S, double stranded; S S, single stranded." id="264" name="Google Shape;264;p17"/>
          <p:cNvPicPr preferRelativeResize="0"/>
          <p:nvPr>
            <p:ph idx="3" type="body"/>
          </p:nvPr>
        </p:nvPicPr>
        <p:blipFill rotWithShape="1">
          <a:blip r:embed="rId3">
            <a:alphaModFix/>
          </a:blip>
          <a:srcRect b="0" l="0" r="0" t="0"/>
          <a:stretch/>
        </p:blipFill>
        <p:spPr>
          <a:xfrm>
            <a:off x="2932520" y="4284210"/>
            <a:ext cx="3468280" cy="201499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sp>
        <p:nvSpPr>
          <p:cNvPr id="270" name="Google Shape;270;p18"/>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Hybridization Conditions (continued_1)</a:t>
            </a:r>
            <a:endParaRPr/>
          </a:p>
        </p:txBody>
      </p:sp>
      <p:sp>
        <p:nvSpPr>
          <p:cNvPr id="271" name="Google Shape;271;p18"/>
          <p:cNvSpPr txBox="1"/>
          <p:nvPr>
            <p:ph idx="1" type="body"/>
          </p:nvPr>
        </p:nvSpPr>
        <p:spPr>
          <a:xfrm>
            <a:off x="457200" y="1143001"/>
            <a:ext cx="8229600" cy="990600"/>
          </a:xfrm>
          <a:prstGeom prst="rect">
            <a:avLst/>
          </a:prstGeom>
          <a:noFill/>
          <a:ln>
            <a:noFill/>
          </a:ln>
        </p:spPr>
        <p:txBody>
          <a:bodyPr anchorCtr="0" anchor="t" bIns="45700" lIns="91425" spcFirstLastPara="1" rIns="91425" wrap="square" tIns="45700">
            <a:noAutofit/>
          </a:bodyPr>
          <a:lstStyle/>
          <a:p>
            <a:pPr indent="0" lvl="0" marL="346075" rtl="0" algn="ctr">
              <a:spcBef>
                <a:spcPts val="0"/>
              </a:spcBef>
              <a:spcAft>
                <a:spcPts val="0"/>
              </a:spcAft>
              <a:buSzPts val="3200"/>
              <a:buNone/>
            </a:pPr>
            <a:r>
              <a:rPr lang="en-US">
                <a:solidFill>
                  <a:schemeClr val="accent1"/>
                </a:solidFill>
              </a:rPr>
              <a:t>T</a:t>
            </a:r>
            <a:r>
              <a:rPr baseline="-25000" lang="en-US">
                <a:solidFill>
                  <a:schemeClr val="accent1"/>
                </a:solidFill>
              </a:rPr>
              <a:t>m</a:t>
            </a:r>
            <a:r>
              <a:rPr lang="en-US">
                <a:solidFill>
                  <a:schemeClr val="accent1"/>
                </a:solidFill>
              </a:rPr>
              <a:t> in solution</a:t>
            </a:r>
            <a:br>
              <a:rPr lang="en-US">
                <a:solidFill>
                  <a:schemeClr val="accent1"/>
                </a:solidFill>
              </a:rPr>
            </a:br>
            <a:r>
              <a:rPr lang="en-US">
                <a:solidFill>
                  <a:schemeClr val="accent1"/>
                </a:solidFill>
              </a:rPr>
              <a:t> is a function of:</a:t>
            </a:r>
            <a:endParaRPr>
              <a:solidFill>
                <a:schemeClr val="accent1"/>
              </a:solidFill>
            </a:endParaRPr>
          </a:p>
        </p:txBody>
      </p:sp>
      <p:sp>
        <p:nvSpPr>
          <p:cNvPr id="272" name="Google Shape;272;p18"/>
          <p:cNvSpPr txBox="1"/>
          <p:nvPr>
            <p:ph idx="2" type="body"/>
          </p:nvPr>
        </p:nvSpPr>
        <p:spPr>
          <a:xfrm>
            <a:off x="457200" y="2286000"/>
            <a:ext cx="8229600" cy="2209800"/>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Length of D N A </a:t>
            </a:r>
            <a:endParaRPr/>
          </a:p>
          <a:p>
            <a:pPr indent="-277813" lvl="0" marL="623888" rtl="0" algn="l">
              <a:spcBef>
                <a:spcPts val="640"/>
              </a:spcBef>
              <a:spcAft>
                <a:spcPts val="0"/>
              </a:spcAft>
              <a:buSzPts val="3200"/>
              <a:buChar char="▪"/>
            </a:pPr>
            <a:r>
              <a:rPr lang="en-US"/>
              <a:t>G C content (%G C)</a:t>
            </a:r>
            <a:endParaRPr/>
          </a:p>
          <a:p>
            <a:pPr indent="-277813" lvl="0" marL="623888" rtl="0" algn="l">
              <a:spcBef>
                <a:spcPts val="640"/>
              </a:spcBef>
              <a:spcAft>
                <a:spcPts val="0"/>
              </a:spcAft>
              <a:buSzPts val="3200"/>
              <a:buChar char="▪"/>
            </a:pPr>
            <a:r>
              <a:rPr lang="en-US"/>
              <a:t>Salt concentration (M)</a:t>
            </a:r>
            <a:endParaRPr/>
          </a:p>
          <a:p>
            <a:pPr indent="-277813" lvl="0" marL="623888" rtl="0" algn="l">
              <a:spcBef>
                <a:spcPts val="640"/>
              </a:spcBef>
              <a:spcAft>
                <a:spcPts val="0"/>
              </a:spcAft>
              <a:buSzPts val="3200"/>
              <a:buChar char="▪"/>
            </a:pPr>
            <a:r>
              <a:rPr lang="en-US"/>
              <a:t>Formamide concentration</a:t>
            </a:r>
            <a:endParaRPr/>
          </a:p>
        </p:txBody>
      </p:sp>
      <p:sp>
        <p:nvSpPr>
          <p:cNvPr id="273" name="Google Shape;273;p18"/>
          <p:cNvSpPr txBox="1"/>
          <p:nvPr>
            <p:ph idx="3" type="body"/>
          </p:nvPr>
        </p:nvSpPr>
        <p:spPr>
          <a:xfrm>
            <a:off x="457200" y="4648200"/>
            <a:ext cx="8229600" cy="1600200"/>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3200"/>
              <a:buNone/>
            </a:pPr>
            <a:r>
              <a:rPr lang="en-US">
                <a:solidFill>
                  <a:srgbClr val="CC3300"/>
                </a:solidFill>
              </a:rPr>
              <a:t>T</a:t>
            </a:r>
            <a:r>
              <a:rPr baseline="-25000" lang="en-US">
                <a:solidFill>
                  <a:srgbClr val="CC3300"/>
                </a:solidFill>
              </a:rPr>
              <a:t>m</a:t>
            </a:r>
            <a:r>
              <a:rPr lang="en-US">
                <a:solidFill>
                  <a:srgbClr val="CC3300"/>
                </a:solidFill>
              </a:rPr>
              <a:t> = 81.5</a:t>
            </a:r>
            <a:r>
              <a:rPr lang="en-US">
                <a:solidFill>
                  <a:srgbClr val="CC3300"/>
                </a:solidFill>
                <a:latin typeface="Calibri"/>
                <a:ea typeface="Calibri"/>
                <a:cs typeface="Calibri"/>
                <a:sym typeface="Calibri"/>
              </a:rPr>
              <a:t>∫</a:t>
            </a:r>
            <a:r>
              <a:rPr lang="en-US">
                <a:solidFill>
                  <a:srgbClr val="CC3300"/>
                </a:solidFill>
                <a:latin typeface="Times New Roman"/>
                <a:ea typeface="Times New Roman"/>
                <a:cs typeface="Times New Roman"/>
                <a:sym typeface="Times New Roman"/>
              </a:rPr>
              <a:t>°</a:t>
            </a:r>
            <a:r>
              <a:rPr lang="en-US">
                <a:solidFill>
                  <a:srgbClr val="CC3300"/>
                </a:solidFill>
              </a:rPr>
              <a:t> + 16.6(log M) + 0.41 (%G C) – 0.61 (%formamide) – 500/length</a:t>
            </a:r>
            <a:endParaRPr>
              <a:solidFill>
                <a:schemeClr val="accent4"/>
              </a:solidFill>
            </a:endParaRPr>
          </a:p>
          <a:p>
            <a:pPr indent="0" lvl="0" marL="346075" rtl="0" algn="ctr">
              <a:spcBef>
                <a:spcPts val="640"/>
              </a:spcBef>
              <a:spcAft>
                <a:spcPts val="0"/>
              </a:spcAft>
              <a:buSzPts val="3200"/>
              <a:buNone/>
            </a:pPr>
            <a:r>
              <a:rPr lang="en-US"/>
              <a:t>(D N A:D N A)</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19"/>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Hybridization Conditions (continued_2)</a:t>
            </a:r>
            <a:endParaRPr/>
          </a:p>
        </p:txBody>
      </p:sp>
      <p:sp>
        <p:nvSpPr>
          <p:cNvPr id="280" name="Google Shape;280;p19"/>
          <p:cNvSpPr txBox="1"/>
          <p:nvPr>
            <p:ph idx="1" type="body"/>
          </p:nvPr>
        </p:nvSpPr>
        <p:spPr>
          <a:xfrm>
            <a:off x="457200" y="1195349"/>
            <a:ext cx="8229600" cy="633451"/>
          </a:xfrm>
          <a:prstGeom prst="rect">
            <a:avLst/>
          </a:prstGeom>
          <a:noFill/>
          <a:ln>
            <a:noFill/>
          </a:ln>
        </p:spPr>
        <p:txBody>
          <a:bodyPr anchorCtr="0" anchor="t" bIns="45700" lIns="91425" spcFirstLastPara="1" rIns="91425" wrap="square" tIns="45700">
            <a:noAutofit/>
          </a:bodyPr>
          <a:lstStyle/>
          <a:p>
            <a:pPr indent="0" lvl="0" marL="346075" rtl="0" algn="ctr">
              <a:spcBef>
                <a:spcPts val="0"/>
              </a:spcBef>
              <a:spcAft>
                <a:spcPts val="0"/>
              </a:spcAft>
              <a:buSzPts val="3200"/>
              <a:buNone/>
            </a:pPr>
            <a:r>
              <a:rPr lang="en-US"/>
              <a:t>T</a:t>
            </a:r>
            <a:r>
              <a:rPr baseline="-25000" lang="en-US"/>
              <a:t>m</a:t>
            </a:r>
            <a:endParaRPr baseline="-25000"/>
          </a:p>
        </p:txBody>
      </p:sp>
      <p:sp>
        <p:nvSpPr>
          <p:cNvPr id="281" name="Google Shape;281;p19"/>
          <p:cNvSpPr txBox="1"/>
          <p:nvPr>
            <p:ph idx="2" type="body"/>
          </p:nvPr>
        </p:nvSpPr>
        <p:spPr>
          <a:xfrm>
            <a:off x="457200" y="2057400"/>
            <a:ext cx="8229600" cy="685800"/>
          </a:xfrm>
          <a:prstGeom prst="rect">
            <a:avLst/>
          </a:prstGeom>
          <a:noFill/>
          <a:ln>
            <a:noFill/>
          </a:ln>
        </p:spPr>
        <p:txBody>
          <a:bodyPr anchorCtr="0" anchor="t" bIns="45700" lIns="91425" spcFirstLastPara="1" rIns="91425" wrap="square" tIns="45700">
            <a:noAutofit/>
          </a:bodyPr>
          <a:lstStyle/>
          <a:p>
            <a:pPr indent="0" lvl="0" marL="346075" rtl="0" algn="ctr">
              <a:spcBef>
                <a:spcPts val="0"/>
              </a:spcBef>
              <a:spcAft>
                <a:spcPts val="0"/>
              </a:spcAft>
              <a:buSzPts val="3200"/>
              <a:buNone/>
            </a:pPr>
            <a:r>
              <a:rPr lang="en-US"/>
              <a:t>For short (14 to 20 base pairs) oligomers:</a:t>
            </a:r>
            <a:endParaRPr/>
          </a:p>
          <a:p>
            <a:pPr indent="-74612" lvl="0" marL="623888" rtl="0" algn="ctr">
              <a:spcBef>
                <a:spcPts val="640"/>
              </a:spcBef>
              <a:spcAft>
                <a:spcPts val="0"/>
              </a:spcAft>
              <a:buSzPts val="3200"/>
              <a:buNone/>
            </a:pPr>
            <a:r>
              <a:t/>
            </a:r>
            <a:endParaRPr/>
          </a:p>
        </p:txBody>
      </p:sp>
      <p:sp>
        <p:nvSpPr>
          <p:cNvPr id="282" name="Google Shape;282;p19"/>
          <p:cNvSpPr txBox="1"/>
          <p:nvPr>
            <p:ph idx="3" type="body"/>
          </p:nvPr>
        </p:nvSpPr>
        <p:spPr>
          <a:xfrm>
            <a:off x="457200" y="3048000"/>
            <a:ext cx="8229600" cy="685800"/>
          </a:xfrm>
          <a:prstGeom prst="rect">
            <a:avLst/>
          </a:prstGeom>
          <a:noFill/>
          <a:ln>
            <a:noFill/>
          </a:ln>
        </p:spPr>
        <p:txBody>
          <a:bodyPr anchorCtr="0" anchor="t" bIns="45700" lIns="91425" spcFirstLastPara="1" rIns="91425" wrap="square" tIns="45700">
            <a:noAutofit/>
          </a:bodyPr>
          <a:lstStyle/>
          <a:p>
            <a:pPr indent="0" lvl="0" marL="346075" rtl="0" algn="ctr">
              <a:spcBef>
                <a:spcPts val="0"/>
              </a:spcBef>
              <a:spcAft>
                <a:spcPts val="0"/>
              </a:spcAft>
              <a:buSzPts val="3200"/>
              <a:buNone/>
            </a:pPr>
            <a:r>
              <a:rPr lang="en-US">
                <a:solidFill>
                  <a:srgbClr val="CC3300"/>
                </a:solidFill>
              </a:rPr>
              <a:t>T</a:t>
            </a:r>
            <a:r>
              <a:rPr baseline="-25000" lang="en-US">
                <a:solidFill>
                  <a:srgbClr val="CC3300"/>
                </a:solidFill>
              </a:rPr>
              <a:t>m</a:t>
            </a:r>
            <a:r>
              <a:rPr lang="en-US">
                <a:solidFill>
                  <a:srgbClr val="CC3300"/>
                </a:solidFill>
              </a:rPr>
              <a:t> = 4</a:t>
            </a:r>
            <a:r>
              <a:rPr lang="en-US">
                <a:solidFill>
                  <a:srgbClr val="CC3300"/>
                </a:solidFill>
                <a:latin typeface="Times New Roman"/>
                <a:ea typeface="Times New Roman"/>
                <a:cs typeface="Times New Roman"/>
                <a:sym typeface="Times New Roman"/>
              </a:rPr>
              <a:t>°</a:t>
            </a:r>
            <a:r>
              <a:rPr lang="en-US">
                <a:solidFill>
                  <a:srgbClr val="CC3300"/>
                </a:solidFill>
              </a:rPr>
              <a:t> (G C) + 2</a:t>
            </a:r>
            <a:r>
              <a:rPr lang="en-US">
                <a:solidFill>
                  <a:srgbClr val="CC3300"/>
                </a:solidFill>
                <a:latin typeface="Cambria"/>
                <a:ea typeface="Cambria"/>
                <a:cs typeface="Cambria"/>
                <a:sym typeface="Cambria"/>
              </a:rPr>
              <a:t>J</a:t>
            </a:r>
            <a:r>
              <a:rPr lang="en-US">
                <a:solidFill>
                  <a:srgbClr val="CC3300"/>
                </a:solidFill>
                <a:latin typeface="Times New Roman"/>
                <a:ea typeface="Times New Roman"/>
                <a:cs typeface="Times New Roman"/>
                <a:sym typeface="Times New Roman"/>
              </a:rPr>
              <a:t>°</a:t>
            </a:r>
            <a:r>
              <a:rPr lang="en-US">
                <a:solidFill>
                  <a:srgbClr val="CC3300"/>
                </a:solidFill>
              </a:rPr>
              <a:t> (A T)</a:t>
            </a:r>
            <a:endParaRPr>
              <a:solidFill>
                <a:srgbClr val="CC33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Objectives</a:t>
            </a:r>
            <a:endParaRPr/>
          </a:p>
        </p:txBody>
      </p:sp>
      <p:sp>
        <p:nvSpPr>
          <p:cNvPr id="152" name="Google Shape;152;p2"/>
          <p:cNvSpPr txBox="1"/>
          <p:nvPr>
            <p:ph idx="1" type="body"/>
          </p:nvPr>
        </p:nvSpPr>
        <p:spPr>
          <a:xfrm>
            <a:off x="457200" y="1195349"/>
            <a:ext cx="7696200" cy="48244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Describe how restriction enzyme sites are mapped on D N A.</a:t>
            </a:r>
            <a:endParaRPr/>
          </a:p>
          <a:p>
            <a:pPr indent="-277813" lvl="0" marL="623888" rtl="0" algn="l">
              <a:spcBef>
                <a:spcPts val="640"/>
              </a:spcBef>
              <a:spcAft>
                <a:spcPts val="0"/>
              </a:spcAft>
              <a:buSzPts val="3200"/>
              <a:buChar char="▪"/>
            </a:pPr>
            <a:r>
              <a:rPr lang="en-US"/>
              <a:t>Construct a restriction enzyme map of a D N A plasmid or fragment.</a:t>
            </a:r>
            <a:endParaRPr/>
          </a:p>
          <a:p>
            <a:pPr indent="-277813" lvl="0" marL="623888" rtl="0" algn="l">
              <a:spcBef>
                <a:spcPts val="640"/>
              </a:spcBef>
              <a:spcAft>
                <a:spcPts val="0"/>
              </a:spcAft>
              <a:buSzPts val="3200"/>
              <a:buChar char="▪"/>
            </a:pPr>
            <a:r>
              <a:rPr lang="en-US"/>
              <a:t>Diagram the Southern blot procedure. </a:t>
            </a:r>
            <a:endParaRPr/>
          </a:p>
          <a:p>
            <a:pPr indent="-277813" lvl="0" marL="623888" rtl="0" algn="l">
              <a:spcBef>
                <a:spcPts val="640"/>
              </a:spcBef>
              <a:spcAft>
                <a:spcPts val="0"/>
              </a:spcAft>
              <a:buSzPts val="3200"/>
              <a:buChar char="▪"/>
            </a:pPr>
            <a:r>
              <a:rPr lang="en-US"/>
              <a:t>Define </a:t>
            </a:r>
            <a:r>
              <a:rPr i="1" lang="en-US"/>
              <a:t>hybridization, stringency, and melting temperature.</a:t>
            </a:r>
            <a:endParaRPr/>
          </a:p>
          <a:p>
            <a:pPr indent="-277813" lvl="0" marL="623888" rtl="0" algn="l">
              <a:spcBef>
                <a:spcPts val="640"/>
              </a:spcBef>
              <a:spcAft>
                <a:spcPts val="0"/>
              </a:spcAft>
              <a:buSzPts val="3200"/>
              <a:buChar char="▪"/>
            </a:pPr>
            <a:r>
              <a:rPr lang="en-US"/>
              <a:t>Calculate the melting temperature of a given sequence of d s D N A.</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7" name="Shape 287"/>
        <p:cNvGrpSpPr/>
        <p:nvPr/>
      </p:nvGrpSpPr>
      <p:grpSpPr>
        <a:xfrm>
          <a:off x="0" y="0"/>
          <a:ext cx="0" cy="0"/>
          <a:chOff x="0" y="0"/>
          <a:chExt cx="0" cy="0"/>
        </a:xfrm>
      </p:grpSpPr>
      <p:sp>
        <p:nvSpPr>
          <p:cNvPr id="288" name="Google Shape;288;p20"/>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Stringency</a:t>
            </a:r>
            <a:endParaRPr/>
          </a:p>
        </p:txBody>
      </p:sp>
      <p:sp>
        <p:nvSpPr>
          <p:cNvPr id="289" name="Google Shape;289;p20"/>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solidFill>
                  <a:srgbClr val="FF0000"/>
                </a:solidFill>
              </a:rPr>
              <a:t>Stringency</a:t>
            </a:r>
            <a:r>
              <a:rPr lang="en-US"/>
              <a:t> describes the conditions under which hybridization takes place</a:t>
            </a:r>
            <a:endParaRPr/>
          </a:p>
          <a:p>
            <a:pPr indent="-277813" lvl="0" marL="623888" rtl="0" algn="l">
              <a:spcBef>
                <a:spcPts val="640"/>
              </a:spcBef>
              <a:spcAft>
                <a:spcPts val="0"/>
              </a:spcAft>
              <a:buSzPts val="3200"/>
              <a:buChar char="▪"/>
            </a:pPr>
            <a:r>
              <a:rPr lang="en-US"/>
              <a:t>Formamide concentration increases stringency</a:t>
            </a:r>
            <a:endParaRPr/>
          </a:p>
          <a:p>
            <a:pPr indent="-277813" lvl="0" marL="623888" rtl="0" algn="l">
              <a:spcBef>
                <a:spcPts val="640"/>
              </a:spcBef>
              <a:spcAft>
                <a:spcPts val="0"/>
              </a:spcAft>
              <a:buSzPts val="3200"/>
              <a:buChar char="▪"/>
            </a:pPr>
            <a:r>
              <a:rPr lang="en-US"/>
              <a:t>Low salt increases stringency</a:t>
            </a:r>
            <a:endParaRPr/>
          </a:p>
          <a:p>
            <a:pPr indent="-277813" lvl="0" marL="623888" rtl="0" algn="l">
              <a:spcBef>
                <a:spcPts val="640"/>
              </a:spcBef>
              <a:spcAft>
                <a:spcPts val="0"/>
              </a:spcAft>
              <a:buSzPts val="3200"/>
              <a:buChar char="▪"/>
            </a:pPr>
            <a:r>
              <a:rPr lang="en-US"/>
              <a:t>Heat increases stringency</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21"/>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Radioactive Detection</a:t>
            </a:r>
            <a:endParaRPr/>
          </a:p>
        </p:txBody>
      </p:sp>
      <p:pic>
        <p:nvPicPr>
          <p:cNvPr descr="A D N A or R N A probe is labeled with phosphorous atoms to target sequences on a nitrocellulose membrane. The probe is bound to fragments. The fragments are detected by exposing x-ray film to the nitrocellulose membrane.&#10;" id="296" name="Google Shape;296;p21"/>
          <p:cNvPicPr preferRelativeResize="0"/>
          <p:nvPr>
            <p:ph idx="1" type="body"/>
          </p:nvPr>
        </p:nvPicPr>
        <p:blipFill rotWithShape="1">
          <a:blip r:embed="rId3">
            <a:alphaModFix/>
          </a:blip>
          <a:srcRect b="0" l="0" r="0" t="0"/>
          <a:stretch/>
        </p:blipFill>
        <p:spPr>
          <a:xfrm>
            <a:off x="3048000" y="1295400"/>
            <a:ext cx="3176016" cy="4828929"/>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sp>
        <p:nvSpPr>
          <p:cNvPr id="302" name="Google Shape;302;p22"/>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Nonradioactive Detection</a:t>
            </a:r>
            <a:endParaRPr/>
          </a:p>
        </p:txBody>
      </p:sp>
      <p:pic>
        <p:nvPicPr>
          <p:cNvPr descr="A representation of indirect nonradioactive detection is shown. The probe is attached to digoxigenin or biotin. Following hybridization, antibodies bind the probe to digoxigenin or streptavidin conjugated to alkaline phosphatase (A P). Next, this is exposed to color- or light- producing substrates of A P. Color is produced  on the nitrocellulose membrane or light is detected by x-ray film." id="303" name="Google Shape;303;p22"/>
          <p:cNvPicPr preferRelativeResize="0"/>
          <p:nvPr>
            <p:ph idx="1" type="body"/>
          </p:nvPr>
        </p:nvPicPr>
        <p:blipFill rotWithShape="1">
          <a:blip r:embed="rId3">
            <a:alphaModFix/>
          </a:blip>
          <a:srcRect b="0" l="0" r="0" t="0"/>
          <a:stretch/>
        </p:blipFill>
        <p:spPr>
          <a:xfrm>
            <a:off x="3124200" y="1276000"/>
            <a:ext cx="2743200" cy="4791257"/>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sp>
        <p:nvSpPr>
          <p:cNvPr id="309" name="Google Shape;309;p23"/>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Detection of Bound Probe</a:t>
            </a:r>
            <a:endParaRPr/>
          </a:p>
        </p:txBody>
      </p:sp>
      <p:sp>
        <p:nvSpPr>
          <p:cNvPr id="310" name="Google Shape;310;p23"/>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solidFill>
                  <a:srgbClr val="FF0000"/>
                </a:solidFill>
              </a:rPr>
              <a:t>Radioactive</a:t>
            </a:r>
            <a:r>
              <a:rPr lang="en-US"/>
              <a:t> or </a:t>
            </a:r>
            <a:r>
              <a:rPr lang="en-US">
                <a:solidFill>
                  <a:srgbClr val="FF0000"/>
                </a:solidFill>
              </a:rPr>
              <a:t>chemiluminescent</a:t>
            </a:r>
            <a:r>
              <a:rPr lang="en-US"/>
              <a:t> detection requires exposure of the blot to autoradiography film</a:t>
            </a:r>
            <a:endParaRPr/>
          </a:p>
          <a:p>
            <a:pPr indent="-277813" lvl="0" marL="623888" rtl="0" algn="l">
              <a:spcBef>
                <a:spcPts val="640"/>
              </a:spcBef>
              <a:spcAft>
                <a:spcPts val="0"/>
              </a:spcAft>
              <a:buSzPts val="3200"/>
              <a:buChar char="▪"/>
            </a:pPr>
            <a:r>
              <a:rPr lang="en-US">
                <a:solidFill>
                  <a:srgbClr val="FF0000"/>
                </a:solidFill>
              </a:rPr>
              <a:t>Chromogenic</a:t>
            </a:r>
            <a:r>
              <a:rPr lang="en-US"/>
              <a:t> detection occurs directly on the blot</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5" name="Shape 315"/>
        <p:cNvGrpSpPr/>
        <p:nvPr/>
      </p:nvGrpSpPr>
      <p:grpSpPr>
        <a:xfrm>
          <a:off x="0" y="0"/>
          <a:ext cx="0" cy="0"/>
          <a:chOff x="0" y="0"/>
          <a:chExt cx="0" cy="0"/>
        </a:xfrm>
      </p:grpSpPr>
      <p:sp>
        <p:nvSpPr>
          <p:cNvPr id="316" name="Google Shape;316;p24"/>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Northern Blot</a:t>
            </a:r>
            <a:endParaRPr/>
          </a:p>
        </p:txBody>
      </p:sp>
      <p:sp>
        <p:nvSpPr>
          <p:cNvPr id="317" name="Google Shape;317;p24"/>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No restriction digestion required</a:t>
            </a:r>
            <a:endParaRPr/>
          </a:p>
          <a:p>
            <a:pPr indent="-277813" lvl="0" marL="623888" rtl="0" algn="l">
              <a:spcBef>
                <a:spcPts val="640"/>
              </a:spcBef>
              <a:spcAft>
                <a:spcPts val="0"/>
              </a:spcAft>
              <a:buSzPts val="3200"/>
              <a:buChar char="▪"/>
            </a:pPr>
            <a:r>
              <a:rPr lang="en-US"/>
              <a:t>R N A is blotted to membranes </a:t>
            </a:r>
            <a:endParaRPr/>
          </a:p>
          <a:p>
            <a:pPr indent="-277813" lvl="0" marL="623888" rtl="0" algn="l">
              <a:spcBef>
                <a:spcPts val="640"/>
              </a:spcBef>
              <a:spcAft>
                <a:spcPts val="0"/>
              </a:spcAft>
              <a:buSzPts val="3200"/>
              <a:buChar char="▪"/>
            </a:pPr>
            <a:r>
              <a:rPr lang="en-US"/>
              <a:t>Probes are labeled antisense R N A or D N A</a:t>
            </a:r>
            <a:endParaRPr/>
          </a:p>
          <a:p>
            <a:pPr indent="-277813" lvl="0" marL="623888" rtl="0" algn="l">
              <a:spcBef>
                <a:spcPts val="640"/>
              </a:spcBef>
              <a:spcAft>
                <a:spcPts val="0"/>
              </a:spcAft>
              <a:buSzPts val="3200"/>
              <a:buChar char="▪"/>
            </a:pPr>
            <a:r>
              <a:rPr lang="en-US"/>
              <a:t>Internal/loading controls are required</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2" name="Shape 322"/>
        <p:cNvGrpSpPr/>
        <p:nvPr/>
      </p:nvGrpSpPr>
      <p:grpSpPr>
        <a:xfrm>
          <a:off x="0" y="0"/>
          <a:ext cx="0" cy="0"/>
          <a:chOff x="0" y="0"/>
          <a:chExt cx="0" cy="0"/>
        </a:xfrm>
      </p:grpSpPr>
      <p:sp>
        <p:nvSpPr>
          <p:cNvPr id="323" name="Google Shape;323;p25"/>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Western Blot</a:t>
            </a:r>
            <a:endParaRPr/>
          </a:p>
        </p:txBody>
      </p:sp>
      <p:sp>
        <p:nvSpPr>
          <p:cNvPr id="324" name="Google Shape;324;p25"/>
          <p:cNvSpPr txBox="1"/>
          <p:nvPr>
            <p:ph idx="1" type="body"/>
          </p:nvPr>
        </p:nvSpPr>
        <p:spPr>
          <a:xfrm>
            <a:off x="457200" y="1195349"/>
            <a:ext cx="84582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Serum, cell lysate, or protein extract is separated on S D S-polyacrylamide gels (S D S-P A G E) or isoelectric focusing gels (I E F)</a:t>
            </a:r>
            <a:endParaRPr/>
          </a:p>
          <a:p>
            <a:pPr indent="-277813" lvl="0" marL="623888" rtl="0" algn="l">
              <a:spcBef>
                <a:spcPts val="640"/>
              </a:spcBef>
              <a:spcAft>
                <a:spcPts val="0"/>
              </a:spcAft>
              <a:buSzPts val="3200"/>
              <a:buChar char="▪"/>
            </a:pPr>
            <a:r>
              <a:rPr lang="en-US"/>
              <a:t>Samples are treated with denaturant, such as mixing 1:1 with 0.04 M Tris-H C l, p H 6.8, 0.1% S D S</a:t>
            </a:r>
            <a:endParaRPr/>
          </a:p>
          <a:p>
            <a:pPr indent="-277813" lvl="0" marL="623888" rtl="0" algn="l">
              <a:spcBef>
                <a:spcPts val="640"/>
              </a:spcBef>
              <a:spcAft>
                <a:spcPts val="0"/>
              </a:spcAft>
              <a:buSzPts val="3200"/>
              <a:buChar char="▪"/>
            </a:pPr>
            <a:r>
              <a:rPr lang="en-US"/>
              <a:t>5% to 20% polyacrylamide gels</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9" name="Shape 329"/>
        <p:cNvGrpSpPr/>
        <p:nvPr/>
      </p:nvGrpSpPr>
      <p:grpSpPr>
        <a:xfrm>
          <a:off x="0" y="0"/>
          <a:ext cx="0" cy="0"/>
          <a:chOff x="0" y="0"/>
          <a:chExt cx="0" cy="0"/>
        </a:xfrm>
      </p:grpSpPr>
      <p:sp>
        <p:nvSpPr>
          <p:cNvPr id="330" name="Google Shape;330;p26"/>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Western Blot (continued)</a:t>
            </a:r>
            <a:endParaRPr/>
          </a:p>
        </p:txBody>
      </p:sp>
      <p:sp>
        <p:nvSpPr>
          <p:cNvPr id="331" name="Google Shape;331;p26"/>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Proteins may be renatured before blotting to optimize antibody (probe)-epitope binding</a:t>
            </a:r>
            <a:endParaRPr/>
          </a:p>
          <a:p>
            <a:pPr indent="-277813" lvl="0" marL="623888" rtl="0" algn="l">
              <a:spcBef>
                <a:spcPts val="640"/>
              </a:spcBef>
              <a:spcAft>
                <a:spcPts val="0"/>
              </a:spcAft>
              <a:buSzPts val="3200"/>
              <a:buChar char="▪"/>
            </a:pPr>
            <a:r>
              <a:rPr lang="en-US"/>
              <a:t>Proteins are blotted to membranes by capillary or electrophoretic transfer </a:t>
            </a:r>
            <a:endParaRPr/>
          </a:p>
          <a:p>
            <a:pPr indent="-277813" lvl="0" marL="623888" rtl="0" algn="l">
              <a:spcBef>
                <a:spcPts val="640"/>
              </a:spcBef>
              <a:spcAft>
                <a:spcPts val="0"/>
              </a:spcAft>
              <a:buSzPts val="3200"/>
              <a:buChar char="▪"/>
            </a:pPr>
            <a:r>
              <a:rPr lang="en-US"/>
              <a:t>Probes are specific binding proteins, polyclonal antibodies, or monoclonal </a:t>
            </a:r>
            <a:r>
              <a:rPr lang="en-US">
                <a:solidFill>
                  <a:srgbClr val="28805C"/>
                </a:solidFill>
              </a:rPr>
              <a:t>antibodies</a:t>
            </a:r>
            <a:endParaRPr>
              <a:solidFill>
                <a:srgbClr val="28805C"/>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6" name="Shape 336"/>
        <p:cNvGrpSpPr/>
        <p:nvPr/>
      </p:nvGrpSpPr>
      <p:grpSpPr>
        <a:xfrm>
          <a:off x="0" y="0"/>
          <a:ext cx="0" cy="0"/>
          <a:chOff x="0" y="0"/>
          <a:chExt cx="0" cy="0"/>
        </a:xfrm>
      </p:grpSpPr>
      <p:sp>
        <p:nvSpPr>
          <p:cNvPr id="337" name="Google Shape;337;p27"/>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Filter-Based Hybridization Technologies</a:t>
            </a:r>
            <a:endParaRPr/>
          </a:p>
        </p:txBody>
      </p:sp>
      <p:graphicFrame>
        <p:nvGraphicFramePr>
          <p:cNvPr id="338" name="Google Shape;338;p27"/>
          <p:cNvGraphicFramePr/>
          <p:nvPr/>
        </p:nvGraphicFramePr>
        <p:xfrm>
          <a:off x="457200" y="1752600"/>
          <a:ext cx="3000000" cy="3000000"/>
        </p:xfrm>
        <a:graphic>
          <a:graphicData uri="http://schemas.openxmlformats.org/drawingml/2006/table">
            <a:tbl>
              <a:tblPr bandRow="1" firstRow="1">
                <a:noFill/>
                <a:tableStyleId>{721AF0A6-57FD-4467-9AAD-A65A7CE38A9F}</a:tableStyleId>
              </a:tblPr>
              <a:tblGrid>
                <a:gridCol w="2743200"/>
                <a:gridCol w="2743200"/>
                <a:gridCol w="2743200"/>
              </a:tblGrid>
              <a:tr h="370850">
                <a:tc>
                  <a:txBody>
                    <a:bodyPr/>
                    <a:lstStyle/>
                    <a:p>
                      <a:pPr indent="0" lvl="0" marL="0" marR="0" rtl="0" algn="ctr">
                        <a:spcBef>
                          <a:spcPts val="0"/>
                        </a:spcBef>
                        <a:spcAft>
                          <a:spcPts val="0"/>
                        </a:spcAft>
                        <a:buNone/>
                      </a:pPr>
                      <a:r>
                        <a:t/>
                      </a:r>
                      <a:endParaRPr sz="2400"/>
                    </a:p>
                  </a:txBody>
                  <a:tcPr marT="45725" marB="45725" marR="91450" marL="91450"/>
                </a:tc>
                <a:tc>
                  <a:txBody>
                    <a:bodyPr/>
                    <a:lstStyle/>
                    <a:p>
                      <a:pPr indent="0" lvl="0" marL="0" marR="0" rtl="0" algn="ctr">
                        <a:lnSpc>
                          <a:spcPct val="100000"/>
                        </a:lnSpc>
                        <a:spcBef>
                          <a:spcPts val="0"/>
                        </a:spcBef>
                        <a:spcAft>
                          <a:spcPts val="0"/>
                        </a:spcAft>
                        <a:buClr>
                          <a:schemeClr val="lt2"/>
                        </a:buClr>
                        <a:buSzPts val="1800"/>
                        <a:buFont typeface="Calibri"/>
                        <a:buNone/>
                      </a:pPr>
                      <a:r>
                        <a:rPr lang="en-US" sz="1800">
                          <a:solidFill>
                            <a:schemeClr val="lt2"/>
                          </a:solidFill>
                        </a:rPr>
                        <a:t>Target</a:t>
                      </a:r>
                      <a:endParaRPr sz="1800">
                        <a:solidFill>
                          <a:schemeClr val="lt2"/>
                        </a:solidFill>
                      </a:endParaRPr>
                    </a:p>
                  </a:txBody>
                  <a:tcPr marT="45725" marB="45725" marR="91450" marL="91450"/>
                </a:tc>
                <a:tc>
                  <a:txBody>
                    <a:bodyPr/>
                    <a:lstStyle/>
                    <a:p>
                      <a:pPr indent="0" lvl="0" marL="0" marR="0" rtl="0" algn="ctr">
                        <a:lnSpc>
                          <a:spcPct val="100000"/>
                        </a:lnSpc>
                        <a:spcBef>
                          <a:spcPts val="0"/>
                        </a:spcBef>
                        <a:spcAft>
                          <a:spcPts val="0"/>
                        </a:spcAft>
                        <a:buClr>
                          <a:schemeClr val="lt2"/>
                        </a:buClr>
                        <a:buSzPts val="1800"/>
                        <a:buFont typeface="Calibri"/>
                        <a:buNone/>
                      </a:pPr>
                      <a:r>
                        <a:rPr lang="en-US" sz="1800">
                          <a:solidFill>
                            <a:schemeClr val="lt2"/>
                          </a:solidFill>
                        </a:rPr>
                        <a:t>Probe</a:t>
                      </a:r>
                      <a:endParaRPr/>
                    </a:p>
                  </a:txBody>
                  <a:tcPr marT="45725" marB="45725" marR="91450" marL="91450"/>
                </a:tc>
              </a:tr>
              <a:tr h="370850">
                <a:tc>
                  <a:txBody>
                    <a:bodyPr/>
                    <a:lstStyle/>
                    <a:p>
                      <a:pPr indent="0" lvl="0" marL="0" marR="0" rtl="0" algn="ctr">
                        <a:lnSpc>
                          <a:spcPct val="100000"/>
                        </a:lnSpc>
                        <a:spcBef>
                          <a:spcPts val="0"/>
                        </a:spcBef>
                        <a:spcAft>
                          <a:spcPts val="0"/>
                        </a:spcAft>
                        <a:buClr>
                          <a:srgbClr val="7F7F7F"/>
                        </a:buClr>
                        <a:buSzPts val="1800"/>
                        <a:buFont typeface="Calibri"/>
                        <a:buNone/>
                      </a:pPr>
                      <a:r>
                        <a:rPr lang="en-US" sz="1800">
                          <a:solidFill>
                            <a:srgbClr val="7F7F7F"/>
                          </a:solidFill>
                        </a:rPr>
                        <a:t>Southern blot</a:t>
                      </a:r>
                      <a:endParaRPr sz="1800">
                        <a:solidFill>
                          <a:srgbClr val="7F7F7F"/>
                        </a:solidFill>
                      </a:endParaRPr>
                    </a:p>
                  </a:txBody>
                  <a:tcPr marT="45725" marB="45725" marR="91450" marL="91450"/>
                </a:tc>
                <a:tc>
                  <a:txBody>
                    <a:bodyPr/>
                    <a:lstStyle/>
                    <a:p>
                      <a:pPr indent="0" lvl="0" marL="0" marR="0" rtl="0" algn="ctr">
                        <a:lnSpc>
                          <a:spcPct val="100000"/>
                        </a:lnSpc>
                        <a:spcBef>
                          <a:spcPts val="0"/>
                        </a:spcBef>
                        <a:spcAft>
                          <a:spcPts val="0"/>
                        </a:spcAft>
                        <a:buClr>
                          <a:srgbClr val="7F7F7F"/>
                        </a:buClr>
                        <a:buSzPts val="1800"/>
                        <a:buFont typeface="Calibri"/>
                        <a:buNone/>
                      </a:pPr>
                      <a:r>
                        <a:rPr lang="en-US" sz="1800">
                          <a:solidFill>
                            <a:srgbClr val="7F7F7F"/>
                          </a:solidFill>
                        </a:rPr>
                        <a:t> D N A</a:t>
                      </a:r>
                      <a:endParaRPr sz="1800">
                        <a:solidFill>
                          <a:srgbClr val="7F7F7F"/>
                        </a:solidFill>
                      </a:endParaRPr>
                    </a:p>
                  </a:txBody>
                  <a:tcPr marT="45725" marB="45725" marR="91450" marL="91450"/>
                </a:tc>
                <a:tc>
                  <a:txBody>
                    <a:bodyPr/>
                    <a:lstStyle/>
                    <a:p>
                      <a:pPr indent="0" lvl="0" marL="0" marR="0" rtl="0" algn="ctr">
                        <a:lnSpc>
                          <a:spcPct val="100000"/>
                        </a:lnSpc>
                        <a:spcBef>
                          <a:spcPts val="0"/>
                        </a:spcBef>
                        <a:spcAft>
                          <a:spcPts val="0"/>
                        </a:spcAft>
                        <a:buClr>
                          <a:srgbClr val="7F7F7F"/>
                        </a:buClr>
                        <a:buSzPts val="1800"/>
                        <a:buFont typeface="Calibri"/>
                        <a:buNone/>
                      </a:pPr>
                      <a:r>
                        <a:rPr lang="en-US" sz="1800">
                          <a:solidFill>
                            <a:srgbClr val="7F7F7F"/>
                          </a:solidFill>
                        </a:rPr>
                        <a:t>Nucleic acid</a:t>
                      </a:r>
                      <a:endParaRPr sz="1800">
                        <a:solidFill>
                          <a:srgbClr val="7F7F7F"/>
                        </a:solidFill>
                      </a:endParaRPr>
                    </a:p>
                  </a:txBody>
                  <a:tcPr marT="45725" marB="45725" marR="91450" marL="91450"/>
                </a:tc>
              </a:tr>
              <a:tr h="370850">
                <a:tc>
                  <a:txBody>
                    <a:bodyPr/>
                    <a:lstStyle/>
                    <a:p>
                      <a:pPr indent="0" lvl="0" marL="0" marR="0" rtl="0" algn="ctr">
                        <a:lnSpc>
                          <a:spcPct val="100000"/>
                        </a:lnSpc>
                        <a:spcBef>
                          <a:spcPts val="0"/>
                        </a:spcBef>
                        <a:spcAft>
                          <a:spcPts val="0"/>
                        </a:spcAft>
                        <a:buClr>
                          <a:srgbClr val="7F7F7F"/>
                        </a:buClr>
                        <a:buSzPts val="1800"/>
                        <a:buFont typeface="Calibri"/>
                        <a:buNone/>
                      </a:pPr>
                      <a:r>
                        <a:rPr lang="en-US" sz="1800">
                          <a:solidFill>
                            <a:srgbClr val="7F7F7F"/>
                          </a:solidFill>
                        </a:rPr>
                        <a:t>northern blot</a:t>
                      </a:r>
                      <a:endParaRPr sz="1800">
                        <a:solidFill>
                          <a:srgbClr val="7F7F7F"/>
                        </a:solidFill>
                      </a:endParaRPr>
                    </a:p>
                  </a:txBody>
                  <a:tcPr marT="45725" marB="45725" marR="91450" marL="91450"/>
                </a:tc>
                <a:tc>
                  <a:txBody>
                    <a:bodyPr/>
                    <a:lstStyle/>
                    <a:p>
                      <a:pPr indent="0" lvl="0" marL="0" marR="0" rtl="0" algn="ctr">
                        <a:lnSpc>
                          <a:spcPct val="100000"/>
                        </a:lnSpc>
                        <a:spcBef>
                          <a:spcPts val="0"/>
                        </a:spcBef>
                        <a:spcAft>
                          <a:spcPts val="0"/>
                        </a:spcAft>
                        <a:buClr>
                          <a:srgbClr val="7F7F7F"/>
                        </a:buClr>
                        <a:buSzPts val="1800"/>
                        <a:buFont typeface="Calibri"/>
                        <a:buNone/>
                      </a:pPr>
                      <a:r>
                        <a:rPr lang="en-US" sz="1800">
                          <a:solidFill>
                            <a:srgbClr val="7F7F7F"/>
                          </a:solidFill>
                        </a:rPr>
                        <a:t> R N A</a:t>
                      </a:r>
                      <a:endParaRPr sz="1800">
                        <a:solidFill>
                          <a:srgbClr val="7F7F7F"/>
                        </a:solidFill>
                      </a:endParaRPr>
                    </a:p>
                  </a:txBody>
                  <a:tcPr marT="45725" marB="45725" marR="91450" marL="91450"/>
                </a:tc>
                <a:tc>
                  <a:txBody>
                    <a:bodyPr/>
                    <a:lstStyle/>
                    <a:p>
                      <a:pPr indent="0" lvl="0" marL="0" marR="0" rtl="0" algn="ctr">
                        <a:lnSpc>
                          <a:spcPct val="100000"/>
                        </a:lnSpc>
                        <a:spcBef>
                          <a:spcPts val="0"/>
                        </a:spcBef>
                        <a:spcAft>
                          <a:spcPts val="0"/>
                        </a:spcAft>
                        <a:buClr>
                          <a:srgbClr val="7F7F7F"/>
                        </a:buClr>
                        <a:buSzPts val="1800"/>
                        <a:buFont typeface="Calibri"/>
                        <a:buNone/>
                      </a:pPr>
                      <a:r>
                        <a:rPr lang="en-US" sz="1800">
                          <a:solidFill>
                            <a:srgbClr val="7F7F7F"/>
                          </a:solidFill>
                        </a:rPr>
                        <a:t>Nucleic acid</a:t>
                      </a:r>
                      <a:endParaRPr/>
                    </a:p>
                  </a:txBody>
                  <a:tcPr marT="45725" marB="45725" marR="91450" marL="91450"/>
                </a:tc>
              </a:tr>
              <a:tr h="370850">
                <a:tc>
                  <a:txBody>
                    <a:bodyPr/>
                    <a:lstStyle/>
                    <a:p>
                      <a:pPr indent="0" lvl="0" marL="0" marR="0" rtl="0" algn="ctr">
                        <a:lnSpc>
                          <a:spcPct val="100000"/>
                        </a:lnSpc>
                        <a:spcBef>
                          <a:spcPts val="0"/>
                        </a:spcBef>
                        <a:spcAft>
                          <a:spcPts val="0"/>
                        </a:spcAft>
                        <a:buClr>
                          <a:srgbClr val="7F7F7F"/>
                        </a:buClr>
                        <a:buSzPts val="1800"/>
                        <a:buFont typeface="Calibri"/>
                        <a:buNone/>
                      </a:pPr>
                      <a:r>
                        <a:rPr lang="en-US" sz="1800">
                          <a:solidFill>
                            <a:srgbClr val="7F7F7F"/>
                          </a:solidFill>
                        </a:rPr>
                        <a:t>western blot</a:t>
                      </a:r>
                      <a:endParaRPr sz="1800">
                        <a:solidFill>
                          <a:srgbClr val="7F7F7F"/>
                        </a:solidFill>
                      </a:endParaRPr>
                    </a:p>
                  </a:txBody>
                  <a:tcPr marT="45725" marB="45725" marR="91450" marL="91450"/>
                </a:tc>
                <a:tc>
                  <a:txBody>
                    <a:bodyPr/>
                    <a:lstStyle/>
                    <a:p>
                      <a:pPr indent="0" lvl="0" marL="0" marR="0" rtl="0" algn="ctr">
                        <a:lnSpc>
                          <a:spcPct val="100000"/>
                        </a:lnSpc>
                        <a:spcBef>
                          <a:spcPts val="0"/>
                        </a:spcBef>
                        <a:spcAft>
                          <a:spcPts val="0"/>
                        </a:spcAft>
                        <a:buClr>
                          <a:srgbClr val="7F7F7F"/>
                        </a:buClr>
                        <a:buSzPts val="1800"/>
                        <a:buFont typeface="Calibri"/>
                        <a:buNone/>
                      </a:pPr>
                      <a:r>
                        <a:rPr lang="en-US" sz="1800">
                          <a:solidFill>
                            <a:srgbClr val="7F7F7F"/>
                          </a:solidFill>
                        </a:rPr>
                        <a:t>Protein</a:t>
                      </a:r>
                      <a:endParaRPr sz="1800">
                        <a:solidFill>
                          <a:srgbClr val="7F7F7F"/>
                        </a:solidFill>
                      </a:endParaRPr>
                    </a:p>
                  </a:txBody>
                  <a:tcPr marT="45725" marB="45725" marR="91450" marL="91450"/>
                </a:tc>
                <a:tc>
                  <a:txBody>
                    <a:bodyPr/>
                    <a:lstStyle/>
                    <a:p>
                      <a:pPr indent="0" lvl="0" marL="0" marR="0" rtl="0" algn="ctr">
                        <a:lnSpc>
                          <a:spcPct val="100000"/>
                        </a:lnSpc>
                        <a:spcBef>
                          <a:spcPts val="0"/>
                        </a:spcBef>
                        <a:spcAft>
                          <a:spcPts val="0"/>
                        </a:spcAft>
                        <a:buClr>
                          <a:srgbClr val="7F7F7F"/>
                        </a:buClr>
                        <a:buSzPts val="1800"/>
                        <a:buFont typeface="Calibri"/>
                        <a:buNone/>
                      </a:pPr>
                      <a:r>
                        <a:rPr lang="en-US" sz="1800">
                          <a:solidFill>
                            <a:srgbClr val="7F7F7F"/>
                          </a:solidFill>
                        </a:rPr>
                        <a:t>Protein</a:t>
                      </a:r>
                      <a:endParaRPr/>
                    </a:p>
                  </a:txBody>
                  <a:tcPr marT="45725" marB="45725" marR="91450" marL="91450"/>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3" name="Shape 343"/>
        <p:cNvGrpSpPr/>
        <p:nvPr/>
      </p:nvGrpSpPr>
      <p:grpSpPr>
        <a:xfrm>
          <a:off x="0" y="0"/>
          <a:ext cx="0" cy="0"/>
          <a:chOff x="0" y="0"/>
          <a:chExt cx="0" cy="0"/>
        </a:xfrm>
      </p:grpSpPr>
      <p:sp>
        <p:nvSpPr>
          <p:cNvPr id="344" name="Google Shape;344;p28"/>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Blotting Formats</a:t>
            </a:r>
            <a:endParaRPr/>
          </a:p>
        </p:txBody>
      </p:sp>
      <p:sp>
        <p:nvSpPr>
          <p:cNvPr id="345" name="Google Shape;345;p28"/>
          <p:cNvSpPr txBox="1"/>
          <p:nvPr>
            <p:ph idx="1" type="body"/>
          </p:nvPr>
        </p:nvSpPr>
        <p:spPr>
          <a:xfrm>
            <a:off x="457200" y="1195349"/>
            <a:ext cx="8229600" cy="4048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Dot blots</a:t>
            </a:r>
            <a:endParaRPr/>
          </a:p>
        </p:txBody>
      </p:sp>
      <p:sp>
        <p:nvSpPr>
          <p:cNvPr id="346" name="Google Shape;346;p28"/>
          <p:cNvSpPr txBox="1"/>
          <p:nvPr>
            <p:ph idx="2" type="body"/>
          </p:nvPr>
        </p:nvSpPr>
        <p:spPr>
          <a:xfrm>
            <a:off x="1371600" y="1681876"/>
            <a:ext cx="4953000" cy="1464734"/>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3200"/>
              <a:buNone/>
            </a:pPr>
            <a:r>
              <a:rPr lang="en-US"/>
              <a:t>Amplification analysis</a:t>
            </a:r>
            <a:endParaRPr/>
          </a:p>
          <a:p>
            <a:pPr indent="0" lvl="0" marL="346075" rtl="0" algn="l">
              <a:spcBef>
                <a:spcPts val="0"/>
              </a:spcBef>
              <a:spcAft>
                <a:spcPts val="0"/>
              </a:spcAft>
              <a:buSzPts val="3200"/>
              <a:buNone/>
            </a:pPr>
            <a:r>
              <a:rPr lang="en-US"/>
              <a:t>Expression analysis (R N A)</a:t>
            </a:r>
            <a:endParaRPr/>
          </a:p>
          <a:p>
            <a:pPr indent="0" lvl="0" marL="346075" rtl="0" algn="l">
              <a:spcBef>
                <a:spcPts val="0"/>
              </a:spcBef>
              <a:spcAft>
                <a:spcPts val="0"/>
              </a:spcAft>
              <a:buSzPts val="3200"/>
              <a:buNone/>
            </a:pPr>
            <a:r>
              <a:rPr lang="en-US"/>
              <a:t>Mutation analysis</a:t>
            </a:r>
            <a:endParaRPr/>
          </a:p>
        </p:txBody>
      </p:sp>
      <p:sp>
        <p:nvSpPr>
          <p:cNvPr id="347" name="Google Shape;347;p28"/>
          <p:cNvSpPr txBox="1"/>
          <p:nvPr>
            <p:ph idx="3" type="body"/>
          </p:nvPr>
        </p:nvSpPr>
        <p:spPr>
          <a:xfrm>
            <a:off x="457200" y="3173505"/>
            <a:ext cx="8229600" cy="511459"/>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Reverse dot blots</a:t>
            </a:r>
            <a:endParaRPr/>
          </a:p>
        </p:txBody>
      </p:sp>
      <p:sp>
        <p:nvSpPr>
          <p:cNvPr id="348" name="Google Shape;348;p28"/>
          <p:cNvSpPr txBox="1"/>
          <p:nvPr>
            <p:ph idx="4" type="body"/>
          </p:nvPr>
        </p:nvSpPr>
        <p:spPr>
          <a:xfrm>
            <a:off x="457200" y="3720824"/>
            <a:ext cx="8229600" cy="470176"/>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Slot blots</a:t>
            </a:r>
            <a:endParaRPr/>
          </a:p>
        </p:txBody>
      </p:sp>
      <p:sp>
        <p:nvSpPr>
          <p:cNvPr id="349" name="Google Shape;349;p28"/>
          <p:cNvSpPr txBox="1"/>
          <p:nvPr>
            <p:ph idx="5" type="body"/>
          </p:nvPr>
        </p:nvSpPr>
        <p:spPr>
          <a:xfrm>
            <a:off x="1371600" y="4261747"/>
            <a:ext cx="4267200" cy="1005570"/>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3200"/>
              <a:buNone/>
            </a:pPr>
            <a:r>
              <a:rPr lang="en-US"/>
              <a:t>Amplification analysis</a:t>
            </a:r>
            <a:br>
              <a:rPr lang="en-US"/>
            </a:br>
            <a:r>
              <a:rPr lang="en-US"/>
              <a:t>Expression analysis</a:t>
            </a:r>
            <a:endParaRPr/>
          </a:p>
        </p:txBody>
      </p:sp>
      <p:pic>
        <p:nvPicPr>
          <p:cNvPr descr="Examples of a dot blot and a slot blot are shown. The dot blot is  composed of four vertical rows of open dots, each row has seven open dots. The target is side by side on the dot blot, three times. Positive, sensitivity, and negative control followed by a blank and no target are in the last two rows of the dot blot. The slot blot is composed of eight rows of oblong spots, each row has four oblong spots. Four samples are in duplicate with positive, sensitivity, and negative control followed by a blank in the top two rows." id="350" name="Google Shape;350;p28"/>
          <p:cNvPicPr preferRelativeResize="0"/>
          <p:nvPr>
            <p:ph idx="6" type="body"/>
          </p:nvPr>
        </p:nvPicPr>
        <p:blipFill rotWithShape="1">
          <a:blip r:embed="rId3">
            <a:alphaModFix/>
          </a:blip>
          <a:srcRect b="0" l="0" r="0" t="0"/>
          <a:stretch/>
        </p:blipFill>
        <p:spPr>
          <a:xfrm>
            <a:off x="5867399" y="5029200"/>
            <a:ext cx="3111101" cy="1063288"/>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5" name="Shape 355"/>
        <p:cNvGrpSpPr/>
        <p:nvPr/>
      </p:nvGrpSpPr>
      <p:grpSpPr>
        <a:xfrm>
          <a:off x="0" y="0"/>
          <a:ext cx="0" cy="0"/>
          <a:chOff x="0" y="0"/>
          <a:chExt cx="0" cy="0"/>
        </a:xfrm>
      </p:grpSpPr>
      <p:sp>
        <p:nvSpPr>
          <p:cNvPr id="356" name="Google Shape;356;p29"/>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Reverse Dot Blot</a:t>
            </a:r>
            <a:endParaRPr/>
          </a:p>
        </p:txBody>
      </p:sp>
      <p:pic>
        <p:nvPicPr>
          <p:cNvPr descr="A square with 7 columns and 5 rows of empty circles. The circles are spots of unlabeled probes (D N A specific for different genes)." id="357" name="Google Shape;357;p29"/>
          <p:cNvPicPr preferRelativeResize="0"/>
          <p:nvPr>
            <p:ph idx="1" type="body"/>
          </p:nvPr>
        </p:nvPicPr>
        <p:blipFill rotWithShape="1">
          <a:blip r:embed="rId3">
            <a:alphaModFix/>
          </a:blip>
          <a:srcRect b="0" l="0" r="0" t="0"/>
          <a:stretch/>
        </p:blipFill>
        <p:spPr>
          <a:xfrm>
            <a:off x="3078480" y="1365790"/>
            <a:ext cx="2987040" cy="1969008"/>
          </a:xfrm>
          <a:prstGeom prst="rect">
            <a:avLst/>
          </a:prstGeom>
          <a:noFill/>
          <a:ln>
            <a:noFill/>
          </a:ln>
        </p:spPr>
      </p:pic>
      <p:pic>
        <p:nvPicPr>
          <p:cNvPr descr="A square with 7 columns and 5 rows of circles; some are empty and some are colored. This depicts the same membrane after hybridization with the labeled test D N A.  Some genes will be present at greater levels than others or not at all.  The different colors indicate the degree to which the genes are present in the test D N A." id="358" name="Google Shape;358;p29"/>
          <p:cNvPicPr preferRelativeResize="0"/>
          <p:nvPr>
            <p:ph idx="2" type="body"/>
          </p:nvPr>
        </p:nvPicPr>
        <p:blipFill rotWithShape="1">
          <a:blip r:embed="rId4">
            <a:alphaModFix/>
          </a:blip>
          <a:srcRect b="0" l="0" r="0" t="0"/>
          <a:stretch/>
        </p:blipFill>
        <p:spPr>
          <a:xfrm>
            <a:off x="2033643" y="3810000"/>
            <a:ext cx="5076713" cy="2309813"/>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3"/>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Objectives (continued)</a:t>
            </a:r>
            <a:endParaRPr/>
          </a:p>
        </p:txBody>
      </p:sp>
      <p:sp>
        <p:nvSpPr>
          <p:cNvPr id="159" name="Google Shape;159;p3"/>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Describe comparative genomic hybridization (C G H).</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3" name="Shape 363"/>
        <p:cNvGrpSpPr/>
        <p:nvPr/>
      </p:nvGrpSpPr>
      <p:grpSpPr>
        <a:xfrm>
          <a:off x="0" y="0"/>
          <a:ext cx="0" cy="0"/>
          <a:chOff x="0" y="0"/>
          <a:chExt cx="0" cy="0"/>
        </a:xfrm>
      </p:grpSpPr>
      <p:sp>
        <p:nvSpPr>
          <p:cNvPr id="364" name="Google Shape;364;p30"/>
          <p:cNvSpPr txBox="1"/>
          <p:nvPr>
            <p:ph type="title"/>
          </p:nvPr>
        </p:nvSpPr>
        <p:spPr>
          <a:xfrm>
            <a:off x="756356" y="-14760"/>
            <a:ext cx="6939844" cy="1089529"/>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Comparative Genomic Hybridization (C G H)</a:t>
            </a:r>
            <a:endParaRPr/>
          </a:p>
        </p:txBody>
      </p:sp>
      <p:sp>
        <p:nvSpPr>
          <p:cNvPr id="365" name="Google Shape;365;p30"/>
          <p:cNvSpPr txBox="1"/>
          <p:nvPr>
            <p:ph idx="1" type="body"/>
          </p:nvPr>
        </p:nvSpPr>
        <p:spPr>
          <a:xfrm>
            <a:off x="457200" y="1195349"/>
            <a:ext cx="8229600" cy="31480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C G H arrays are reverse dot blots. </a:t>
            </a:r>
            <a:endParaRPr/>
          </a:p>
          <a:p>
            <a:pPr indent="-277813" lvl="0" marL="623888" rtl="0" algn="l">
              <a:spcBef>
                <a:spcPts val="640"/>
              </a:spcBef>
              <a:spcAft>
                <a:spcPts val="0"/>
              </a:spcAft>
              <a:buSzPts val="3200"/>
              <a:buChar char="▪"/>
            </a:pPr>
            <a:r>
              <a:rPr lang="en-US"/>
              <a:t>Test and reference D N A are labeled by incorporation of nucleotides covalently attached to fluorescent dyes</a:t>
            </a:r>
            <a:endParaRPr/>
          </a:p>
          <a:p>
            <a:pPr indent="-277813" lvl="0" marL="623888" rtl="0" algn="l">
              <a:spcBef>
                <a:spcPts val="640"/>
              </a:spcBef>
              <a:spcAft>
                <a:spcPts val="0"/>
              </a:spcAft>
              <a:buSzPts val="3200"/>
              <a:buChar char="▪"/>
            </a:pPr>
            <a:r>
              <a:rPr lang="en-US"/>
              <a:t>Test and reference D N A are hybridized to the probes on a chip</a:t>
            </a:r>
            <a:endParaRPr/>
          </a:p>
        </p:txBody>
      </p:sp>
      <p:pic>
        <p:nvPicPr>
          <p:cNvPr descr="Samples are labeled for array analysis: control and treated. Single-color fluorescent labeling is shown on the left. In single-color fluorescent labeling, duplicate chips are hybridized separately to two chips and compared. Dual-color fluorescent labeling is shown on the right. Treated and control samples are labeled using different color fluors and are hybridized to the same chip." id="366" name="Google Shape;366;p30"/>
          <p:cNvPicPr preferRelativeResize="0"/>
          <p:nvPr>
            <p:ph idx="2" type="body"/>
          </p:nvPr>
        </p:nvPicPr>
        <p:blipFill rotWithShape="1">
          <a:blip r:embed="rId3">
            <a:alphaModFix/>
          </a:blip>
          <a:srcRect b="0" l="0" r="0" t="0"/>
          <a:stretch/>
        </p:blipFill>
        <p:spPr>
          <a:xfrm>
            <a:off x="3069336" y="4495800"/>
            <a:ext cx="3005328" cy="1676400"/>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1" name="Shape 371"/>
        <p:cNvGrpSpPr/>
        <p:nvPr/>
      </p:nvGrpSpPr>
      <p:grpSpPr>
        <a:xfrm>
          <a:off x="0" y="0"/>
          <a:ext cx="0" cy="0"/>
          <a:chOff x="0" y="0"/>
          <a:chExt cx="0" cy="0"/>
        </a:xfrm>
      </p:grpSpPr>
      <p:sp>
        <p:nvSpPr>
          <p:cNvPr id="372" name="Google Shape;372;p31"/>
          <p:cNvSpPr txBox="1"/>
          <p:nvPr>
            <p:ph type="title"/>
          </p:nvPr>
        </p:nvSpPr>
        <p:spPr>
          <a:xfrm>
            <a:off x="756356" y="-14760"/>
            <a:ext cx="7016044" cy="1089529"/>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Comparative Genomic Hybridization (C G H) (continued_1)</a:t>
            </a:r>
            <a:endParaRPr/>
          </a:p>
        </p:txBody>
      </p:sp>
      <p:sp>
        <p:nvSpPr>
          <p:cNvPr id="373" name="Google Shape;373;p31"/>
          <p:cNvSpPr txBox="1"/>
          <p:nvPr>
            <p:ph idx="1" type="body"/>
          </p:nvPr>
        </p:nvSpPr>
        <p:spPr>
          <a:xfrm>
            <a:off x="457200" y="1195349"/>
            <a:ext cx="8229600" cy="10144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The labeled D N A is hybridized to D N A fragments immobilized on a glass slide</a:t>
            </a:r>
            <a:endParaRPr/>
          </a:p>
        </p:txBody>
      </p:sp>
      <p:pic>
        <p:nvPicPr>
          <p:cNvPr descr="Comparative genomic hybridization is shown. Genomic D N A is isolated, fragmented, and labeled for hybridization on a chip." id="374" name="Google Shape;374;p31"/>
          <p:cNvPicPr preferRelativeResize="0"/>
          <p:nvPr>
            <p:ph idx="2" type="body"/>
          </p:nvPr>
        </p:nvPicPr>
        <p:blipFill rotWithShape="1">
          <a:blip r:embed="rId3">
            <a:alphaModFix/>
          </a:blip>
          <a:srcRect b="0" l="0" r="0" t="0"/>
          <a:stretch/>
        </p:blipFill>
        <p:spPr>
          <a:xfrm>
            <a:off x="2819400" y="2667001"/>
            <a:ext cx="3520144" cy="3402806"/>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9" name="Shape 379"/>
        <p:cNvGrpSpPr/>
        <p:nvPr/>
      </p:nvGrpSpPr>
      <p:grpSpPr>
        <a:xfrm>
          <a:off x="0" y="0"/>
          <a:ext cx="0" cy="0"/>
          <a:chOff x="0" y="0"/>
          <a:chExt cx="0" cy="0"/>
        </a:xfrm>
      </p:grpSpPr>
      <p:sp>
        <p:nvSpPr>
          <p:cNvPr id="380" name="Google Shape;380;p32"/>
          <p:cNvSpPr txBox="1"/>
          <p:nvPr>
            <p:ph type="title"/>
          </p:nvPr>
        </p:nvSpPr>
        <p:spPr>
          <a:xfrm>
            <a:off x="756356" y="-14760"/>
            <a:ext cx="7244644" cy="1089529"/>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Comparative Genomic Hybridization (C G H) (continued_2)</a:t>
            </a:r>
            <a:endParaRPr/>
          </a:p>
        </p:txBody>
      </p:sp>
      <p:sp>
        <p:nvSpPr>
          <p:cNvPr id="381" name="Google Shape;381;p32"/>
          <p:cNvSpPr txBox="1"/>
          <p:nvPr>
            <p:ph idx="1" type="body"/>
          </p:nvPr>
        </p:nvSpPr>
        <p:spPr>
          <a:xfrm>
            <a:off x="457200" y="1195349"/>
            <a:ext cx="8229600" cy="10144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Font typeface="Calibri"/>
              <a:buChar char="•"/>
            </a:pPr>
            <a:r>
              <a:rPr lang="en-US"/>
              <a:t>Differences between normal and reference will be revealed: </a:t>
            </a:r>
            <a:endParaRPr/>
          </a:p>
        </p:txBody>
      </p:sp>
      <p:sp>
        <p:nvSpPr>
          <p:cNvPr id="382" name="Google Shape;382;p32"/>
          <p:cNvSpPr txBox="1"/>
          <p:nvPr>
            <p:ph idx="2" type="body"/>
          </p:nvPr>
        </p:nvSpPr>
        <p:spPr>
          <a:xfrm>
            <a:off x="457200" y="2438400"/>
            <a:ext cx="8229600" cy="2309851"/>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3200"/>
              <a:buNone/>
            </a:pPr>
            <a:r>
              <a:rPr lang="en-US"/>
              <a:t>	Amplification—test color dominates</a:t>
            </a:r>
            <a:br>
              <a:rPr lang="en-US"/>
            </a:br>
            <a:r>
              <a:rPr lang="en-US"/>
              <a:t>	Deletion—reference color dominates</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7" name="Shape 387"/>
        <p:cNvGrpSpPr/>
        <p:nvPr/>
      </p:nvGrpSpPr>
      <p:grpSpPr>
        <a:xfrm>
          <a:off x="0" y="0"/>
          <a:ext cx="0" cy="0"/>
          <a:chOff x="0" y="0"/>
          <a:chExt cx="0" cy="0"/>
        </a:xfrm>
      </p:grpSpPr>
      <p:sp>
        <p:nvSpPr>
          <p:cNvPr id="388" name="Google Shape;388;p33"/>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Summary</a:t>
            </a:r>
            <a:endParaRPr/>
          </a:p>
        </p:txBody>
      </p:sp>
      <p:sp>
        <p:nvSpPr>
          <p:cNvPr id="389" name="Google Shape;389;p33"/>
          <p:cNvSpPr txBox="1"/>
          <p:nvPr>
            <p:ph idx="1" type="body"/>
          </p:nvPr>
        </p:nvSpPr>
        <p:spPr>
          <a:xfrm>
            <a:off x="457200" y="1195349"/>
            <a:ext cx="8305800" cy="49768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Restriction enzymes cut D N A at specific recognition sequences</a:t>
            </a:r>
            <a:endParaRPr/>
          </a:p>
          <a:p>
            <a:pPr indent="-277813" lvl="0" marL="623888" rtl="0" algn="l">
              <a:spcBef>
                <a:spcPts val="640"/>
              </a:spcBef>
              <a:spcAft>
                <a:spcPts val="0"/>
              </a:spcAft>
              <a:buSzPts val="3200"/>
              <a:buChar char="▪"/>
            </a:pPr>
            <a:r>
              <a:rPr lang="en-US"/>
              <a:t> D N A can be characterized by restriction enzyme mapping</a:t>
            </a:r>
            <a:endParaRPr/>
          </a:p>
          <a:p>
            <a:pPr indent="-277813" lvl="0" marL="623888" rtl="0" algn="l">
              <a:spcBef>
                <a:spcPts val="640"/>
              </a:spcBef>
              <a:spcAft>
                <a:spcPts val="0"/>
              </a:spcAft>
              <a:buSzPts val="3200"/>
              <a:buChar char="▪"/>
            </a:pPr>
            <a:r>
              <a:rPr lang="en-US"/>
              <a:t>Specific D N A regions in a complex mixture are characterized using Southern blot</a:t>
            </a:r>
            <a:endParaRPr/>
          </a:p>
          <a:p>
            <a:pPr indent="-277813" lvl="0" marL="623888" rtl="0" algn="l">
              <a:spcBef>
                <a:spcPts val="640"/>
              </a:spcBef>
              <a:spcAft>
                <a:spcPts val="0"/>
              </a:spcAft>
              <a:buSzPts val="3200"/>
              <a:buChar char="▪"/>
            </a:pPr>
            <a:r>
              <a:rPr lang="en-US"/>
              <a:t>Specific proteins in a complex mixture are characterized using Western blot</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4" name="Shape 394"/>
        <p:cNvGrpSpPr/>
        <p:nvPr/>
      </p:nvGrpSpPr>
      <p:grpSpPr>
        <a:xfrm>
          <a:off x="0" y="0"/>
          <a:ext cx="0" cy="0"/>
          <a:chOff x="0" y="0"/>
          <a:chExt cx="0" cy="0"/>
        </a:xfrm>
      </p:grpSpPr>
      <p:sp>
        <p:nvSpPr>
          <p:cNvPr id="395" name="Google Shape;395;p34"/>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Summary (continued)</a:t>
            </a:r>
            <a:endParaRPr/>
          </a:p>
        </p:txBody>
      </p:sp>
      <p:sp>
        <p:nvSpPr>
          <p:cNvPr id="396" name="Google Shape;396;p34"/>
          <p:cNvSpPr txBox="1"/>
          <p:nvPr>
            <p:ph idx="1" type="body"/>
          </p:nvPr>
        </p:nvSpPr>
        <p:spPr>
          <a:xfrm>
            <a:off x="457200" y="1195349"/>
            <a:ext cx="8305800" cy="4976851"/>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Regions of genomic amplification or deletion are characterized using comparative genomic hybridization</a:t>
            </a:r>
            <a:endParaRPr/>
          </a:p>
          <a:p>
            <a:pPr indent="-74612" lvl="0" marL="623888" rtl="0" algn="l">
              <a:spcBef>
                <a:spcPts val="640"/>
              </a:spcBef>
              <a:spcAft>
                <a:spcPts val="0"/>
              </a:spcAft>
              <a:buSzPts val="3200"/>
              <a:buNone/>
            </a:pPr>
            <a:r>
              <a:t/>
            </a:r>
            <a:endParaRPr/>
          </a:p>
          <a:p>
            <a:pPr indent="-74612" lvl="0" marL="623888" rtl="0" algn="l">
              <a:spcBef>
                <a:spcPts val="640"/>
              </a:spcBef>
              <a:spcAft>
                <a:spcPts val="0"/>
              </a:spcAft>
              <a:buSzPts val="32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4"/>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Restriction Enzymes</a:t>
            </a:r>
            <a:endParaRPr/>
          </a:p>
        </p:txBody>
      </p:sp>
      <p:graphicFrame>
        <p:nvGraphicFramePr>
          <p:cNvPr id="166" name="Google Shape;166;p4"/>
          <p:cNvGraphicFramePr/>
          <p:nvPr/>
        </p:nvGraphicFramePr>
        <p:xfrm>
          <a:off x="756356" y="1600200"/>
          <a:ext cx="3000000" cy="3000000"/>
        </p:xfrm>
        <a:graphic>
          <a:graphicData uri="http://schemas.openxmlformats.org/drawingml/2006/table">
            <a:tbl>
              <a:tblPr bandRow="1" firstRow="1">
                <a:noFill/>
                <a:tableStyleId>{721AF0A6-57FD-4467-9AAD-A65A7CE38A9F}</a:tableStyleId>
              </a:tblPr>
              <a:tblGrid>
                <a:gridCol w="1529650"/>
                <a:gridCol w="3200400"/>
                <a:gridCol w="2819400"/>
              </a:tblGrid>
              <a:tr h="370850">
                <a:tc>
                  <a:txBody>
                    <a:bodyPr/>
                    <a:lstStyle/>
                    <a:p>
                      <a:pPr indent="0" lvl="0" marL="0" marR="0" rtl="0" algn="l">
                        <a:spcBef>
                          <a:spcPts val="0"/>
                        </a:spcBef>
                        <a:spcAft>
                          <a:spcPts val="0"/>
                        </a:spcAft>
                        <a:buNone/>
                      </a:pPr>
                      <a:r>
                        <a:rPr b="1" lang="en-US" sz="2600" u="none" cap="none" strike="noStrike">
                          <a:solidFill>
                            <a:srgbClr val="737373"/>
                          </a:solidFill>
                        </a:rPr>
                        <a:t>Enzyme</a:t>
                      </a:r>
                      <a:endParaRPr b="1" sz="2600">
                        <a:solidFill>
                          <a:srgbClr val="737373"/>
                        </a:solidFill>
                      </a:endParaRPr>
                    </a:p>
                  </a:txBody>
                  <a:tcPr marT="45725" marB="45725" marR="91450" marL="91450">
                    <a:lnL cap="flat" cmpd="sng" w="9525">
                      <a:solidFill>
                        <a:srgbClr val="000000">
                          <a:alpha val="0"/>
                        </a:srgbClr>
                      </a:solidFill>
                      <a:prstDash val="solid"/>
                      <a:round/>
                      <a:headEnd len="sm" w="sm" type="none"/>
                      <a:tailEnd len="sm" w="sm" type="none"/>
                    </a:lnL>
                    <a:lnR cap="flat" cmpd="sng" w="12700">
                      <a:solidFill>
                        <a:schemeClr val="dk1"/>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rPr b="1" i="0" lang="en-US" sz="2600" u="none" strike="noStrike">
                          <a:solidFill>
                            <a:srgbClr val="737373"/>
                          </a:solidFill>
                          <a:latin typeface="Calibri"/>
                          <a:ea typeface="Calibri"/>
                          <a:cs typeface="Calibri"/>
                          <a:sym typeface="Calibri"/>
                        </a:rPr>
                        <a:t>Isolated From:</a:t>
                      </a:r>
                      <a:endParaRPr b="1" sz="2600">
                        <a:solidFill>
                          <a:srgbClr val="737373"/>
                        </a:solidFil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rPr b="1" i="0" lang="en-US" sz="2600" u="none" strike="noStrike">
                          <a:solidFill>
                            <a:srgbClr val="737373"/>
                          </a:solidFill>
                          <a:latin typeface="Calibri"/>
                          <a:ea typeface="Calibri"/>
                          <a:cs typeface="Calibri"/>
                          <a:sym typeface="Calibri"/>
                        </a:rPr>
                        <a:t>Recognition Seq.</a:t>
                      </a:r>
                      <a:endParaRPr b="1" sz="2600">
                        <a:solidFill>
                          <a:srgbClr val="737373"/>
                        </a:solidFill>
                      </a:endParaRPr>
                    </a:p>
                  </a:txBody>
                  <a:tcPr marT="45725" marB="45725" marR="91450" marL="91450">
                    <a:lnL cap="flat" cmpd="sng" w="12700">
                      <a:solidFill>
                        <a:schemeClr val="dk1"/>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chemeClr val="dk1"/>
                      </a:solidFill>
                      <a:prstDash val="solid"/>
                      <a:round/>
                      <a:headEnd len="sm" w="sm" type="none"/>
                      <a:tailEnd len="sm" w="sm" type="none"/>
                    </a:lnB>
                  </a:tcPr>
                </a:tc>
              </a:tr>
              <a:tr h="370850">
                <a:tc>
                  <a:txBody>
                    <a:bodyPr/>
                    <a:lstStyle/>
                    <a:p>
                      <a:pPr indent="0" lvl="0" marL="0" marR="0" rtl="0" algn="l">
                        <a:spcBef>
                          <a:spcPts val="0"/>
                        </a:spcBef>
                        <a:spcAft>
                          <a:spcPts val="0"/>
                        </a:spcAft>
                        <a:buNone/>
                      </a:pPr>
                      <a:r>
                        <a:rPr b="0" i="1" lang="en-US" sz="2600" u="none" strike="noStrike">
                          <a:solidFill>
                            <a:schemeClr val="dk1"/>
                          </a:solidFill>
                          <a:latin typeface="Calibri"/>
                          <a:ea typeface="Calibri"/>
                          <a:cs typeface="Calibri"/>
                          <a:sym typeface="Calibri"/>
                        </a:rPr>
                        <a:t>Eco </a:t>
                      </a:r>
                      <a:r>
                        <a:rPr b="0" i="0" lang="en-US" sz="2600" u="none" strike="noStrike">
                          <a:solidFill>
                            <a:schemeClr val="dk1"/>
                          </a:solidFill>
                          <a:latin typeface="Calibri"/>
                          <a:ea typeface="Calibri"/>
                          <a:cs typeface="Calibri"/>
                          <a:sym typeface="Calibri"/>
                        </a:rPr>
                        <a:t>R I</a:t>
                      </a:r>
                      <a:endParaRPr b="0" i="0" sz="2600"/>
                    </a:p>
                  </a:txBody>
                  <a:tcPr marT="45725" marB="45725" marR="91450" marL="91450">
                    <a:lnL cap="flat" cmpd="sng" w="9525">
                      <a:solidFill>
                        <a:srgbClr val="000000">
                          <a:alpha val="0"/>
                        </a:srgbClr>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rPr b="0" i="1" lang="en-US" sz="2600"/>
                        <a:t>E. coli</a:t>
                      </a:r>
                      <a:r>
                        <a:rPr b="0" lang="en-US" sz="2600"/>
                        <a:t>, strain R, </a:t>
                      </a:r>
                      <a:r>
                        <a:rPr b="0" i="0" lang="en-US" sz="2600" u="none" strike="noStrike">
                          <a:solidFill>
                            <a:schemeClr val="dk1"/>
                          </a:solidFill>
                          <a:latin typeface="Calibri"/>
                          <a:ea typeface="Calibri"/>
                          <a:cs typeface="Calibri"/>
                          <a:sym typeface="Calibri"/>
                        </a:rPr>
                        <a:t>1st enzyme</a:t>
                      </a:r>
                      <a:endParaRPr b="0" sz="2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rPr lang="en-US" sz="2600"/>
                        <a:t>G</a:t>
                      </a:r>
                      <a:r>
                        <a:rPr lang="en-US" sz="2600">
                          <a:solidFill>
                            <a:srgbClr val="FF0000"/>
                          </a:solidFill>
                          <a:latin typeface="Times New Roman"/>
                          <a:ea typeface="Times New Roman"/>
                          <a:cs typeface="Times New Roman"/>
                          <a:sym typeface="Times New Roman"/>
                        </a:rPr>
                        <a:t>v </a:t>
                      </a:r>
                      <a:r>
                        <a:rPr lang="en-US" sz="2600"/>
                        <a:t>A A T TC</a:t>
                      </a:r>
                      <a:endParaRPr b="0" sz="2600">
                        <a:solidFill>
                          <a:srgbClr val="FF0000"/>
                        </a:solidFill>
                      </a:endParaRPr>
                    </a:p>
                  </a:txBody>
                  <a:tcPr marT="45725" marB="45725" marR="91450" marL="91450">
                    <a:lnL cap="flat" cmpd="sng" w="12700">
                      <a:solidFill>
                        <a:schemeClr val="dk1"/>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70850">
                <a:tc>
                  <a:txBody>
                    <a:bodyPr/>
                    <a:lstStyle/>
                    <a:p>
                      <a:pPr indent="0" lvl="0" marL="0" marR="0" rtl="0" algn="l">
                        <a:spcBef>
                          <a:spcPts val="0"/>
                        </a:spcBef>
                        <a:spcAft>
                          <a:spcPts val="0"/>
                        </a:spcAft>
                        <a:buNone/>
                      </a:pPr>
                      <a:r>
                        <a:rPr b="0" i="1" lang="en-US" sz="2600" u="none" strike="noStrike">
                          <a:solidFill>
                            <a:schemeClr val="dk1"/>
                          </a:solidFill>
                          <a:latin typeface="Calibri"/>
                          <a:ea typeface="Calibri"/>
                          <a:cs typeface="Calibri"/>
                          <a:sym typeface="Calibri"/>
                        </a:rPr>
                        <a:t>Eco </a:t>
                      </a:r>
                      <a:r>
                        <a:rPr b="0" i="0" lang="en-US" sz="2600" u="none" strike="noStrike">
                          <a:solidFill>
                            <a:schemeClr val="dk1"/>
                          </a:solidFill>
                          <a:latin typeface="Calibri"/>
                          <a:ea typeface="Calibri"/>
                          <a:cs typeface="Calibri"/>
                          <a:sym typeface="Calibri"/>
                        </a:rPr>
                        <a:t>R V</a:t>
                      </a:r>
                      <a:endParaRPr b="0" i="0" sz="2600"/>
                    </a:p>
                  </a:txBody>
                  <a:tcPr marT="45725" marB="45725" marR="91450" marL="91450">
                    <a:lnL cap="flat" cmpd="sng" w="9525">
                      <a:solidFill>
                        <a:srgbClr val="000000">
                          <a:alpha val="0"/>
                        </a:srgbClr>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rPr b="0" i="1" lang="en-US" sz="2600"/>
                        <a:t>E. </a:t>
                      </a:r>
                      <a:r>
                        <a:rPr b="0" i="1" lang="en-US" sz="2600" u="none" strike="noStrike">
                          <a:solidFill>
                            <a:schemeClr val="dk1"/>
                          </a:solidFill>
                          <a:latin typeface="Calibri"/>
                          <a:ea typeface="Calibri"/>
                          <a:cs typeface="Calibri"/>
                          <a:sym typeface="Calibri"/>
                        </a:rPr>
                        <a:t>coli, strain R, </a:t>
                      </a:r>
                      <a:r>
                        <a:rPr b="0" i="0" lang="en-US" sz="2600" u="none" strike="noStrike">
                          <a:solidFill>
                            <a:schemeClr val="dk1"/>
                          </a:solidFill>
                          <a:latin typeface="Calibri"/>
                          <a:ea typeface="Calibri"/>
                          <a:cs typeface="Calibri"/>
                          <a:sym typeface="Calibri"/>
                        </a:rPr>
                        <a:t>5th enzyme</a:t>
                      </a:r>
                      <a:endParaRPr b="0" i="1" sz="2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rPr lang="en-US" sz="2600"/>
                        <a:t>G</a:t>
                      </a:r>
                      <a:r>
                        <a:rPr lang="en-US" sz="2600">
                          <a:solidFill>
                            <a:srgbClr val="FF0000"/>
                          </a:solidFill>
                          <a:latin typeface="Times New Roman"/>
                          <a:ea typeface="Times New Roman"/>
                          <a:cs typeface="Times New Roman"/>
                          <a:sym typeface="Times New Roman"/>
                        </a:rPr>
                        <a:t>v </a:t>
                      </a:r>
                      <a:r>
                        <a:rPr lang="en-US" sz="2600"/>
                        <a:t>A T A T C</a:t>
                      </a:r>
                      <a:endParaRPr b="0" sz="2600"/>
                    </a:p>
                  </a:txBody>
                  <a:tcPr marT="45725" marB="45725" marR="91450" marL="91450">
                    <a:lnL cap="flat" cmpd="sng" w="12700">
                      <a:solidFill>
                        <a:schemeClr val="dk1"/>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70850">
                <a:tc>
                  <a:txBody>
                    <a:bodyPr/>
                    <a:lstStyle/>
                    <a:p>
                      <a:pPr indent="0" lvl="0" marL="0" marR="0" rtl="0" algn="l">
                        <a:spcBef>
                          <a:spcPts val="0"/>
                        </a:spcBef>
                        <a:spcAft>
                          <a:spcPts val="0"/>
                        </a:spcAft>
                        <a:buNone/>
                      </a:pPr>
                      <a:r>
                        <a:rPr b="0" i="1" lang="en-US" sz="2600" u="none" strike="noStrike">
                          <a:solidFill>
                            <a:schemeClr val="dk1"/>
                          </a:solidFill>
                          <a:latin typeface="Calibri"/>
                          <a:ea typeface="Calibri"/>
                          <a:cs typeface="Calibri"/>
                          <a:sym typeface="Calibri"/>
                        </a:rPr>
                        <a:t>Hind </a:t>
                      </a:r>
                      <a:r>
                        <a:rPr b="0" i="0" lang="en-US" sz="2600" u="none" strike="noStrike">
                          <a:solidFill>
                            <a:schemeClr val="dk1"/>
                          </a:solidFill>
                          <a:latin typeface="Calibri"/>
                          <a:ea typeface="Calibri"/>
                          <a:cs typeface="Calibri"/>
                          <a:sym typeface="Calibri"/>
                        </a:rPr>
                        <a:t>III </a:t>
                      </a:r>
                      <a:endParaRPr b="0" i="0" sz="2600"/>
                    </a:p>
                  </a:txBody>
                  <a:tcPr marT="45725" marB="45725" marR="91450" marL="91450">
                    <a:lnL cap="flat" cmpd="sng" w="9525">
                      <a:solidFill>
                        <a:srgbClr val="000000">
                          <a:alpha val="0"/>
                        </a:srgbClr>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rPr b="0" i="1" lang="en-US" sz="2600"/>
                        <a:t>H. </a:t>
                      </a:r>
                      <a:r>
                        <a:rPr b="0" i="1" lang="en-US" sz="2600" u="none" strike="noStrike">
                          <a:solidFill>
                            <a:schemeClr val="dk1"/>
                          </a:solidFill>
                          <a:latin typeface="Calibri"/>
                          <a:ea typeface="Calibri"/>
                          <a:cs typeface="Calibri"/>
                          <a:sym typeface="Calibri"/>
                        </a:rPr>
                        <a:t>influenzae, strain d, </a:t>
                      </a:r>
                      <a:r>
                        <a:rPr b="0" i="0" lang="en-US" sz="2600" u="none" strike="noStrike">
                          <a:solidFill>
                            <a:schemeClr val="dk1"/>
                          </a:solidFill>
                          <a:latin typeface="Calibri"/>
                          <a:ea typeface="Calibri"/>
                          <a:cs typeface="Calibri"/>
                          <a:sym typeface="Calibri"/>
                        </a:rPr>
                        <a:t>3rd enzyme </a:t>
                      </a:r>
                      <a:endParaRPr b="0" i="1" sz="2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rPr lang="en-US" sz="2600"/>
                        <a:t>A</a:t>
                      </a:r>
                      <a:r>
                        <a:rPr lang="en-US" sz="2600">
                          <a:solidFill>
                            <a:srgbClr val="FF0000"/>
                          </a:solidFill>
                          <a:latin typeface="Times New Roman"/>
                          <a:ea typeface="Times New Roman"/>
                          <a:cs typeface="Times New Roman"/>
                          <a:sym typeface="Times New Roman"/>
                        </a:rPr>
                        <a:t>v </a:t>
                      </a:r>
                      <a:r>
                        <a:rPr lang="en-US" sz="2600"/>
                        <a:t>A G C T T</a:t>
                      </a:r>
                      <a:endParaRPr sz="2600"/>
                    </a:p>
                  </a:txBody>
                  <a:tcPr marT="45725" marB="45725" marR="91450" marL="91450">
                    <a:lnL cap="flat" cmpd="sng" w="12700">
                      <a:solidFill>
                        <a:schemeClr val="dk1"/>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5"/>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Restriction Enzymes (continued)</a:t>
            </a:r>
            <a:endParaRPr/>
          </a:p>
        </p:txBody>
      </p:sp>
      <p:sp>
        <p:nvSpPr>
          <p:cNvPr id="173" name="Google Shape;173;p5"/>
          <p:cNvSpPr txBox="1"/>
          <p:nvPr>
            <p:ph idx="1" type="body"/>
          </p:nvPr>
        </p:nvSpPr>
        <p:spPr>
          <a:xfrm>
            <a:off x="457200" y="966749"/>
            <a:ext cx="8458200" cy="5434051"/>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3200"/>
              <a:buNone/>
            </a:pPr>
            <a:r>
              <a:rPr lang="en-US" u="sng"/>
              <a:t>Type 1</a:t>
            </a:r>
            <a:r>
              <a:rPr lang="en-US"/>
              <a:t>	</a:t>
            </a:r>
            <a:endParaRPr/>
          </a:p>
          <a:p>
            <a:pPr indent="0" lvl="0" marL="621792" rtl="0" algn="l">
              <a:spcBef>
                <a:spcPts val="640"/>
              </a:spcBef>
              <a:spcAft>
                <a:spcPts val="0"/>
              </a:spcAft>
              <a:buSzPts val="3200"/>
              <a:buNone/>
            </a:pPr>
            <a:r>
              <a:rPr lang="en-US"/>
              <a:t>Methylation/cleavage (3 subunits) &gt;1000 base pairs from binding site (example, </a:t>
            </a:r>
            <a:r>
              <a:rPr i="1" lang="en-US"/>
              <a:t>Eco</a:t>
            </a:r>
            <a:r>
              <a:rPr lang="en-US"/>
              <a:t>A I G A G N N N N N N N G T C A)</a:t>
            </a:r>
            <a:endParaRPr/>
          </a:p>
          <a:p>
            <a:pPr indent="0" lvl="0" marL="347472" rtl="0" algn="l">
              <a:spcBef>
                <a:spcPts val="640"/>
              </a:spcBef>
              <a:spcAft>
                <a:spcPts val="0"/>
              </a:spcAft>
              <a:buSzPts val="3200"/>
              <a:buNone/>
            </a:pPr>
            <a:r>
              <a:rPr lang="en-US" u="sng"/>
              <a:t>Type 2</a:t>
            </a:r>
            <a:endParaRPr/>
          </a:p>
          <a:p>
            <a:pPr indent="0" lvl="0" marL="621792" rtl="0" algn="l">
              <a:spcBef>
                <a:spcPts val="640"/>
              </a:spcBef>
              <a:spcAft>
                <a:spcPts val="0"/>
              </a:spcAft>
              <a:buSzPts val="3200"/>
              <a:buNone/>
            </a:pPr>
            <a:r>
              <a:rPr lang="en-US"/>
              <a:t>Cleavage at specific recognition sites</a:t>
            </a:r>
            <a:endParaRPr/>
          </a:p>
          <a:p>
            <a:pPr indent="0" lvl="0" marL="346075" rtl="0" algn="l">
              <a:spcBef>
                <a:spcPts val="640"/>
              </a:spcBef>
              <a:spcAft>
                <a:spcPts val="0"/>
              </a:spcAft>
              <a:buSzPts val="3200"/>
              <a:buNone/>
            </a:pPr>
            <a:r>
              <a:rPr lang="en-US" u="sng"/>
              <a:t>Type 3</a:t>
            </a:r>
            <a:endParaRPr/>
          </a:p>
          <a:p>
            <a:pPr indent="0" lvl="0" marL="621792" rtl="0" algn="l">
              <a:spcBef>
                <a:spcPts val="640"/>
              </a:spcBef>
              <a:spcAft>
                <a:spcPts val="0"/>
              </a:spcAft>
              <a:buSzPts val="3200"/>
              <a:buNone/>
            </a:pPr>
            <a:r>
              <a:rPr lang="en-US"/>
              <a:t>Methylation/cleavage (2 subunits) 24 to 26 base pairs from binding site (example, </a:t>
            </a:r>
            <a:r>
              <a:rPr i="1" lang="en-US"/>
              <a:t>Hinf</a:t>
            </a:r>
            <a:r>
              <a:rPr lang="en-US"/>
              <a:t>III C G A A 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6"/>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Restriction Enzymes: Type 2</a:t>
            </a:r>
            <a:endParaRPr/>
          </a:p>
        </p:txBody>
      </p:sp>
      <p:pic>
        <p:nvPicPr>
          <p:cNvPr descr="Type II restriction enzymes recognize symmetrical D N A sequences. The sugar-phosphate backbone is cut in different ways. Eco RI 5′ overhang, SmaI blunt, and PstI 3′ overhang are shown." id="180" name="Google Shape;180;p6"/>
          <p:cNvPicPr preferRelativeResize="0"/>
          <p:nvPr>
            <p:ph idx="1" type="body"/>
          </p:nvPr>
        </p:nvPicPr>
        <p:blipFill rotWithShape="1">
          <a:blip r:embed="rId3">
            <a:alphaModFix/>
          </a:blip>
          <a:srcRect b="0" l="0" r="0" t="0"/>
          <a:stretch/>
        </p:blipFill>
        <p:spPr>
          <a:xfrm>
            <a:off x="1066800" y="1371600"/>
            <a:ext cx="7192488" cy="1752600"/>
          </a:xfrm>
          <a:prstGeom prst="rect">
            <a:avLst/>
          </a:prstGeom>
          <a:noFill/>
          <a:ln>
            <a:noFill/>
          </a:ln>
        </p:spPr>
      </p:pic>
      <p:sp>
        <p:nvSpPr>
          <p:cNvPr id="181" name="Google Shape;181;p6"/>
          <p:cNvSpPr txBox="1"/>
          <p:nvPr>
            <p:ph idx="2" type="body"/>
          </p:nvPr>
        </p:nvSpPr>
        <p:spPr>
          <a:xfrm>
            <a:off x="457200" y="3810000"/>
            <a:ext cx="8229600" cy="2309851"/>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3200"/>
              <a:buNone/>
            </a:pPr>
            <a:r>
              <a:rPr lang="en-US"/>
              <a:t>Restriction enzymes cut D N A at specific sites in one of three ways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7"/>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Restriction Enzymes: Type 2 (continued)</a:t>
            </a:r>
            <a:endParaRPr/>
          </a:p>
        </p:txBody>
      </p:sp>
      <p:sp>
        <p:nvSpPr>
          <p:cNvPr id="188" name="Google Shape;188;p7"/>
          <p:cNvSpPr txBox="1"/>
          <p:nvPr>
            <p:ph idx="1" type="body"/>
          </p:nvPr>
        </p:nvSpPr>
        <p:spPr>
          <a:xfrm>
            <a:off x="457200" y="1195349"/>
            <a:ext cx="8229600" cy="4367251"/>
          </a:xfrm>
          <a:prstGeom prst="rect">
            <a:avLst/>
          </a:prstGeom>
          <a:noFill/>
          <a:ln>
            <a:noFill/>
          </a:ln>
        </p:spPr>
        <p:txBody>
          <a:bodyPr anchorCtr="0" anchor="t" bIns="45700" lIns="91425" spcFirstLastPara="1" rIns="91425" wrap="square" tIns="45700">
            <a:noAutofit/>
          </a:bodyPr>
          <a:lstStyle/>
          <a:p>
            <a:pPr indent="0" lvl="0" marL="346075" rtl="0" algn="l">
              <a:spcBef>
                <a:spcPts val="0"/>
              </a:spcBef>
              <a:spcAft>
                <a:spcPts val="0"/>
              </a:spcAft>
              <a:buSzPts val="3200"/>
              <a:buNone/>
            </a:pPr>
            <a:r>
              <a:rPr lang="en-US">
                <a:solidFill>
                  <a:srgbClr val="FF0000"/>
                </a:solidFill>
              </a:rPr>
              <a:t>Sticky ends</a:t>
            </a:r>
            <a:r>
              <a:rPr lang="en-US"/>
              <a:t> must match (be complementary) </a:t>
            </a:r>
            <a:endParaRPr/>
          </a:p>
          <a:p>
            <a:pPr indent="0" lvl="0" marL="346075" rtl="0" algn="l">
              <a:spcBef>
                <a:spcPts val="640"/>
              </a:spcBef>
              <a:spcAft>
                <a:spcPts val="0"/>
              </a:spcAft>
              <a:buSzPts val="3200"/>
              <a:buNone/>
            </a:pPr>
            <a:r>
              <a:rPr lang="en-US"/>
              <a:t>for optimal re-ligation</a:t>
            </a:r>
            <a:endParaRPr/>
          </a:p>
          <a:p>
            <a:pPr indent="0" lvl="0" marL="346075" rtl="0" algn="l">
              <a:spcBef>
                <a:spcPts val="640"/>
              </a:spcBef>
              <a:spcAft>
                <a:spcPts val="0"/>
              </a:spcAft>
              <a:buSzPts val="3200"/>
              <a:buNone/>
            </a:pPr>
            <a:r>
              <a:rPr lang="en-US">
                <a:solidFill>
                  <a:srgbClr val="FF0000"/>
                </a:solidFill>
              </a:rPr>
              <a:t>Blunt ends</a:t>
            </a:r>
            <a:r>
              <a:rPr lang="en-US"/>
              <a:t> can be re-ligated with less efficiency than sticky ends</a:t>
            </a:r>
            <a:endParaRPr/>
          </a:p>
          <a:p>
            <a:pPr indent="0" lvl="0" marL="346075" rtl="0" algn="l">
              <a:spcBef>
                <a:spcPts val="640"/>
              </a:spcBef>
              <a:spcAft>
                <a:spcPts val="0"/>
              </a:spcAft>
              <a:buSzPts val="3200"/>
              <a:buNone/>
            </a:pPr>
            <a:r>
              <a:rPr lang="en-US"/>
              <a:t>Sticky ends can be converted to blunt ends with nuclease or polymerase</a:t>
            </a:r>
            <a:endParaRPr/>
          </a:p>
          <a:p>
            <a:pPr indent="0" lvl="0" marL="346075" rtl="0" algn="l">
              <a:spcBef>
                <a:spcPts val="640"/>
              </a:spcBef>
              <a:spcAft>
                <a:spcPts val="0"/>
              </a:spcAft>
              <a:buSzPts val="3200"/>
              <a:buNone/>
            </a:pPr>
            <a:r>
              <a:rPr lang="en-US"/>
              <a:t>Blunt ends can be converted to sticky ends by ligating to synthetic </a:t>
            </a:r>
            <a:r>
              <a:rPr lang="en-US">
                <a:solidFill>
                  <a:srgbClr val="FF0000"/>
                </a:solidFill>
              </a:rPr>
              <a:t>adaptors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8"/>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Restriction Enzyme Mapping</a:t>
            </a:r>
            <a:endParaRPr/>
          </a:p>
        </p:txBody>
      </p:sp>
      <p:sp>
        <p:nvSpPr>
          <p:cNvPr id="195" name="Google Shape;195;p8"/>
          <p:cNvSpPr txBox="1"/>
          <p:nvPr>
            <p:ph idx="1" type="body"/>
          </p:nvPr>
        </p:nvSpPr>
        <p:spPr>
          <a:xfrm>
            <a:off x="457200" y="1195349"/>
            <a:ext cx="8229600" cy="4068763"/>
          </a:xfrm>
          <a:prstGeom prst="rect">
            <a:avLst/>
          </a:prstGeom>
          <a:noFill/>
          <a:ln>
            <a:noFill/>
          </a:ln>
        </p:spPr>
        <p:txBody>
          <a:bodyPr anchorCtr="0" anchor="t" bIns="45700" lIns="91425" spcFirstLastPara="1" rIns="91425" wrap="square" tIns="45700">
            <a:noAutofit/>
          </a:bodyPr>
          <a:lstStyle/>
          <a:p>
            <a:pPr indent="-277813" lvl="0" marL="623888" rtl="0" algn="l">
              <a:spcBef>
                <a:spcPts val="0"/>
              </a:spcBef>
              <a:spcAft>
                <a:spcPts val="0"/>
              </a:spcAft>
              <a:buSzPts val="3200"/>
              <a:buChar char="▪"/>
            </a:pPr>
            <a:r>
              <a:rPr lang="en-US"/>
              <a:t>Digest D N A with a restriction enzyme</a:t>
            </a:r>
            <a:endParaRPr/>
          </a:p>
          <a:p>
            <a:pPr indent="-277813" lvl="0" marL="623888" rtl="0" algn="l">
              <a:spcBef>
                <a:spcPts val="640"/>
              </a:spcBef>
              <a:spcAft>
                <a:spcPts val="0"/>
              </a:spcAft>
              <a:buSzPts val="3200"/>
              <a:buChar char="▪"/>
            </a:pPr>
            <a:r>
              <a:rPr lang="en-US"/>
              <a:t>Resolve the fragments by gel electrophoresis</a:t>
            </a:r>
            <a:endParaRPr/>
          </a:p>
          <a:p>
            <a:pPr indent="-277813" lvl="0" marL="623888" rtl="0" algn="l">
              <a:spcBef>
                <a:spcPts val="640"/>
              </a:spcBef>
              <a:spcAft>
                <a:spcPts val="0"/>
              </a:spcAft>
              <a:buSzPts val="3200"/>
              <a:buChar char="▪"/>
            </a:pPr>
            <a:r>
              <a:rPr lang="en-US"/>
              <a:t>The </a:t>
            </a:r>
            <a:r>
              <a:rPr lang="en-US">
                <a:solidFill>
                  <a:srgbClr val="FF0000"/>
                </a:solidFill>
              </a:rPr>
              <a:t>number of bands </a:t>
            </a:r>
            <a:r>
              <a:rPr lang="en-US"/>
              <a:t>indicates the number of restriction sites</a:t>
            </a:r>
            <a:endParaRPr/>
          </a:p>
          <a:p>
            <a:pPr indent="-277813" lvl="0" marL="623888" rtl="0" algn="l">
              <a:spcBef>
                <a:spcPts val="640"/>
              </a:spcBef>
              <a:spcAft>
                <a:spcPts val="0"/>
              </a:spcAft>
              <a:buSzPts val="3200"/>
              <a:buChar char="▪"/>
            </a:pPr>
            <a:r>
              <a:rPr lang="en-US"/>
              <a:t>The </a:t>
            </a:r>
            <a:r>
              <a:rPr lang="en-US">
                <a:solidFill>
                  <a:srgbClr val="FF0000"/>
                </a:solidFill>
              </a:rPr>
              <a:t>size of the bands </a:t>
            </a:r>
            <a:r>
              <a:rPr lang="en-US"/>
              <a:t>indicates the distance between restriction sites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9"/>
          <p:cNvSpPr txBox="1"/>
          <p:nvPr>
            <p:ph type="title"/>
          </p:nvPr>
        </p:nvSpPr>
        <p:spPr>
          <a:xfrm>
            <a:off x="756356" y="234539"/>
            <a:ext cx="8235244" cy="590931"/>
          </a:xfrm>
          <a:prstGeom prst="rect">
            <a:avLst/>
          </a:prstGeom>
          <a:noFill/>
          <a:ln>
            <a:noFill/>
          </a:ln>
        </p:spPr>
        <p:txBody>
          <a:bodyPr anchorCtr="0" anchor="ctr" bIns="45700" lIns="91425" spcFirstLastPara="1" rIns="91425" wrap="square" tIns="45700">
            <a:spAutoFit/>
          </a:bodyPr>
          <a:lstStyle/>
          <a:p>
            <a:pPr indent="0" lvl="0" marL="0" rtl="0" algn="l">
              <a:lnSpc>
                <a:spcPct val="90000"/>
              </a:lnSpc>
              <a:spcBef>
                <a:spcPts val="0"/>
              </a:spcBef>
              <a:spcAft>
                <a:spcPts val="0"/>
              </a:spcAft>
              <a:buNone/>
            </a:pPr>
            <a:r>
              <a:rPr lang="en-US"/>
              <a:t>Restriction Enzyme Mapping (continued)</a:t>
            </a:r>
            <a:endParaRPr/>
          </a:p>
        </p:txBody>
      </p:sp>
      <p:pic>
        <p:nvPicPr>
          <p:cNvPr descr="A representation of restriction mapping of a plasmid. Plasmid D N A is incubated with restriction enzymes. Purple banding patterns indicate the number of restriction sites and the distance between the sites." id="202" name="Google Shape;202;p9"/>
          <p:cNvPicPr preferRelativeResize="0"/>
          <p:nvPr>
            <p:ph idx="1" type="body"/>
          </p:nvPr>
        </p:nvPicPr>
        <p:blipFill rotWithShape="1">
          <a:blip r:embed="rId3">
            <a:alphaModFix/>
          </a:blip>
          <a:srcRect b="0" l="0" r="0" t="0"/>
          <a:stretch/>
        </p:blipFill>
        <p:spPr>
          <a:xfrm>
            <a:off x="1066800" y="1628095"/>
            <a:ext cx="6944193" cy="378210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FAD Nursing">
      <a:dk1>
        <a:srgbClr val="737373"/>
      </a:dk1>
      <a:lt1>
        <a:srgbClr val="FFFFFF"/>
      </a:lt1>
      <a:dk2>
        <a:srgbClr val="28805C"/>
      </a:dk2>
      <a:lt2>
        <a:srgbClr val="FFFFFF"/>
      </a:lt2>
      <a:accent1>
        <a:srgbClr val="28805C"/>
      </a:accent1>
      <a:accent2>
        <a:srgbClr val="737373"/>
      </a:accent2>
      <a:accent3>
        <a:srgbClr val="D99C21"/>
      </a:accent3>
      <a:accent4>
        <a:srgbClr val="C00000"/>
      </a:accent4>
      <a:accent5>
        <a:srgbClr val="BFBFBF"/>
      </a:accent5>
      <a:accent6>
        <a:srgbClr val="C2ECDB"/>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2019-02-28T04:09:41Z</dcterms:created>
  <dc:creator>Buckingham</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0x010100D074F316A9D19642AFB347C36D63796C</vt:lpwstr>
  </property>
  <property fmtid="{D5CDD505-2E9C-101B-9397-08002B2CF9AE}" pid="3" name="_dlc_DocIdItemGuid">
    <vt:lpwstr>647463b2-28f5-46c6-8d1e-a6b9b2370ab9</vt:lpwstr>
  </property>
  <property fmtid="{D5CDD505-2E9C-101B-9397-08002B2CF9AE}" pid="4" name="Category">
    <vt:lpwstr>.F.A. Davis</vt:lpwstr>
  </property>
  <property fmtid="{D5CDD505-2E9C-101B-9397-08002B2CF9AE}" pid="5" name="v7hm">
    <vt:lpwstr/>
  </property>
  <property fmtid="{D5CDD505-2E9C-101B-9397-08002B2CF9AE}" pid="6" name="Sub-Category">
    <vt:lpwstr>FAD Powerpiont Presentations</vt:lpwstr>
  </property>
  <property fmtid="{D5CDD505-2E9C-101B-9397-08002B2CF9AE}" pid="7" name="SortOrder">
    <vt:lpwstr/>
  </property>
  <property fmtid="{D5CDD505-2E9C-101B-9397-08002B2CF9AE}" pid="8" name="_dlc_DocId">
    <vt:lpwstr>HESUHV4WET5P-708-25</vt:lpwstr>
  </property>
  <property fmtid="{D5CDD505-2E9C-101B-9397-08002B2CF9AE}" pid="9" name="_dlc_DocIdUrl">
    <vt:lpwstr>http://portal.fadavis.com/marketing/_layouts/15/DocIdRedir.aspx?ID=HESUHV4WET5P-708-25, HESUHV4WET5P-708-25</vt:lpwstr>
  </property>
  <property fmtid="{D5CDD505-2E9C-101B-9397-08002B2CF9AE}" pid="10" name="Tertiary Category">
    <vt:lpwstr/>
  </property>
</Properties>
</file>