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12">
          <p15:clr>
            <a:srgbClr val="A4A3A4"/>
          </p15:clr>
        </p15:guide>
        <p15:guide id="2" pos="2880">
          <p15:clr>
            <a:srgbClr val="A4A3A4"/>
          </p15:clr>
        </p15:guide>
        <p15:guide id="3" orient="horz" pos="1008">
          <p15:clr>
            <a:srgbClr val="A4A3A4"/>
          </p15:clr>
        </p15:guide>
        <p15:guide id="4" pos="576">
          <p15:clr>
            <a:srgbClr val="A4A3A4"/>
          </p15:clr>
        </p15:guide>
      </p15:sldGuideLst>
    </p:ext>
    <p:ext uri="http://customooxmlschemas.google.com/">
      <go:slidesCustomData xmlns:go="http://customooxmlschemas.google.com/" r:id="rId60" roundtripDataSignature="AMtx7mhVMlMqqAnjLxcvR3atZFPSZuzD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12" orient="horz"/>
        <p:guide pos="2880"/>
        <p:guide pos="1008" orient="horz"/>
        <p:guide pos="576"/>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60" Type="http://customschemas.google.com/relationships/presentationmetadata" Target="metadata"/><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8" name="Google Shape;21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first step of the first cycle of a P C R amplification program is denaturation at high temperature. The template is genomic D N A, with the green area being the region of interest. Primers are depicted in red.</a:t>
            </a:r>
            <a:endParaRPr/>
          </a:p>
        </p:txBody>
      </p:sp>
      <p:sp>
        <p:nvSpPr>
          <p:cNvPr id="219" name="Google Shape;21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5" name="Google Shape;22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second step of the first cycle is annealing, where the primers bind to their targets, flanking the region of interest.</a:t>
            </a:r>
            <a:endParaRPr/>
          </a:p>
        </p:txBody>
      </p:sp>
      <p:sp>
        <p:nvSpPr>
          <p:cNvPr id="226" name="Google Shape;22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2" name="Google Shape;23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third step of the first cycle is extension, where D N A polymerase extends the primers, copying the region of interest.</a:t>
            </a:r>
            <a:endParaRPr/>
          </a:p>
        </p:txBody>
      </p:sp>
      <p:sp>
        <p:nvSpPr>
          <p:cNvPr id="233" name="Google Shape;233;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9" name="Google Shape;23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Denaturation, annealing, and extension in cycle 2 will produce four copies of the target region. After cycle 3, there will be eight copies.</a:t>
            </a:r>
            <a:endParaRPr/>
          </a:p>
        </p:txBody>
      </p:sp>
      <p:sp>
        <p:nvSpPr>
          <p:cNvPr id="240" name="Google Shape;240;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6" name="Google Shape;246;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At the end of 30 cycles, there will be 2</a:t>
            </a:r>
            <a:r>
              <a:rPr baseline="30000" lang="en-US"/>
              <a:t>30</a:t>
            </a:r>
            <a:r>
              <a:rPr lang="en-US"/>
              <a:t> copies of the target region.</a:t>
            </a:r>
            <a:endParaRPr/>
          </a:p>
        </p:txBody>
      </p:sp>
      <p:sp>
        <p:nvSpPr>
          <p:cNvPr id="247" name="Google Shape;247;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3" name="Google Shape;253;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0" name="Google Shape;260;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Thermally stable enzymes that aren’t deactivated at high temperatures facilitate automation of the P C R process. Enzymes have different properties depending on the application.</a:t>
            </a:r>
            <a:endParaRPr/>
          </a:p>
        </p:txBody>
      </p:sp>
      <p:sp>
        <p:nvSpPr>
          <p:cNvPr id="261" name="Google Shape;261;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7" name="Google Shape;267;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Thermally stable enzymes that aren’t deactivated at high temperatures facilitate automation of the P C R process. Enzymes have different properties depending on the application.</a:t>
            </a:r>
            <a:endParaRPr/>
          </a:p>
        </p:txBody>
      </p:sp>
      <p:sp>
        <p:nvSpPr>
          <p:cNvPr id="268" name="Google Shape;268;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74" name="Google Shape;27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0" name="Google Shape;15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1" name="Google Shape;281;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After separation by gel electrophoresis, look for the amplicon (P C R product), which should be of predicted size. No product should be present in the reagent blank lane. Mis-primed and primer dimers are unwanted artifacts. </a:t>
            </a:r>
            <a:endParaRPr/>
          </a:p>
        </p:txBody>
      </p:sp>
      <p:sp>
        <p:nvSpPr>
          <p:cNvPr id="282" name="Google Shape;28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8" name="Google Shape;288;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If one (or more) primer binds to a nonspecific sequence, products are formed that may be larger or smaller than the intended product.</a:t>
            </a:r>
            <a:endParaRPr/>
          </a:p>
        </p:txBody>
      </p:sp>
      <p:sp>
        <p:nvSpPr>
          <p:cNvPr id="289" name="Google Shape;289;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5" name="Google Shape;295;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Primer dimers form from hybridization of primers at their 3’ ends.</a:t>
            </a:r>
            <a:endParaRPr/>
          </a:p>
        </p:txBody>
      </p:sp>
      <p:sp>
        <p:nvSpPr>
          <p:cNvPr id="296" name="Google Shape;296;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03" name="Google Shape;303;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0" name="Google Shape;310;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Primers are now designed by software programs that find appropriate primers satisfying the design requirements for input target sequences.</a:t>
            </a:r>
            <a:endParaRPr/>
          </a:p>
        </p:txBody>
      </p:sp>
      <p:sp>
        <p:nvSpPr>
          <p:cNvPr id="311" name="Google Shape;311;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7" name="Google Shape;317;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a variety of ways to clean P C R products or remove unwanted reaction components and products. The cleaning approach (or decision to clean at all) will depend on downstream applications.</a:t>
            </a:r>
            <a:endParaRPr/>
          </a:p>
        </p:txBody>
      </p:sp>
      <p:sp>
        <p:nvSpPr>
          <p:cNvPr id="318" name="Google Shape;318;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4" name="Google Shape;324;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Contamination control is important for laboratories performing P C R.</a:t>
            </a:r>
            <a:endParaRPr/>
          </a:p>
        </p:txBody>
      </p:sp>
      <p:sp>
        <p:nvSpPr>
          <p:cNvPr id="325" name="Google Shape;325;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39" name="Google Shape;339;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3’ end of the P C R primer has to be complementary to the template or else D N A polymerase will not extend it. The 5’ end, however, does not have to be complementary, so unrelated sequences such as promoters, restriction enzyme recognition sites, and fluorescent labels can be attached. These sequences or molecules remain part of the P C R product.</a:t>
            </a:r>
            <a:endParaRPr/>
          </a:p>
        </p:txBody>
      </p:sp>
      <p:sp>
        <p:nvSpPr>
          <p:cNvPr id="340" name="Google Shape;340;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46" name="Google Shape;346;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a growing number of modifications of P C R, some developed specifically for individual applications, including nested P C R. Two rounds of amplification are done to detect rare products or to increase the yield of P C R products. After the first round of P C R, the P C R product is used as a template for a second round with the binding sites from both primers (nested) or one primer (semi-nested) moved inward from the first-round primer-binding sites.</a:t>
            </a:r>
            <a:endParaRPr/>
          </a:p>
        </p:txBody>
      </p:sp>
      <p:sp>
        <p:nvSpPr>
          <p:cNvPr id="347" name="Google Shape;347;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7" name="Google Shape;15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53" name="Google Shape;353;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 C R reactions are increasingly automated. Colorimetric methods are used in some infectious disease and oncology applications, as is quantitative P C R.</a:t>
            </a:r>
            <a:endParaRPr/>
          </a:p>
        </p:txBody>
      </p:sp>
      <p:sp>
        <p:nvSpPr>
          <p:cNvPr id="354" name="Google Shape;354;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0" name="Google Shape;360;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Quantitative P C R is also called real-time P C R R T-P C R.  The R T-P C R term may be confused with reverse transcriptase P C R so q P C R is the preferred term. Reverse transcriptase quantitative P C R is R T-q P C R.   </a:t>
            </a:r>
            <a:endParaRPr/>
          </a:p>
        </p:txBody>
      </p:sp>
      <p:sp>
        <p:nvSpPr>
          <p:cNvPr id="361" name="Google Shape;361;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7" name="Google Shape;367;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8" name="Google Shape;368;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74" name="Google Shape;374;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3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83" name="Google Shape;383;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three approaches to real time product detection.</a:t>
            </a:r>
            <a:endParaRPr/>
          </a:p>
        </p:txBody>
      </p:sp>
      <p:sp>
        <p:nvSpPr>
          <p:cNvPr id="384" name="Google Shape;384;p3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90" name="Google Shape;390;p3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advantages and disadvantages to each approach. Unlike hybridization probes, D N A-specific dyes are not sequence specific.</a:t>
            </a:r>
            <a:endParaRPr/>
          </a:p>
        </p:txBody>
      </p:sp>
      <p:sp>
        <p:nvSpPr>
          <p:cNvPr id="391" name="Google Shape;391;p3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97" name="Google Shape;397;p3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As new models are developed, standard P C R tubes are increasingly used.</a:t>
            </a:r>
            <a:endParaRPr/>
          </a:p>
        </p:txBody>
      </p:sp>
      <p:sp>
        <p:nvSpPr>
          <p:cNvPr id="398" name="Google Shape;398;p3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04" name="Google Shape;404;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An advantage of D N A-specific dyes is the ability to perform a melt curve after the P C R reaction is complete. The melt curve T</a:t>
            </a:r>
            <a:r>
              <a:rPr baseline="-25000" lang="en-US"/>
              <a:t>m</a:t>
            </a:r>
            <a:r>
              <a:rPr lang="en-US"/>
              <a:t> can confirm the product identification and detect any mis-primes or primer dimers.  </a:t>
            </a:r>
            <a:endParaRPr/>
          </a:p>
        </p:txBody>
      </p:sp>
      <p:sp>
        <p:nvSpPr>
          <p:cNvPr id="405" name="Google Shape;405;p3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12" name="Google Shape;412;p3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TaqMan probes hybridize to the target between the primer-binding sites and are digested when the primers are extended. This releases a reporter dye (R) from a quencher (Q). The amount of signal depends on the number of targets amplified.</a:t>
            </a:r>
            <a:endParaRPr/>
          </a:p>
        </p:txBody>
      </p:sp>
      <p:sp>
        <p:nvSpPr>
          <p:cNvPr id="413" name="Google Shape;413;p3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19" name="Google Shape;419;p3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 R E T probes are not digested during replication. They bind adjacent to one another on the target, allowing the donor to transfer energy to the reporter dye. The amount of signal depends on the amount of target present.</a:t>
            </a:r>
            <a:endParaRPr/>
          </a:p>
        </p:txBody>
      </p:sp>
      <p:sp>
        <p:nvSpPr>
          <p:cNvPr id="420" name="Google Shape;420;p3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4" name="Google Shape;16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This is the definition of P C R.</a:t>
            </a:r>
            <a:endParaRPr/>
          </a:p>
        </p:txBody>
      </p:sp>
      <p:sp>
        <p:nvSpPr>
          <p:cNvPr id="165" name="Google Shape;16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27" name="Google Shape;427;p4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Molecular beacons also bind target to produce signal. The reporter (R) and quencher (Q) are on opposite ends of the probe and held together by about 5 bp of homology when not bound to the target. In the presence of target sequences, the probe binding overcomes the short-end homology, releasing the reporter from the quencher.</a:t>
            </a:r>
            <a:endParaRPr/>
          </a:p>
        </p:txBody>
      </p:sp>
      <p:sp>
        <p:nvSpPr>
          <p:cNvPr id="428" name="Google Shape;428;p4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34" name="Google Shape;434;p4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Arial"/>
                <a:ea typeface="Arial"/>
                <a:cs typeface="Arial"/>
                <a:sym typeface="Arial"/>
              </a:rPr>
              <a:t>Scorpions include a molecule similar to the molecular beacon covalently attached to one primer. Amplification will open the structure and allow for signal. The Scorpion primer-binding site (Z) is added to any target using a 5’ tailed primer in an initial P C R reaction. An advantage of Scorpions is that the fluorescent signal is covalently attached to the P C R product, allowing subsequent analysis, for instance, by capillary electrophoresis.</a:t>
            </a:r>
            <a:endParaRPr/>
          </a:p>
        </p:txBody>
      </p:sp>
      <p:sp>
        <p:nvSpPr>
          <p:cNvPr id="435" name="Google Shape;435;p4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41" name="Google Shape;441;p4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2" name="Google Shape;442;p4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4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48" name="Google Shape;448;p4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It is important that P C R primers are specific to the desired target and that the binding sites on the target are unique and accessible. The high sensitivity of P C R may produce technically accurate but clinically false-positive results. In infectious disease applications, the detection of dead organisms may mimic a continuing infection. Overall, the performance of the P C R reaction is only as good as the detection systems used.</a:t>
            </a:r>
            <a:endParaRPr/>
          </a:p>
        </p:txBody>
      </p:sp>
      <p:sp>
        <p:nvSpPr>
          <p:cNvPr id="449" name="Google Shape;449;p4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4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55" name="Google Shape;455;p4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Other amplification methods include product, probe, and signal amplification. (P C R is a product amplification method.)</a:t>
            </a:r>
            <a:endParaRPr/>
          </a:p>
        </p:txBody>
      </p:sp>
      <p:sp>
        <p:nvSpPr>
          <p:cNvPr id="456" name="Google Shape;456;p4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4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62" name="Google Shape;462;p4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Because no thermal cycling is required, LCR is more easily automated.</a:t>
            </a:r>
            <a:endParaRPr/>
          </a:p>
        </p:txBody>
      </p:sp>
      <p:sp>
        <p:nvSpPr>
          <p:cNvPr id="463" name="Google Shape;463;p4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4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69" name="Google Shape;469;p4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LCR uses probe fragments that are ligated together when bound to target. Ligated products are captured and detected. The product is not amplified. The number of probes ligated depends on the amount of target present.</a:t>
            </a:r>
            <a:endParaRPr/>
          </a:p>
        </p:txBody>
      </p:sp>
      <p:sp>
        <p:nvSpPr>
          <p:cNvPr id="470" name="Google Shape;470;p4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p4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76" name="Google Shape;476;p4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7" name="Google Shape;477;p4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83" name="Google Shape;483;p4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bD N A relies on a series of hybridizations to capture target and produce multiple signals from a single target. Neither the target nor the probes are amplified. The signal is amplified in proportion to the amount of target present.</a:t>
            </a:r>
            <a:endParaRPr/>
          </a:p>
        </p:txBody>
      </p:sp>
      <p:sp>
        <p:nvSpPr>
          <p:cNvPr id="484" name="Google Shape;484;p4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4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91" name="Google Shape;491;p4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2" name="Google Shape;492;p4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1" name="Google Shape;17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 diagram of the P C R process shows how primers (forward and reverse) hybridize to sequences flanking the sequence of interest (green). After extension of the primers many times by P C R, the product will be the sequence of interest flanked by the primer sequences.</a:t>
            </a:r>
            <a:endParaRPr/>
          </a:p>
        </p:txBody>
      </p:sp>
      <p:sp>
        <p:nvSpPr>
          <p:cNvPr id="172" name="Google Shape;17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6" name="Shape 496"/>
        <p:cNvGrpSpPr/>
        <p:nvPr/>
      </p:nvGrpSpPr>
      <p:grpSpPr>
        <a:xfrm>
          <a:off x="0" y="0"/>
          <a:ext cx="0" cy="0"/>
          <a:chOff x="0" y="0"/>
          <a:chExt cx="0" cy="0"/>
        </a:xfrm>
      </p:grpSpPr>
      <p:sp>
        <p:nvSpPr>
          <p:cNvPr id="497" name="Google Shape;497;p5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98" name="Google Shape;498;p5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 hybrid capture, antibodies to R N A/D N A hybrids amplify signal from each R N A target. An R N A probe can be used to detect a D N A target.</a:t>
            </a:r>
            <a:endParaRPr/>
          </a:p>
        </p:txBody>
      </p:sp>
      <p:sp>
        <p:nvSpPr>
          <p:cNvPr id="499" name="Google Shape;499;p5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5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05" name="Google Shape;505;p5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6" name="Google Shape;506;p5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5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12" name="Google Shape;512;p5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 M A starts with R N A, which is converted to c D N A. The c D N A is then transcribed many times. The resulting R N A can be detected with fluorescent probes and can also be used to make more c D N A.</a:t>
            </a:r>
            <a:endParaRPr/>
          </a:p>
        </p:txBody>
      </p:sp>
      <p:sp>
        <p:nvSpPr>
          <p:cNvPr id="513" name="Google Shape;513;p5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5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20" name="Google Shape;520;p5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1" name="Google Shape;521;p5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5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27" name="Google Shape;527;p5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5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8" name="Google Shape;17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5" name="Google Shape;18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2" name="Google Shape;192;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P C R reaction mix volume can range from 1 to 100 uL.</a:t>
            </a:r>
            <a:endParaRPr/>
          </a:p>
        </p:txBody>
      </p:sp>
      <p:sp>
        <p:nvSpPr>
          <p:cNvPr id="193" name="Google Shape;193;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0" name="Google Shape;20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assembled P C R reaction mix is subjected to an amplification program.</a:t>
            </a:r>
            <a:endParaRPr/>
          </a:p>
        </p:txBody>
      </p:sp>
      <p:sp>
        <p:nvSpPr>
          <p:cNvPr id="201" name="Google Shape;201;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Times New Roman"/>
                <a:ea typeface="Times New Roman"/>
                <a:cs typeface="Times New Roman"/>
                <a:sym typeface="Times New Roman"/>
              </a:rPr>
              <a:t>‹#›</a:t>
            </a:fld>
            <a:endParaRPr b="1"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hapter and Title" showMasterSp="0">
  <p:cSld name="4_Chapter and Title">
    <p:spTree>
      <p:nvGrpSpPr>
        <p:cNvPr id="19" name="Shape 19"/>
        <p:cNvGrpSpPr/>
        <p:nvPr/>
      </p:nvGrpSpPr>
      <p:grpSpPr>
        <a:xfrm>
          <a:off x="0" y="0"/>
          <a:ext cx="0" cy="0"/>
          <a:chOff x="0" y="0"/>
          <a:chExt cx="0" cy="0"/>
        </a:xfrm>
      </p:grpSpPr>
      <p:sp>
        <p:nvSpPr>
          <p:cNvPr id="20" name="Google Shape;20;p56"/>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56"/>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56"/>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56"/>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56"/>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25" name="Google Shape;25;p56"/>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26" name="Google Shape;26;p56"/>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27" name="Google Shape;27;p56"/>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28" name="Google Shape;28;p56"/>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29" name="Google Shape;29;p56"/>
          <p:cNvSpPr txBox="1"/>
          <p:nvPr>
            <p:ph type="title"/>
          </p:nvPr>
        </p:nvSpPr>
        <p:spPr>
          <a:xfrm>
            <a:off x="381000" y="163941"/>
            <a:ext cx="5706534" cy="590931"/>
          </a:xfrm>
          <a:prstGeom prst="rect">
            <a:avLst/>
          </a:prstGeom>
          <a:noFill/>
          <a:ln>
            <a:noFill/>
          </a:ln>
        </p:spPr>
        <p:txBody>
          <a:bodyPr anchorCtr="0" anchor="ctr" bIns="45700" lIns="91425" spcFirstLastPara="1" rIns="91425" wrap="square" tIns="45700">
            <a:spAutoFit/>
          </a:bodyPr>
          <a:lstStyle>
            <a:lvl1pPr lvl="0" algn="r">
              <a:lnSpc>
                <a:spcPct val="90000"/>
              </a:lnSpc>
              <a:spcBef>
                <a:spcPts val="0"/>
              </a:spcBef>
              <a:spcAft>
                <a:spcPts val="0"/>
              </a:spcAft>
              <a:buSzPts val="1400"/>
              <a:buNone/>
              <a:defRPr sz="3600">
                <a:solidFill>
                  <a:srgbClr val="565656"/>
                </a:solidFill>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ead-in Head, and Bulleted List">
  <p:cSld name="Title, Lead-in Head, and Bulleted List">
    <p:spTree>
      <p:nvGrpSpPr>
        <p:cNvPr id="79" name="Shape 79"/>
        <p:cNvGrpSpPr/>
        <p:nvPr/>
      </p:nvGrpSpPr>
      <p:grpSpPr>
        <a:xfrm>
          <a:off x="0" y="0"/>
          <a:ext cx="0" cy="0"/>
          <a:chOff x="0" y="0"/>
          <a:chExt cx="0" cy="0"/>
        </a:xfrm>
      </p:grpSpPr>
      <p:sp>
        <p:nvSpPr>
          <p:cNvPr id="80" name="Google Shape;80;p6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1" name="Google Shape;81;p65"/>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65"/>
          <p:cNvSpPr txBox="1"/>
          <p:nvPr>
            <p:ph idx="2" type="body"/>
          </p:nvPr>
        </p:nvSpPr>
        <p:spPr>
          <a:xfrm>
            <a:off x="457200" y="17414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Lead-in Head, and Bulleted List">
  <p:cSld name="2_Title, Lead-in Head, and Bulleted List">
    <p:spTree>
      <p:nvGrpSpPr>
        <p:cNvPr id="83" name="Shape 83"/>
        <p:cNvGrpSpPr/>
        <p:nvPr/>
      </p:nvGrpSpPr>
      <p:grpSpPr>
        <a:xfrm>
          <a:off x="0" y="0"/>
          <a:ext cx="0" cy="0"/>
          <a:chOff x="0" y="0"/>
          <a:chExt cx="0" cy="0"/>
        </a:xfrm>
      </p:grpSpPr>
      <p:sp>
        <p:nvSpPr>
          <p:cNvPr id="84" name="Google Shape;84;p6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5" name="Google Shape;85;p66"/>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66"/>
          <p:cNvSpPr txBox="1"/>
          <p:nvPr>
            <p:ph idx="2" type="body"/>
          </p:nvPr>
        </p:nvSpPr>
        <p:spPr>
          <a:xfrm>
            <a:off x="457200" y="1741449"/>
            <a:ext cx="8229600" cy="19161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7" name="Google Shape;87;p66"/>
          <p:cNvSpPr txBox="1"/>
          <p:nvPr>
            <p:ph idx="3" type="body"/>
          </p:nvPr>
        </p:nvSpPr>
        <p:spPr>
          <a:xfrm>
            <a:off x="457200" y="3886200"/>
            <a:ext cx="8229600" cy="2005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Lead-in Head, and Bulleted List">
  <p:cSld name="3_Title, Lead-in Head, and Bulleted List">
    <p:spTree>
      <p:nvGrpSpPr>
        <p:cNvPr id="88" name="Shape 88"/>
        <p:cNvGrpSpPr/>
        <p:nvPr/>
      </p:nvGrpSpPr>
      <p:grpSpPr>
        <a:xfrm>
          <a:off x="0" y="0"/>
          <a:ext cx="0" cy="0"/>
          <a:chOff x="0" y="0"/>
          <a:chExt cx="0" cy="0"/>
        </a:xfrm>
      </p:grpSpPr>
      <p:sp>
        <p:nvSpPr>
          <p:cNvPr id="89" name="Google Shape;89;p6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0" name="Google Shape;90;p67"/>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1" name="Google Shape;91;p67"/>
          <p:cNvSpPr txBox="1"/>
          <p:nvPr>
            <p:ph idx="2" type="body"/>
          </p:nvPr>
        </p:nvSpPr>
        <p:spPr>
          <a:xfrm>
            <a:off x="457200" y="174144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2" name="Google Shape;92;p67"/>
          <p:cNvSpPr txBox="1"/>
          <p:nvPr>
            <p:ph idx="3" type="body"/>
          </p:nvPr>
        </p:nvSpPr>
        <p:spPr>
          <a:xfrm>
            <a:off x="457200" y="297180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67"/>
          <p:cNvSpPr txBox="1"/>
          <p:nvPr>
            <p:ph idx="4" type="body"/>
          </p:nvPr>
        </p:nvSpPr>
        <p:spPr>
          <a:xfrm>
            <a:off x="457200" y="4495802"/>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Lead-in Head, and Bulleted List">
  <p:cSld name="4_Title, Lead-in Head, and Bulleted List">
    <p:spTree>
      <p:nvGrpSpPr>
        <p:cNvPr id="94" name="Shape 94"/>
        <p:cNvGrpSpPr/>
        <p:nvPr/>
      </p:nvGrpSpPr>
      <p:grpSpPr>
        <a:xfrm>
          <a:off x="0" y="0"/>
          <a:ext cx="0" cy="0"/>
          <a:chOff x="0" y="0"/>
          <a:chExt cx="0" cy="0"/>
        </a:xfrm>
      </p:grpSpPr>
      <p:sp>
        <p:nvSpPr>
          <p:cNvPr id="95" name="Google Shape;95;p6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6" name="Google Shape;96;p68"/>
          <p:cNvSpPr txBox="1"/>
          <p:nvPr>
            <p:ph idx="1" type="body"/>
          </p:nvPr>
        </p:nvSpPr>
        <p:spPr>
          <a:xfrm>
            <a:off x="457200" y="1218935"/>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7" name="Google Shape;97;p68"/>
          <p:cNvSpPr txBox="1"/>
          <p:nvPr>
            <p:ph idx="2" type="body"/>
          </p:nvPr>
        </p:nvSpPr>
        <p:spPr>
          <a:xfrm>
            <a:off x="457200" y="2449287"/>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8" name="Google Shape;98;p68"/>
          <p:cNvSpPr txBox="1"/>
          <p:nvPr>
            <p:ph idx="3" type="body"/>
          </p:nvPr>
        </p:nvSpPr>
        <p:spPr>
          <a:xfrm>
            <a:off x="457200" y="3973288"/>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p68"/>
          <p:cNvSpPr txBox="1"/>
          <p:nvPr>
            <p:ph idx="4" type="body"/>
          </p:nvPr>
        </p:nvSpPr>
        <p:spPr>
          <a:xfrm>
            <a:off x="457200" y="5450114"/>
            <a:ext cx="8229600" cy="79828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100" name="Shape 100"/>
        <p:cNvGrpSpPr/>
        <p:nvPr/>
      </p:nvGrpSpPr>
      <p:grpSpPr>
        <a:xfrm>
          <a:off x="0" y="0"/>
          <a:ext cx="0" cy="0"/>
          <a:chOff x="0" y="0"/>
          <a:chExt cx="0" cy="0"/>
        </a:xfrm>
      </p:grpSpPr>
      <p:sp>
        <p:nvSpPr>
          <p:cNvPr id="101" name="Google Shape;101;p6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2" name="Google Shape;102;p69"/>
          <p:cNvSpPr txBox="1"/>
          <p:nvPr>
            <p:ph idx="1" type="body"/>
          </p:nvPr>
        </p:nvSpPr>
        <p:spPr>
          <a:xfrm>
            <a:off x="756356" y="1143001"/>
            <a:ext cx="4038600" cy="41910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3" name="Google Shape;103;p69"/>
          <p:cNvSpPr txBox="1"/>
          <p:nvPr>
            <p:ph idx="2" type="body"/>
          </p:nvPr>
        </p:nvSpPr>
        <p:spPr>
          <a:xfrm>
            <a:off x="5023556" y="1143000"/>
            <a:ext cx="4038600" cy="4191001"/>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4" name="Google Shape;104;p69"/>
          <p:cNvSpPr txBox="1"/>
          <p:nvPr>
            <p:ph idx="3" type="body"/>
          </p:nvPr>
        </p:nvSpPr>
        <p:spPr>
          <a:xfrm>
            <a:off x="762000" y="5486400"/>
            <a:ext cx="8229600" cy="76199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ulleted Lists with Heads">
  <p:cSld name="2 Bulleted Lists with Heads">
    <p:spTree>
      <p:nvGrpSpPr>
        <p:cNvPr id="105" name="Shape 105"/>
        <p:cNvGrpSpPr/>
        <p:nvPr/>
      </p:nvGrpSpPr>
      <p:grpSpPr>
        <a:xfrm>
          <a:off x="0" y="0"/>
          <a:ext cx="0" cy="0"/>
          <a:chOff x="0" y="0"/>
          <a:chExt cx="0" cy="0"/>
        </a:xfrm>
      </p:grpSpPr>
      <p:sp>
        <p:nvSpPr>
          <p:cNvPr id="106" name="Google Shape;106;p7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7" name="Google Shape;107;p70"/>
          <p:cNvSpPr txBox="1"/>
          <p:nvPr>
            <p:ph idx="1" type="body"/>
          </p:nvPr>
        </p:nvSpPr>
        <p:spPr>
          <a:xfrm>
            <a:off x="755650" y="1173163"/>
            <a:ext cx="4044950" cy="639762"/>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8" name="Google Shape;108;p70"/>
          <p:cNvSpPr txBox="1"/>
          <p:nvPr>
            <p:ph idx="2" type="body"/>
          </p:nvPr>
        </p:nvSpPr>
        <p:spPr>
          <a:xfrm>
            <a:off x="755650" y="1901825"/>
            <a:ext cx="404495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9" name="Google Shape;109;p70"/>
          <p:cNvSpPr txBox="1"/>
          <p:nvPr>
            <p:ph idx="3" type="body"/>
          </p:nvPr>
        </p:nvSpPr>
        <p:spPr>
          <a:xfrm>
            <a:off x="4953000" y="1181100"/>
            <a:ext cx="4038600" cy="660400"/>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0" name="Google Shape;110;p70"/>
          <p:cNvSpPr txBox="1"/>
          <p:nvPr>
            <p:ph idx="4" type="body"/>
          </p:nvPr>
        </p:nvSpPr>
        <p:spPr>
          <a:xfrm>
            <a:off x="4953000" y="1901825"/>
            <a:ext cx="403860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ed List and Figure">
  <p:cSld name="Bulleted List and Figure">
    <p:spTree>
      <p:nvGrpSpPr>
        <p:cNvPr id="111" name="Shape 111"/>
        <p:cNvGrpSpPr/>
        <p:nvPr/>
      </p:nvGrpSpPr>
      <p:grpSpPr>
        <a:xfrm>
          <a:off x="0" y="0"/>
          <a:ext cx="0" cy="0"/>
          <a:chOff x="0" y="0"/>
          <a:chExt cx="0" cy="0"/>
        </a:xfrm>
      </p:grpSpPr>
      <p:sp>
        <p:nvSpPr>
          <p:cNvPr id="112" name="Google Shape;112;p7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3" name="Google Shape;113;p71"/>
          <p:cNvSpPr txBox="1"/>
          <p:nvPr>
            <p:ph idx="1" type="body"/>
          </p:nvPr>
        </p:nvSpPr>
        <p:spPr>
          <a:xfrm>
            <a:off x="762000" y="1219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4" name="Google Shape;114;p71"/>
          <p:cNvSpPr/>
          <p:nvPr>
            <p:ph idx="2" type="pic"/>
          </p:nvPr>
        </p:nvSpPr>
        <p:spPr>
          <a:xfrm>
            <a:off x="4953000" y="1219200"/>
            <a:ext cx="3733800" cy="452628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gure">
  <p:cSld name="Title and Figure">
    <p:spTree>
      <p:nvGrpSpPr>
        <p:cNvPr id="115" name="Shape 115"/>
        <p:cNvGrpSpPr/>
        <p:nvPr/>
      </p:nvGrpSpPr>
      <p:grpSpPr>
        <a:xfrm>
          <a:off x="0" y="0"/>
          <a:ext cx="0" cy="0"/>
          <a:chOff x="0" y="0"/>
          <a:chExt cx="0" cy="0"/>
        </a:xfrm>
      </p:grpSpPr>
      <p:sp>
        <p:nvSpPr>
          <p:cNvPr id="116" name="Google Shape;116;p72"/>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7" name="Google Shape;117;p72"/>
          <p:cNvSpPr/>
          <p:nvPr>
            <p:ph idx="2" type="pic"/>
          </p:nvPr>
        </p:nvSpPr>
        <p:spPr>
          <a:xfrm>
            <a:off x="762000" y="1326995"/>
            <a:ext cx="3505200" cy="4540405"/>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8" name="Google Shape;118;p72"/>
          <p:cNvSpPr txBox="1"/>
          <p:nvPr>
            <p:ph idx="1" type="body"/>
          </p:nvPr>
        </p:nvSpPr>
        <p:spPr>
          <a:xfrm>
            <a:off x="4495800" y="3200400"/>
            <a:ext cx="4495800" cy="838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119" name="Shape 119"/>
        <p:cNvGrpSpPr/>
        <p:nvPr/>
      </p:nvGrpSpPr>
      <p:grpSpPr>
        <a:xfrm>
          <a:off x="0" y="0"/>
          <a:ext cx="0" cy="0"/>
          <a:chOff x="0" y="0"/>
          <a:chExt cx="0" cy="0"/>
        </a:xfrm>
      </p:grpSpPr>
      <p:sp>
        <p:nvSpPr>
          <p:cNvPr id="120" name="Google Shape;120;p73"/>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p:cSld name="Question">
    <p:spTree>
      <p:nvGrpSpPr>
        <p:cNvPr id="121" name="Shape 121"/>
        <p:cNvGrpSpPr/>
        <p:nvPr/>
      </p:nvGrpSpPr>
      <p:grpSpPr>
        <a:xfrm>
          <a:off x="0" y="0"/>
          <a:ext cx="0" cy="0"/>
          <a:chOff x="0" y="0"/>
          <a:chExt cx="0" cy="0"/>
        </a:xfrm>
      </p:grpSpPr>
      <p:sp>
        <p:nvSpPr>
          <p:cNvPr id="122" name="Google Shape;122;p7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3" name="Google Shape;123;p74"/>
          <p:cNvSpPr txBox="1"/>
          <p:nvPr>
            <p:ph idx="1" type="body"/>
          </p:nvPr>
        </p:nvSpPr>
        <p:spPr>
          <a:xfrm>
            <a:off x="457200" y="1181100"/>
            <a:ext cx="8534400" cy="457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b="1"/>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4" name="Google Shape;124;p74"/>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List">
  <p:cSld name="Title and Bulleted List">
    <p:spTree>
      <p:nvGrpSpPr>
        <p:cNvPr id="30" name="Shape 30"/>
        <p:cNvGrpSpPr/>
        <p:nvPr/>
      </p:nvGrpSpPr>
      <p:grpSpPr>
        <a:xfrm>
          <a:off x="0" y="0"/>
          <a:ext cx="0" cy="0"/>
          <a:chOff x="0" y="0"/>
          <a:chExt cx="0" cy="0"/>
        </a:xfrm>
      </p:grpSpPr>
      <p:sp>
        <p:nvSpPr>
          <p:cNvPr id="31" name="Google Shape;31;p5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2" name="Google Shape;32;p5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swer">
  <p:cSld name="Answer">
    <p:spTree>
      <p:nvGrpSpPr>
        <p:cNvPr id="125" name="Shape 125"/>
        <p:cNvGrpSpPr/>
        <p:nvPr/>
      </p:nvGrpSpPr>
      <p:grpSpPr>
        <a:xfrm>
          <a:off x="0" y="0"/>
          <a:ext cx="0" cy="0"/>
          <a:chOff x="0" y="0"/>
          <a:chExt cx="0" cy="0"/>
        </a:xfrm>
      </p:grpSpPr>
      <p:sp>
        <p:nvSpPr>
          <p:cNvPr id="126" name="Google Shape;126;p7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7" name="Google Shape;127;p75"/>
          <p:cNvSpPr txBox="1"/>
          <p:nvPr>
            <p:ph idx="1" type="body"/>
          </p:nvPr>
        </p:nvSpPr>
        <p:spPr>
          <a:xfrm>
            <a:off x="457200" y="1219200"/>
            <a:ext cx="8534400" cy="3810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8" name="Google Shape;128;p75"/>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ickerCheck">
  <p:cSld name="ClickerCheck">
    <p:spTree>
      <p:nvGrpSpPr>
        <p:cNvPr id="129" name="Shape 129"/>
        <p:cNvGrpSpPr/>
        <p:nvPr/>
      </p:nvGrpSpPr>
      <p:grpSpPr>
        <a:xfrm>
          <a:off x="0" y="0"/>
          <a:ext cx="0" cy="0"/>
          <a:chOff x="0" y="0"/>
          <a:chExt cx="0" cy="0"/>
        </a:xfrm>
      </p:grpSpPr>
      <p:sp>
        <p:nvSpPr>
          <p:cNvPr id="130" name="Google Shape;130;p7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31" name="Google Shape;131;p76"/>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2" name="Google Shape;132;p76"/>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lickerCheck">
  <p:cSld name="1_ClickerCheck">
    <p:spTree>
      <p:nvGrpSpPr>
        <p:cNvPr id="133" name="Shape 133"/>
        <p:cNvGrpSpPr/>
        <p:nvPr/>
      </p:nvGrpSpPr>
      <p:grpSpPr>
        <a:xfrm>
          <a:off x="0" y="0"/>
          <a:ext cx="0" cy="0"/>
          <a:chOff x="0" y="0"/>
          <a:chExt cx="0" cy="0"/>
        </a:xfrm>
      </p:grpSpPr>
      <p:sp>
        <p:nvSpPr>
          <p:cNvPr id="134" name="Google Shape;134;p77"/>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5" name="Google Shape;135;p77"/>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Font typeface="Calibri"/>
              <a:buNone/>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6" name="Shape 136"/>
        <p:cNvGrpSpPr/>
        <p:nvPr/>
      </p:nvGrpSpPr>
      <p:grpSpPr>
        <a:xfrm>
          <a:off x="0" y="0"/>
          <a:ext cx="0" cy="0"/>
          <a:chOff x="0" y="0"/>
          <a:chExt cx="0" cy="0"/>
        </a:xfrm>
      </p:grpSpPr>
      <p:sp>
        <p:nvSpPr>
          <p:cNvPr id="137" name="Google Shape;137;p7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8" name="Google Shape;138;p7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9" name="Google Shape;139;p7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1800" u="none" cap="none" strike="noStrike">
                <a:solidFill>
                  <a:schemeClr val="dk1"/>
                </a:solidFill>
                <a:latin typeface="Calibri"/>
                <a:ea typeface="Calibri"/>
                <a:cs typeface="Calibri"/>
                <a:sym typeface="Calibri"/>
              </a:defRPr>
            </a:lvl1pPr>
            <a:lvl2pPr indent="0" lvl="1" marL="0" marR="0" rtl="0" algn="l">
              <a:spcBef>
                <a:spcPts val="0"/>
              </a:spcBef>
              <a:spcAft>
                <a:spcPts val="0"/>
              </a:spcAft>
              <a:buNone/>
              <a:defRPr b="0" i="0" sz="1800" u="none" cap="none" strike="noStrike">
                <a:solidFill>
                  <a:schemeClr val="dk1"/>
                </a:solidFill>
                <a:latin typeface="Calibri"/>
                <a:ea typeface="Calibri"/>
                <a:cs typeface="Calibri"/>
                <a:sym typeface="Calibri"/>
              </a:defRPr>
            </a:lvl2pPr>
            <a:lvl3pPr indent="0" lvl="2" marL="0" marR="0" rtl="0" algn="l">
              <a:spcBef>
                <a:spcPts val="0"/>
              </a:spcBef>
              <a:spcAft>
                <a:spcPts val="0"/>
              </a:spcAft>
              <a:buNone/>
              <a:defRPr b="0" i="0" sz="1800" u="none" cap="none" strike="noStrike">
                <a:solidFill>
                  <a:schemeClr val="dk1"/>
                </a:solidFill>
                <a:latin typeface="Calibri"/>
                <a:ea typeface="Calibri"/>
                <a:cs typeface="Calibri"/>
                <a:sym typeface="Calibri"/>
              </a:defRPr>
            </a:lvl3pPr>
            <a:lvl4pPr indent="0" lvl="3" marL="0" marR="0" rtl="0" algn="l">
              <a:spcBef>
                <a:spcPts val="0"/>
              </a:spcBef>
              <a:spcAft>
                <a:spcPts val="0"/>
              </a:spcAft>
              <a:buNone/>
              <a:defRPr b="0" i="0" sz="1800" u="none" cap="none" strike="noStrike">
                <a:solidFill>
                  <a:schemeClr val="dk1"/>
                </a:solidFill>
                <a:latin typeface="Calibri"/>
                <a:ea typeface="Calibri"/>
                <a:cs typeface="Calibri"/>
                <a:sym typeface="Calibri"/>
              </a:defRPr>
            </a:lvl4pPr>
            <a:lvl5pPr indent="0" lvl="4" marL="0" marR="0" rtl="0" algn="l">
              <a:spcBef>
                <a:spcPts val="0"/>
              </a:spcBef>
              <a:spcAft>
                <a:spcPts val="0"/>
              </a:spcAft>
              <a:buNone/>
              <a:defRPr b="0" i="0" sz="1800" u="none" cap="none" strike="noStrike">
                <a:solidFill>
                  <a:schemeClr val="dk1"/>
                </a:solidFill>
                <a:latin typeface="Calibri"/>
                <a:ea typeface="Calibri"/>
                <a:cs typeface="Calibri"/>
                <a:sym typeface="Calibri"/>
              </a:defRPr>
            </a:lvl5pPr>
            <a:lvl6pPr indent="0" lvl="5" marL="0" marR="0" rtl="0" algn="l">
              <a:spcBef>
                <a:spcPts val="0"/>
              </a:spcBef>
              <a:spcAft>
                <a:spcPts val="0"/>
              </a:spcAft>
              <a:buNone/>
              <a:defRPr b="0" i="0" sz="1800" u="none" cap="none" strike="noStrike">
                <a:solidFill>
                  <a:schemeClr val="dk1"/>
                </a:solidFill>
                <a:latin typeface="Calibri"/>
                <a:ea typeface="Calibri"/>
                <a:cs typeface="Calibri"/>
                <a:sym typeface="Calibri"/>
              </a:defRPr>
            </a:lvl6pPr>
            <a:lvl7pPr indent="0" lvl="6" marL="0" marR="0" rtl="0" algn="l">
              <a:spcBef>
                <a:spcPts val="0"/>
              </a:spcBef>
              <a:spcAft>
                <a:spcPts val="0"/>
              </a:spcAft>
              <a:buNone/>
              <a:defRPr b="0" i="0" sz="1800" u="none" cap="none" strike="noStrike">
                <a:solidFill>
                  <a:schemeClr val="dk1"/>
                </a:solidFill>
                <a:latin typeface="Calibri"/>
                <a:ea typeface="Calibri"/>
                <a:cs typeface="Calibri"/>
                <a:sym typeface="Calibri"/>
              </a:defRPr>
            </a:lvl7pPr>
            <a:lvl8pPr indent="0" lvl="7" marL="0" marR="0" rtl="0" algn="l">
              <a:spcBef>
                <a:spcPts val="0"/>
              </a:spcBef>
              <a:spcAft>
                <a:spcPts val="0"/>
              </a:spcAft>
              <a:buNone/>
              <a:defRPr b="0" i="0" sz="1800" u="none" cap="none" strike="noStrike">
                <a:solidFill>
                  <a:schemeClr val="dk1"/>
                </a:solidFill>
                <a:latin typeface="Calibri"/>
                <a:ea typeface="Calibri"/>
                <a:cs typeface="Calibri"/>
                <a:sym typeface="Calibri"/>
              </a:defRPr>
            </a:lvl8pPr>
            <a:lvl9pPr indent="0" lvl="8" marL="0" marR="0" rtl="0" algn="l">
              <a:spcBef>
                <a:spcPts val="0"/>
              </a:spcBef>
              <a:spcAft>
                <a:spcPts val="0"/>
              </a:spcAft>
              <a:buNone/>
              <a:defRPr b="0" i="0" sz="18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Bulleted List">
  <p:cSld name="5_Title and Bulleted List">
    <p:spTree>
      <p:nvGrpSpPr>
        <p:cNvPr id="33" name="Shape 33"/>
        <p:cNvGrpSpPr/>
        <p:nvPr/>
      </p:nvGrpSpPr>
      <p:grpSpPr>
        <a:xfrm>
          <a:off x="0" y="0"/>
          <a:ext cx="0" cy="0"/>
          <a:chOff x="0" y="0"/>
          <a:chExt cx="0" cy="0"/>
        </a:xfrm>
      </p:grpSpPr>
      <p:sp>
        <p:nvSpPr>
          <p:cNvPr id="34" name="Google Shape;34;p5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5" name="Google Shape;35;p58"/>
          <p:cNvSpPr txBox="1"/>
          <p:nvPr>
            <p:ph idx="1" type="body"/>
          </p:nvPr>
        </p:nvSpPr>
        <p:spPr>
          <a:xfrm>
            <a:off x="457200" y="1195349"/>
            <a:ext cx="8229600" cy="6334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58"/>
          <p:cNvSpPr txBox="1"/>
          <p:nvPr>
            <p:ph idx="2" type="body"/>
          </p:nvPr>
        </p:nvSpPr>
        <p:spPr>
          <a:xfrm>
            <a:off x="457200" y="1981201"/>
            <a:ext cx="8229600" cy="58987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7" name="Google Shape;37;p58"/>
          <p:cNvSpPr txBox="1"/>
          <p:nvPr>
            <p:ph idx="3" type="body"/>
          </p:nvPr>
        </p:nvSpPr>
        <p:spPr>
          <a:xfrm>
            <a:off x="457200" y="2685920"/>
            <a:ext cx="8229600" cy="62152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8" name="Google Shape;38;p58"/>
          <p:cNvSpPr txBox="1"/>
          <p:nvPr>
            <p:ph idx="4" type="body"/>
          </p:nvPr>
        </p:nvSpPr>
        <p:spPr>
          <a:xfrm>
            <a:off x="457200" y="3422289"/>
            <a:ext cx="8229600" cy="69251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9" name="Google Shape;39;p58"/>
          <p:cNvSpPr txBox="1"/>
          <p:nvPr>
            <p:ph idx="5" type="body"/>
          </p:nvPr>
        </p:nvSpPr>
        <p:spPr>
          <a:xfrm>
            <a:off x="457200" y="4239505"/>
            <a:ext cx="8229600" cy="56109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58"/>
          <p:cNvSpPr txBox="1"/>
          <p:nvPr>
            <p:ph idx="6" type="body"/>
          </p:nvPr>
        </p:nvSpPr>
        <p:spPr>
          <a:xfrm>
            <a:off x="457200" y="4925307"/>
            <a:ext cx="8229600" cy="561094"/>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58"/>
          <p:cNvSpPr txBox="1"/>
          <p:nvPr>
            <p:ph idx="7" type="body"/>
          </p:nvPr>
        </p:nvSpPr>
        <p:spPr>
          <a:xfrm>
            <a:off x="445546" y="5611107"/>
            <a:ext cx="8229600" cy="40869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2" name="Google Shape;42;p58"/>
          <p:cNvSpPr txBox="1"/>
          <p:nvPr>
            <p:ph idx="8" type="body"/>
          </p:nvPr>
        </p:nvSpPr>
        <p:spPr>
          <a:xfrm>
            <a:off x="445546" y="6084279"/>
            <a:ext cx="8229600" cy="27395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Bulleted List">
  <p:cSld name="2_Title and Bulleted List">
    <p:spTree>
      <p:nvGrpSpPr>
        <p:cNvPr id="43" name="Shape 43"/>
        <p:cNvGrpSpPr/>
        <p:nvPr/>
      </p:nvGrpSpPr>
      <p:grpSpPr>
        <a:xfrm>
          <a:off x="0" y="0"/>
          <a:ext cx="0" cy="0"/>
          <a:chOff x="0" y="0"/>
          <a:chExt cx="0" cy="0"/>
        </a:xfrm>
      </p:grpSpPr>
      <p:sp>
        <p:nvSpPr>
          <p:cNvPr id="44" name="Google Shape;44;p5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5" name="Google Shape;45;p59"/>
          <p:cNvSpPr txBox="1"/>
          <p:nvPr>
            <p:ph idx="1" type="body"/>
          </p:nvPr>
        </p:nvSpPr>
        <p:spPr>
          <a:xfrm>
            <a:off x="457200" y="1195349"/>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6" name="Google Shape;46;p59"/>
          <p:cNvSpPr txBox="1"/>
          <p:nvPr>
            <p:ph idx="2" type="body"/>
          </p:nvPr>
        </p:nvSpPr>
        <p:spPr>
          <a:xfrm>
            <a:off x="457200" y="3810000"/>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Bulleted List">
  <p:cSld name="4_Title and Bulleted List">
    <p:spTree>
      <p:nvGrpSpPr>
        <p:cNvPr id="47" name="Shape 47"/>
        <p:cNvGrpSpPr/>
        <p:nvPr/>
      </p:nvGrpSpPr>
      <p:grpSpPr>
        <a:xfrm>
          <a:off x="0" y="0"/>
          <a:ext cx="0" cy="0"/>
          <a:chOff x="0" y="0"/>
          <a:chExt cx="0" cy="0"/>
        </a:xfrm>
      </p:grpSpPr>
      <p:sp>
        <p:nvSpPr>
          <p:cNvPr id="48" name="Google Shape;48;p6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9" name="Google Shape;49;p60"/>
          <p:cNvSpPr txBox="1"/>
          <p:nvPr>
            <p:ph idx="1" type="body"/>
          </p:nvPr>
        </p:nvSpPr>
        <p:spPr>
          <a:xfrm>
            <a:off x="457200" y="1195349"/>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60"/>
          <p:cNvSpPr txBox="1"/>
          <p:nvPr>
            <p:ph idx="2" type="body"/>
          </p:nvPr>
        </p:nvSpPr>
        <p:spPr>
          <a:xfrm>
            <a:off x="457200" y="2590801"/>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1" name="Google Shape;51;p60"/>
          <p:cNvSpPr txBox="1"/>
          <p:nvPr>
            <p:ph idx="3" type="body"/>
          </p:nvPr>
        </p:nvSpPr>
        <p:spPr>
          <a:xfrm>
            <a:off x="457200" y="3657600"/>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2" name="Google Shape;52;p60"/>
          <p:cNvSpPr txBox="1"/>
          <p:nvPr>
            <p:ph idx="4" type="body"/>
          </p:nvPr>
        </p:nvSpPr>
        <p:spPr>
          <a:xfrm>
            <a:off x="457200" y="5053052"/>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Bulleted List">
  <p:cSld name="3_Title and Bulleted List">
    <p:spTree>
      <p:nvGrpSpPr>
        <p:cNvPr id="53" name="Shape 53"/>
        <p:cNvGrpSpPr/>
        <p:nvPr/>
      </p:nvGrpSpPr>
      <p:grpSpPr>
        <a:xfrm>
          <a:off x="0" y="0"/>
          <a:ext cx="0" cy="0"/>
          <a:chOff x="0" y="0"/>
          <a:chExt cx="0" cy="0"/>
        </a:xfrm>
      </p:grpSpPr>
      <p:sp>
        <p:nvSpPr>
          <p:cNvPr id="54" name="Google Shape;54;p6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55" name="Google Shape;55;p61"/>
          <p:cNvSpPr txBox="1"/>
          <p:nvPr>
            <p:ph idx="1" type="body"/>
          </p:nvPr>
        </p:nvSpPr>
        <p:spPr>
          <a:xfrm>
            <a:off x="457200" y="1195349"/>
            <a:ext cx="8229600" cy="1624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6" name="Google Shape;56;p61"/>
          <p:cNvSpPr txBox="1"/>
          <p:nvPr>
            <p:ph idx="2" type="body"/>
          </p:nvPr>
        </p:nvSpPr>
        <p:spPr>
          <a:xfrm>
            <a:off x="457200" y="29718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7" name="Google Shape;57;p61"/>
          <p:cNvSpPr txBox="1"/>
          <p:nvPr>
            <p:ph idx="3" type="body"/>
          </p:nvPr>
        </p:nvSpPr>
        <p:spPr>
          <a:xfrm>
            <a:off x="457200" y="45720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Bulleted Lists">
  <p:cSld name="1_Two Bulleted Lists">
    <p:spTree>
      <p:nvGrpSpPr>
        <p:cNvPr id="58" name="Shape 58"/>
        <p:cNvGrpSpPr/>
        <p:nvPr/>
      </p:nvGrpSpPr>
      <p:grpSpPr>
        <a:xfrm>
          <a:off x="0" y="0"/>
          <a:ext cx="0" cy="0"/>
          <a:chOff x="0" y="0"/>
          <a:chExt cx="0" cy="0"/>
        </a:xfrm>
      </p:grpSpPr>
      <p:sp>
        <p:nvSpPr>
          <p:cNvPr id="59" name="Google Shape;59;p6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0" name="Google Shape;60;p62"/>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1" name="Google Shape;61;p62"/>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spTree>
      <p:nvGrpSpPr>
        <p:cNvPr id="62" name="Shape 62"/>
        <p:cNvGrpSpPr/>
        <p:nvPr/>
      </p:nvGrpSpPr>
      <p:grpSpPr>
        <a:xfrm>
          <a:off x="0" y="0"/>
          <a:ext cx="0" cy="0"/>
          <a:chOff x="0" y="0"/>
          <a:chExt cx="0" cy="0"/>
        </a:xfrm>
      </p:grpSpPr>
      <p:sp>
        <p:nvSpPr>
          <p:cNvPr id="63" name="Google Shape;63;p63"/>
          <p:cNvSpPr/>
          <p:nvPr>
            <p:ph idx="2" type="pic"/>
          </p:nvPr>
        </p:nvSpPr>
        <p:spPr>
          <a:xfrm>
            <a:off x="2689302" y="228600"/>
            <a:ext cx="3733800" cy="42672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4" name="Google Shape;64;p63"/>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63"/>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66" name="Google Shape;66;p63"/>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67" name="Google Shape;67;p63"/>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68" name="Google Shape;68;p63"/>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69" name="Google Shape;69;p63"/>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and Title" showMasterSp="0">
  <p:cSld name="Chapter and Title">
    <p:spTree>
      <p:nvGrpSpPr>
        <p:cNvPr id="70" name="Shape 70"/>
        <p:cNvGrpSpPr/>
        <p:nvPr/>
      </p:nvGrpSpPr>
      <p:grpSpPr>
        <a:xfrm>
          <a:off x="0" y="0"/>
          <a:ext cx="0" cy="0"/>
          <a:chOff x="0" y="0"/>
          <a:chExt cx="0" cy="0"/>
        </a:xfrm>
      </p:grpSpPr>
      <p:sp>
        <p:nvSpPr>
          <p:cNvPr id="71" name="Google Shape;71;p64"/>
          <p:cNvSpPr txBox="1"/>
          <p:nvPr>
            <p:ph idx="1" type="body"/>
          </p:nvPr>
        </p:nvSpPr>
        <p:spPr>
          <a:xfrm>
            <a:off x="1790700" y="1828800"/>
            <a:ext cx="5562600" cy="457200"/>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2" name="Google Shape;72;p64"/>
          <p:cNvSpPr txBox="1"/>
          <p:nvPr>
            <p:ph type="ctrTitle"/>
          </p:nvPr>
        </p:nvSpPr>
        <p:spPr>
          <a:xfrm>
            <a:off x="685800" y="2831169"/>
            <a:ext cx="7772400" cy="646331"/>
          </a:xfrm>
          <a:prstGeom prst="rect">
            <a:avLst/>
          </a:prstGeom>
          <a:noFill/>
          <a:ln>
            <a:noFill/>
          </a:ln>
        </p:spPr>
        <p:txBody>
          <a:bodyPr anchorCtr="0" anchor="ctr" bIns="45700" lIns="91425" spcFirstLastPara="1" rIns="91425" wrap="square" tIns="45700">
            <a:spAutoFit/>
          </a:bodyPr>
          <a:lstStyle>
            <a:lvl1pPr lvl="0" algn="ctr">
              <a:lnSpc>
                <a:spcPct val="90000"/>
              </a:lnSpc>
              <a:spcBef>
                <a:spcPts val="0"/>
              </a:spcBef>
              <a:spcAft>
                <a:spcPts val="0"/>
              </a:spcAft>
              <a:buSzPts val="1400"/>
              <a:buNone/>
              <a:defRPr sz="4000">
                <a:solidFill>
                  <a:srgbClr val="737373"/>
                </a:solidFill>
                <a:latin typeface="Calibri"/>
                <a:ea typeface="Calibri"/>
                <a:cs typeface="Calibri"/>
                <a:sym typeface="Calibri"/>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3" name="Google Shape;73;p64"/>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4" name="Google Shape;74;p64"/>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75" name="Google Shape;75;p64"/>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76" name="Google Shape;76;p64"/>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77" name="Google Shape;77;p64"/>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78" name="Google Shape;78;p64"/>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8.xml"/><Relationship Id="rId22" Type="http://schemas.openxmlformats.org/officeDocument/2006/relationships/slideLayout" Target="../slideLayouts/slideLayout20.xml"/><Relationship Id="rId21" Type="http://schemas.openxmlformats.org/officeDocument/2006/relationships/slideLayout" Target="../slideLayouts/slideLayout19.xml"/><Relationship Id="rId24" Type="http://schemas.openxmlformats.org/officeDocument/2006/relationships/slideLayout" Target="../slideLayouts/slideLayout22.xml"/><Relationship Id="rId23" Type="http://schemas.openxmlformats.org/officeDocument/2006/relationships/slideLayout" Target="../slideLayouts/slideLayout21.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26" Type="http://schemas.openxmlformats.org/officeDocument/2006/relationships/theme" Target="../theme/theme2.xml"/><Relationship Id="rId25" Type="http://schemas.openxmlformats.org/officeDocument/2006/relationships/slideLayout" Target="../slideLayouts/slideLayout23.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19" Type="http://schemas.openxmlformats.org/officeDocument/2006/relationships/slideLayout" Target="../slideLayouts/slideLayout17.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5"/>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55"/>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2" name="Google Shape;12;p55"/>
          <p:cNvPicPr preferRelativeResize="0"/>
          <p:nvPr/>
        </p:nvPicPr>
        <p:blipFill rotWithShape="1">
          <a:blip r:embed="rId1">
            <a:alphaModFix/>
          </a:blip>
          <a:srcRect b="0" l="0" r="0" t="0"/>
          <a:stretch/>
        </p:blipFill>
        <p:spPr>
          <a:xfrm>
            <a:off x="7977294" y="6492183"/>
            <a:ext cx="1005840" cy="354528"/>
          </a:xfrm>
          <a:prstGeom prst="rect">
            <a:avLst/>
          </a:prstGeom>
          <a:noFill/>
          <a:ln>
            <a:noFill/>
          </a:ln>
        </p:spPr>
      </p:pic>
      <p:pic>
        <p:nvPicPr>
          <p:cNvPr id="13" name="Google Shape;13;p55"/>
          <p:cNvPicPr preferRelativeResize="0"/>
          <p:nvPr/>
        </p:nvPicPr>
        <p:blipFill rotWithShape="1">
          <a:blip r:embed="rId2">
            <a:alphaModFix/>
          </a:blip>
          <a:srcRect b="0" l="0" r="0" t="0"/>
          <a:stretch/>
        </p:blipFill>
        <p:spPr>
          <a:xfrm>
            <a:off x="0" y="6434694"/>
            <a:ext cx="9171432" cy="45719"/>
          </a:xfrm>
          <a:prstGeom prst="rect">
            <a:avLst/>
          </a:prstGeom>
          <a:noFill/>
          <a:ln>
            <a:noFill/>
          </a:ln>
        </p:spPr>
      </p:pic>
      <p:sp>
        <p:nvSpPr>
          <p:cNvPr id="14" name="Google Shape;14;p55"/>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marR="0" rtl="0" algn="l">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1pPr>
            <a:lvl2pPr lvl="1"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2pPr>
            <a:lvl3pPr lvl="2"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3pPr>
            <a:lvl4pPr lvl="3"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4pPr>
            <a:lvl5pPr lvl="4"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5pPr>
            <a:lvl6pPr lvl="5"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6pPr>
            <a:lvl7pPr lvl="6"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7pPr>
            <a:lvl8pPr lvl="7"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8pPr>
            <a:lvl9pPr lvl="8"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9pPr>
          </a:lstStyle>
          <a:p/>
        </p:txBody>
      </p:sp>
      <p:sp>
        <p:nvSpPr>
          <p:cNvPr id="15" name="Google Shape;15;p55"/>
          <p:cNvSpPr txBox="1"/>
          <p:nvPr>
            <p:ph idx="1" type="body"/>
          </p:nvPr>
        </p:nvSpPr>
        <p:spPr>
          <a:xfrm>
            <a:off x="457200" y="12954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indent="-406400" lvl="1" marL="914400"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indent="-406400" lvl="2" marL="1371600"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6" name="Google Shape;16;p55"/>
          <p:cNvCxnSpPr/>
          <p:nvPr/>
        </p:nvCxnSpPr>
        <p:spPr>
          <a:xfrm>
            <a:off x="0" y="990600"/>
            <a:ext cx="9144000" cy="0"/>
          </a:xfrm>
          <a:prstGeom prst="straightConnector1">
            <a:avLst/>
          </a:prstGeom>
          <a:noFill/>
          <a:ln cap="flat" cmpd="sng" w="12700">
            <a:solidFill>
              <a:srgbClr val="D99C21"/>
            </a:solidFill>
            <a:prstDash val="solid"/>
            <a:round/>
            <a:headEnd len="sm" w="sm" type="none"/>
            <a:tailEnd len="sm" w="sm" type="none"/>
          </a:ln>
        </p:spPr>
      </p:cxnSp>
      <p:pic>
        <p:nvPicPr>
          <p:cNvPr id="17" name="Google Shape;17;p55"/>
          <p:cNvPicPr preferRelativeResize="0"/>
          <p:nvPr/>
        </p:nvPicPr>
        <p:blipFill rotWithShape="1">
          <a:blip r:embed="rId2">
            <a:alphaModFix/>
          </a:blip>
          <a:srcRect b="0" l="0" r="0" t="0"/>
          <a:stretch/>
        </p:blipFill>
        <p:spPr>
          <a:xfrm>
            <a:off x="0" y="6364006"/>
            <a:ext cx="9171432" cy="45719"/>
          </a:xfrm>
          <a:prstGeom prst="rect">
            <a:avLst/>
          </a:prstGeom>
          <a:noFill/>
          <a:ln>
            <a:noFill/>
          </a:ln>
        </p:spPr>
      </p:pic>
      <p:sp>
        <p:nvSpPr>
          <p:cNvPr id="18" name="Google Shape;18;p55"/>
          <p:cNvSpPr/>
          <p:nvPr/>
        </p:nvSpPr>
        <p:spPr>
          <a:xfrm>
            <a:off x="0" y="6400800"/>
            <a:ext cx="9144000" cy="45719"/>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image" Target="../media/image22.jpg"/><Relationship Id="rId4" Type="http://schemas.openxmlformats.org/officeDocument/2006/relationships/image" Target="../media/image20.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7.xml"/><Relationship Id="rId3" Type="http://schemas.openxmlformats.org/officeDocument/2006/relationships/image" Target="../media/image14.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23.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9.xml"/><Relationship Id="rId3" Type="http://schemas.openxmlformats.org/officeDocument/2006/relationships/image" Target="../media/image1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19.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9.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2.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8.xml"/><Relationship Id="rId3" Type="http://schemas.openxmlformats.org/officeDocument/2006/relationships/image" Target="../media/image24.jpg"/><Relationship Id="rId4" Type="http://schemas.openxmlformats.org/officeDocument/2006/relationships/image" Target="../media/image27.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16.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2.xml"/><Relationship Id="rId3" Type="http://schemas.openxmlformats.org/officeDocument/2006/relationships/image" Target="../media/image21.jpg"/><Relationship Id="rId4" Type="http://schemas.openxmlformats.org/officeDocument/2006/relationships/image" Target="../media/image18.jp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pic>
        <p:nvPicPr>
          <p:cNvPr descr="Molecular Diagnostics, Third Edition" id="145" name="Google Shape;145;p1"/>
          <p:cNvPicPr preferRelativeResize="0"/>
          <p:nvPr>
            <p:ph idx="2" type="pic"/>
          </p:nvPr>
        </p:nvPicPr>
        <p:blipFill rotWithShape="1">
          <a:blip r:embed="rId3">
            <a:alphaModFix/>
          </a:blip>
          <a:srcRect b="0" l="4198" r="4199" t="0"/>
          <a:stretch/>
        </p:blipFill>
        <p:spPr>
          <a:xfrm>
            <a:off x="381000" y="1143000"/>
            <a:ext cx="2590800" cy="3568700"/>
          </a:xfrm>
          <a:prstGeom prst="rect">
            <a:avLst/>
          </a:prstGeom>
          <a:noFill/>
          <a:ln>
            <a:noFill/>
          </a:ln>
        </p:spPr>
      </p:pic>
      <p:sp>
        <p:nvSpPr>
          <p:cNvPr id="146" name="Google Shape;146;p1"/>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Chapter 6</a:t>
            </a:r>
            <a:endParaRPr/>
          </a:p>
        </p:txBody>
      </p:sp>
      <p:sp>
        <p:nvSpPr>
          <p:cNvPr id="147" name="Google Shape;147;p1"/>
          <p:cNvSpPr txBox="1"/>
          <p:nvPr>
            <p:ph idx="3" type="body"/>
          </p:nvPr>
        </p:nvSpPr>
        <p:spPr>
          <a:xfrm>
            <a:off x="3423557" y="3008008"/>
            <a:ext cx="5410200" cy="1106791"/>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t>Nucleic Acid Amplification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Three-Step P C R Cycle</a:t>
            </a:r>
            <a:endParaRPr/>
          </a:p>
        </p:txBody>
      </p:sp>
      <p:sp>
        <p:nvSpPr>
          <p:cNvPr id="210" name="Google Shape;210;p10"/>
          <p:cNvSpPr txBox="1"/>
          <p:nvPr>
            <p:ph idx="1" type="body"/>
          </p:nvPr>
        </p:nvSpPr>
        <p:spPr>
          <a:xfrm>
            <a:off x="457200" y="1195349"/>
            <a:ext cx="8229600" cy="440627"/>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Denaturation</a:t>
            </a:r>
            <a:endParaRPr/>
          </a:p>
        </p:txBody>
      </p:sp>
      <p:sp>
        <p:nvSpPr>
          <p:cNvPr id="211" name="Google Shape;211;p10"/>
          <p:cNvSpPr txBox="1"/>
          <p:nvPr>
            <p:ph idx="2" type="body"/>
          </p:nvPr>
        </p:nvSpPr>
        <p:spPr>
          <a:xfrm>
            <a:off x="1093470" y="1705098"/>
            <a:ext cx="7696200" cy="935101"/>
          </a:xfrm>
          <a:prstGeom prst="rect">
            <a:avLst/>
          </a:prstGeom>
          <a:noFill/>
          <a:ln>
            <a:noFill/>
          </a:ln>
        </p:spPr>
        <p:txBody>
          <a:bodyPr anchorCtr="0" anchor="t" bIns="45700" lIns="91425" spcFirstLastPara="1" rIns="91425" wrap="square" tIns="45700">
            <a:noAutofit/>
          </a:bodyPr>
          <a:lstStyle/>
          <a:p>
            <a:pPr indent="457200" lvl="0" marL="0" rtl="0" algn="l">
              <a:spcBef>
                <a:spcPts val="0"/>
              </a:spcBef>
              <a:spcAft>
                <a:spcPts val="0"/>
              </a:spcAft>
              <a:buSzPts val="3200"/>
              <a:buNone/>
            </a:pPr>
            <a:r>
              <a:rPr lang="en-US"/>
              <a:t>90 degrees to 96 degrees Centigrade, 20 seconds</a:t>
            </a:r>
            <a:endParaRPr/>
          </a:p>
        </p:txBody>
      </p:sp>
      <p:sp>
        <p:nvSpPr>
          <p:cNvPr id="212" name="Google Shape;212;p10"/>
          <p:cNvSpPr txBox="1"/>
          <p:nvPr>
            <p:ph idx="3" type="body"/>
          </p:nvPr>
        </p:nvSpPr>
        <p:spPr>
          <a:xfrm>
            <a:off x="457200" y="2685920"/>
            <a:ext cx="8229600" cy="4463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Annealing</a:t>
            </a:r>
            <a:endParaRPr/>
          </a:p>
        </p:txBody>
      </p:sp>
      <p:sp>
        <p:nvSpPr>
          <p:cNvPr id="213" name="Google Shape;213;p10"/>
          <p:cNvSpPr txBox="1"/>
          <p:nvPr>
            <p:ph idx="4" type="body"/>
          </p:nvPr>
        </p:nvSpPr>
        <p:spPr>
          <a:xfrm>
            <a:off x="1074420" y="3227418"/>
            <a:ext cx="8229600" cy="931949"/>
          </a:xfrm>
          <a:prstGeom prst="rect">
            <a:avLst/>
          </a:prstGeom>
          <a:noFill/>
          <a:ln>
            <a:noFill/>
          </a:ln>
        </p:spPr>
        <p:txBody>
          <a:bodyPr anchorCtr="0" anchor="t" bIns="45700" lIns="91425" spcFirstLastPara="1" rIns="91425" wrap="square" tIns="45700">
            <a:noAutofit/>
          </a:bodyPr>
          <a:lstStyle/>
          <a:p>
            <a:pPr indent="457200" lvl="0" marL="0" rtl="0" algn="l">
              <a:spcBef>
                <a:spcPts val="0"/>
              </a:spcBef>
              <a:spcAft>
                <a:spcPts val="0"/>
              </a:spcAft>
              <a:buSzPts val="3200"/>
              <a:buNone/>
            </a:pPr>
            <a:r>
              <a:rPr lang="en-US"/>
              <a:t>40 degrees  to 68 degrees Centigrade, 20 seconds</a:t>
            </a:r>
            <a:endParaRPr/>
          </a:p>
        </p:txBody>
      </p:sp>
      <p:sp>
        <p:nvSpPr>
          <p:cNvPr id="214" name="Google Shape;214;p10"/>
          <p:cNvSpPr txBox="1"/>
          <p:nvPr>
            <p:ph idx="5" type="body"/>
          </p:nvPr>
        </p:nvSpPr>
        <p:spPr>
          <a:xfrm>
            <a:off x="457200" y="4239505"/>
            <a:ext cx="8229600" cy="56109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Extension</a:t>
            </a:r>
            <a:endParaRPr/>
          </a:p>
        </p:txBody>
      </p:sp>
      <p:sp>
        <p:nvSpPr>
          <p:cNvPr id="215" name="Google Shape;215;p10"/>
          <p:cNvSpPr txBox="1"/>
          <p:nvPr>
            <p:ph idx="6" type="body"/>
          </p:nvPr>
        </p:nvSpPr>
        <p:spPr>
          <a:xfrm>
            <a:off x="1099256" y="4925307"/>
            <a:ext cx="8229600" cy="982516"/>
          </a:xfrm>
          <a:prstGeom prst="rect">
            <a:avLst/>
          </a:prstGeom>
          <a:noFill/>
          <a:ln>
            <a:noFill/>
          </a:ln>
        </p:spPr>
        <p:txBody>
          <a:bodyPr anchorCtr="0" anchor="t" bIns="45700" lIns="91425" spcFirstLastPara="1" rIns="91425" wrap="square" tIns="45700">
            <a:noAutofit/>
          </a:bodyPr>
          <a:lstStyle/>
          <a:p>
            <a:pPr indent="457200" lvl="0" marL="0" rtl="0" algn="l">
              <a:spcBef>
                <a:spcPts val="0"/>
              </a:spcBef>
              <a:spcAft>
                <a:spcPts val="0"/>
              </a:spcAft>
              <a:buSzPts val="3200"/>
              <a:buNone/>
            </a:pPr>
            <a:r>
              <a:rPr lang="en-US"/>
              <a:t>70 degrees to 75  degrees Centigrade, 30 seconds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Denaturation</a:t>
            </a:r>
            <a:endParaRPr/>
          </a:p>
        </p:txBody>
      </p:sp>
      <p:pic>
        <p:nvPicPr>
          <p:cNvPr descr="Two curved D N A strands are surrounded and separated by primers. A section of each strand is highlighted as the region to be amplified." id="222" name="Google Shape;222;p11"/>
          <p:cNvPicPr preferRelativeResize="0"/>
          <p:nvPr>
            <p:ph idx="1" type="body"/>
          </p:nvPr>
        </p:nvPicPr>
        <p:blipFill rotWithShape="1">
          <a:blip r:embed="rId3">
            <a:alphaModFix/>
          </a:blip>
          <a:srcRect b="0" l="0" r="0" t="0"/>
          <a:stretch/>
        </p:blipFill>
        <p:spPr>
          <a:xfrm>
            <a:off x="1219200" y="1619250"/>
            <a:ext cx="6891930" cy="3504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Annealing</a:t>
            </a:r>
            <a:endParaRPr/>
          </a:p>
        </p:txBody>
      </p:sp>
      <p:pic>
        <p:nvPicPr>
          <p:cNvPr descr="The annealing step of the PC R cycle. Primers are gathering around the region of interest of the denatured template." id="229" name="Google Shape;229;p12"/>
          <p:cNvPicPr preferRelativeResize="0"/>
          <p:nvPr>
            <p:ph idx="1" type="body"/>
          </p:nvPr>
        </p:nvPicPr>
        <p:blipFill rotWithShape="1">
          <a:blip r:embed="rId3">
            <a:alphaModFix/>
          </a:blip>
          <a:srcRect b="0" l="0" r="0" t="0"/>
          <a:stretch/>
        </p:blipFill>
        <p:spPr>
          <a:xfrm>
            <a:off x="914400" y="1600200"/>
            <a:ext cx="7245878" cy="327134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Extension</a:t>
            </a:r>
            <a:endParaRPr/>
          </a:p>
        </p:txBody>
      </p:sp>
      <p:pic>
        <p:nvPicPr>
          <p:cNvPr descr="P C R cycle is completed. The sample D N A template is copied and primers are extended on both strands of the template. There are now two copies of the target region." id="236" name="Google Shape;236;p13"/>
          <p:cNvPicPr preferRelativeResize="0"/>
          <p:nvPr>
            <p:ph idx="1" type="body"/>
          </p:nvPr>
        </p:nvPicPr>
        <p:blipFill rotWithShape="1">
          <a:blip r:embed="rId3">
            <a:alphaModFix/>
          </a:blip>
          <a:srcRect b="0" l="0" r="0" t="0"/>
          <a:stretch/>
        </p:blipFill>
        <p:spPr>
          <a:xfrm>
            <a:off x="1256911" y="1600200"/>
            <a:ext cx="6820718" cy="3352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Extension (continued)</a:t>
            </a:r>
            <a:endParaRPr/>
          </a:p>
        </p:txBody>
      </p:sp>
      <p:pic>
        <p:nvPicPr>
          <p:cNvPr descr="A second P C R cycle creates four copies of the target region." id="243" name="Google Shape;243;p14"/>
          <p:cNvPicPr preferRelativeResize="0"/>
          <p:nvPr>
            <p:ph idx="1" type="body"/>
          </p:nvPr>
        </p:nvPicPr>
        <p:blipFill rotWithShape="1">
          <a:blip r:embed="rId3">
            <a:alphaModFix/>
          </a:blip>
          <a:srcRect b="0" l="0" r="0" t="0"/>
          <a:stretch/>
        </p:blipFill>
        <p:spPr>
          <a:xfrm>
            <a:off x="2590800" y="1600200"/>
            <a:ext cx="4138468" cy="389054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Amplicon</a:t>
            </a:r>
            <a:endParaRPr/>
          </a:p>
        </p:txBody>
      </p:sp>
      <p:sp>
        <p:nvSpPr>
          <p:cNvPr id="250" name="Google Shape;250;p15"/>
          <p:cNvSpPr txBox="1"/>
          <p:nvPr>
            <p:ph idx="1" type="body"/>
          </p:nvPr>
        </p:nvSpPr>
        <p:spPr>
          <a:xfrm>
            <a:off x="457200" y="1195349"/>
            <a:ext cx="6324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product = </a:t>
            </a:r>
            <a:r>
              <a:rPr lang="en-US">
                <a:solidFill>
                  <a:srgbClr val="FF0000"/>
                </a:solidFill>
              </a:rPr>
              <a:t>amplicon</a:t>
            </a:r>
            <a:endParaRPr/>
          </a:p>
          <a:p>
            <a:pPr indent="-277813" lvl="0" marL="623888" rtl="0" algn="l">
              <a:spcBef>
                <a:spcPts val="640"/>
              </a:spcBef>
              <a:spcAft>
                <a:spcPts val="0"/>
              </a:spcAft>
              <a:buSzPts val="3200"/>
              <a:buChar char="▪"/>
            </a:pPr>
            <a:r>
              <a:rPr lang="en-US"/>
              <a:t>The number of amplicons = </a:t>
            </a:r>
            <a:r>
              <a:rPr lang="en-US">
                <a:solidFill>
                  <a:srgbClr val="FF0000"/>
                </a:solidFill>
              </a:rPr>
              <a:t>2</a:t>
            </a:r>
            <a:r>
              <a:rPr baseline="30000" lang="en-US">
                <a:solidFill>
                  <a:srgbClr val="FF0000"/>
                </a:solidFill>
              </a:rPr>
              <a:t>N</a:t>
            </a:r>
            <a:r>
              <a:rPr lang="en-US"/>
              <a:t>, where N = the number of cycles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Automation of P C R</a:t>
            </a:r>
            <a:endParaRPr/>
          </a:p>
        </p:txBody>
      </p:sp>
      <p:sp>
        <p:nvSpPr>
          <p:cNvPr id="257" name="Google Shape;257;p1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requires repeated temperature changes</a:t>
            </a:r>
            <a:endParaRPr/>
          </a:p>
          <a:p>
            <a:pPr indent="-277813" lvl="0" marL="623888" rtl="0" algn="l">
              <a:spcBef>
                <a:spcPts val="640"/>
              </a:spcBef>
              <a:spcAft>
                <a:spcPts val="0"/>
              </a:spcAft>
              <a:buSzPts val="3200"/>
              <a:buChar char="▪"/>
            </a:pPr>
            <a:r>
              <a:rPr lang="en-US"/>
              <a:t>The </a:t>
            </a:r>
            <a:r>
              <a:rPr lang="en-US">
                <a:solidFill>
                  <a:srgbClr val="FF0000"/>
                </a:solidFill>
              </a:rPr>
              <a:t>thermal cycler </a:t>
            </a:r>
            <a:r>
              <a:rPr lang="en-US"/>
              <a:t>changes temperatures in a block or chamber holding the samples</a:t>
            </a:r>
            <a:endParaRPr/>
          </a:p>
          <a:p>
            <a:pPr indent="-277813" lvl="0" marL="623888" rtl="0" algn="l">
              <a:spcBef>
                <a:spcPts val="640"/>
              </a:spcBef>
              <a:spcAft>
                <a:spcPts val="0"/>
              </a:spcAft>
              <a:buSzPts val="3200"/>
              <a:buChar char="▪"/>
            </a:pPr>
            <a:r>
              <a:rPr lang="en-US">
                <a:solidFill>
                  <a:srgbClr val="FF0000"/>
                </a:solidFill>
              </a:rPr>
              <a:t>Thermostable polymerases </a:t>
            </a:r>
            <a:r>
              <a:rPr lang="en-US"/>
              <a:t>are used to withstand the repeated high denaturation temperatures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Thermostable Polymerases</a:t>
            </a:r>
            <a:endParaRPr/>
          </a:p>
        </p:txBody>
      </p:sp>
      <p:sp>
        <p:nvSpPr>
          <p:cNvPr id="264" name="Google Shape;264;p17"/>
          <p:cNvSpPr txBox="1"/>
          <p:nvPr>
            <p:ph idx="1" type="body"/>
          </p:nvPr>
        </p:nvSpPr>
        <p:spPr>
          <a:xfrm>
            <a:off x="457200" y="1189037"/>
            <a:ext cx="8686800" cy="49831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Clr>
                <a:schemeClr val="dk1"/>
              </a:buClr>
              <a:buSzPts val="2400"/>
              <a:buFont typeface="Arial"/>
              <a:buNone/>
            </a:pPr>
            <a:r>
              <a:rPr lang="en-US">
                <a:solidFill>
                  <a:srgbClr val="FF0000"/>
                </a:solidFill>
                <a:latin typeface="Calibri"/>
                <a:ea typeface="Calibri"/>
                <a:cs typeface="Calibri"/>
                <a:sym typeface="Calibri"/>
              </a:rPr>
              <a:t>Taq</a:t>
            </a:r>
            <a:r>
              <a:rPr lang="en-US">
                <a:latin typeface="Calibri"/>
                <a:ea typeface="Calibri"/>
                <a:cs typeface="Calibri"/>
                <a:sym typeface="Calibri"/>
              </a:rPr>
              <a:t>—</a:t>
            </a:r>
            <a:r>
              <a:rPr i="1" lang="en-US">
                <a:latin typeface="Calibri"/>
                <a:ea typeface="Calibri"/>
                <a:cs typeface="Calibri"/>
                <a:sym typeface="Calibri"/>
              </a:rPr>
              <a:t>Thermus aquaticus </a:t>
            </a:r>
            <a:r>
              <a:rPr lang="en-US">
                <a:latin typeface="Calibri"/>
                <a:ea typeface="Calibri"/>
                <a:cs typeface="Calibri"/>
                <a:sym typeface="Calibri"/>
              </a:rPr>
              <a:t>(most commonly used)</a:t>
            </a:r>
            <a:br>
              <a:rPr lang="en-US">
                <a:latin typeface="Calibri"/>
                <a:ea typeface="Calibri"/>
                <a:cs typeface="Calibri"/>
                <a:sym typeface="Calibri"/>
              </a:rPr>
            </a:br>
            <a:r>
              <a:rPr lang="en-US">
                <a:latin typeface="Calibri"/>
                <a:ea typeface="Calibri"/>
                <a:cs typeface="Calibri"/>
                <a:sym typeface="Calibri"/>
              </a:rPr>
              <a:t>Sequenase—</a:t>
            </a:r>
            <a:r>
              <a:rPr i="1" lang="en-US">
                <a:latin typeface="Calibri"/>
                <a:ea typeface="Calibri"/>
                <a:cs typeface="Calibri"/>
                <a:sym typeface="Calibri"/>
              </a:rPr>
              <a:t>T. aquaticus</a:t>
            </a:r>
            <a:r>
              <a:rPr lang="en-US">
                <a:latin typeface="Calibri"/>
                <a:ea typeface="Calibri"/>
                <a:cs typeface="Calibri"/>
                <a:sym typeface="Calibri"/>
              </a:rPr>
              <a:t> Y T-1</a:t>
            </a:r>
            <a:br>
              <a:rPr lang="en-US">
                <a:latin typeface="Calibri"/>
                <a:ea typeface="Calibri"/>
                <a:cs typeface="Calibri"/>
                <a:sym typeface="Calibri"/>
              </a:rPr>
            </a:br>
            <a:r>
              <a:rPr lang="en-US">
                <a:latin typeface="Calibri"/>
                <a:ea typeface="Calibri"/>
                <a:cs typeface="Calibri"/>
                <a:sym typeface="Calibri"/>
              </a:rPr>
              <a:t>Restorase (Taq + repair enzyme)</a:t>
            </a:r>
            <a:endParaRPr/>
          </a:p>
          <a:p>
            <a:pPr indent="-277813" lvl="0" marL="623888" rtl="0" algn="l">
              <a:spcBef>
                <a:spcPts val="640"/>
              </a:spcBef>
              <a:spcAft>
                <a:spcPts val="0"/>
              </a:spcAft>
              <a:buClr>
                <a:schemeClr val="dk1"/>
              </a:buClr>
              <a:buSzPts val="2400"/>
              <a:buFont typeface="Arial"/>
              <a:buNone/>
            </a:pPr>
            <a:r>
              <a:rPr lang="en-US">
                <a:latin typeface="Calibri"/>
                <a:ea typeface="Calibri"/>
                <a:cs typeface="Calibri"/>
                <a:sym typeface="Calibri"/>
              </a:rPr>
              <a:t>Tfl—</a:t>
            </a:r>
            <a:r>
              <a:rPr i="1" lang="en-US">
                <a:latin typeface="Calibri"/>
                <a:ea typeface="Calibri"/>
                <a:cs typeface="Calibri"/>
                <a:sym typeface="Calibri"/>
              </a:rPr>
              <a:t>T. flavus</a:t>
            </a:r>
            <a:endParaRPr>
              <a:latin typeface="Calibri"/>
              <a:ea typeface="Calibri"/>
              <a:cs typeface="Calibri"/>
              <a:sym typeface="Calibri"/>
            </a:endParaRPr>
          </a:p>
          <a:p>
            <a:pPr indent="-277813" lvl="0" marL="623888" rtl="0" algn="l">
              <a:spcBef>
                <a:spcPts val="640"/>
              </a:spcBef>
              <a:spcAft>
                <a:spcPts val="0"/>
              </a:spcAft>
              <a:buClr>
                <a:schemeClr val="dk1"/>
              </a:buClr>
              <a:buSzPts val="2400"/>
              <a:buFont typeface="Arial"/>
              <a:buNone/>
            </a:pPr>
            <a:r>
              <a:rPr lang="en-US">
                <a:latin typeface="Calibri"/>
                <a:ea typeface="Calibri"/>
                <a:cs typeface="Calibri"/>
                <a:sym typeface="Calibri"/>
              </a:rPr>
              <a:t>Tth—</a:t>
            </a:r>
            <a:r>
              <a:rPr i="1" lang="en-US">
                <a:latin typeface="Calibri"/>
                <a:ea typeface="Calibri"/>
                <a:cs typeface="Calibri"/>
                <a:sym typeface="Calibri"/>
              </a:rPr>
              <a:t>T. thermophilus</a:t>
            </a:r>
            <a:r>
              <a:rPr lang="en-US">
                <a:latin typeface="Calibri"/>
                <a:ea typeface="Calibri"/>
                <a:cs typeface="Calibri"/>
                <a:sym typeface="Calibri"/>
              </a:rPr>
              <a:t> H B-8</a:t>
            </a:r>
            <a:endParaRPr/>
          </a:p>
          <a:p>
            <a:pPr indent="-277813" lvl="0" marL="623888" rtl="0" algn="l">
              <a:spcBef>
                <a:spcPts val="640"/>
              </a:spcBef>
              <a:spcAft>
                <a:spcPts val="0"/>
              </a:spcAft>
              <a:buClr>
                <a:schemeClr val="dk1"/>
              </a:buClr>
              <a:buSzPts val="2400"/>
              <a:buFont typeface="Arial"/>
              <a:buNone/>
            </a:pPr>
            <a:r>
              <a:rPr lang="en-US">
                <a:latin typeface="Calibri"/>
                <a:ea typeface="Calibri"/>
                <a:cs typeface="Calibri"/>
                <a:sym typeface="Calibri"/>
              </a:rPr>
              <a:t>Tli—</a:t>
            </a:r>
            <a:r>
              <a:rPr i="1" lang="en-US">
                <a:latin typeface="Calibri"/>
                <a:ea typeface="Calibri"/>
                <a:cs typeface="Calibri"/>
                <a:sym typeface="Calibri"/>
              </a:rPr>
              <a:t>Thermococcus litoralis</a:t>
            </a:r>
            <a:endParaRPr>
              <a:latin typeface="Calibri"/>
              <a:ea typeface="Calibri"/>
              <a:cs typeface="Calibri"/>
              <a:sym typeface="Calibri"/>
            </a:endParaRPr>
          </a:p>
          <a:p>
            <a:pPr indent="-277813" lvl="0" marL="623888" rtl="0" algn="l">
              <a:spcBef>
                <a:spcPts val="640"/>
              </a:spcBef>
              <a:spcAft>
                <a:spcPts val="0"/>
              </a:spcAft>
              <a:buClr>
                <a:schemeClr val="dk1"/>
              </a:buClr>
              <a:buSzPts val="2400"/>
              <a:buFont typeface="Arial"/>
              <a:buNone/>
            </a:pPr>
            <a:r>
              <a:rPr i="1" lang="en-US">
                <a:latin typeface="Calibri"/>
                <a:ea typeface="Calibri"/>
                <a:cs typeface="Calibri"/>
                <a:sym typeface="Calibri"/>
              </a:rPr>
              <a:t>Carboysothermus hydrenoformans </a:t>
            </a:r>
            <a:r>
              <a:rPr lang="en-US">
                <a:latin typeface="Calibri"/>
                <a:ea typeface="Calibri"/>
                <a:cs typeface="Calibri"/>
                <a:sym typeface="Calibri"/>
              </a:rPr>
              <a:t>(R T-P C R)</a:t>
            </a:r>
            <a:endParaRPr i="1">
              <a:latin typeface="Calibri"/>
              <a:ea typeface="Calibri"/>
              <a:cs typeface="Calibri"/>
              <a:sym typeface="Calibri"/>
            </a:endParaRPr>
          </a:p>
          <a:p>
            <a:pPr indent="-277813" lvl="0" marL="623888" rtl="0" algn="l">
              <a:spcBef>
                <a:spcPts val="640"/>
              </a:spcBef>
              <a:spcAft>
                <a:spcPts val="0"/>
              </a:spcAft>
              <a:buClr>
                <a:schemeClr val="dk1"/>
              </a:buClr>
              <a:buSzPts val="2400"/>
              <a:buFont typeface="Arial"/>
              <a:buNone/>
            </a:pPr>
            <a:r>
              <a:rPr i="1" lang="en-US">
                <a:latin typeface="Calibri"/>
                <a:ea typeface="Calibri"/>
                <a:cs typeface="Calibri"/>
                <a:sym typeface="Calibri"/>
              </a:rPr>
              <a:t>P. kodakaraensis (Thermococcus) </a:t>
            </a:r>
            <a:endParaRPr/>
          </a:p>
          <a:p>
            <a:pPr indent="-277813" lvl="0" marL="623888" rtl="0" algn="l">
              <a:spcBef>
                <a:spcPts val="640"/>
              </a:spcBef>
              <a:spcAft>
                <a:spcPts val="0"/>
              </a:spcAft>
              <a:buClr>
                <a:schemeClr val="dk1"/>
              </a:buClr>
              <a:buSzPts val="2400"/>
              <a:buFont typeface="Arial"/>
              <a:buNone/>
            </a:pPr>
            <a:r>
              <a:rPr i="1" lang="en-US">
                <a:latin typeface="Calibri"/>
                <a:ea typeface="Calibri"/>
                <a:cs typeface="Calibri"/>
                <a:sym typeface="Calibri"/>
              </a:rPr>
              <a:t>	</a:t>
            </a:r>
            <a:r>
              <a:rPr lang="en-US">
                <a:latin typeface="Calibri"/>
                <a:ea typeface="Calibri"/>
                <a:cs typeface="Calibri"/>
                <a:sym typeface="Calibri"/>
              </a:rPr>
              <a:t>Rapid synthesis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Thermostable Polymerases (continued)</a:t>
            </a:r>
            <a:endParaRPr/>
          </a:p>
        </p:txBody>
      </p:sp>
      <p:sp>
        <p:nvSpPr>
          <p:cNvPr id="271" name="Google Shape;271;p18"/>
          <p:cNvSpPr txBox="1"/>
          <p:nvPr>
            <p:ph idx="1" type="body"/>
          </p:nvPr>
        </p:nvSpPr>
        <p:spPr>
          <a:xfrm>
            <a:off x="457200" y="1189037"/>
            <a:ext cx="85344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Clr>
                <a:schemeClr val="dk1"/>
              </a:buClr>
              <a:buSzPts val="2400"/>
              <a:buFont typeface="Arial"/>
              <a:buNone/>
            </a:pPr>
            <a:r>
              <a:rPr lang="en-US">
                <a:latin typeface="Calibri"/>
                <a:ea typeface="Calibri"/>
                <a:cs typeface="Calibri"/>
                <a:sym typeface="Calibri"/>
              </a:rPr>
              <a:t>P f u—</a:t>
            </a:r>
            <a:r>
              <a:rPr i="1" lang="en-US">
                <a:latin typeface="Calibri"/>
                <a:ea typeface="Calibri"/>
                <a:cs typeface="Calibri"/>
                <a:sym typeface="Calibri"/>
              </a:rPr>
              <a:t>Pyrococcus furiosus </a:t>
            </a:r>
            <a:r>
              <a:rPr lang="en-US">
                <a:latin typeface="Calibri"/>
                <a:ea typeface="Calibri"/>
                <a:cs typeface="Calibri"/>
                <a:sym typeface="Calibri"/>
              </a:rPr>
              <a:t>(fidelity)</a:t>
            </a:r>
            <a:br>
              <a:rPr i="1" lang="en-US">
                <a:latin typeface="Calibri"/>
                <a:ea typeface="Calibri"/>
                <a:cs typeface="Calibri"/>
                <a:sym typeface="Calibri"/>
              </a:rPr>
            </a:br>
            <a:r>
              <a:rPr lang="en-US">
                <a:latin typeface="Calibri"/>
                <a:ea typeface="Calibri"/>
                <a:cs typeface="Calibri"/>
                <a:sym typeface="Calibri"/>
              </a:rPr>
              <a:t>Fused to D N A binding protein for processivity</a:t>
            </a:r>
            <a:endParaRPr>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Interpretation of the P C R Results</a:t>
            </a:r>
            <a:endParaRPr/>
          </a:p>
        </p:txBody>
      </p:sp>
      <p:sp>
        <p:nvSpPr>
          <p:cNvPr id="278" name="Google Shape;278;p19"/>
          <p:cNvSpPr txBox="1"/>
          <p:nvPr>
            <p:ph idx="1" type="body"/>
          </p:nvPr>
        </p:nvSpPr>
        <p:spPr>
          <a:xfrm>
            <a:off x="457200" y="1195349"/>
            <a:ext cx="8229600" cy="4443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a:t>
            </a:r>
            <a:r>
              <a:rPr lang="en-US">
                <a:solidFill>
                  <a:srgbClr val="FF0000"/>
                </a:solidFill>
              </a:rPr>
              <a:t>P C R product</a:t>
            </a:r>
            <a:r>
              <a:rPr lang="en-US"/>
              <a:t> should be of the expected size</a:t>
            </a:r>
            <a:endParaRPr/>
          </a:p>
          <a:p>
            <a:pPr indent="-277813" lvl="0" marL="623888" rtl="0" algn="l">
              <a:spcBef>
                <a:spcPts val="640"/>
              </a:spcBef>
              <a:spcAft>
                <a:spcPts val="0"/>
              </a:spcAft>
              <a:buSzPts val="3200"/>
              <a:buChar char="▪"/>
            </a:pPr>
            <a:r>
              <a:rPr lang="en-US"/>
              <a:t>No product should be present in the </a:t>
            </a:r>
            <a:r>
              <a:rPr lang="en-US">
                <a:solidFill>
                  <a:srgbClr val="FF0000"/>
                </a:solidFill>
              </a:rPr>
              <a:t>reagent blank</a:t>
            </a:r>
            <a:endParaRPr/>
          </a:p>
          <a:p>
            <a:pPr indent="-277813" lvl="0" marL="623888" rtl="0" algn="l">
              <a:spcBef>
                <a:spcPts val="640"/>
              </a:spcBef>
              <a:spcAft>
                <a:spcPts val="0"/>
              </a:spcAft>
              <a:buSzPts val="3200"/>
              <a:buChar char="▪"/>
            </a:pPr>
            <a:r>
              <a:rPr lang="en-US">
                <a:solidFill>
                  <a:srgbClr val="FF0000"/>
                </a:solidFill>
              </a:rPr>
              <a:t>Mis-primes</a:t>
            </a:r>
            <a:r>
              <a:rPr lang="en-US"/>
              <a:t> may occur due to nonspecific hybridization of primers</a:t>
            </a:r>
            <a:endParaRPr/>
          </a:p>
          <a:p>
            <a:pPr indent="-277813" lvl="0" marL="623888" rtl="0" algn="l">
              <a:spcBef>
                <a:spcPts val="640"/>
              </a:spcBef>
              <a:spcAft>
                <a:spcPts val="0"/>
              </a:spcAft>
              <a:buSzPts val="3200"/>
              <a:buChar char="▪"/>
            </a:pPr>
            <a:r>
              <a:rPr lang="en-US">
                <a:solidFill>
                  <a:srgbClr val="FF0000"/>
                </a:solidFill>
              </a:rPr>
              <a:t>Primer dimers </a:t>
            </a:r>
            <a:r>
              <a:rPr lang="en-US"/>
              <a:t>may occur due to hybridization of primers to each other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a:t>
            </a:r>
            <a:endParaRPr/>
          </a:p>
        </p:txBody>
      </p:sp>
      <p:sp>
        <p:nvSpPr>
          <p:cNvPr id="154" name="Google Shape;154;p2"/>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Describe the principle of amplification by polymerase chain reaction (P C R).</a:t>
            </a:r>
            <a:endParaRPr/>
          </a:p>
          <a:p>
            <a:pPr indent="-277813" lvl="0" marL="623888" rtl="0" algn="l">
              <a:spcBef>
                <a:spcPts val="640"/>
              </a:spcBef>
              <a:spcAft>
                <a:spcPts val="0"/>
              </a:spcAft>
              <a:buSzPts val="3200"/>
              <a:buChar char="▪"/>
            </a:pPr>
            <a:r>
              <a:rPr lang="en-US"/>
              <a:t>Discuss how products are detected.</a:t>
            </a:r>
            <a:endParaRPr/>
          </a:p>
          <a:p>
            <a:pPr indent="-277813" lvl="0" marL="623888" rtl="0" algn="l">
              <a:spcBef>
                <a:spcPts val="640"/>
              </a:spcBef>
              <a:spcAft>
                <a:spcPts val="0"/>
              </a:spcAft>
              <a:buSzPts val="3200"/>
              <a:buChar char="▪"/>
            </a:pPr>
            <a:r>
              <a:rPr lang="en-US"/>
              <a:t>Describe examples of modifications that have been developed for P C R.</a:t>
            </a:r>
            <a:endParaRPr/>
          </a:p>
          <a:p>
            <a:pPr indent="-277813" lvl="0" marL="623888" rtl="0" algn="l">
              <a:spcBef>
                <a:spcPts val="640"/>
              </a:spcBef>
              <a:spcAft>
                <a:spcPts val="0"/>
              </a:spcAft>
              <a:buSzPts val="3200"/>
              <a:buChar char="▪"/>
            </a:pPr>
            <a:r>
              <a:rPr lang="en-US"/>
              <a:t>Differentiate between target amplification and signal amplification.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Detection of P C R Product</a:t>
            </a:r>
            <a:endParaRPr/>
          </a:p>
        </p:txBody>
      </p:sp>
      <p:pic>
        <p:nvPicPr>
          <p:cNvPr descr="P C R products stained with ethidium bromide are shown on an agarose gel. Molecular-weight markers are shown on left side top to bottom, reagent blank is on the right side. Misprime, primer dimers, and P C R product are labeled." id="285" name="Google Shape;285;p20"/>
          <p:cNvPicPr preferRelativeResize="0"/>
          <p:nvPr>
            <p:ph idx="1" type="body"/>
          </p:nvPr>
        </p:nvPicPr>
        <p:blipFill rotWithShape="1">
          <a:blip r:embed="rId3">
            <a:alphaModFix/>
          </a:blip>
          <a:srcRect b="0" l="0" r="0" t="0"/>
          <a:stretch/>
        </p:blipFill>
        <p:spPr>
          <a:xfrm>
            <a:off x="3133344" y="1397921"/>
            <a:ext cx="3419856" cy="435452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21"/>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Mis-Primes Produce Unintended Products</a:t>
            </a:r>
            <a:endParaRPr/>
          </a:p>
        </p:txBody>
      </p:sp>
      <p:pic>
        <p:nvPicPr>
          <p:cNvPr descr="A correct P C R cycle is shown producing 4 duplicates to compare to a P C R cycle with an unintended sequence and primer misprime that produces 4 duplicates with an unintended target. This unintended product can continue to be duplicated." id="292" name="Google Shape;292;p21"/>
          <p:cNvPicPr preferRelativeResize="0"/>
          <p:nvPr>
            <p:ph idx="1" type="body"/>
          </p:nvPr>
        </p:nvPicPr>
        <p:blipFill rotWithShape="1">
          <a:blip r:embed="rId3">
            <a:alphaModFix/>
          </a:blip>
          <a:srcRect b="0" l="0" r="0" t="0"/>
          <a:stretch/>
        </p:blipFill>
        <p:spPr>
          <a:xfrm>
            <a:off x="1524000" y="1600200"/>
            <a:ext cx="5795946" cy="4080723"/>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2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Primer Dimers</a:t>
            </a:r>
            <a:endParaRPr/>
          </a:p>
        </p:txBody>
      </p:sp>
      <p:sp>
        <p:nvSpPr>
          <p:cNvPr id="299" name="Google Shape;299;p22"/>
          <p:cNvSpPr txBox="1"/>
          <p:nvPr>
            <p:ph idx="1" type="body"/>
          </p:nvPr>
        </p:nvSpPr>
        <p:spPr>
          <a:xfrm>
            <a:off x="457200" y="1195349"/>
            <a:ext cx="8229600" cy="10906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Primer dimers can be avoided with proper primer design</a:t>
            </a:r>
            <a:endParaRPr/>
          </a:p>
        </p:txBody>
      </p:sp>
      <p:pic>
        <p:nvPicPr>
          <p:cNvPr descr="Primer dimers form when there are three or more complementary bases at the 3' end of the primers. With the primers in excess, these will hybridize during the annealing step (vertical lines), and the primers will be extended by the polymerase (dotted line) using the opposite primer as the template. The resulting product, denatured in the next cycle, will compete for primers with the intended template." id="300" name="Google Shape;300;p22"/>
          <p:cNvPicPr preferRelativeResize="0"/>
          <p:nvPr>
            <p:ph idx="2" type="body"/>
          </p:nvPr>
        </p:nvPicPr>
        <p:blipFill rotWithShape="1">
          <a:blip r:embed="rId3">
            <a:alphaModFix/>
          </a:blip>
          <a:srcRect b="0" l="0" r="0" t="0"/>
          <a:stretch/>
        </p:blipFill>
        <p:spPr>
          <a:xfrm>
            <a:off x="2230851" y="2362200"/>
            <a:ext cx="4682299" cy="38168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2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Avoiding Mis-Primes and Primer Dimers</a:t>
            </a:r>
            <a:endParaRPr/>
          </a:p>
        </p:txBody>
      </p:sp>
      <p:sp>
        <p:nvSpPr>
          <p:cNvPr id="307" name="Google Shape;307;p2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Use proper annealing temperature</a:t>
            </a:r>
            <a:endParaRPr/>
          </a:p>
          <a:p>
            <a:pPr indent="-277813" lvl="0" marL="623888" rtl="0" algn="l">
              <a:spcBef>
                <a:spcPts val="640"/>
              </a:spcBef>
              <a:spcAft>
                <a:spcPts val="0"/>
              </a:spcAft>
              <a:buSzPts val="3200"/>
              <a:buChar char="▪"/>
            </a:pPr>
            <a:r>
              <a:rPr lang="en-US"/>
              <a:t>Design primers carefully</a:t>
            </a:r>
            <a:endParaRPr/>
          </a:p>
          <a:p>
            <a:pPr indent="-277813" lvl="0" marL="623888" rtl="0" algn="l">
              <a:spcBef>
                <a:spcPts val="640"/>
              </a:spcBef>
              <a:spcAft>
                <a:spcPts val="0"/>
              </a:spcAft>
              <a:buSzPts val="3200"/>
              <a:buChar char="▪"/>
            </a:pPr>
            <a:r>
              <a:rPr lang="en-US"/>
              <a:t>Adjust monovalent cation concentration</a:t>
            </a:r>
            <a:endParaRPr/>
          </a:p>
          <a:p>
            <a:pPr indent="-277813" lvl="0" marL="623888" rtl="0" algn="l">
              <a:spcBef>
                <a:spcPts val="640"/>
              </a:spcBef>
              <a:spcAft>
                <a:spcPts val="0"/>
              </a:spcAft>
              <a:buSzPts val="3200"/>
              <a:buChar char="▪"/>
            </a:pPr>
            <a:r>
              <a:rPr lang="en-US"/>
              <a:t>Use </a:t>
            </a:r>
            <a:r>
              <a:rPr lang="en-US">
                <a:solidFill>
                  <a:srgbClr val="FF0000"/>
                </a:solidFill>
              </a:rPr>
              <a:t>hot-start method</a:t>
            </a:r>
            <a:r>
              <a:rPr lang="en-US"/>
              <a:t>: prepare reaction mixes on ice, place in preheated cycler, or use a </a:t>
            </a:r>
            <a:r>
              <a:rPr lang="en-US">
                <a:solidFill>
                  <a:srgbClr val="FF0000"/>
                </a:solidFill>
              </a:rPr>
              <a:t>sequestered enzyme </a:t>
            </a:r>
            <a:r>
              <a:rPr lang="en-US"/>
              <a:t>that requires an initial heat activation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2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Primer Design</a:t>
            </a:r>
            <a:endParaRPr/>
          </a:p>
        </p:txBody>
      </p:sp>
      <p:sp>
        <p:nvSpPr>
          <p:cNvPr id="314" name="Google Shape;314;p24"/>
          <p:cNvSpPr txBox="1"/>
          <p:nvPr>
            <p:ph idx="1" type="body"/>
          </p:nvPr>
        </p:nvSpPr>
        <p:spPr>
          <a:xfrm>
            <a:off x="457200" y="1195349"/>
            <a:ext cx="8229600" cy="4367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Avoid interstrand homologies</a:t>
            </a:r>
            <a:endParaRPr/>
          </a:p>
          <a:p>
            <a:pPr indent="-277813" lvl="0" marL="623888" rtl="0" algn="l">
              <a:spcBef>
                <a:spcPts val="640"/>
              </a:spcBef>
              <a:spcAft>
                <a:spcPts val="0"/>
              </a:spcAft>
              <a:buSzPts val="3200"/>
              <a:buChar char="▪"/>
            </a:pPr>
            <a:r>
              <a:rPr lang="en-US"/>
              <a:t>Avoid instrastrand homologies</a:t>
            </a:r>
            <a:endParaRPr/>
          </a:p>
          <a:p>
            <a:pPr indent="-277813" lvl="0" marL="623888" rtl="0" algn="l">
              <a:spcBef>
                <a:spcPts val="640"/>
              </a:spcBef>
              <a:spcAft>
                <a:spcPts val="0"/>
              </a:spcAft>
              <a:buSzPts val="3200"/>
              <a:buChar char="▪"/>
            </a:pPr>
            <a:r>
              <a:rPr lang="en-US"/>
              <a:t>T subscript m of forward primer = T subscript m of reverse primer</a:t>
            </a:r>
            <a:endParaRPr/>
          </a:p>
          <a:p>
            <a:pPr indent="-277813" lvl="0" marL="623888" rtl="0" algn="l">
              <a:spcBef>
                <a:spcPts val="640"/>
              </a:spcBef>
              <a:spcAft>
                <a:spcPts val="0"/>
              </a:spcAft>
              <a:buSzPts val="3200"/>
              <a:buChar char="▪"/>
            </a:pPr>
            <a:r>
              <a:rPr lang="en-US"/>
              <a:t>G/C content of 20% to 80%; avoid longer than G G G G </a:t>
            </a:r>
            <a:endParaRPr/>
          </a:p>
          <a:p>
            <a:pPr indent="-277813" lvl="0" marL="623888" rtl="0" algn="l">
              <a:spcBef>
                <a:spcPts val="640"/>
              </a:spcBef>
              <a:spcAft>
                <a:spcPts val="0"/>
              </a:spcAft>
              <a:buSzPts val="3200"/>
              <a:buChar char="▪"/>
            </a:pPr>
            <a:r>
              <a:rPr lang="en-US"/>
              <a:t>Product size (100 to 700 base pairs)</a:t>
            </a:r>
            <a:endParaRPr/>
          </a:p>
          <a:p>
            <a:pPr indent="-277813" lvl="0" marL="623888" rtl="0" algn="l">
              <a:spcBef>
                <a:spcPts val="640"/>
              </a:spcBef>
              <a:spcAft>
                <a:spcPts val="0"/>
              </a:spcAft>
              <a:buSzPts val="3200"/>
              <a:buChar char="▪"/>
            </a:pPr>
            <a:r>
              <a:rPr lang="en-US"/>
              <a:t>Target specificity</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2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Product Cleaning</a:t>
            </a:r>
            <a:endParaRPr/>
          </a:p>
        </p:txBody>
      </p:sp>
      <p:sp>
        <p:nvSpPr>
          <p:cNvPr id="321" name="Google Shape;321;p2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Gel elution</a:t>
            </a:r>
            <a:br>
              <a:rPr lang="en-US"/>
            </a:br>
            <a:r>
              <a:rPr lang="en-US"/>
              <a:t>Removes all reaction components as well as mis-primes and primer dimers</a:t>
            </a:r>
            <a:endParaRPr/>
          </a:p>
          <a:p>
            <a:pPr indent="-277813" lvl="0" marL="623888" rtl="0" algn="l">
              <a:spcBef>
                <a:spcPts val="640"/>
              </a:spcBef>
              <a:spcAft>
                <a:spcPts val="0"/>
              </a:spcAft>
              <a:buSzPts val="3200"/>
              <a:buChar char="▪"/>
            </a:pPr>
            <a:r>
              <a:rPr lang="en-US"/>
              <a:t>Solid-phase isolation of P C R product (example, </a:t>
            </a:r>
            <a:r>
              <a:rPr lang="en-US">
                <a:solidFill>
                  <a:srgbClr val="FF0000"/>
                </a:solidFill>
              </a:rPr>
              <a:t>spin columns</a:t>
            </a:r>
            <a:r>
              <a:rPr lang="en-US"/>
              <a:t>)</a:t>
            </a:r>
            <a:endParaRPr/>
          </a:p>
          <a:p>
            <a:pPr indent="-277813" lvl="0" marL="623888" rtl="0" algn="l">
              <a:spcBef>
                <a:spcPts val="640"/>
              </a:spcBef>
              <a:spcAft>
                <a:spcPts val="0"/>
              </a:spcAft>
              <a:buSzPts val="3200"/>
              <a:buChar char="▪"/>
            </a:pPr>
            <a:r>
              <a:rPr lang="en-US">
                <a:solidFill>
                  <a:srgbClr val="FF0000"/>
                </a:solidFill>
              </a:rPr>
              <a:t>D N A precipitation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Contamination Control</a:t>
            </a:r>
            <a:endParaRPr/>
          </a:p>
        </p:txBody>
      </p:sp>
      <p:sp>
        <p:nvSpPr>
          <p:cNvPr id="328" name="Google Shape;328;p2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Any molecule of D N A containing the intended target sequence is a potential source of contamination</a:t>
            </a:r>
            <a:endParaRPr/>
          </a:p>
          <a:p>
            <a:pPr indent="-277813" lvl="0" marL="623888" rtl="0" algn="l">
              <a:spcBef>
                <a:spcPts val="640"/>
              </a:spcBef>
              <a:spcAft>
                <a:spcPts val="0"/>
              </a:spcAft>
              <a:buSzPts val="3200"/>
              <a:buChar char="▪"/>
            </a:pPr>
            <a:r>
              <a:rPr lang="en-US"/>
              <a:t>The most dangerous contaminant is P C R product from a previous reaction</a:t>
            </a:r>
            <a:endParaRPr/>
          </a:p>
          <a:p>
            <a:pPr indent="-277813" lvl="0" marL="623888" rtl="0" algn="l">
              <a:spcBef>
                <a:spcPts val="640"/>
              </a:spcBef>
              <a:spcAft>
                <a:spcPts val="0"/>
              </a:spcAft>
              <a:buSzPts val="3200"/>
              <a:buChar char="▪"/>
            </a:pPr>
            <a:r>
              <a:rPr lang="en-US"/>
              <a:t>Laboratories are designed to prevent exposure of </a:t>
            </a:r>
            <a:r>
              <a:rPr lang="en-US">
                <a:solidFill>
                  <a:srgbClr val="FF0000"/>
                </a:solidFill>
              </a:rPr>
              <a:t>pre-P C R</a:t>
            </a:r>
            <a:r>
              <a:rPr lang="en-US"/>
              <a:t> reagents and materials to </a:t>
            </a:r>
            <a:r>
              <a:rPr lang="en-US">
                <a:solidFill>
                  <a:srgbClr val="FF0000"/>
                </a:solidFill>
              </a:rPr>
              <a:t>post-P C R</a:t>
            </a:r>
            <a:r>
              <a:rPr lang="en-US"/>
              <a:t> contaminants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Contamination Control (continued)</a:t>
            </a:r>
            <a:endParaRPr/>
          </a:p>
        </p:txBody>
      </p:sp>
      <p:sp>
        <p:nvSpPr>
          <p:cNvPr id="334" name="Google Shape;334;p27"/>
          <p:cNvSpPr txBox="1"/>
          <p:nvPr>
            <p:ph idx="1" type="body"/>
          </p:nvPr>
        </p:nvSpPr>
        <p:spPr>
          <a:xfrm>
            <a:off x="457200" y="1195349"/>
            <a:ext cx="8229600" cy="40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Physical separation</a:t>
            </a:r>
            <a:endParaRPr/>
          </a:p>
        </p:txBody>
      </p:sp>
      <p:sp>
        <p:nvSpPr>
          <p:cNvPr id="335" name="Google Shape;335;p27"/>
          <p:cNvSpPr txBox="1"/>
          <p:nvPr>
            <p:ph idx="2" type="body"/>
          </p:nvPr>
        </p:nvSpPr>
        <p:spPr>
          <a:xfrm>
            <a:off x="1371600" y="1775461"/>
            <a:ext cx="4572000" cy="106048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200"/>
              <a:buNone/>
            </a:pPr>
            <a:r>
              <a:rPr lang="en-US"/>
              <a:t>Air-locks, positive airflow</a:t>
            </a:r>
            <a:endParaRPr/>
          </a:p>
          <a:p>
            <a:pPr indent="0" lvl="0" marL="0" rtl="0" algn="l">
              <a:spcBef>
                <a:spcPts val="640"/>
              </a:spcBef>
              <a:spcAft>
                <a:spcPts val="0"/>
              </a:spcAft>
              <a:buSzPts val="3200"/>
              <a:buNone/>
            </a:pPr>
            <a:r>
              <a:rPr lang="en-US"/>
              <a:t>P C R hoods with U V</a:t>
            </a:r>
            <a:endParaRPr/>
          </a:p>
        </p:txBody>
      </p:sp>
      <p:sp>
        <p:nvSpPr>
          <p:cNvPr id="336" name="Google Shape;336;p27"/>
          <p:cNvSpPr txBox="1"/>
          <p:nvPr>
            <p:ph idx="3" type="body"/>
          </p:nvPr>
        </p:nvSpPr>
        <p:spPr>
          <a:xfrm>
            <a:off x="457200" y="3011202"/>
            <a:ext cx="8229600" cy="3160998"/>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U T P + uracil-N-glycosylase (added to the P C R reaction)</a:t>
            </a:r>
            <a:endParaRPr/>
          </a:p>
          <a:p>
            <a:pPr indent="-277813" lvl="0" marL="623888" rtl="0" algn="l">
              <a:spcBef>
                <a:spcPts val="640"/>
              </a:spcBef>
              <a:spcAft>
                <a:spcPts val="0"/>
              </a:spcAft>
              <a:buSzPts val="3200"/>
              <a:buChar char="▪"/>
            </a:pPr>
            <a:r>
              <a:rPr lang="en-US"/>
              <a:t>U V (depends on U V wavelength and distance to surface) </a:t>
            </a:r>
            <a:endParaRPr/>
          </a:p>
          <a:p>
            <a:pPr indent="-277813" lvl="0" marL="623888" rtl="0" algn="l">
              <a:spcBef>
                <a:spcPts val="640"/>
              </a:spcBef>
              <a:spcAft>
                <a:spcPts val="0"/>
              </a:spcAft>
              <a:buSzPts val="3200"/>
              <a:buChar char="▪"/>
            </a:pPr>
            <a:r>
              <a:rPr lang="en-US"/>
              <a:t>10% bleach (most effective for surface decontamination)</a:t>
            </a:r>
            <a:endParaRPr/>
          </a:p>
          <a:p>
            <a:pPr indent="-74612" lvl="0" marL="623888" rtl="0" algn="l">
              <a:spcBef>
                <a:spcPts val="640"/>
              </a:spcBef>
              <a:spcAft>
                <a:spcPts val="0"/>
              </a:spcAft>
              <a:buSzPts val="32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2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Modifications: Tailed Primers</a:t>
            </a:r>
            <a:endParaRPr/>
          </a:p>
        </p:txBody>
      </p:sp>
      <p:pic>
        <p:nvPicPr>
          <p:cNvPr descr="Sequences unrelated to the template can be added to the 5′ end of the primer. After P C R, the sequence will be on the end of the P C R product. These tailed primers can add useful sequences to one, as shown, or both ends of the P C R product." id="343" name="Google Shape;343;p28"/>
          <p:cNvPicPr preferRelativeResize="0"/>
          <p:nvPr>
            <p:ph idx="1" type="body"/>
          </p:nvPr>
        </p:nvPicPr>
        <p:blipFill rotWithShape="1">
          <a:blip r:embed="rId3">
            <a:alphaModFix/>
          </a:blip>
          <a:srcRect b="0" l="0" r="0" t="0"/>
          <a:stretch/>
        </p:blipFill>
        <p:spPr>
          <a:xfrm>
            <a:off x="1905000" y="1600200"/>
            <a:ext cx="5029200" cy="4300928"/>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2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Modifications: Nested P C R</a:t>
            </a:r>
            <a:endParaRPr/>
          </a:p>
        </p:txBody>
      </p:sp>
      <p:pic>
        <p:nvPicPr>
          <p:cNvPr descr="Variations of nested P C R using nested primers, semi-nested second-round primers, and tailed first round primers." id="350" name="Google Shape;350;p29"/>
          <p:cNvPicPr preferRelativeResize="0"/>
          <p:nvPr>
            <p:ph idx="1" type="body"/>
          </p:nvPr>
        </p:nvPicPr>
        <p:blipFill rotWithShape="1">
          <a:blip r:embed="rId3">
            <a:alphaModFix/>
          </a:blip>
          <a:srcRect b="0" l="0" r="0" t="0"/>
          <a:stretch/>
        </p:blipFill>
        <p:spPr>
          <a:xfrm>
            <a:off x="1295400" y="1612900"/>
            <a:ext cx="6379520" cy="409269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 (continued)</a:t>
            </a:r>
            <a:endParaRPr/>
          </a:p>
        </p:txBody>
      </p:sp>
      <p:sp>
        <p:nvSpPr>
          <p:cNvPr id="161" name="Google Shape;161;p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Compare and contrast between the following in vitro assays for amplifying nucleic acids: P C R, branched D N A, ligase chain reaction, transcription-mediated amplification, and hybrid capture.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3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Automated P C R and Detection</a:t>
            </a:r>
            <a:endParaRPr/>
          </a:p>
        </p:txBody>
      </p:sp>
      <p:sp>
        <p:nvSpPr>
          <p:cNvPr id="357" name="Google Shape;357;p30"/>
          <p:cNvSpPr txBox="1"/>
          <p:nvPr>
            <p:ph idx="1" type="body"/>
          </p:nvPr>
        </p:nvSpPr>
        <p:spPr>
          <a:xfrm>
            <a:off x="457200" y="1195349"/>
            <a:ext cx="8153400" cy="5053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with colorimetric detection of product</a:t>
            </a:r>
            <a:br>
              <a:rPr lang="en-US"/>
            </a:br>
            <a:r>
              <a:rPr lang="en-US"/>
              <a:t>-Samples are amplified and products detected automatically after the P C R reaction</a:t>
            </a:r>
            <a:br>
              <a:rPr lang="en-US"/>
            </a:br>
            <a:r>
              <a:rPr lang="en-US"/>
              <a:t>-Used for infectious disease applications (H I V, H C V, H B V, C M V, </a:t>
            </a:r>
            <a:r>
              <a:rPr i="1" lang="en-US"/>
              <a:t>Chlamydia, Neisseria, </a:t>
            </a:r>
            <a:r>
              <a:rPr lang="en-US"/>
              <a:t>tuberculosis)</a:t>
            </a:r>
            <a:endParaRPr/>
          </a:p>
          <a:p>
            <a:pPr indent="-277813" lvl="0" marL="623888" rtl="0" algn="l">
              <a:spcBef>
                <a:spcPts val="640"/>
              </a:spcBef>
              <a:spcAft>
                <a:spcPts val="0"/>
              </a:spcAft>
              <a:buSzPts val="3200"/>
              <a:buChar char="▪"/>
            </a:pPr>
            <a:r>
              <a:rPr lang="en-US"/>
              <a:t>Real-time or quantitative P C R (</a:t>
            </a:r>
            <a:r>
              <a:rPr lang="en-US">
                <a:solidFill>
                  <a:srgbClr val="FF0000"/>
                </a:solidFill>
              </a:rPr>
              <a:t>q P C R</a:t>
            </a:r>
            <a:r>
              <a:rPr lang="en-US"/>
              <a:t>)</a:t>
            </a:r>
            <a:endParaRPr/>
          </a:p>
          <a:p>
            <a:pPr indent="0" lvl="1" marL="623887" rtl="0" algn="l">
              <a:spcBef>
                <a:spcPts val="560"/>
              </a:spcBef>
              <a:spcAft>
                <a:spcPts val="0"/>
              </a:spcAft>
              <a:buSzPts val="2800"/>
              <a:buNone/>
            </a:pPr>
            <a:r>
              <a:rPr lang="en-US"/>
              <a:t>-Samples are detected by fluorescence during the P C R reaction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3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Quantitative P C R (q P C R)</a:t>
            </a:r>
            <a:endParaRPr/>
          </a:p>
        </p:txBody>
      </p:sp>
      <p:sp>
        <p:nvSpPr>
          <p:cNvPr id="364" name="Google Shape;364;p31"/>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Standard P C R with an added probe or dye to generate a fluorescent signal from the product</a:t>
            </a:r>
            <a:endParaRPr/>
          </a:p>
          <a:p>
            <a:pPr indent="-277813" lvl="0" marL="623888" rtl="0" algn="l">
              <a:spcBef>
                <a:spcPts val="640"/>
              </a:spcBef>
              <a:spcAft>
                <a:spcPts val="0"/>
              </a:spcAft>
              <a:buSzPts val="3200"/>
              <a:buChar char="▪"/>
            </a:pPr>
            <a:r>
              <a:rPr lang="en-US"/>
              <a:t>Detection of signal in real time allows </a:t>
            </a:r>
            <a:r>
              <a:rPr lang="en-US">
                <a:solidFill>
                  <a:srgbClr val="FF0000"/>
                </a:solidFill>
              </a:rPr>
              <a:t>quantification</a:t>
            </a:r>
            <a:r>
              <a:rPr lang="en-US"/>
              <a:t> of starting material</a:t>
            </a:r>
            <a:endParaRPr/>
          </a:p>
          <a:p>
            <a:pPr indent="-277813" lvl="0" marL="623888" rtl="0" algn="l">
              <a:spcBef>
                <a:spcPts val="640"/>
              </a:spcBef>
              <a:spcAft>
                <a:spcPts val="0"/>
              </a:spcAft>
              <a:buSzPts val="3200"/>
              <a:buChar char="▪"/>
            </a:pPr>
            <a:r>
              <a:rPr lang="en-US"/>
              <a:t>Performed in specialized thermal cyclers with fluorescent detection systems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3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Quantitative P C R (q P C R) (continued_1)</a:t>
            </a:r>
            <a:endParaRPr/>
          </a:p>
        </p:txBody>
      </p:sp>
      <p:sp>
        <p:nvSpPr>
          <p:cNvPr id="371" name="Google Shape;371;p32"/>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product grows in an </a:t>
            </a:r>
            <a:r>
              <a:rPr lang="en-US">
                <a:solidFill>
                  <a:srgbClr val="FF0000"/>
                </a:solidFill>
              </a:rPr>
              <a:t>exponential</a:t>
            </a:r>
            <a:r>
              <a:rPr lang="en-US"/>
              <a:t> fashion (doubling at each cycle)</a:t>
            </a:r>
            <a:endParaRPr/>
          </a:p>
          <a:p>
            <a:pPr indent="-277813" lvl="0" marL="623888" rtl="0" algn="l">
              <a:spcBef>
                <a:spcPts val="640"/>
              </a:spcBef>
              <a:spcAft>
                <a:spcPts val="0"/>
              </a:spcAft>
              <a:buSzPts val="3200"/>
              <a:buChar char="▪"/>
            </a:pPr>
            <a:r>
              <a:rPr lang="en-US"/>
              <a:t>P C R signal is observed as an exponential curve with a lag phase, a log phase, a linear phase, and a stationary phase</a:t>
            </a:r>
            <a:endParaRPr/>
          </a:p>
          <a:p>
            <a:pPr indent="-277813" lvl="0" marL="623888" rtl="0" algn="l">
              <a:spcBef>
                <a:spcPts val="640"/>
              </a:spcBef>
              <a:spcAft>
                <a:spcPts val="0"/>
              </a:spcAft>
              <a:buSzPts val="3200"/>
              <a:buChar char="▪"/>
            </a:pPr>
            <a:r>
              <a:rPr lang="en-US"/>
              <a:t>The length of the lag phase is inversely proportional to the amount of starting material</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3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Quantitative P C R (q P C R) (continued_2)</a:t>
            </a:r>
            <a:endParaRPr/>
          </a:p>
        </p:txBody>
      </p:sp>
      <p:sp>
        <p:nvSpPr>
          <p:cNvPr id="378" name="Google Shape;378;p33"/>
          <p:cNvSpPr txBox="1"/>
          <p:nvPr>
            <p:ph idx="1" type="body"/>
          </p:nvPr>
        </p:nvSpPr>
        <p:spPr>
          <a:xfrm>
            <a:off x="457200" y="1195349"/>
            <a:ext cx="8229600" cy="2538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 threshold level of fluorescence is determined based on signal and background</a:t>
            </a:r>
            <a:endParaRPr/>
          </a:p>
          <a:p>
            <a:pPr indent="-277813" lvl="0" marL="623888" rtl="0" algn="l">
              <a:spcBef>
                <a:spcPts val="640"/>
              </a:spcBef>
              <a:spcAft>
                <a:spcPts val="0"/>
              </a:spcAft>
              <a:buSzPts val="3200"/>
              <a:buChar char="▪"/>
            </a:pPr>
            <a:r>
              <a:rPr lang="en-US"/>
              <a:t>Input is inversely proportional to</a:t>
            </a:r>
            <a:r>
              <a:rPr lang="en-US">
                <a:solidFill>
                  <a:srgbClr val="FF0000"/>
                </a:solidFill>
              </a:rPr>
              <a:t> “threshold” cycle </a:t>
            </a:r>
            <a:r>
              <a:rPr lang="en-US"/>
              <a:t>(cycle at which fluorescence crosses the threshold fluorescence level)</a:t>
            </a:r>
            <a:endParaRPr/>
          </a:p>
        </p:txBody>
      </p:sp>
      <p:pic>
        <p:nvPicPr>
          <p:cNvPr descr="Cycle 1 through 49 on the x-axis and Rn 0.1  to 100 on the y-axis. A sigmoid curve for 10 superscript 1, 10 superscript 2,10 superscript 3, 10 superscript 4, 10 superscript 5, 10 superscript 6, 10 superscript 7 copies is shown." id="379" name="Google Shape;379;p33"/>
          <p:cNvPicPr preferRelativeResize="0"/>
          <p:nvPr>
            <p:ph idx="2" type="body"/>
          </p:nvPr>
        </p:nvPicPr>
        <p:blipFill rotWithShape="1">
          <a:blip r:embed="rId3">
            <a:alphaModFix/>
          </a:blip>
          <a:srcRect b="0" l="0" r="0" t="0"/>
          <a:stretch/>
        </p:blipFill>
        <p:spPr>
          <a:xfrm>
            <a:off x="952500" y="4038600"/>
            <a:ext cx="2971801" cy="2025723"/>
          </a:xfrm>
          <a:prstGeom prst="rect">
            <a:avLst/>
          </a:prstGeom>
          <a:noFill/>
          <a:ln>
            <a:noFill/>
          </a:ln>
        </p:spPr>
      </p:pic>
      <p:pic>
        <p:nvPicPr>
          <p:cNvPr descr="Starting quantity (copies/rxn) 1.00E+00 to 1.00E+07  on the x-axis and threshold cycle 0 to 40 on the y-axis. Y = negative 3.3459x) = 38.808. R superscript 2 = 0.9983." id="380" name="Google Shape;380;p33"/>
          <p:cNvPicPr preferRelativeResize="0"/>
          <p:nvPr>
            <p:ph idx="3" type="body"/>
          </p:nvPr>
        </p:nvPicPr>
        <p:blipFill rotWithShape="1">
          <a:blip r:embed="rId4">
            <a:alphaModFix/>
          </a:blip>
          <a:srcRect b="0" l="0" r="0" t="0"/>
          <a:stretch/>
        </p:blipFill>
        <p:spPr>
          <a:xfrm>
            <a:off x="4572000" y="4038600"/>
            <a:ext cx="3567413" cy="19812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3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Detection Systems</a:t>
            </a:r>
            <a:endParaRPr/>
          </a:p>
        </p:txBody>
      </p:sp>
      <p:sp>
        <p:nvSpPr>
          <p:cNvPr id="387" name="Google Shape;387;p3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N A-specific dyes</a:t>
            </a:r>
            <a:br>
              <a:rPr lang="en-US"/>
            </a:br>
            <a:r>
              <a:rPr lang="en-US"/>
              <a:t>	Ethidium bromide</a:t>
            </a:r>
            <a:br>
              <a:rPr lang="en-US"/>
            </a:br>
            <a:r>
              <a:rPr lang="en-US"/>
              <a:t>	</a:t>
            </a:r>
            <a:r>
              <a:rPr lang="en-US">
                <a:solidFill>
                  <a:srgbClr val="FF0000"/>
                </a:solidFill>
              </a:rPr>
              <a:t>S Y B R green</a:t>
            </a:r>
            <a:endParaRPr/>
          </a:p>
          <a:p>
            <a:pPr indent="-277813" lvl="0" marL="623888" rtl="0" algn="l">
              <a:spcBef>
                <a:spcPts val="640"/>
              </a:spcBef>
              <a:spcAft>
                <a:spcPts val="0"/>
              </a:spcAft>
              <a:buSzPts val="3200"/>
              <a:buChar char="▪"/>
            </a:pPr>
            <a:r>
              <a:rPr lang="en-US"/>
              <a:t>Hybridization probes</a:t>
            </a:r>
            <a:br>
              <a:rPr lang="en-US"/>
            </a:br>
            <a:r>
              <a:rPr lang="en-US"/>
              <a:t>	Cleavage-based (</a:t>
            </a:r>
            <a:r>
              <a:rPr lang="en-US">
                <a:solidFill>
                  <a:srgbClr val="FF0000"/>
                </a:solidFill>
              </a:rPr>
              <a:t>TaqMan</a:t>
            </a:r>
            <a:r>
              <a:rPr lang="en-US"/>
              <a:t>)</a:t>
            </a:r>
            <a:br>
              <a:rPr lang="en-US"/>
            </a:br>
            <a:r>
              <a:rPr lang="en-US"/>
              <a:t>	Displaceable (</a:t>
            </a:r>
            <a:r>
              <a:rPr lang="en-US">
                <a:solidFill>
                  <a:srgbClr val="FF0000"/>
                </a:solidFill>
              </a:rPr>
              <a:t>molecular beacons, F R E T</a:t>
            </a:r>
            <a:r>
              <a:rPr lang="en-US"/>
              <a:t>)</a:t>
            </a:r>
            <a:endParaRPr/>
          </a:p>
          <a:p>
            <a:pPr indent="-277813" lvl="0" marL="623888" rtl="0" algn="l">
              <a:spcBef>
                <a:spcPts val="640"/>
              </a:spcBef>
              <a:spcAft>
                <a:spcPts val="0"/>
              </a:spcAft>
              <a:buSzPts val="3200"/>
              <a:buChar char="▪"/>
            </a:pPr>
            <a:r>
              <a:rPr lang="en-US"/>
              <a:t>Primer-incorporated probes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3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Detection Systems (continued)</a:t>
            </a:r>
            <a:endParaRPr/>
          </a:p>
        </p:txBody>
      </p:sp>
      <p:sp>
        <p:nvSpPr>
          <p:cNvPr id="394" name="Google Shape;394;p3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N A-specific dyes bind and fluoresce double-stranded D N A nonspecifically</a:t>
            </a:r>
            <a:endParaRPr/>
          </a:p>
          <a:p>
            <a:pPr indent="-277813" lvl="0" marL="623888" rtl="0" algn="l">
              <a:spcBef>
                <a:spcPts val="640"/>
              </a:spcBef>
              <a:spcAft>
                <a:spcPts val="0"/>
              </a:spcAft>
              <a:buSzPts val="3200"/>
              <a:buChar char="▪"/>
            </a:pPr>
            <a:r>
              <a:rPr lang="en-US"/>
              <a:t>Hybridization probes only bind and fluoresce the intended P C R product</a:t>
            </a:r>
            <a:endParaRPr/>
          </a:p>
          <a:p>
            <a:pPr indent="-277813" lvl="0" marL="623888" rtl="0" algn="l">
              <a:spcBef>
                <a:spcPts val="640"/>
              </a:spcBef>
              <a:spcAft>
                <a:spcPts val="0"/>
              </a:spcAft>
              <a:buSzPts val="3200"/>
              <a:buChar char="▪"/>
            </a:pPr>
            <a:r>
              <a:rPr lang="en-US"/>
              <a:t>Primer-incorporated probes label the P C R product</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3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Detection Instruments</a:t>
            </a:r>
            <a:endParaRPr/>
          </a:p>
        </p:txBody>
      </p:sp>
      <p:sp>
        <p:nvSpPr>
          <p:cNvPr id="401" name="Google Shape;401;p3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Thermal cyclers with fluorescent detection and specialized software</a:t>
            </a:r>
            <a:endParaRPr/>
          </a:p>
          <a:p>
            <a:pPr indent="-277813" lvl="0" marL="623888" rtl="0" algn="l">
              <a:spcBef>
                <a:spcPts val="640"/>
              </a:spcBef>
              <a:spcAft>
                <a:spcPts val="0"/>
              </a:spcAft>
              <a:buSzPts val="3200"/>
              <a:buChar char="▪"/>
            </a:pPr>
            <a:r>
              <a:rPr lang="en-US"/>
              <a:t>P C R reaction takes place in optically clear plates, tubes or capillaries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3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S Y B R Green</a:t>
            </a:r>
            <a:endParaRPr/>
          </a:p>
        </p:txBody>
      </p:sp>
      <p:pic>
        <p:nvPicPr>
          <p:cNvPr descr="Non-sequence–specific dyes bind to double-stranded DNA products of the P C R. Fluorescence increases as more copies of the target sequence accumulate." id="408" name="Google Shape;408;p37"/>
          <p:cNvPicPr preferRelativeResize="0"/>
          <p:nvPr>
            <p:ph idx="1" type="body"/>
          </p:nvPr>
        </p:nvPicPr>
        <p:blipFill rotWithShape="1">
          <a:blip r:embed="rId3">
            <a:alphaModFix/>
          </a:blip>
          <a:srcRect b="0" l="0" r="0" t="0"/>
          <a:stretch/>
        </p:blipFill>
        <p:spPr>
          <a:xfrm>
            <a:off x="914400" y="1447800"/>
            <a:ext cx="3486587" cy="2743200"/>
          </a:xfrm>
          <a:prstGeom prst="rect">
            <a:avLst/>
          </a:prstGeom>
          <a:noFill/>
          <a:ln>
            <a:noFill/>
          </a:ln>
        </p:spPr>
      </p:pic>
      <p:sp>
        <p:nvSpPr>
          <p:cNvPr id="409" name="Google Shape;409;p37"/>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p>
            <a:pPr indent="-282575" lvl="0" marL="282575" rtl="0" algn="l">
              <a:spcBef>
                <a:spcPts val="0"/>
              </a:spcBef>
              <a:spcAft>
                <a:spcPts val="0"/>
              </a:spcAft>
              <a:buSzPts val="2800"/>
              <a:buChar char="▪"/>
            </a:pPr>
            <a:r>
              <a:rPr lang="en-US"/>
              <a:t>Binds minor groove of double-stranded D N A</a:t>
            </a:r>
            <a:endParaRPr/>
          </a:p>
          <a:p>
            <a:pPr indent="-282575" lvl="0" marL="282575" rtl="0" algn="l">
              <a:spcBef>
                <a:spcPts val="560"/>
              </a:spcBef>
              <a:spcAft>
                <a:spcPts val="0"/>
              </a:spcAft>
              <a:buSzPts val="2800"/>
              <a:buChar char="▪"/>
            </a:pPr>
            <a:r>
              <a:rPr lang="en-US"/>
              <a:t>Product can be further tested in a post- amplification </a:t>
            </a:r>
            <a:r>
              <a:rPr lang="en-US">
                <a:solidFill>
                  <a:srgbClr val="FF0000"/>
                </a:solidFill>
              </a:rPr>
              <a:t>melt curve </a:t>
            </a:r>
            <a:r>
              <a:rPr lang="en-US"/>
              <a:t>where sequences have characteristic melting temperatures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3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TaqMan</a:t>
            </a:r>
            <a:endParaRPr/>
          </a:p>
        </p:txBody>
      </p:sp>
      <p:pic>
        <p:nvPicPr>
          <p:cNvPr descr="TaqMan signal fluorescence is generated when Taq polymerase extends the primers and digests the probe and releases the reporter from the vicinity of the quencher." id="416" name="Google Shape;416;p38"/>
          <p:cNvPicPr preferRelativeResize="0"/>
          <p:nvPr>
            <p:ph idx="1" type="body"/>
          </p:nvPr>
        </p:nvPicPr>
        <p:blipFill rotWithShape="1">
          <a:blip r:embed="rId3">
            <a:alphaModFix/>
          </a:blip>
          <a:srcRect b="0" l="0" r="0" t="0"/>
          <a:stretch/>
        </p:blipFill>
        <p:spPr>
          <a:xfrm>
            <a:off x="2895600" y="1371600"/>
            <a:ext cx="3732934" cy="4649402"/>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39"/>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Fluorescence Resonance Energy Transfer (F R E T) Probes</a:t>
            </a:r>
            <a:endParaRPr/>
          </a:p>
        </p:txBody>
      </p:sp>
      <p:pic>
        <p:nvPicPr>
          <p:cNvPr descr="F R E T probes are separate oligomers, one covalently attached to a donor fluor (D) and one to an acceptor or reporter fluor (R). The acceptor/reporter will fluoresce only when both probes are bound next to one another on the target sequences. As more target accumulates, more probes bind, and more fluorescence is emitted." id="423" name="Google Shape;423;p39"/>
          <p:cNvPicPr preferRelativeResize="0"/>
          <p:nvPr>
            <p:ph idx="1" type="body"/>
          </p:nvPr>
        </p:nvPicPr>
        <p:blipFill rotWithShape="1">
          <a:blip r:embed="rId3">
            <a:alphaModFix/>
          </a:blip>
          <a:srcRect b="0" l="0" r="0" t="0"/>
          <a:stretch/>
        </p:blipFill>
        <p:spPr>
          <a:xfrm>
            <a:off x="3124200" y="1447800"/>
            <a:ext cx="2784593" cy="4572000"/>
          </a:xfrm>
          <a:prstGeom prst="rect">
            <a:avLst/>
          </a:prstGeom>
          <a:noFill/>
          <a:ln>
            <a:noFill/>
          </a:ln>
        </p:spPr>
      </p:pic>
      <p:sp>
        <p:nvSpPr>
          <p:cNvPr id="424" name="Google Shape;424;p39"/>
          <p:cNvSpPr txBox="1"/>
          <p:nvPr>
            <p:ph idx="2" type="body"/>
          </p:nvPr>
        </p:nvSpPr>
        <p:spPr>
          <a:xfrm>
            <a:off x="6096000" y="5181600"/>
            <a:ext cx="2895600" cy="1066800"/>
          </a:xfrm>
          <a:prstGeom prst="rect">
            <a:avLst/>
          </a:prstGeom>
          <a:noFill/>
          <a:ln>
            <a:noFill/>
          </a:ln>
        </p:spPr>
        <p:txBody>
          <a:bodyPr anchorCtr="0" anchor="t" bIns="45700" lIns="91425" spcFirstLastPara="1" rIns="91425" wrap="square" tIns="45700">
            <a:normAutofit/>
          </a:bodyPr>
          <a:lstStyle/>
          <a:p>
            <a:pPr indent="-282575" lvl="0" marL="282575" rtl="0" algn="l">
              <a:spcBef>
                <a:spcPts val="0"/>
              </a:spcBef>
              <a:spcAft>
                <a:spcPts val="0"/>
              </a:spcAft>
              <a:buSzPts val="2800"/>
              <a:buChar char="▪"/>
            </a:pPr>
            <a:r>
              <a:rPr lang="en-US"/>
              <a:t>R = reporter dye</a:t>
            </a:r>
            <a:endParaRPr/>
          </a:p>
          <a:p>
            <a:pPr indent="-282575" lvl="0" marL="282575" rtl="0" algn="l">
              <a:spcBef>
                <a:spcPts val="560"/>
              </a:spcBef>
              <a:spcAft>
                <a:spcPts val="0"/>
              </a:spcAft>
              <a:buSzPts val="2800"/>
              <a:buChar char="▪"/>
            </a:pPr>
            <a:r>
              <a:rPr lang="en-US"/>
              <a:t>D = donor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Polymerase Chain Reaction</a:t>
            </a:r>
            <a:endParaRPr/>
          </a:p>
        </p:txBody>
      </p:sp>
      <p:sp>
        <p:nvSpPr>
          <p:cNvPr id="168" name="Google Shape;168;p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Primer-directed in vitro enzymatic reaction for the production of a specific D N A fragment</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4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Molecular Beacons</a:t>
            </a:r>
            <a:endParaRPr/>
          </a:p>
        </p:txBody>
      </p:sp>
      <p:pic>
        <p:nvPicPr>
          <p:cNvPr descr="In the presence of target sequences, hybridization of the probe will open the hairpin, moving the quencher from the reporter and allowing signal fluorescence, which doubles with every doubling of target sequences." id="431" name="Google Shape;431;p40"/>
          <p:cNvPicPr preferRelativeResize="0"/>
          <p:nvPr>
            <p:ph idx="1" type="body"/>
          </p:nvPr>
        </p:nvPicPr>
        <p:blipFill rotWithShape="1">
          <a:blip r:embed="rId3">
            <a:alphaModFix/>
          </a:blip>
          <a:srcRect b="0" l="0" r="0" t="0"/>
          <a:stretch/>
        </p:blipFill>
        <p:spPr>
          <a:xfrm>
            <a:off x="3505200" y="1219200"/>
            <a:ext cx="2069684" cy="4950741"/>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4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 P C R: Scorpionc Probes</a:t>
            </a:r>
            <a:endParaRPr/>
          </a:p>
        </p:txBody>
      </p:sp>
      <p:pic>
        <p:nvPicPr>
          <p:cNvPr descr=" After extension of the primer/probe, the target-specific sequences fold over to hybridize with the newly synthesized target sequences, separating the reporter (R) from the quencher (Q)." id="438" name="Google Shape;438;p41"/>
          <p:cNvPicPr preferRelativeResize="0"/>
          <p:nvPr>
            <p:ph idx="1" type="body"/>
          </p:nvPr>
        </p:nvPicPr>
        <p:blipFill rotWithShape="1">
          <a:blip r:embed="rId3">
            <a:alphaModFix/>
          </a:blip>
          <a:srcRect b="0" l="0" r="0" t="0"/>
          <a:stretch/>
        </p:blipFill>
        <p:spPr>
          <a:xfrm>
            <a:off x="2514600" y="1587500"/>
            <a:ext cx="4587080" cy="4508836"/>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4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Advantages</a:t>
            </a:r>
            <a:endParaRPr/>
          </a:p>
        </p:txBody>
      </p:sp>
      <p:sp>
        <p:nvSpPr>
          <p:cNvPr id="445" name="Google Shape;445;p42"/>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Specific</a:t>
            </a:r>
            <a:endParaRPr/>
          </a:p>
          <a:p>
            <a:pPr indent="-277813" lvl="0" marL="623888" rtl="0" algn="l">
              <a:spcBef>
                <a:spcPts val="640"/>
              </a:spcBef>
              <a:spcAft>
                <a:spcPts val="0"/>
              </a:spcAft>
              <a:buSzPts val="3200"/>
              <a:buChar char="▪"/>
            </a:pPr>
            <a:r>
              <a:rPr lang="en-US"/>
              <a:t>Simple, rapid, relatively inexpensive</a:t>
            </a:r>
            <a:endParaRPr/>
          </a:p>
          <a:p>
            <a:pPr indent="-277813" lvl="0" marL="623888" rtl="0" algn="l">
              <a:spcBef>
                <a:spcPts val="640"/>
              </a:spcBef>
              <a:spcAft>
                <a:spcPts val="0"/>
              </a:spcAft>
              <a:buSzPts val="3200"/>
              <a:buChar char="▪"/>
            </a:pPr>
            <a:r>
              <a:rPr lang="en-US"/>
              <a:t>Amplifies from low quantities</a:t>
            </a:r>
            <a:endParaRPr/>
          </a:p>
          <a:p>
            <a:pPr indent="-277813" lvl="0" marL="623888" rtl="0" algn="l">
              <a:spcBef>
                <a:spcPts val="640"/>
              </a:spcBef>
              <a:spcAft>
                <a:spcPts val="0"/>
              </a:spcAft>
              <a:buSzPts val="3200"/>
              <a:buChar char="▪"/>
            </a:pPr>
            <a:r>
              <a:rPr lang="en-US"/>
              <a:t>Works on damaged D N A</a:t>
            </a:r>
            <a:endParaRPr/>
          </a:p>
          <a:p>
            <a:pPr indent="-277813" lvl="0" marL="623888" rtl="0" algn="l">
              <a:spcBef>
                <a:spcPts val="640"/>
              </a:spcBef>
              <a:spcAft>
                <a:spcPts val="0"/>
              </a:spcAft>
              <a:buSzPts val="3200"/>
              <a:buChar char="▪"/>
            </a:pPr>
            <a:r>
              <a:rPr lang="en-US"/>
              <a:t>Sensitive</a:t>
            </a:r>
            <a:endParaRPr/>
          </a:p>
          <a:p>
            <a:pPr indent="-277813" lvl="0" marL="623888" rtl="0" algn="l">
              <a:spcBef>
                <a:spcPts val="640"/>
              </a:spcBef>
              <a:spcAft>
                <a:spcPts val="0"/>
              </a:spcAft>
              <a:buSzPts val="3200"/>
              <a:buChar char="▪"/>
            </a:pPr>
            <a:r>
              <a:rPr lang="en-US"/>
              <a:t>Flexible</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4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Limitations</a:t>
            </a:r>
            <a:endParaRPr/>
          </a:p>
        </p:txBody>
      </p:sp>
      <p:sp>
        <p:nvSpPr>
          <p:cNvPr id="452" name="Google Shape;452;p4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Contamination risk</a:t>
            </a:r>
            <a:endParaRPr/>
          </a:p>
          <a:p>
            <a:pPr indent="-277813" lvl="0" marL="623888" rtl="0" algn="l">
              <a:spcBef>
                <a:spcPts val="640"/>
              </a:spcBef>
              <a:spcAft>
                <a:spcPts val="0"/>
              </a:spcAft>
              <a:buSzPts val="3200"/>
              <a:buChar char="▪"/>
            </a:pPr>
            <a:r>
              <a:rPr lang="en-US"/>
              <a:t>Primer complexities</a:t>
            </a:r>
            <a:endParaRPr/>
          </a:p>
          <a:p>
            <a:pPr indent="-277813" lvl="0" marL="623888" rtl="0" algn="l">
              <a:spcBef>
                <a:spcPts val="640"/>
              </a:spcBef>
              <a:spcAft>
                <a:spcPts val="0"/>
              </a:spcAft>
              <a:buSzPts val="3200"/>
              <a:buChar char="▪"/>
            </a:pPr>
            <a:r>
              <a:rPr lang="en-US"/>
              <a:t>Primer binding-site complexities</a:t>
            </a:r>
            <a:endParaRPr/>
          </a:p>
          <a:p>
            <a:pPr indent="-277813" lvl="0" marL="623888" rtl="0" algn="l">
              <a:spcBef>
                <a:spcPts val="640"/>
              </a:spcBef>
              <a:spcAft>
                <a:spcPts val="0"/>
              </a:spcAft>
              <a:buSzPts val="3200"/>
              <a:buChar char="▪"/>
            </a:pPr>
            <a:r>
              <a:rPr lang="en-US"/>
              <a:t>Amplifies rare species</a:t>
            </a:r>
            <a:endParaRPr/>
          </a:p>
          <a:p>
            <a:pPr indent="-277813" lvl="0" marL="623888" rtl="0" algn="l">
              <a:spcBef>
                <a:spcPts val="640"/>
              </a:spcBef>
              <a:spcAft>
                <a:spcPts val="0"/>
              </a:spcAft>
              <a:buSzPts val="3200"/>
              <a:buChar char="▪"/>
            </a:pPr>
            <a:r>
              <a:rPr lang="en-US"/>
              <a:t>Detection methods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4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Examples of Amplification Methods</a:t>
            </a:r>
            <a:endParaRPr/>
          </a:p>
        </p:txBody>
      </p:sp>
      <p:sp>
        <p:nvSpPr>
          <p:cNvPr id="459" name="Google Shape;459;p4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Ligase chain reaction (L C R)</a:t>
            </a:r>
            <a:endParaRPr/>
          </a:p>
          <a:p>
            <a:pPr indent="-277813" lvl="0" marL="623888" rtl="0" algn="l">
              <a:spcBef>
                <a:spcPts val="640"/>
              </a:spcBef>
              <a:spcAft>
                <a:spcPts val="0"/>
              </a:spcAft>
              <a:buSzPts val="3200"/>
              <a:buChar char="▪"/>
            </a:pPr>
            <a:r>
              <a:rPr lang="en-US"/>
              <a:t>Branched D N A (b D N A)</a:t>
            </a:r>
            <a:endParaRPr/>
          </a:p>
          <a:p>
            <a:pPr indent="-277813" lvl="0" marL="623888" rtl="0" algn="l">
              <a:spcBef>
                <a:spcPts val="640"/>
              </a:spcBef>
              <a:spcAft>
                <a:spcPts val="0"/>
              </a:spcAft>
              <a:buSzPts val="3200"/>
              <a:buChar char="▪"/>
            </a:pPr>
            <a:r>
              <a:rPr lang="en-US"/>
              <a:t>Hybrid capture (H C)</a:t>
            </a:r>
            <a:endParaRPr/>
          </a:p>
          <a:p>
            <a:pPr indent="-277813" lvl="0" marL="623888" rtl="0" algn="l">
              <a:spcBef>
                <a:spcPts val="640"/>
              </a:spcBef>
              <a:spcAft>
                <a:spcPts val="0"/>
              </a:spcAft>
              <a:buSzPts val="3200"/>
              <a:buChar char="▪"/>
            </a:pPr>
            <a:r>
              <a:rPr lang="en-US"/>
              <a:t>Transcription-mediated amplification, nucleic acid sequence–based amplification (T M A, N A S B A)</a:t>
            </a:r>
            <a:endParaRPr/>
          </a:p>
          <a:p>
            <a:pPr indent="-277813" lvl="0" marL="623888" rtl="0" algn="l">
              <a:spcBef>
                <a:spcPts val="640"/>
              </a:spcBef>
              <a:spcAft>
                <a:spcPts val="0"/>
              </a:spcAft>
              <a:buSzPts val="3200"/>
              <a:buChar char="▪"/>
            </a:pPr>
            <a:r>
              <a:rPr lang="en-US"/>
              <a:t>L A M P</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4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Ligase Chain Reaction</a:t>
            </a:r>
            <a:endParaRPr/>
          </a:p>
        </p:txBody>
      </p:sp>
      <p:sp>
        <p:nvSpPr>
          <p:cNvPr id="466" name="Google Shape;466;p45"/>
          <p:cNvSpPr txBox="1"/>
          <p:nvPr>
            <p:ph idx="1" type="body"/>
          </p:nvPr>
        </p:nvSpPr>
        <p:spPr>
          <a:xfrm>
            <a:off x="457200" y="1195349"/>
            <a:ext cx="8229600" cy="4595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Isothermal</a:t>
            </a:r>
            <a:endParaRPr/>
          </a:p>
          <a:p>
            <a:pPr indent="-277813" lvl="0" marL="623888" rtl="0" algn="l">
              <a:spcBef>
                <a:spcPts val="640"/>
              </a:spcBef>
              <a:spcAft>
                <a:spcPts val="0"/>
              </a:spcAft>
              <a:buSzPts val="3200"/>
              <a:buChar char="▪"/>
            </a:pPr>
            <a:r>
              <a:rPr lang="en-US"/>
              <a:t>Probe amplification</a:t>
            </a:r>
            <a:endParaRPr/>
          </a:p>
          <a:p>
            <a:pPr indent="-277813" lvl="0" marL="623888" rtl="0" algn="l">
              <a:spcBef>
                <a:spcPts val="640"/>
              </a:spcBef>
              <a:spcAft>
                <a:spcPts val="0"/>
              </a:spcAft>
              <a:buSzPts val="3200"/>
              <a:buChar char="▪"/>
            </a:pPr>
            <a:r>
              <a:rPr lang="en-US"/>
              <a:t>Probes bind immediately adjacent to one another on template</a:t>
            </a:r>
            <a:endParaRPr/>
          </a:p>
          <a:p>
            <a:pPr indent="-277813" lvl="0" marL="623888" rtl="0" algn="l">
              <a:spcBef>
                <a:spcPts val="640"/>
              </a:spcBef>
              <a:spcAft>
                <a:spcPts val="0"/>
              </a:spcAft>
              <a:buSzPts val="3200"/>
              <a:buChar char="▪"/>
            </a:pPr>
            <a:r>
              <a:rPr lang="en-US"/>
              <a:t>The bound probes are ligated and become templates for the binding of more probes</a:t>
            </a:r>
            <a:endParaRPr/>
          </a:p>
          <a:p>
            <a:pPr indent="-277813" lvl="0" marL="623888" rtl="0" algn="l">
              <a:spcBef>
                <a:spcPts val="640"/>
              </a:spcBef>
              <a:spcAft>
                <a:spcPts val="0"/>
              </a:spcAft>
              <a:buSzPts val="3200"/>
              <a:buChar char="▪"/>
            </a:pPr>
            <a:r>
              <a:rPr i="1" lang="en-US"/>
              <a:t>C. trachomatis, N. gonorrhoea,</a:t>
            </a:r>
            <a:r>
              <a:rPr lang="en-US"/>
              <a:t> sickle cell mutation</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4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Ligase Chain Reaction (continued) </a:t>
            </a:r>
            <a:endParaRPr/>
          </a:p>
        </p:txBody>
      </p:sp>
      <p:pic>
        <p:nvPicPr>
          <p:cNvPr descr="Ligase chain reaction." id="473" name="Google Shape;473;p46"/>
          <p:cNvPicPr preferRelativeResize="0"/>
          <p:nvPr>
            <p:ph idx="1" type="body"/>
          </p:nvPr>
        </p:nvPicPr>
        <p:blipFill rotWithShape="1">
          <a:blip r:embed="rId3">
            <a:alphaModFix/>
          </a:blip>
          <a:srcRect b="0" l="0" r="0" t="0"/>
          <a:stretch/>
        </p:blipFill>
        <p:spPr>
          <a:xfrm>
            <a:off x="1828800" y="1600200"/>
            <a:ext cx="5821510" cy="4054045"/>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sp>
        <p:nvSpPr>
          <p:cNvPr id="479" name="Google Shape;479;p4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Branched D N A</a:t>
            </a:r>
            <a:endParaRPr/>
          </a:p>
        </p:txBody>
      </p:sp>
      <p:sp>
        <p:nvSpPr>
          <p:cNvPr id="480" name="Google Shape;480;p4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Isothermal</a:t>
            </a:r>
            <a:endParaRPr/>
          </a:p>
          <a:p>
            <a:pPr indent="-277813" lvl="0" marL="623888" rtl="0" algn="l">
              <a:spcBef>
                <a:spcPts val="640"/>
              </a:spcBef>
              <a:spcAft>
                <a:spcPts val="0"/>
              </a:spcAft>
              <a:buSzPts val="3200"/>
              <a:buChar char="▪"/>
            </a:pPr>
            <a:r>
              <a:rPr lang="en-US"/>
              <a:t>Signal amplification</a:t>
            </a:r>
            <a:endParaRPr/>
          </a:p>
          <a:p>
            <a:pPr indent="-277813" lvl="0" marL="623888" rtl="0" algn="l">
              <a:spcBef>
                <a:spcPts val="640"/>
              </a:spcBef>
              <a:spcAft>
                <a:spcPts val="0"/>
              </a:spcAft>
              <a:buSzPts val="3200"/>
              <a:buChar char="▪"/>
            </a:pPr>
            <a:r>
              <a:rPr lang="en-US"/>
              <a:t>A series of hybridizations attaches multiple signals to each target molecule</a:t>
            </a:r>
            <a:endParaRPr/>
          </a:p>
          <a:p>
            <a:pPr indent="-277813" lvl="0" marL="623888" rtl="0" algn="l">
              <a:spcBef>
                <a:spcPts val="640"/>
              </a:spcBef>
              <a:spcAft>
                <a:spcPts val="0"/>
              </a:spcAft>
              <a:buSzPts val="3200"/>
              <a:buChar char="▪"/>
            </a:pPr>
            <a:r>
              <a:rPr lang="en-US"/>
              <a:t> H B V, H C V, H I V-1</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4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Branched D N A (continued)</a:t>
            </a:r>
            <a:endParaRPr/>
          </a:p>
        </p:txBody>
      </p:sp>
      <p:pic>
        <p:nvPicPr>
          <p:cNvPr descr="The Q beta replicase method." id="487" name="Google Shape;487;p48"/>
          <p:cNvPicPr preferRelativeResize="0"/>
          <p:nvPr>
            <p:ph idx="1" type="body"/>
          </p:nvPr>
        </p:nvPicPr>
        <p:blipFill rotWithShape="1">
          <a:blip r:embed="rId3">
            <a:alphaModFix/>
          </a:blip>
          <a:srcRect b="0" l="0" r="0" t="0"/>
          <a:stretch/>
        </p:blipFill>
        <p:spPr>
          <a:xfrm>
            <a:off x="1620167" y="1447800"/>
            <a:ext cx="2309565" cy="4525963"/>
          </a:xfrm>
          <a:prstGeom prst="rect">
            <a:avLst/>
          </a:prstGeom>
          <a:noFill/>
          <a:ln>
            <a:noFill/>
          </a:ln>
        </p:spPr>
      </p:pic>
      <p:pic>
        <p:nvPicPr>
          <p:cNvPr descr="Target R N A or D N A are captured by  probes that are attached to a solid support. Extender probes and blocking probes create a stable structure with amplifiers. Each amplifier has hybridization sites for 8 to 14 branches, which in turn bind substrate molecules for alkaline phosphatase." id="488" name="Google Shape;488;p48"/>
          <p:cNvPicPr preferRelativeResize="0"/>
          <p:nvPr>
            <p:ph idx="2" type="body"/>
          </p:nvPr>
        </p:nvPicPr>
        <p:blipFill rotWithShape="1">
          <a:blip r:embed="rId4">
            <a:alphaModFix/>
          </a:blip>
          <a:srcRect b="0" l="0" r="0" t="0"/>
          <a:stretch/>
        </p:blipFill>
        <p:spPr>
          <a:xfrm>
            <a:off x="5181600" y="2320893"/>
            <a:ext cx="2907792" cy="2170176"/>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3" name="Shape 493"/>
        <p:cNvGrpSpPr/>
        <p:nvPr/>
      </p:nvGrpSpPr>
      <p:grpSpPr>
        <a:xfrm>
          <a:off x="0" y="0"/>
          <a:ext cx="0" cy="0"/>
          <a:chOff x="0" y="0"/>
          <a:chExt cx="0" cy="0"/>
        </a:xfrm>
      </p:grpSpPr>
      <p:sp>
        <p:nvSpPr>
          <p:cNvPr id="494" name="Google Shape;494;p4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Hybrid Capture</a:t>
            </a:r>
            <a:endParaRPr/>
          </a:p>
        </p:txBody>
      </p:sp>
      <p:sp>
        <p:nvSpPr>
          <p:cNvPr id="495" name="Google Shape;495;p49"/>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Isothermal</a:t>
            </a:r>
            <a:endParaRPr/>
          </a:p>
          <a:p>
            <a:pPr indent="-277813" lvl="0" marL="623888" rtl="0" algn="l">
              <a:spcBef>
                <a:spcPts val="640"/>
              </a:spcBef>
              <a:spcAft>
                <a:spcPts val="0"/>
              </a:spcAft>
              <a:buSzPts val="3200"/>
              <a:buChar char="▪"/>
            </a:pPr>
            <a:r>
              <a:rPr lang="en-US"/>
              <a:t>Signal amplification</a:t>
            </a:r>
            <a:endParaRPr/>
          </a:p>
          <a:p>
            <a:pPr indent="-277813" lvl="0" marL="623888" rtl="0" algn="l">
              <a:spcBef>
                <a:spcPts val="640"/>
              </a:spcBef>
              <a:spcAft>
                <a:spcPts val="0"/>
              </a:spcAft>
              <a:buSzPts val="3200"/>
              <a:buChar char="▪"/>
            </a:pPr>
            <a:r>
              <a:rPr lang="en-US"/>
              <a:t>Immobilized D N A probes bind to R N A targets</a:t>
            </a:r>
            <a:endParaRPr/>
          </a:p>
          <a:p>
            <a:pPr indent="-277813" lvl="0" marL="623888" rtl="0" algn="l">
              <a:spcBef>
                <a:spcPts val="640"/>
              </a:spcBef>
              <a:spcAft>
                <a:spcPts val="0"/>
              </a:spcAft>
              <a:buSzPts val="3200"/>
              <a:buChar char="▪"/>
            </a:pPr>
            <a:r>
              <a:rPr lang="en-US"/>
              <a:t>The R N A:D N A hybrids are bound by labeled monoclonal antibodies</a:t>
            </a:r>
            <a:endParaRPr/>
          </a:p>
          <a:p>
            <a:pPr indent="-277813" lvl="0" marL="623888" rtl="0" algn="l">
              <a:spcBef>
                <a:spcPts val="640"/>
              </a:spcBef>
              <a:spcAft>
                <a:spcPts val="0"/>
              </a:spcAft>
              <a:buSzPts val="3200"/>
              <a:buChar char="▪"/>
            </a:pPr>
            <a:r>
              <a:rPr lang="en-US"/>
              <a:t>H P V, H B V, C M V</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Polymerase Chain Reaction (continued)</a:t>
            </a:r>
            <a:endParaRPr/>
          </a:p>
        </p:txBody>
      </p:sp>
      <p:pic>
        <p:nvPicPr>
          <p:cNvPr descr="PCR components shown: two template D N A strands with 5 prime to 3 prime orientation; one with reverse primers and the other with forward primers. Forward and reverse primers are extended during polymerase creating the PCR product." id="175" name="Google Shape;175;p5"/>
          <p:cNvPicPr preferRelativeResize="0"/>
          <p:nvPr>
            <p:ph idx="1" type="body"/>
          </p:nvPr>
        </p:nvPicPr>
        <p:blipFill rotWithShape="1">
          <a:blip r:embed="rId3">
            <a:alphaModFix/>
          </a:blip>
          <a:srcRect b="0" l="0" r="0" t="0"/>
          <a:stretch/>
        </p:blipFill>
        <p:spPr>
          <a:xfrm>
            <a:off x="1798350" y="1447802"/>
            <a:ext cx="5547300" cy="4233900"/>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5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Hybrid Capture (continued)</a:t>
            </a:r>
            <a:endParaRPr/>
          </a:p>
        </p:txBody>
      </p:sp>
      <p:pic>
        <p:nvPicPr>
          <p:cNvPr descr="Hybrid capture starts with hybridization of the R N A probe to the denatured D N A target. The R N A:D N A hybrid is then bound by hybrid-specific immobilized antibodies. A secondary antibody bound to alkaline phosphatase generates signal in the presence of a chemiluminescent substrate." id="502" name="Google Shape;502;p50"/>
          <p:cNvPicPr preferRelativeResize="0"/>
          <p:nvPr>
            <p:ph idx="1" type="body"/>
          </p:nvPr>
        </p:nvPicPr>
        <p:blipFill rotWithShape="1">
          <a:blip r:embed="rId3">
            <a:alphaModFix/>
          </a:blip>
          <a:srcRect b="0" l="0" r="0" t="0"/>
          <a:stretch/>
        </p:blipFill>
        <p:spPr>
          <a:xfrm>
            <a:off x="1219200" y="2057400"/>
            <a:ext cx="6920419" cy="3268567"/>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5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Transcription-Mediated Amplification</a:t>
            </a:r>
            <a:endParaRPr/>
          </a:p>
        </p:txBody>
      </p:sp>
      <p:sp>
        <p:nvSpPr>
          <p:cNvPr id="509" name="Google Shape;509;p51"/>
          <p:cNvSpPr txBox="1"/>
          <p:nvPr>
            <p:ph idx="1" type="body"/>
          </p:nvPr>
        </p:nvSpPr>
        <p:spPr>
          <a:xfrm>
            <a:off x="457200" y="1195349"/>
            <a:ext cx="8077200" cy="4443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Isothermal</a:t>
            </a:r>
            <a:endParaRPr/>
          </a:p>
          <a:p>
            <a:pPr indent="-277813" lvl="0" marL="623888" rtl="0" algn="l">
              <a:spcBef>
                <a:spcPts val="640"/>
              </a:spcBef>
              <a:spcAft>
                <a:spcPts val="0"/>
              </a:spcAft>
              <a:buSzPts val="3200"/>
              <a:buChar char="▪"/>
            </a:pPr>
            <a:r>
              <a:rPr lang="en-US"/>
              <a:t>Target amplification as R N A</a:t>
            </a:r>
            <a:endParaRPr/>
          </a:p>
          <a:p>
            <a:pPr indent="-277813" lvl="0" marL="623888" rtl="0" algn="l">
              <a:spcBef>
                <a:spcPts val="640"/>
              </a:spcBef>
              <a:spcAft>
                <a:spcPts val="0"/>
              </a:spcAft>
              <a:buSzPts val="3200"/>
              <a:buChar char="▪"/>
            </a:pPr>
            <a:r>
              <a:rPr lang="en-US"/>
              <a:t>c D N A is made from R N A target by adding R N A polymerase promoter</a:t>
            </a:r>
            <a:endParaRPr/>
          </a:p>
          <a:p>
            <a:pPr indent="-277813" lvl="0" marL="623888" rtl="0" algn="l">
              <a:spcBef>
                <a:spcPts val="640"/>
              </a:spcBef>
              <a:spcAft>
                <a:spcPts val="0"/>
              </a:spcAft>
              <a:buSzPts val="3200"/>
              <a:buChar char="▪"/>
            </a:pPr>
            <a:r>
              <a:rPr lang="en-US"/>
              <a:t>R N A is synthesized from the c D N A template and can serve as a source of new c D N A</a:t>
            </a:r>
            <a:endParaRPr/>
          </a:p>
          <a:p>
            <a:pPr indent="-277813" lvl="0" marL="623888" rtl="0" algn="l">
              <a:spcBef>
                <a:spcPts val="640"/>
              </a:spcBef>
              <a:spcAft>
                <a:spcPts val="0"/>
              </a:spcAft>
              <a:buSzPts val="3200"/>
              <a:buChar char="▪"/>
            </a:pPr>
            <a:r>
              <a:rPr i="1" lang="en-US"/>
              <a:t>M. tuberculosis, C. trachomatis, </a:t>
            </a:r>
            <a:r>
              <a:rPr lang="en-US"/>
              <a:t>H I V, C M V</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4" name="Shape 514"/>
        <p:cNvGrpSpPr/>
        <p:nvPr/>
      </p:nvGrpSpPr>
      <p:grpSpPr>
        <a:xfrm>
          <a:off x="0" y="0"/>
          <a:ext cx="0" cy="0"/>
          <a:chOff x="0" y="0"/>
          <a:chExt cx="0" cy="0"/>
        </a:xfrm>
      </p:grpSpPr>
      <p:sp>
        <p:nvSpPr>
          <p:cNvPr id="515" name="Google Shape;515;p52"/>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Transcription-Mediated Amplification (continued)</a:t>
            </a:r>
            <a:endParaRPr/>
          </a:p>
        </p:txBody>
      </p:sp>
      <p:pic>
        <p:nvPicPr>
          <p:cNvPr descr="Standard displacement amplification." id="516" name="Google Shape;516;p52"/>
          <p:cNvPicPr preferRelativeResize="0"/>
          <p:nvPr>
            <p:ph idx="1" type="body"/>
          </p:nvPr>
        </p:nvPicPr>
        <p:blipFill rotWithShape="1">
          <a:blip r:embed="rId3">
            <a:alphaModFix/>
          </a:blip>
          <a:srcRect b="0" l="0" r="0" t="0"/>
          <a:stretch/>
        </p:blipFill>
        <p:spPr>
          <a:xfrm>
            <a:off x="609600" y="2133600"/>
            <a:ext cx="3962400" cy="2939845"/>
          </a:xfrm>
          <a:prstGeom prst="rect">
            <a:avLst/>
          </a:prstGeom>
          <a:noFill/>
          <a:ln>
            <a:noFill/>
          </a:ln>
        </p:spPr>
      </p:pic>
      <p:pic>
        <p:nvPicPr>
          <p:cNvPr descr="The second phase of standard displacement amplification." id="517" name="Google Shape;517;p52"/>
          <p:cNvPicPr preferRelativeResize="0"/>
          <p:nvPr>
            <p:ph idx="2" type="body"/>
          </p:nvPr>
        </p:nvPicPr>
        <p:blipFill rotWithShape="1">
          <a:blip r:embed="rId4">
            <a:alphaModFix/>
          </a:blip>
          <a:srcRect b="0" l="0" r="0" t="0"/>
          <a:stretch/>
        </p:blipFill>
        <p:spPr>
          <a:xfrm>
            <a:off x="5029200" y="1066800"/>
            <a:ext cx="3434580" cy="5122886"/>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5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a:t>
            </a:r>
            <a:endParaRPr/>
          </a:p>
        </p:txBody>
      </p:sp>
      <p:sp>
        <p:nvSpPr>
          <p:cNvPr id="524" name="Google Shape;524;p53"/>
          <p:cNvSpPr txBox="1"/>
          <p:nvPr>
            <p:ph idx="1" type="body"/>
          </p:nvPr>
        </p:nvSpPr>
        <p:spPr>
          <a:xfrm>
            <a:off x="457200" y="1195349"/>
            <a:ext cx="8229600" cy="4443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is a method to specifically amplify target sequences in a complex mixture</a:t>
            </a:r>
            <a:endParaRPr/>
          </a:p>
          <a:p>
            <a:pPr indent="-277813" lvl="0" marL="623888" rtl="0" algn="l">
              <a:spcBef>
                <a:spcPts val="640"/>
              </a:spcBef>
              <a:spcAft>
                <a:spcPts val="0"/>
              </a:spcAft>
              <a:buSzPts val="3200"/>
              <a:buChar char="▪"/>
            </a:pPr>
            <a:r>
              <a:rPr lang="en-US"/>
              <a:t>The primers determine what sequences are amplified (specificity)</a:t>
            </a:r>
            <a:endParaRPr/>
          </a:p>
          <a:p>
            <a:pPr indent="-277813" lvl="0" marL="623888" rtl="0" algn="l">
              <a:spcBef>
                <a:spcPts val="640"/>
              </a:spcBef>
              <a:spcAft>
                <a:spcPts val="0"/>
              </a:spcAft>
              <a:buSzPts val="3200"/>
              <a:buChar char="▪"/>
            </a:pPr>
            <a:r>
              <a:rPr lang="en-US"/>
              <a:t>Contamination control is important in laboratories performing P C R</a:t>
            </a:r>
            <a:endParaRPr/>
          </a:p>
          <a:p>
            <a:pPr indent="-277813" lvl="0" marL="623888" rtl="0" algn="l">
              <a:spcBef>
                <a:spcPts val="640"/>
              </a:spcBef>
              <a:spcAft>
                <a:spcPts val="0"/>
              </a:spcAft>
              <a:buSzPts val="3200"/>
              <a:buChar char="▪"/>
            </a:pPr>
            <a:r>
              <a:rPr lang="en-US"/>
              <a:t>Quantitative P C R (q P C R) offers the advantage of quantifying target</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5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a:t>
            </a:r>
            <a:endParaRPr/>
          </a:p>
        </p:txBody>
      </p:sp>
      <p:sp>
        <p:nvSpPr>
          <p:cNvPr id="531" name="Google Shape;531;p5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In addition to P C R, signal and probe amplification methods are used in the clinical laboratory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Primers</a:t>
            </a:r>
            <a:endParaRPr/>
          </a:p>
        </p:txBody>
      </p:sp>
      <p:sp>
        <p:nvSpPr>
          <p:cNvPr id="182" name="Google Shape;182;p6"/>
          <p:cNvSpPr txBox="1"/>
          <p:nvPr>
            <p:ph idx="1" type="body"/>
          </p:nvPr>
        </p:nvSpPr>
        <p:spPr>
          <a:xfrm>
            <a:off x="457200" y="1195349"/>
            <a:ext cx="84582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Primers</a:t>
            </a:r>
            <a:r>
              <a:rPr lang="en-US"/>
              <a:t> are single-stranded 18- to 30-b D N A fragments complementary to sequences flanking the region to be amplified</a:t>
            </a:r>
            <a:endParaRPr/>
          </a:p>
          <a:p>
            <a:pPr indent="-277813" lvl="0" marL="623888" rtl="0" algn="l">
              <a:spcBef>
                <a:spcPts val="640"/>
              </a:spcBef>
              <a:spcAft>
                <a:spcPts val="0"/>
              </a:spcAft>
              <a:buSzPts val="3200"/>
              <a:buChar char="▪"/>
            </a:pPr>
            <a:r>
              <a:rPr lang="en-US"/>
              <a:t>Primers determine the </a:t>
            </a:r>
            <a:r>
              <a:rPr lang="en-US">
                <a:solidFill>
                  <a:srgbClr val="FF0000"/>
                </a:solidFill>
              </a:rPr>
              <a:t>specificity</a:t>
            </a:r>
            <a:r>
              <a:rPr lang="en-US"/>
              <a:t> of the P C R reaction</a:t>
            </a:r>
            <a:endParaRPr/>
          </a:p>
          <a:p>
            <a:pPr indent="-277813" lvl="0" marL="623888" rtl="0" algn="l">
              <a:spcBef>
                <a:spcPts val="640"/>
              </a:spcBef>
              <a:spcAft>
                <a:spcPts val="0"/>
              </a:spcAft>
              <a:buSzPts val="3200"/>
              <a:buChar char="▪"/>
            </a:pPr>
            <a:r>
              <a:rPr lang="en-US"/>
              <a:t>The distance between the primer-binding sites will determine the size of the P C R product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Performing P C R</a:t>
            </a:r>
            <a:endParaRPr/>
          </a:p>
        </p:txBody>
      </p:sp>
      <p:sp>
        <p:nvSpPr>
          <p:cNvPr id="189" name="Google Shape;189;p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Assemble a </a:t>
            </a:r>
            <a:r>
              <a:rPr lang="en-US">
                <a:solidFill>
                  <a:srgbClr val="FF0000"/>
                </a:solidFill>
              </a:rPr>
              <a:t>reaction mix </a:t>
            </a:r>
            <a:r>
              <a:rPr lang="en-US"/>
              <a:t>containing all components necessary for D N A synthesis</a:t>
            </a:r>
            <a:endParaRPr/>
          </a:p>
          <a:p>
            <a:pPr indent="-277813" lvl="0" marL="623888" rtl="0" algn="l">
              <a:spcBef>
                <a:spcPts val="640"/>
              </a:spcBef>
              <a:spcAft>
                <a:spcPts val="0"/>
              </a:spcAft>
              <a:buSzPts val="3200"/>
              <a:buChar char="▪"/>
            </a:pPr>
            <a:r>
              <a:rPr lang="en-US"/>
              <a:t>Subject the reaction mix to an </a:t>
            </a:r>
            <a:r>
              <a:rPr lang="en-US">
                <a:solidFill>
                  <a:srgbClr val="FF0000"/>
                </a:solidFill>
              </a:rPr>
              <a:t>amplification program</a:t>
            </a:r>
            <a:endParaRPr/>
          </a:p>
          <a:p>
            <a:pPr indent="-277813" lvl="0" marL="623888" rtl="0" algn="l">
              <a:spcBef>
                <a:spcPts val="640"/>
              </a:spcBef>
              <a:spcAft>
                <a:spcPts val="0"/>
              </a:spcAft>
              <a:buSzPts val="3200"/>
              <a:buChar char="▪"/>
            </a:pPr>
            <a:r>
              <a:rPr lang="en-US"/>
              <a:t>Analyze the product of the P C R reaction (the </a:t>
            </a:r>
            <a:r>
              <a:rPr lang="en-US">
                <a:solidFill>
                  <a:srgbClr val="FF0000"/>
                </a:solidFill>
              </a:rPr>
              <a:t>amplicon</a:t>
            </a:r>
            <a:r>
              <a:rPr lang="en-US"/>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 Standard P C R Reaction Mix</a:t>
            </a:r>
            <a:endParaRPr/>
          </a:p>
        </p:txBody>
      </p:sp>
      <p:sp>
        <p:nvSpPr>
          <p:cNvPr id="196" name="Google Shape;196;p8"/>
          <p:cNvSpPr txBox="1"/>
          <p:nvPr>
            <p:ph idx="1" type="body"/>
          </p:nvPr>
        </p:nvSpPr>
        <p:spPr>
          <a:xfrm>
            <a:off x="457200" y="1195349"/>
            <a:ext cx="8686800" cy="51292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0.25 micromolar each primer</a:t>
            </a:r>
            <a:endParaRPr/>
          </a:p>
          <a:p>
            <a:pPr indent="0" lvl="0" marL="346075" rtl="0" algn="l">
              <a:spcBef>
                <a:spcPts val="640"/>
              </a:spcBef>
              <a:spcAft>
                <a:spcPts val="0"/>
              </a:spcAft>
              <a:buSzPts val="3200"/>
              <a:buNone/>
            </a:pPr>
            <a:r>
              <a:rPr lang="en-US"/>
              <a:t>0.2 millimolar each d A T P, d C T P, d G T P, d T TP</a:t>
            </a:r>
            <a:endParaRPr/>
          </a:p>
          <a:p>
            <a:pPr indent="0" lvl="0" marL="346075" rtl="0" algn="l">
              <a:spcBef>
                <a:spcPts val="640"/>
              </a:spcBef>
              <a:spcAft>
                <a:spcPts val="0"/>
              </a:spcAft>
              <a:buSzPts val="3200"/>
              <a:buNone/>
            </a:pPr>
            <a:r>
              <a:rPr lang="en-US"/>
              <a:t>50 millimolars K C l</a:t>
            </a:r>
            <a:endParaRPr/>
          </a:p>
          <a:p>
            <a:pPr indent="0" lvl="0" marL="346075" rtl="0" algn="l">
              <a:spcBef>
                <a:spcPts val="640"/>
              </a:spcBef>
              <a:spcAft>
                <a:spcPts val="0"/>
              </a:spcAft>
              <a:buSzPts val="3200"/>
              <a:buNone/>
            </a:pPr>
            <a:r>
              <a:rPr lang="en-US"/>
              <a:t>10 millimolars Tris, p H 8.4</a:t>
            </a:r>
            <a:endParaRPr/>
          </a:p>
          <a:p>
            <a:pPr indent="0" lvl="0" marL="346075" rtl="0" algn="l">
              <a:spcBef>
                <a:spcPts val="640"/>
              </a:spcBef>
              <a:spcAft>
                <a:spcPts val="0"/>
              </a:spcAft>
              <a:buSzPts val="3200"/>
              <a:buNone/>
            </a:pPr>
            <a:r>
              <a:rPr lang="en-US"/>
              <a:t>1.5 millimolars M g C l</a:t>
            </a:r>
            <a:r>
              <a:rPr baseline="-25000" lang="en-US"/>
              <a:t>2</a:t>
            </a:r>
            <a:endParaRPr/>
          </a:p>
          <a:p>
            <a:pPr indent="0" lvl="0" marL="346075" rtl="0" algn="l">
              <a:spcBef>
                <a:spcPts val="640"/>
              </a:spcBef>
              <a:spcAft>
                <a:spcPts val="0"/>
              </a:spcAft>
              <a:buSzPts val="3200"/>
              <a:buNone/>
            </a:pPr>
            <a:r>
              <a:rPr lang="en-US"/>
              <a:t>2.5 units polymerase</a:t>
            </a:r>
            <a:endParaRPr/>
          </a:p>
          <a:p>
            <a:pPr indent="-548640" lvl="0" marL="914400" rtl="0" algn="l">
              <a:spcBef>
                <a:spcPts val="640"/>
              </a:spcBef>
              <a:spcAft>
                <a:spcPts val="0"/>
              </a:spcAft>
              <a:buSzPts val="3200"/>
              <a:buNone/>
            </a:pPr>
            <a:r>
              <a:rPr lang="en-US"/>
              <a:t>10 superscript 2 to 10 superscript 5 copies of template</a:t>
            </a:r>
            <a:endParaRPr/>
          </a:p>
          <a:p>
            <a:pPr indent="0" lvl="0" marL="346075" rtl="0" algn="l">
              <a:spcBef>
                <a:spcPts val="640"/>
              </a:spcBef>
              <a:spcAft>
                <a:spcPts val="0"/>
              </a:spcAft>
              <a:buSzPts val="3200"/>
              <a:buNone/>
            </a:pPr>
            <a:r>
              <a:rPr lang="en-US"/>
              <a:t>50 microliters reaction volume</a:t>
            </a:r>
            <a:endParaRPr/>
          </a:p>
        </p:txBody>
      </p:sp>
      <p:cxnSp>
        <p:nvCxnSpPr>
          <p:cNvPr descr="​" id="197" name="Google Shape;197;p8"/>
          <p:cNvCxnSpPr/>
          <p:nvPr/>
        </p:nvCxnSpPr>
        <p:spPr>
          <a:xfrm>
            <a:off x="914400" y="5783580"/>
            <a:ext cx="5638800" cy="0"/>
          </a:xfrm>
          <a:prstGeom prst="straightConnector1">
            <a:avLst/>
          </a:prstGeom>
          <a:noFill/>
          <a:ln cap="flat" cmpd="sng" w="12700">
            <a:solidFill>
              <a:srgbClr val="000000"/>
            </a:solidFill>
            <a:prstDash val="solid"/>
            <a:round/>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Amplification Reaction</a:t>
            </a:r>
            <a:endParaRPr/>
          </a:p>
        </p:txBody>
      </p:sp>
      <p:sp>
        <p:nvSpPr>
          <p:cNvPr id="204" name="Google Shape;204;p9"/>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Amplification takes place as the reaction mix is subjected to an </a:t>
            </a:r>
            <a:r>
              <a:rPr lang="en-US">
                <a:solidFill>
                  <a:srgbClr val="FF0000"/>
                </a:solidFill>
              </a:rPr>
              <a:t>amplification program</a:t>
            </a:r>
            <a:r>
              <a:rPr lang="en-US"/>
              <a:t>	</a:t>
            </a:r>
            <a:endParaRPr/>
          </a:p>
          <a:p>
            <a:pPr indent="-277813" lvl="0" marL="623888" rtl="0" algn="l">
              <a:spcBef>
                <a:spcPts val="640"/>
              </a:spcBef>
              <a:spcAft>
                <a:spcPts val="0"/>
              </a:spcAft>
              <a:buSzPts val="3200"/>
              <a:buChar char="▪"/>
            </a:pPr>
            <a:r>
              <a:rPr lang="en-US"/>
              <a:t>The amplification program consists of a series of 20 to 50 </a:t>
            </a:r>
            <a:r>
              <a:rPr lang="en-US">
                <a:solidFill>
                  <a:srgbClr val="FF0000"/>
                </a:solidFill>
              </a:rPr>
              <a:t>P C R cycles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FAD Nursing">
      <a:dk1>
        <a:srgbClr val="737373"/>
      </a:dk1>
      <a:lt1>
        <a:srgbClr val="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2019-02-28T04:09:41Z</dcterms:created>
  <dc:creator>Buckingham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