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912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008">
          <p15:clr>
            <a:srgbClr val="A4A3A4"/>
          </p15:clr>
        </p15:guide>
        <p15:guide id="4" pos="576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35" roundtripDataSignature="AMtx7mjK8ZUxEQ5gJTuyBspXrJ3yoUqSC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912" orient="horz"/>
        <p:guide pos="2880"/>
        <p:guide pos="1008" orient="horz"/>
        <p:guide pos="5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customschemas.google.com/relationships/presentationmetadata" Target="metadata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7" name="Google Shape;137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04" name="Google Shape;204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Treatment of chromosomes with acid before staining results in reverse staining or R banding. Centromere staining (C banding) aids in analysis of polysomy or monosomy of specific chromosomes.</a:t>
            </a:r>
            <a:endParaRPr/>
          </a:p>
        </p:txBody>
      </p:sp>
      <p:sp>
        <p:nvSpPr>
          <p:cNvPr id="205" name="Google Shape;205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11" name="Google Shape;211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 karyotype is a set of chromosomes in a cell. The ISCN recommends nomenclature for describing chromosome number as well as naming chromosome locations.</a:t>
            </a:r>
            <a:endParaRPr/>
          </a:p>
        </p:txBody>
      </p:sp>
      <p:sp>
        <p:nvSpPr>
          <p:cNvPr id="212" name="Google Shape;212;p1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18" name="Google Shape;218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There are 46 chromosomes in a normal cell, 22 pairs of autosomes and 1 pair of sex chromosomes. Abnormalities in karyotypes are described by the recommended nomenclature.</a:t>
            </a:r>
            <a:endParaRPr/>
          </a:p>
        </p:txBody>
      </p:sp>
      <p:sp>
        <p:nvSpPr>
          <p:cNvPr id="219" name="Google Shape;219;p1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25" name="Google Shape;225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There are 46 chromosomes in a normal cell, 22 pairs of autosomes and 1 pair of sex chromosomes. Abnormalities in karyotypes are described by the recommended nomenclature.</a:t>
            </a:r>
            <a:endParaRPr/>
          </a:p>
        </p:txBody>
      </p:sp>
      <p:sp>
        <p:nvSpPr>
          <p:cNvPr id="226" name="Google Shape;226;p1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32" name="Google Shape;232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The reproducible G bands are used to define chromosomal locations. Chromosome locations are described by the chromosome (17 in the example shown), arm (q), region (1), band (1), and a separator (.), followed by the subband (2).  </a:t>
            </a:r>
            <a:endParaRPr/>
          </a:p>
        </p:txBody>
      </p:sp>
      <p:sp>
        <p:nvSpPr>
          <p:cNvPr id="233" name="Google Shape;233;p1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39" name="Google Shape;239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 normal karyotype is an image of the 23 pairs of chromosomes in metaphase. Differences in chromosome number and large structural changes are detected by karyotyping.</a:t>
            </a:r>
            <a:endParaRPr/>
          </a:p>
        </p:txBody>
      </p:sp>
      <p:sp>
        <p:nvSpPr>
          <p:cNvPr id="240" name="Google Shape;240;p1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46" name="Google Shape;246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 is the abnormality? This is XYY. (47,XYY)</a:t>
            </a:r>
            <a:endParaRPr/>
          </a:p>
        </p:txBody>
      </p:sp>
      <p:sp>
        <p:nvSpPr>
          <p:cNvPr id="247" name="Google Shape;247;p1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53" name="Google Shape;253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 is the abnormality? This is trisomy 21 (Down syndrome, 47,XX+21). Folded or bent chromosomes do not indicate abnormalities. Chromosomes are arranged as they have emerged from the lysed nuclei.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Google Shape;254;p1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1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60" name="Google Shape;260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Abnormal chromosome number and large structural changes in chromosomes are detectable in the karyotype. Other mutations require more targeted methods, such as fluorescence in situ hybridization (F I S H).</a:t>
            </a:r>
            <a:endParaRPr/>
          </a:p>
        </p:txBody>
      </p:sp>
      <p:sp>
        <p:nvSpPr>
          <p:cNvPr id="261" name="Google Shape;261;p1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1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67" name="Google Shape;267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 I S H is a relatively rapid method to analyze chromosome number and structure in interphase nuclei. The advantage of not having to culture cells is a more rapid turnaround time. Fluorescent probes complementary to the target regions are hybridized in situ on the slide.  </a:t>
            </a:r>
            <a:endParaRPr/>
          </a:p>
        </p:txBody>
      </p:sp>
      <p:sp>
        <p:nvSpPr>
          <p:cNvPr id="268" name="Google Shape;268;p1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45" name="Google Shape;145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2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74" name="Google Shape;274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Metaphase F I S H allows analysis of larger areas and shows the chromosome location of abnormalities. Interphase F I S H is a more rapid method because cells do not have to be cultured.  Chromosome painting and spectral karyotyping provide more comprehensive information for complex rearrangements.</a:t>
            </a:r>
            <a:endParaRPr/>
          </a:p>
        </p:txBody>
      </p:sp>
      <p:sp>
        <p:nvSpPr>
          <p:cNvPr id="275" name="Google Shape;275;p2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2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81" name="Google Shape;281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2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2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88" name="Google Shape;288;p2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" name="Google Shape;289;p2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2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95" name="Google Shape;295;p2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p2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02" name="Google Shape;302;p2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2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2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10" name="Google Shape;310;p2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p2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2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18" name="Google Shape;318;p2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Fusion probes are used to detect translocations, deletions, insertions, or other structural abnormalities that bring together areas that are normally not continuous.</a:t>
            </a:r>
            <a:endParaRPr/>
          </a:p>
        </p:txBody>
      </p:sp>
      <p:sp>
        <p:nvSpPr>
          <p:cNvPr id="319" name="Google Shape;319;p2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2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26" name="Google Shape;326;p2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Fusion probes are used to detect translocations, deletions, insertions, or other structural abnormalities that bring together areas that are normally not continuous.</a:t>
            </a:r>
            <a:endParaRPr/>
          </a:p>
        </p:txBody>
      </p:sp>
      <p:sp>
        <p:nvSpPr>
          <p:cNvPr id="327" name="Google Shape;327;p2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2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34" name="Google Shape;334;p2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Whole-chromosome painting allows detection of cryptic chromosomal changes not obvious from karyotyping. In this illustration, a small piece of chromosome 7 has attached to another chromosome.</a:t>
            </a:r>
            <a:endParaRPr/>
          </a:p>
        </p:txBody>
      </p:sp>
      <p:sp>
        <p:nvSpPr>
          <p:cNvPr id="335" name="Google Shape;335;p2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2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41" name="Google Shape;341;p2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" name="Google Shape;342;p2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52" name="Google Shape;152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59" name="Google Shape;159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Mutations and polymorphisms are both changes in D N A sequence from a reference sequence. They differ by frequency in a given population, with mutations being more rare.</a:t>
            </a:r>
            <a:endParaRPr/>
          </a:p>
        </p:txBody>
      </p:sp>
      <p:sp>
        <p:nvSpPr>
          <p:cNvPr id="160" name="Google Shape;160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67" name="Google Shape;167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Mutations can involve a single base or millions of bases, including whole chromosomes.</a:t>
            </a:r>
            <a:endParaRPr/>
          </a:p>
        </p:txBody>
      </p:sp>
      <p:sp>
        <p:nvSpPr>
          <p:cNvPr id="168" name="Google Shape;168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74" name="Google Shape;174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The nucleosome includes two copies each of histone 2A (H2A), histone 2B (H2B), histone 3 (H3), and histone 4 (H4), wrapped in double-helix core D N A. Linker D N A is double-helix D N A between the nucleosomes. Nucleosomes and D N A are gathered into a tighter structure by interaction with histone H1. </a:t>
            </a:r>
            <a:endParaRPr/>
          </a:p>
        </p:txBody>
      </p:sp>
      <p:sp>
        <p:nvSpPr>
          <p:cNvPr id="175" name="Google Shape;175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82" name="Google Shape;182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 interphase cells (G1, S, G2 phases), chromatin, which is D N A and its associated proteins, exists in 11-nm and 30-nm fibers. As cells enter mitosis (M phase), chromatin compacts into the visible chromosomes. Chromosomes visualized in the laboratory are in metaphase and anaphase of mitosis.</a:t>
            </a:r>
            <a:endParaRPr/>
          </a:p>
        </p:txBody>
      </p:sp>
      <p:sp>
        <p:nvSpPr>
          <p:cNvPr id="183" name="Google Shape;183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90" name="Google Shape;190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All human chromosomes are submetacentric, with one long arm (q) and one short arm (p) divided by the centromere.</a:t>
            </a:r>
            <a:endParaRPr/>
          </a:p>
        </p:txBody>
      </p:sp>
      <p:sp>
        <p:nvSpPr>
          <p:cNvPr id="191" name="Google Shape;191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97" name="Google Shape;197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3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Chapter and Title" showMasterSp="0">
  <p:cSld name="4_Chapter and Titl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1"/>
          <p:cNvSpPr/>
          <p:nvPr>
            <p:ph idx="2" type="pic"/>
          </p:nvPr>
        </p:nvSpPr>
        <p:spPr>
          <a:xfrm>
            <a:off x="381000" y="1143000"/>
            <a:ext cx="2590800" cy="356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rgbClr val="28805C"/>
              </a:buClr>
              <a:buSzPts val="3200"/>
              <a:buFont typeface="Noto Sans Symbols"/>
              <a:buChar char="▪"/>
              <a:defRPr b="0" i="0" sz="3200" u="none" cap="none" strike="noStrike">
                <a:solidFill>
                  <a:srgbClr val="56565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rgbClr val="D99C2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565656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560"/>
              </a:spcBef>
              <a:spcAft>
                <a:spcPts val="0"/>
              </a:spcAft>
              <a:buClr>
                <a:srgbClr val="737373"/>
              </a:buClr>
              <a:buSzPts val="2800"/>
              <a:buFont typeface="Calibri"/>
              <a:buChar char="‒"/>
              <a:defRPr b="0" i="0" sz="2800" u="none" cap="none" strike="noStrike">
                <a:solidFill>
                  <a:srgbClr val="565656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31"/>
          <p:cNvSpPr txBox="1"/>
          <p:nvPr>
            <p:ph idx="1" type="body"/>
          </p:nvPr>
        </p:nvSpPr>
        <p:spPr>
          <a:xfrm>
            <a:off x="3429000" y="2362200"/>
            <a:ext cx="5410200" cy="565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r">
              <a:spcBef>
                <a:spcPts val="640"/>
              </a:spcBef>
              <a:spcAft>
                <a:spcPts val="0"/>
              </a:spcAft>
              <a:buSzPts val="3200"/>
              <a:buNone/>
              <a:defRPr sz="3200"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‒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" name="Google Shape;22;p31"/>
          <p:cNvSpPr txBox="1"/>
          <p:nvPr>
            <p:ph idx="3" type="body"/>
          </p:nvPr>
        </p:nvSpPr>
        <p:spPr>
          <a:xfrm>
            <a:off x="3423557" y="3008009"/>
            <a:ext cx="5410200" cy="565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r">
              <a:spcBef>
                <a:spcPts val="640"/>
              </a:spcBef>
              <a:spcAft>
                <a:spcPts val="0"/>
              </a:spcAft>
              <a:buSzPts val="3200"/>
              <a:buNone/>
              <a:defRPr sz="3200"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‒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" name="Google Shape;23;p31"/>
          <p:cNvSpPr/>
          <p:nvPr/>
        </p:nvSpPr>
        <p:spPr>
          <a:xfrm>
            <a:off x="0" y="6356350"/>
            <a:ext cx="9144000" cy="50729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31"/>
          <p:cNvSpPr txBox="1"/>
          <p:nvPr/>
        </p:nvSpPr>
        <p:spPr>
          <a:xfrm>
            <a:off x="101599" y="6470650"/>
            <a:ext cx="24225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585858"/>
                </a:solidFill>
                <a:latin typeface="Calibri"/>
                <a:ea typeface="Calibri"/>
                <a:cs typeface="Calibri"/>
                <a:sym typeface="Calibri"/>
              </a:rPr>
              <a:t>Copyright ©2019 F.A. Davis Company</a:t>
            </a:r>
            <a:endParaRPr/>
          </a:p>
        </p:txBody>
      </p:sp>
      <p:pic>
        <p:nvPicPr>
          <p:cNvPr id="25" name="Google Shape;25;p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77294" y="6492183"/>
            <a:ext cx="1005840" cy="354528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31"/>
          <p:cNvSpPr/>
          <p:nvPr/>
        </p:nvSpPr>
        <p:spPr>
          <a:xfrm>
            <a:off x="0" y="4728898"/>
            <a:ext cx="9144000" cy="1708150"/>
          </a:xfrm>
          <a:prstGeom prst="rect">
            <a:avLst/>
          </a:prstGeom>
          <a:solidFill>
            <a:srgbClr val="28805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7" name="Google Shape;27;p31"/>
          <p:cNvCxnSpPr/>
          <p:nvPr/>
        </p:nvCxnSpPr>
        <p:spPr>
          <a:xfrm>
            <a:off x="0" y="4728898"/>
            <a:ext cx="9144000" cy="0"/>
          </a:xfrm>
          <a:prstGeom prst="straightConnector1">
            <a:avLst/>
          </a:prstGeom>
          <a:noFill/>
          <a:ln cap="flat" cmpd="sng" w="50800">
            <a:solidFill>
              <a:srgbClr val="D99C21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28" name="Google Shape;28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6426743"/>
            <a:ext cx="9169400" cy="48773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31"/>
          <p:cNvSpPr txBox="1"/>
          <p:nvPr>
            <p:ph type="title"/>
          </p:nvPr>
        </p:nvSpPr>
        <p:spPr>
          <a:xfrm>
            <a:off x="381000" y="163941"/>
            <a:ext cx="5706534" cy="5909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>
                <a:solidFill>
                  <a:srgbClr val="565656"/>
                </a:solidFill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, Lead-in Head, and Bulleted List">
  <p:cSld name="3_Title, Lead-in Head, and Bulleted Lis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0"/>
          <p:cNvSpPr txBox="1"/>
          <p:nvPr>
            <p:ph type="title"/>
          </p:nvPr>
        </p:nvSpPr>
        <p:spPr>
          <a:xfrm>
            <a:off x="756356" y="234539"/>
            <a:ext cx="8235244" cy="5909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40"/>
          <p:cNvSpPr txBox="1"/>
          <p:nvPr>
            <p:ph idx="1" type="body"/>
          </p:nvPr>
        </p:nvSpPr>
        <p:spPr>
          <a:xfrm>
            <a:off x="457200" y="1295400"/>
            <a:ext cx="82296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640"/>
              </a:spcBef>
              <a:spcAft>
                <a:spcPts val="0"/>
              </a:spcAft>
              <a:buSzPts val="3200"/>
              <a:buNone/>
              <a:defRPr sz="3200"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‒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40"/>
          <p:cNvSpPr txBox="1"/>
          <p:nvPr>
            <p:ph idx="2" type="body"/>
          </p:nvPr>
        </p:nvSpPr>
        <p:spPr>
          <a:xfrm>
            <a:off x="457200" y="1741449"/>
            <a:ext cx="8229600" cy="10779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SzPts val="2800"/>
              <a:buChar char="•"/>
              <a:defRPr>
                <a:solidFill>
                  <a:srgbClr val="565656"/>
                </a:solidFill>
              </a:defRPr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SzPts val="2400"/>
              <a:buChar char="‒"/>
              <a:defRPr sz="2400">
                <a:solidFill>
                  <a:srgbClr val="565656"/>
                </a:solidFill>
              </a:defRPr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rgbClr val="565656"/>
              </a:buClr>
              <a:buSzPts val="2000"/>
              <a:buFont typeface="Noto Sans Symbols"/>
              <a:buChar char="▪"/>
              <a:defRPr sz="2000">
                <a:solidFill>
                  <a:srgbClr val="565656"/>
                </a:solidFill>
              </a:defRPr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40"/>
          <p:cNvSpPr txBox="1"/>
          <p:nvPr>
            <p:ph idx="3" type="body"/>
          </p:nvPr>
        </p:nvSpPr>
        <p:spPr>
          <a:xfrm>
            <a:off x="457200" y="2971801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SzPts val="2800"/>
              <a:buChar char="•"/>
              <a:defRPr>
                <a:solidFill>
                  <a:srgbClr val="565656"/>
                </a:solidFill>
              </a:defRPr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SzPts val="2400"/>
              <a:buChar char="‒"/>
              <a:defRPr sz="2400">
                <a:solidFill>
                  <a:srgbClr val="565656"/>
                </a:solidFill>
              </a:defRPr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rgbClr val="565656"/>
              </a:buClr>
              <a:buSzPts val="2000"/>
              <a:buFont typeface="Noto Sans Symbols"/>
              <a:buChar char="▪"/>
              <a:defRPr sz="2000">
                <a:solidFill>
                  <a:srgbClr val="565656"/>
                </a:solidFill>
              </a:defRPr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40"/>
          <p:cNvSpPr txBox="1"/>
          <p:nvPr>
            <p:ph idx="4" type="body"/>
          </p:nvPr>
        </p:nvSpPr>
        <p:spPr>
          <a:xfrm>
            <a:off x="457200" y="4495802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SzPts val="2800"/>
              <a:buChar char="•"/>
              <a:defRPr>
                <a:solidFill>
                  <a:srgbClr val="565656"/>
                </a:solidFill>
              </a:defRPr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SzPts val="2400"/>
              <a:buChar char="‒"/>
              <a:defRPr sz="2400">
                <a:solidFill>
                  <a:srgbClr val="565656"/>
                </a:solidFill>
              </a:defRPr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rgbClr val="565656"/>
              </a:buClr>
              <a:buSzPts val="2000"/>
              <a:buFont typeface="Noto Sans Symbols"/>
              <a:buChar char="▪"/>
              <a:defRPr sz="2000">
                <a:solidFill>
                  <a:srgbClr val="565656"/>
                </a:solidFill>
              </a:defRPr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1008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, Lead-in Head, and Bulleted List">
  <p:cSld name="4_Title, Lead-in Head, and Bulleted Lis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41"/>
          <p:cNvSpPr txBox="1"/>
          <p:nvPr>
            <p:ph type="title"/>
          </p:nvPr>
        </p:nvSpPr>
        <p:spPr>
          <a:xfrm>
            <a:off x="756356" y="234539"/>
            <a:ext cx="8235244" cy="5909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41"/>
          <p:cNvSpPr txBox="1"/>
          <p:nvPr>
            <p:ph idx="1" type="body"/>
          </p:nvPr>
        </p:nvSpPr>
        <p:spPr>
          <a:xfrm>
            <a:off x="457200" y="1218935"/>
            <a:ext cx="8229600" cy="10779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SzPts val="2800"/>
              <a:buChar char="•"/>
              <a:defRPr>
                <a:solidFill>
                  <a:srgbClr val="565656"/>
                </a:solidFill>
              </a:defRPr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SzPts val="2400"/>
              <a:buChar char="‒"/>
              <a:defRPr sz="2400">
                <a:solidFill>
                  <a:srgbClr val="565656"/>
                </a:solidFill>
              </a:defRPr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rgbClr val="565656"/>
              </a:buClr>
              <a:buSzPts val="2000"/>
              <a:buFont typeface="Noto Sans Symbols"/>
              <a:buChar char="▪"/>
              <a:defRPr sz="2000">
                <a:solidFill>
                  <a:srgbClr val="565656"/>
                </a:solidFill>
              </a:defRPr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41"/>
          <p:cNvSpPr txBox="1"/>
          <p:nvPr>
            <p:ph idx="2" type="body"/>
          </p:nvPr>
        </p:nvSpPr>
        <p:spPr>
          <a:xfrm>
            <a:off x="457200" y="2449287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SzPts val="2800"/>
              <a:buChar char="•"/>
              <a:defRPr>
                <a:solidFill>
                  <a:srgbClr val="565656"/>
                </a:solidFill>
              </a:defRPr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SzPts val="2400"/>
              <a:buChar char="‒"/>
              <a:defRPr sz="2400">
                <a:solidFill>
                  <a:srgbClr val="565656"/>
                </a:solidFill>
              </a:defRPr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rgbClr val="565656"/>
              </a:buClr>
              <a:buSzPts val="2000"/>
              <a:buFont typeface="Noto Sans Symbols"/>
              <a:buChar char="▪"/>
              <a:defRPr sz="2000">
                <a:solidFill>
                  <a:srgbClr val="565656"/>
                </a:solidFill>
              </a:defRPr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" name="Google Shape;84;p41"/>
          <p:cNvSpPr txBox="1"/>
          <p:nvPr>
            <p:ph idx="3" type="body"/>
          </p:nvPr>
        </p:nvSpPr>
        <p:spPr>
          <a:xfrm>
            <a:off x="457200" y="3973288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SzPts val="2800"/>
              <a:buChar char="•"/>
              <a:defRPr>
                <a:solidFill>
                  <a:srgbClr val="565656"/>
                </a:solidFill>
              </a:defRPr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SzPts val="2400"/>
              <a:buChar char="‒"/>
              <a:defRPr sz="2400">
                <a:solidFill>
                  <a:srgbClr val="565656"/>
                </a:solidFill>
              </a:defRPr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rgbClr val="565656"/>
              </a:buClr>
              <a:buSzPts val="2000"/>
              <a:buFont typeface="Noto Sans Symbols"/>
              <a:buChar char="▪"/>
              <a:defRPr sz="2000">
                <a:solidFill>
                  <a:srgbClr val="565656"/>
                </a:solidFill>
              </a:defRPr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" name="Google Shape;85;p41"/>
          <p:cNvSpPr txBox="1"/>
          <p:nvPr>
            <p:ph idx="4" type="body"/>
          </p:nvPr>
        </p:nvSpPr>
        <p:spPr>
          <a:xfrm>
            <a:off x="457200" y="5450114"/>
            <a:ext cx="8229600" cy="798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SzPts val="2800"/>
              <a:buChar char="•"/>
              <a:defRPr>
                <a:solidFill>
                  <a:srgbClr val="565656"/>
                </a:solidFill>
              </a:defRPr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SzPts val="2400"/>
              <a:buChar char="‒"/>
              <a:defRPr sz="2400">
                <a:solidFill>
                  <a:srgbClr val="565656"/>
                </a:solidFill>
              </a:defRPr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rgbClr val="565656"/>
              </a:buClr>
              <a:buSzPts val="2000"/>
              <a:buFont typeface="Noto Sans Symbols"/>
              <a:buChar char="▪"/>
              <a:defRPr sz="2000">
                <a:solidFill>
                  <a:srgbClr val="565656"/>
                </a:solidFill>
              </a:defRPr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1008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Bulleted Lists">
  <p:cSld name="Two Bulleted Lists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42"/>
          <p:cNvSpPr txBox="1"/>
          <p:nvPr>
            <p:ph type="title"/>
          </p:nvPr>
        </p:nvSpPr>
        <p:spPr>
          <a:xfrm>
            <a:off x="756356" y="234539"/>
            <a:ext cx="8235244" cy="5909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42"/>
          <p:cNvSpPr txBox="1"/>
          <p:nvPr>
            <p:ph idx="1" type="body"/>
          </p:nvPr>
        </p:nvSpPr>
        <p:spPr>
          <a:xfrm>
            <a:off x="756356" y="1143001"/>
            <a:ext cx="4038600" cy="41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SzPts val="2800"/>
              <a:buChar char="▪"/>
              <a:defRPr sz="2800">
                <a:solidFill>
                  <a:srgbClr val="565656"/>
                </a:solidFill>
              </a:defRPr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>
                <a:solidFill>
                  <a:srgbClr val="565656"/>
                </a:solidFill>
              </a:defRPr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‒"/>
              <a:defRPr sz="2000">
                <a:solidFill>
                  <a:srgbClr val="565656"/>
                </a:solidFill>
              </a:defRPr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rgbClr val="565656"/>
              </a:buClr>
              <a:buSzPts val="1800"/>
              <a:buFont typeface="Noto Sans Symbols"/>
              <a:buChar char="▪"/>
              <a:defRPr sz="1800">
                <a:solidFill>
                  <a:srgbClr val="565656"/>
                </a:solidFill>
              </a:defRPr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89" name="Google Shape;89;p42"/>
          <p:cNvSpPr txBox="1"/>
          <p:nvPr>
            <p:ph idx="2" type="body"/>
          </p:nvPr>
        </p:nvSpPr>
        <p:spPr>
          <a:xfrm>
            <a:off x="5023556" y="1143000"/>
            <a:ext cx="4038600" cy="41910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SzPts val="2800"/>
              <a:buChar char="▪"/>
              <a:defRPr sz="2800">
                <a:solidFill>
                  <a:srgbClr val="56565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>
                <a:solidFill>
                  <a:srgbClr val="565656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‒"/>
              <a:defRPr sz="2000">
                <a:solidFill>
                  <a:srgbClr val="565656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rgbClr val="565656"/>
              </a:buClr>
              <a:buSzPts val="1800"/>
              <a:buFont typeface="Noto Sans Symbols"/>
              <a:buChar char="▪"/>
              <a:defRPr sz="1800">
                <a:solidFill>
                  <a:srgbClr val="565656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90" name="Google Shape;90;p42"/>
          <p:cNvSpPr txBox="1"/>
          <p:nvPr>
            <p:ph idx="3" type="body"/>
          </p:nvPr>
        </p:nvSpPr>
        <p:spPr>
          <a:xfrm>
            <a:off x="762000" y="5486400"/>
            <a:ext cx="8229600" cy="761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SzPts val="2800"/>
              <a:buChar char="•"/>
              <a:defRPr>
                <a:solidFill>
                  <a:srgbClr val="565656"/>
                </a:solidFill>
              </a:defRPr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SzPts val="2400"/>
              <a:buChar char="‒"/>
              <a:defRPr sz="2400">
                <a:solidFill>
                  <a:srgbClr val="565656"/>
                </a:solidFill>
              </a:defRPr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rgbClr val="565656"/>
              </a:buClr>
              <a:buSzPts val="2000"/>
              <a:buFont typeface="Noto Sans Symbols"/>
              <a:buChar char="▪"/>
              <a:defRPr sz="2000">
                <a:solidFill>
                  <a:srgbClr val="565656"/>
                </a:solidFill>
              </a:defRPr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1008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wo Bulleted Lists">
  <p:cSld name="1_Two Bulleted Lists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43"/>
          <p:cNvSpPr txBox="1"/>
          <p:nvPr>
            <p:ph type="title"/>
          </p:nvPr>
        </p:nvSpPr>
        <p:spPr>
          <a:xfrm>
            <a:off x="756356" y="234539"/>
            <a:ext cx="8235244" cy="5909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43"/>
          <p:cNvSpPr txBox="1"/>
          <p:nvPr>
            <p:ph idx="1" type="body"/>
          </p:nvPr>
        </p:nvSpPr>
        <p:spPr>
          <a:xfrm>
            <a:off x="756356" y="11430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SzPts val="2800"/>
              <a:buChar char="▪"/>
              <a:defRPr sz="2800">
                <a:solidFill>
                  <a:srgbClr val="565656"/>
                </a:solidFill>
              </a:defRPr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>
                <a:solidFill>
                  <a:srgbClr val="565656"/>
                </a:solidFill>
              </a:defRPr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‒"/>
              <a:defRPr sz="2000">
                <a:solidFill>
                  <a:srgbClr val="565656"/>
                </a:solidFill>
              </a:defRPr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rgbClr val="565656"/>
              </a:buClr>
              <a:buSzPts val="1800"/>
              <a:buFont typeface="Noto Sans Symbols"/>
              <a:buChar char="▪"/>
              <a:defRPr sz="1800">
                <a:solidFill>
                  <a:srgbClr val="565656"/>
                </a:solidFill>
              </a:defRPr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94" name="Google Shape;94;p43"/>
          <p:cNvSpPr txBox="1"/>
          <p:nvPr>
            <p:ph idx="2" type="body"/>
          </p:nvPr>
        </p:nvSpPr>
        <p:spPr>
          <a:xfrm>
            <a:off x="5023556" y="11430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SzPts val="2800"/>
              <a:buChar char="▪"/>
              <a:defRPr sz="2800">
                <a:solidFill>
                  <a:srgbClr val="56565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>
                <a:solidFill>
                  <a:srgbClr val="565656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‒"/>
              <a:defRPr sz="2000">
                <a:solidFill>
                  <a:srgbClr val="565656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rgbClr val="565656"/>
              </a:buClr>
              <a:buSzPts val="1800"/>
              <a:buFont typeface="Noto Sans Symbols"/>
              <a:buChar char="▪"/>
              <a:defRPr sz="1800">
                <a:solidFill>
                  <a:srgbClr val="565656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1008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Bulleted Lists with Heads">
  <p:cSld name="2 Bulleted Lists with Heads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44"/>
          <p:cNvSpPr txBox="1"/>
          <p:nvPr>
            <p:ph type="title"/>
          </p:nvPr>
        </p:nvSpPr>
        <p:spPr>
          <a:xfrm>
            <a:off x="756356" y="234539"/>
            <a:ext cx="8235244" cy="5909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44"/>
          <p:cNvSpPr txBox="1"/>
          <p:nvPr>
            <p:ph idx="1" type="body"/>
          </p:nvPr>
        </p:nvSpPr>
        <p:spPr>
          <a:xfrm>
            <a:off x="755650" y="1173163"/>
            <a:ext cx="4044950" cy="639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SzPts val="2800"/>
              <a:buNone/>
              <a:defRPr b="1" sz="2800"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‒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" name="Google Shape;98;p44"/>
          <p:cNvSpPr txBox="1"/>
          <p:nvPr>
            <p:ph idx="2" type="body"/>
          </p:nvPr>
        </p:nvSpPr>
        <p:spPr>
          <a:xfrm>
            <a:off x="755650" y="1901825"/>
            <a:ext cx="4044950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SzPts val="2800"/>
              <a:buChar char="▪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‒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9" name="Google Shape;99;p44"/>
          <p:cNvSpPr txBox="1"/>
          <p:nvPr>
            <p:ph idx="3" type="body"/>
          </p:nvPr>
        </p:nvSpPr>
        <p:spPr>
          <a:xfrm>
            <a:off x="4953000" y="1181100"/>
            <a:ext cx="4038600" cy="6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SzPts val="2800"/>
              <a:buNone/>
              <a:defRPr b="1" sz="2800"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‒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0" name="Google Shape;100;p44"/>
          <p:cNvSpPr txBox="1"/>
          <p:nvPr>
            <p:ph idx="4" type="body"/>
          </p:nvPr>
        </p:nvSpPr>
        <p:spPr>
          <a:xfrm>
            <a:off x="4953000" y="1901825"/>
            <a:ext cx="4038600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SzPts val="2800"/>
              <a:buChar char="▪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‒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1008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ulleted List and Figure">
  <p:cSld name="Bulleted List and Figur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5"/>
          <p:cNvSpPr txBox="1"/>
          <p:nvPr>
            <p:ph type="title"/>
          </p:nvPr>
        </p:nvSpPr>
        <p:spPr>
          <a:xfrm>
            <a:off x="756356" y="234539"/>
            <a:ext cx="8235244" cy="5909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45"/>
          <p:cNvSpPr txBox="1"/>
          <p:nvPr>
            <p:ph idx="1" type="body"/>
          </p:nvPr>
        </p:nvSpPr>
        <p:spPr>
          <a:xfrm>
            <a:off x="762000" y="1219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SzPts val="2800"/>
              <a:buChar char="▪"/>
              <a:defRPr sz="2800">
                <a:solidFill>
                  <a:srgbClr val="565656"/>
                </a:solidFill>
              </a:defRPr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>
                <a:solidFill>
                  <a:srgbClr val="565656"/>
                </a:solidFill>
              </a:defRPr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‒"/>
              <a:defRPr sz="2000">
                <a:solidFill>
                  <a:srgbClr val="565656"/>
                </a:solidFill>
              </a:defRPr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rgbClr val="565656"/>
              </a:buClr>
              <a:buSzPts val="1800"/>
              <a:buFont typeface="Noto Sans Symbols"/>
              <a:buChar char="▪"/>
              <a:defRPr sz="1800">
                <a:solidFill>
                  <a:srgbClr val="565656"/>
                </a:solidFill>
              </a:defRPr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104" name="Google Shape;104;p45"/>
          <p:cNvSpPr/>
          <p:nvPr>
            <p:ph idx="2" type="pic"/>
          </p:nvPr>
        </p:nvSpPr>
        <p:spPr>
          <a:xfrm>
            <a:off x="4953000" y="1219200"/>
            <a:ext cx="3733800" cy="45262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rgbClr val="28805C"/>
              </a:buClr>
              <a:buSzPts val="3200"/>
              <a:buFont typeface="Noto Sans Symbols"/>
              <a:buChar char="▪"/>
              <a:defRPr b="0" i="0" sz="3200" u="none" cap="none" strike="noStrike">
                <a:solidFill>
                  <a:srgbClr val="56565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rgbClr val="D99C2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565656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560"/>
              </a:spcBef>
              <a:spcAft>
                <a:spcPts val="0"/>
              </a:spcAft>
              <a:buClr>
                <a:srgbClr val="737373"/>
              </a:buClr>
              <a:buSzPts val="2800"/>
              <a:buFont typeface="Calibri"/>
              <a:buChar char="‒"/>
              <a:defRPr b="0" i="0" sz="2800" u="none" cap="none" strike="noStrike">
                <a:solidFill>
                  <a:srgbClr val="565656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1008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Figure">
  <p:cSld name="Title and Figure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6"/>
          <p:cNvSpPr txBox="1"/>
          <p:nvPr>
            <p:ph type="title"/>
          </p:nvPr>
        </p:nvSpPr>
        <p:spPr>
          <a:xfrm>
            <a:off x="762000" y="239154"/>
            <a:ext cx="8229600" cy="5905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46"/>
          <p:cNvSpPr/>
          <p:nvPr>
            <p:ph idx="2" type="pic"/>
          </p:nvPr>
        </p:nvSpPr>
        <p:spPr>
          <a:xfrm>
            <a:off x="762000" y="1326995"/>
            <a:ext cx="3505200" cy="45404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rgbClr val="28805C"/>
              </a:buClr>
              <a:buSzPts val="3200"/>
              <a:buFont typeface="Noto Sans Symbols"/>
              <a:buChar char="▪"/>
              <a:defRPr b="0" i="0" sz="3200" u="none" cap="none" strike="noStrike">
                <a:solidFill>
                  <a:srgbClr val="56565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rgbClr val="D99C2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565656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560"/>
              </a:spcBef>
              <a:spcAft>
                <a:spcPts val="0"/>
              </a:spcAft>
              <a:buClr>
                <a:srgbClr val="737373"/>
              </a:buClr>
              <a:buSzPts val="2800"/>
              <a:buFont typeface="Calibri"/>
              <a:buChar char="‒"/>
              <a:defRPr b="0" i="0" sz="2800" u="none" cap="none" strike="noStrike">
                <a:solidFill>
                  <a:srgbClr val="565656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8" name="Google Shape;108;p46"/>
          <p:cNvSpPr txBox="1"/>
          <p:nvPr>
            <p:ph idx="1" type="body"/>
          </p:nvPr>
        </p:nvSpPr>
        <p:spPr>
          <a:xfrm>
            <a:off x="4495800" y="3200400"/>
            <a:ext cx="44958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640"/>
              </a:spcBef>
              <a:spcAft>
                <a:spcPts val="0"/>
              </a:spcAft>
              <a:buSzPts val="3200"/>
              <a:buNone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‒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able">
  <p:cSld name="Title and Table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7"/>
          <p:cNvSpPr txBox="1"/>
          <p:nvPr>
            <p:ph type="title"/>
          </p:nvPr>
        </p:nvSpPr>
        <p:spPr>
          <a:xfrm>
            <a:off x="762000" y="239154"/>
            <a:ext cx="8229600" cy="5905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1008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estion">
  <p:cSld name="Question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8"/>
          <p:cNvSpPr txBox="1"/>
          <p:nvPr>
            <p:ph type="title"/>
          </p:nvPr>
        </p:nvSpPr>
        <p:spPr>
          <a:xfrm>
            <a:off x="756356" y="234539"/>
            <a:ext cx="8235244" cy="5909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48"/>
          <p:cNvSpPr txBox="1"/>
          <p:nvPr>
            <p:ph idx="1" type="body"/>
          </p:nvPr>
        </p:nvSpPr>
        <p:spPr>
          <a:xfrm>
            <a:off x="457200" y="1181100"/>
            <a:ext cx="8534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640"/>
              </a:spcBef>
              <a:spcAft>
                <a:spcPts val="0"/>
              </a:spcAft>
              <a:buSzPts val="3200"/>
              <a:buNone/>
              <a:defRPr b="1"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‒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4" name="Google Shape;114;p48"/>
          <p:cNvSpPr txBox="1"/>
          <p:nvPr>
            <p:ph idx="2" type="body"/>
          </p:nvPr>
        </p:nvSpPr>
        <p:spPr>
          <a:xfrm>
            <a:off x="457200" y="2057400"/>
            <a:ext cx="8534400" cy="40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SzPts val="3200"/>
              <a:buFont typeface="Calibri"/>
              <a:buAutoNum type="alphaUcPeriod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‒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1008">
          <p15:clr>
            <a:srgbClr val="FBAE40"/>
          </p15:clr>
        </p15:guide>
        <p15:guide id="2" pos="288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nswer">
  <p:cSld name="Answer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9"/>
          <p:cNvSpPr txBox="1"/>
          <p:nvPr>
            <p:ph type="title"/>
          </p:nvPr>
        </p:nvSpPr>
        <p:spPr>
          <a:xfrm>
            <a:off x="756356" y="234539"/>
            <a:ext cx="8235244" cy="5909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49"/>
          <p:cNvSpPr txBox="1"/>
          <p:nvPr>
            <p:ph idx="1" type="body"/>
          </p:nvPr>
        </p:nvSpPr>
        <p:spPr>
          <a:xfrm>
            <a:off x="457200" y="1219200"/>
            <a:ext cx="85344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640"/>
              </a:spcBef>
              <a:spcAft>
                <a:spcPts val="0"/>
              </a:spcAft>
              <a:buSzPts val="3200"/>
              <a:buNone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‒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49"/>
          <p:cNvSpPr txBox="1"/>
          <p:nvPr>
            <p:ph idx="2" type="body"/>
          </p:nvPr>
        </p:nvSpPr>
        <p:spPr>
          <a:xfrm>
            <a:off x="457200" y="2057400"/>
            <a:ext cx="8534400" cy="40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640"/>
              </a:spcBef>
              <a:spcAft>
                <a:spcPts val="0"/>
              </a:spcAft>
              <a:buSzPts val="3200"/>
              <a:buNone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‒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1008">
          <p15:clr>
            <a:srgbClr val="FBAE40"/>
          </p15:clr>
        </p15:guide>
        <p15:guide id="2" pos="28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ulleted List">
  <p:cSld name="Title and Bulleted Lis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32"/>
          <p:cNvSpPr txBox="1"/>
          <p:nvPr>
            <p:ph type="title"/>
          </p:nvPr>
        </p:nvSpPr>
        <p:spPr>
          <a:xfrm>
            <a:off x="756356" y="234539"/>
            <a:ext cx="8235244" cy="5909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32"/>
          <p:cNvSpPr txBox="1"/>
          <p:nvPr>
            <p:ph idx="1" type="body"/>
          </p:nvPr>
        </p:nvSpPr>
        <p:spPr>
          <a:xfrm>
            <a:off x="457200" y="1195349"/>
            <a:ext cx="8229600" cy="4068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SzPts val="2800"/>
              <a:buChar char="•"/>
              <a:defRPr>
                <a:solidFill>
                  <a:srgbClr val="565656"/>
                </a:solidFill>
              </a:defRPr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SzPts val="2400"/>
              <a:buChar char="‒"/>
              <a:defRPr sz="2400">
                <a:solidFill>
                  <a:srgbClr val="565656"/>
                </a:solidFill>
              </a:defRPr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rgbClr val="565656"/>
              </a:buClr>
              <a:buSzPts val="2000"/>
              <a:buFont typeface="Noto Sans Symbols"/>
              <a:buChar char="▪"/>
              <a:defRPr sz="2000">
                <a:solidFill>
                  <a:srgbClr val="565656"/>
                </a:solidFill>
              </a:defRPr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1008">
          <p15:clr>
            <a:srgbClr val="FBAE40"/>
          </p15:clr>
        </p15:guide>
        <p15:guide id="2" pos="48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lickerCheck">
  <p:cSld name="ClickerCheck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0"/>
          <p:cNvSpPr txBox="1"/>
          <p:nvPr>
            <p:ph type="title"/>
          </p:nvPr>
        </p:nvSpPr>
        <p:spPr>
          <a:xfrm>
            <a:off x="756356" y="234539"/>
            <a:ext cx="8235244" cy="5909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50"/>
          <p:cNvSpPr txBox="1"/>
          <p:nvPr>
            <p:ph idx="1" type="body"/>
          </p:nvPr>
        </p:nvSpPr>
        <p:spPr>
          <a:xfrm>
            <a:off x="457200" y="1295400"/>
            <a:ext cx="82296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640"/>
              </a:spcBef>
              <a:spcAft>
                <a:spcPts val="0"/>
              </a:spcAft>
              <a:buSzPts val="3200"/>
              <a:buFont typeface="Calibri"/>
              <a:buNone/>
              <a:defRPr b="0" sz="3200"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‒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" name="Google Shape;122;p50"/>
          <p:cNvSpPr txBox="1"/>
          <p:nvPr>
            <p:ph idx="2" type="body"/>
          </p:nvPr>
        </p:nvSpPr>
        <p:spPr>
          <a:xfrm>
            <a:off x="457200" y="1763751"/>
            <a:ext cx="8229600" cy="4068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SzPts val="3200"/>
              <a:buFont typeface="Calibri"/>
              <a:buAutoNum type="alphaUcPeriod"/>
              <a:defRPr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SzPts val="2800"/>
              <a:buChar char="•"/>
              <a:defRPr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‒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rgbClr val="737373"/>
              </a:buClr>
              <a:buSzPts val="1800"/>
              <a:buFont typeface="Noto Sans Symbols"/>
              <a:buChar char="▪"/>
              <a:defRPr sz="1800">
                <a:solidFill>
                  <a:srgbClr val="737373"/>
                </a:solidFill>
              </a:defRPr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1008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ClickerCheck">
  <p:cSld name="1_ClickerCheck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51"/>
          <p:cNvSpPr txBox="1"/>
          <p:nvPr>
            <p:ph idx="1" type="body"/>
          </p:nvPr>
        </p:nvSpPr>
        <p:spPr>
          <a:xfrm>
            <a:off x="457200" y="1295400"/>
            <a:ext cx="82296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640"/>
              </a:spcBef>
              <a:spcAft>
                <a:spcPts val="0"/>
              </a:spcAft>
              <a:buSzPts val="3200"/>
              <a:buFont typeface="Calibri"/>
              <a:buNone/>
              <a:defRPr b="0" sz="3200"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‒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" name="Google Shape;125;p51"/>
          <p:cNvSpPr txBox="1"/>
          <p:nvPr>
            <p:ph idx="2" type="body"/>
          </p:nvPr>
        </p:nvSpPr>
        <p:spPr>
          <a:xfrm>
            <a:off x="457200" y="1763751"/>
            <a:ext cx="8229600" cy="4068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640"/>
              </a:spcBef>
              <a:spcAft>
                <a:spcPts val="0"/>
              </a:spcAft>
              <a:buSzPts val="3200"/>
              <a:buFont typeface="Calibri"/>
              <a:buNone/>
              <a:defRPr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SzPts val="2800"/>
              <a:buChar char="•"/>
              <a:defRPr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‒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rgbClr val="737373"/>
              </a:buClr>
              <a:buSzPts val="1800"/>
              <a:buFont typeface="Noto Sans Symbols"/>
              <a:buChar char="▪"/>
              <a:defRPr sz="1800">
                <a:solidFill>
                  <a:srgbClr val="737373"/>
                </a:solidFill>
              </a:defRPr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1008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5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8" name="Google Shape;128;p5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9" name="Google Shape;129;p5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3"/>
          <p:cNvSpPr txBox="1"/>
          <p:nvPr>
            <p:ph type="title"/>
          </p:nvPr>
        </p:nvSpPr>
        <p:spPr>
          <a:xfrm>
            <a:off x="762000" y="239154"/>
            <a:ext cx="8229600" cy="5905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5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3" name="Google Shape;133;p5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4" name="Google Shape;134;p5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 and Bulleted List">
  <p:cSld name="2_Title and Bulleted Lis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3"/>
          <p:cNvSpPr txBox="1"/>
          <p:nvPr>
            <p:ph type="title"/>
          </p:nvPr>
        </p:nvSpPr>
        <p:spPr>
          <a:xfrm>
            <a:off x="756356" y="234539"/>
            <a:ext cx="8235244" cy="5909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3"/>
          <p:cNvSpPr txBox="1"/>
          <p:nvPr>
            <p:ph idx="1" type="body"/>
          </p:nvPr>
        </p:nvSpPr>
        <p:spPr>
          <a:xfrm>
            <a:off x="457200" y="1195349"/>
            <a:ext cx="8229600" cy="23098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SzPts val="2800"/>
              <a:buChar char="•"/>
              <a:defRPr>
                <a:solidFill>
                  <a:srgbClr val="565656"/>
                </a:solidFill>
              </a:defRPr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SzPts val="2400"/>
              <a:buChar char="‒"/>
              <a:defRPr sz="2400">
                <a:solidFill>
                  <a:srgbClr val="565656"/>
                </a:solidFill>
              </a:defRPr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rgbClr val="565656"/>
              </a:buClr>
              <a:buSzPts val="2000"/>
              <a:buFont typeface="Noto Sans Symbols"/>
              <a:buChar char="▪"/>
              <a:defRPr sz="2000">
                <a:solidFill>
                  <a:srgbClr val="565656"/>
                </a:solidFill>
              </a:defRPr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33"/>
          <p:cNvSpPr txBox="1"/>
          <p:nvPr>
            <p:ph idx="2" type="body"/>
          </p:nvPr>
        </p:nvSpPr>
        <p:spPr>
          <a:xfrm>
            <a:off x="457200" y="3810000"/>
            <a:ext cx="8229600" cy="23098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SzPts val="2800"/>
              <a:buChar char="•"/>
              <a:defRPr>
                <a:solidFill>
                  <a:srgbClr val="565656"/>
                </a:solidFill>
              </a:defRPr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SzPts val="2400"/>
              <a:buChar char="‒"/>
              <a:defRPr sz="2400">
                <a:solidFill>
                  <a:srgbClr val="565656"/>
                </a:solidFill>
              </a:defRPr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rgbClr val="565656"/>
              </a:buClr>
              <a:buSzPts val="2000"/>
              <a:buFont typeface="Noto Sans Symbols"/>
              <a:buChar char="▪"/>
              <a:defRPr sz="2000">
                <a:solidFill>
                  <a:srgbClr val="565656"/>
                </a:solidFill>
              </a:defRPr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1008">
          <p15:clr>
            <a:srgbClr val="FBAE40"/>
          </p15:clr>
        </p15:guide>
        <p15:guide id="2" pos="48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 Slide" showMasterSp="0">
  <p:cSld name="Cover Slide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4"/>
          <p:cNvSpPr/>
          <p:nvPr>
            <p:ph idx="2" type="pic"/>
          </p:nvPr>
        </p:nvSpPr>
        <p:spPr>
          <a:xfrm>
            <a:off x="2689302" y="228600"/>
            <a:ext cx="37338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rgbClr val="28805C"/>
              </a:buClr>
              <a:buSzPts val="3200"/>
              <a:buFont typeface="Noto Sans Symbols"/>
              <a:buChar char="▪"/>
              <a:defRPr b="0" i="0" sz="3200" u="none" cap="none" strike="noStrike">
                <a:solidFill>
                  <a:srgbClr val="56565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rgbClr val="D99C2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565656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560"/>
              </a:spcBef>
              <a:spcAft>
                <a:spcPts val="0"/>
              </a:spcAft>
              <a:buClr>
                <a:srgbClr val="737373"/>
              </a:buClr>
              <a:buSzPts val="2800"/>
              <a:buFont typeface="Calibri"/>
              <a:buChar char="‒"/>
              <a:defRPr b="0" i="0" sz="2800" u="none" cap="none" strike="noStrike">
                <a:solidFill>
                  <a:srgbClr val="565656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34"/>
          <p:cNvSpPr/>
          <p:nvPr/>
        </p:nvSpPr>
        <p:spPr>
          <a:xfrm>
            <a:off x="0" y="6356350"/>
            <a:ext cx="9144000" cy="50729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40;p34"/>
          <p:cNvSpPr txBox="1"/>
          <p:nvPr/>
        </p:nvSpPr>
        <p:spPr>
          <a:xfrm>
            <a:off x="101599" y="6470650"/>
            <a:ext cx="24225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585858"/>
                </a:solidFill>
                <a:latin typeface="Calibri"/>
                <a:ea typeface="Calibri"/>
                <a:cs typeface="Calibri"/>
                <a:sym typeface="Calibri"/>
              </a:rPr>
              <a:t>Copyright ©2019 F.A. Davis Company</a:t>
            </a:r>
            <a:endParaRPr/>
          </a:p>
        </p:txBody>
      </p:sp>
      <p:pic>
        <p:nvPicPr>
          <p:cNvPr id="41" name="Google Shape;41;p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77294" y="6492183"/>
            <a:ext cx="1005840" cy="354528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p34"/>
          <p:cNvSpPr/>
          <p:nvPr/>
        </p:nvSpPr>
        <p:spPr>
          <a:xfrm>
            <a:off x="0" y="4728898"/>
            <a:ext cx="9144000" cy="1708150"/>
          </a:xfrm>
          <a:prstGeom prst="rect">
            <a:avLst/>
          </a:prstGeom>
          <a:solidFill>
            <a:srgbClr val="28805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3" name="Google Shape;43;p34"/>
          <p:cNvCxnSpPr/>
          <p:nvPr/>
        </p:nvCxnSpPr>
        <p:spPr>
          <a:xfrm>
            <a:off x="0" y="4728898"/>
            <a:ext cx="9144000" cy="0"/>
          </a:xfrm>
          <a:prstGeom prst="straightConnector1">
            <a:avLst/>
          </a:prstGeom>
          <a:noFill/>
          <a:ln cap="flat" cmpd="sng" w="50800">
            <a:solidFill>
              <a:srgbClr val="D99C21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44" name="Google Shape;44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6426743"/>
            <a:ext cx="9169400" cy="487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hapter and Title" showMasterSp="0">
  <p:cSld name="Chapter and Title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5"/>
          <p:cNvSpPr txBox="1"/>
          <p:nvPr>
            <p:ph idx="1" type="body"/>
          </p:nvPr>
        </p:nvSpPr>
        <p:spPr>
          <a:xfrm>
            <a:off x="1790700" y="1828800"/>
            <a:ext cx="5562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640"/>
              </a:spcBef>
              <a:spcAft>
                <a:spcPts val="0"/>
              </a:spcAft>
              <a:buSzPts val="3200"/>
              <a:buFont typeface="Calibri"/>
              <a:buNone/>
              <a:defRPr sz="3200"/>
            </a:lvl1pPr>
            <a:lvl2pPr indent="-228600" lvl="1" marL="914400" algn="l">
              <a:spcBef>
                <a:spcPts val="560"/>
              </a:spcBef>
              <a:spcAft>
                <a:spcPts val="0"/>
              </a:spcAft>
              <a:buSzPts val="2800"/>
              <a:buFont typeface="Calibri"/>
              <a:buNone/>
              <a:defRPr/>
            </a:lvl2pPr>
            <a:lvl3pPr indent="-228600" lvl="2" marL="1371600" algn="l">
              <a:spcBef>
                <a:spcPts val="560"/>
              </a:spcBef>
              <a:spcAft>
                <a:spcPts val="0"/>
              </a:spcAft>
              <a:buSzPts val="2800"/>
              <a:buFont typeface="Calibri"/>
              <a:buNone/>
              <a:defRPr/>
            </a:lvl3pPr>
            <a:lvl4pPr indent="-228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/>
            </a:lvl4pPr>
            <a:lvl5pPr indent="-228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35"/>
          <p:cNvSpPr txBox="1"/>
          <p:nvPr>
            <p:ph type="ctrTitle"/>
          </p:nvPr>
        </p:nvSpPr>
        <p:spPr>
          <a:xfrm>
            <a:off x="685800" y="2831169"/>
            <a:ext cx="77724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>
                <a:solidFill>
                  <a:srgbClr val="73737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5"/>
          <p:cNvSpPr/>
          <p:nvPr/>
        </p:nvSpPr>
        <p:spPr>
          <a:xfrm>
            <a:off x="0" y="6356350"/>
            <a:ext cx="9144000" cy="50729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35"/>
          <p:cNvSpPr txBox="1"/>
          <p:nvPr/>
        </p:nvSpPr>
        <p:spPr>
          <a:xfrm>
            <a:off x="101599" y="6470650"/>
            <a:ext cx="24225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585858"/>
                </a:solidFill>
                <a:latin typeface="Calibri"/>
                <a:ea typeface="Calibri"/>
                <a:cs typeface="Calibri"/>
                <a:sym typeface="Calibri"/>
              </a:rPr>
              <a:t>Copyright ©2019 F.A. Davis Company</a:t>
            </a:r>
            <a:endParaRPr/>
          </a:p>
        </p:txBody>
      </p:sp>
      <p:pic>
        <p:nvPicPr>
          <p:cNvPr id="50" name="Google Shape;50;p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77294" y="6492183"/>
            <a:ext cx="1005840" cy="354528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51;p35"/>
          <p:cNvSpPr/>
          <p:nvPr/>
        </p:nvSpPr>
        <p:spPr>
          <a:xfrm>
            <a:off x="0" y="4728898"/>
            <a:ext cx="9144000" cy="1708150"/>
          </a:xfrm>
          <a:prstGeom prst="rect">
            <a:avLst/>
          </a:prstGeom>
          <a:solidFill>
            <a:srgbClr val="28805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2" name="Google Shape;52;p35"/>
          <p:cNvCxnSpPr/>
          <p:nvPr/>
        </p:nvCxnSpPr>
        <p:spPr>
          <a:xfrm>
            <a:off x="0" y="4728898"/>
            <a:ext cx="9144000" cy="0"/>
          </a:xfrm>
          <a:prstGeom prst="straightConnector1">
            <a:avLst/>
          </a:prstGeom>
          <a:noFill/>
          <a:ln cap="flat" cmpd="sng" w="50800">
            <a:solidFill>
              <a:srgbClr val="D99C21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53" name="Google Shape;53;p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6426743"/>
            <a:ext cx="9169400" cy="487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 and Bulleted List">
  <p:cSld name="3_Title and Bulleted Lis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6"/>
          <p:cNvSpPr txBox="1"/>
          <p:nvPr>
            <p:ph type="title"/>
          </p:nvPr>
        </p:nvSpPr>
        <p:spPr>
          <a:xfrm>
            <a:off x="756356" y="234539"/>
            <a:ext cx="8235244" cy="5909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6"/>
          <p:cNvSpPr txBox="1"/>
          <p:nvPr>
            <p:ph idx="1" type="body"/>
          </p:nvPr>
        </p:nvSpPr>
        <p:spPr>
          <a:xfrm>
            <a:off x="457200" y="1195349"/>
            <a:ext cx="8229600" cy="16240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SzPts val="2800"/>
              <a:buChar char="•"/>
              <a:defRPr>
                <a:solidFill>
                  <a:srgbClr val="565656"/>
                </a:solidFill>
              </a:defRPr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SzPts val="2400"/>
              <a:buChar char="‒"/>
              <a:defRPr sz="2400">
                <a:solidFill>
                  <a:srgbClr val="565656"/>
                </a:solidFill>
              </a:defRPr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rgbClr val="565656"/>
              </a:buClr>
              <a:buSzPts val="2000"/>
              <a:buFont typeface="Noto Sans Symbols"/>
              <a:buChar char="▪"/>
              <a:defRPr sz="2000">
                <a:solidFill>
                  <a:srgbClr val="565656"/>
                </a:solidFill>
              </a:defRPr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" name="Google Shape;57;p36"/>
          <p:cNvSpPr txBox="1"/>
          <p:nvPr>
            <p:ph idx="2" type="body"/>
          </p:nvPr>
        </p:nvSpPr>
        <p:spPr>
          <a:xfrm>
            <a:off x="457200" y="2971800"/>
            <a:ext cx="8229600" cy="144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SzPts val="2800"/>
              <a:buChar char="•"/>
              <a:defRPr>
                <a:solidFill>
                  <a:srgbClr val="565656"/>
                </a:solidFill>
              </a:defRPr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SzPts val="2400"/>
              <a:buChar char="‒"/>
              <a:defRPr sz="2400">
                <a:solidFill>
                  <a:srgbClr val="565656"/>
                </a:solidFill>
              </a:defRPr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rgbClr val="565656"/>
              </a:buClr>
              <a:buSzPts val="2000"/>
              <a:buFont typeface="Noto Sans Symbols"/>
              <a:buChar char="▪"/>
              <a:defRPr sz="2000">
                <a:solidFill>
                  <a:srgbClr val="565656"/>
                </a:solidFill>
              </a:defRPr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" name="Google Shape;58;p36"/>
          <p:cNvSpPr txBox="1"/>
          <p:nvPr>
            <p:ph idx="3" type="body"/>
          </p:nvPr>
        </p:nvSpPr>
        <p:spPr>
          <a:xfrm>
            <a:off x="457200" y="4572000"/>
            <a:ext cx="8229600" cy="144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SzPts val="2800"/>
              <a:buChar char="•"/>
              <a:defRPr>
                <a:solidFill>
                  <a:srgbClr val="565656"/>
                </a:solidFill>
              </a:defRPr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SzPts val="2400"/>
              <a:buChar char="‒"/>
              <a:defRPr sz="2400">
                <a:solidFill>
                  <a:srgbClr val="565656"/>
                </a:solidFill>
              </a:defRPr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rgbClr val="565656"/>
              </a:buClr>
              <a:buSzPts val="2000"/>
              <a:buFont typeface="Noto Sans Symbols"/>
              <a:buChar char="▪"/>
              <a:defRPr sz="2000">
                <a:solidFill>
                  <a:srgbClr val="565656"/>
                </a:solidFill>
              </a:defRPr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1008">
          <p15:clr>
            <a:srgbClr val="FBAE40"/>
          </p15:clr>
        </p15:guide>
        <p15:guide id="2" pos="48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 and Bulleted List">
  <p:cSld name="4_Title and Bulleted Lis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7"/>
          <p:cNvSpPr txBox="1"/>
          <p:nvPr>
            <p:ph type="title"/>
          </p:nvPr>
        </p:nvSpPr>
        <p:spPr>
          <a:xfrm>
            <a:off x="756356" y="234539"/>
            <a:ext cx="8235244" cy="5909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37"/>
          <p:cNvSpPr txBox="1"/>
          <p:nvPr>
            <p:ph idx="1" type="body"/>
          </p:nvPr>
        </p:nvSpPr>
        <p:spPr>
          <a:xfrm>
            <a:off x="457200" y="1195349"/>
            <a:ext cx="8229600" cy="12430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SzPts val="2800"/>
              <a:buChar char="•"/>
              <a:defRPr>
                <a:solidFill>
                  <a:srgbClr val="565656"/>
                </a:solidFill>
              </a:defRPr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SzPts val="2400"/>
              <a:buChar char="‒"/>
              <a:defRPr sz="2400">
                <a:solidFill>
                  <a:srgbClr val="565656"/>
                </a:solidFill>
              </a:defRPr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rgbClr val="565656"/>
              </a:buClr>
              <a:buSzPts val="2000"/>
              <a:buFont typeface="Noto Sans Symbols"/>
              <a:buChar char="▪"/>
              <a:defRPr sz="2000">
                <a:solidFill>
                  <a:srgbClr val="565656"/>
                </a:solidFill>
              </a:defRPr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" name="Google Shape;62;p37"/>
          <p:cNvSpPr txBox="1"/>
          <p:nvPr>
            <p:ph idx="2" type="body"/>
          </p:nvPr>
        </p:nvSpPr>
        <p:spPr>
          <a:xfrm>
            <a:off x="457200" y="2590801"/>
            <a:ext cx="8229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SzPts val="2800"/>
              <a:buChar char="•"/>
              <a:defRPr>
                <a:solidFill>
                  <a:srgbClr val="565656"/>
                </a:solidFill>
              </a:defRPr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SzPts val="2400"/>
              <a:buChar char="‒"/>
              <a:defRPr sz="2400">
                <a:solidFill>
                  <a:srgbClr val="565656"/>
                </a:solidFill>
              </a:defRPr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rgbClr val="565656"/>
              </a:buClr>
              <a:buSzPts val="2000"/>
              <a:buFont typeface="Noto Sans Symbols"/>
              <a:buChar char="▪"/>
              <a:defRPr sz="2000">
                <a:solidFill>
                  <a:srgbClr val="565656"/>
                </a:solidFill>
              </a:defRPr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" name="Google Shape;63;p37"/>
          <p:cNvSpPr txBox="1"/>
          <p:nvPr>
            <p:ph idx="3" type="body"/>
          </p:nvPr>
        </p:nvSpPr>
        <p:spPr>
          <a:xfrm>
            <a:off x="457200" y="3657600"/>
            <a:ext cx="8229600" cy="12430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SzPts val="2800"/>
              <a:buChar char="•"/>
              <a:defRPr>
                <a:solidFill>
                  <a:srgbClr val="565656"/>
                </a:solidFill>
              </a:defRPr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SzPts val="2400"/>
              <a:buChar char="‒"/>
              <a:defRPr sz="2400">
                <a:solidFill>
                  <a:srgbClr val="565656"/>
                </a:solidFill>
              </a:defRPr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rgbClr val="565656"/>
              </a:buClr>
              <a:buSzPts val="2000"/>
              <a:buFont typeface="Noto Sans Symbols"/>
              <a:buChar char="▪"/>
              <a:defRPr sz="2000">
                <a:solidFill>
                  <a:srgbClr val="565656"/>
                </a:solidFill>
              </a:defRPr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" name="Google Shape;64;p37"/>
          <p:cNvSpPr txBox="1"/>
          <p:nvPr>
            <p:ph idx="4" type="body"/>
          </p:nvPr>
        </p:nvSpPr>
        <p:spPr>
          <a:xfrm>
            <a:off x="457200" y="5053052"/>
            <a:ext cx="8229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SzPts val="2800"/>
              <a:buChar char="•"/>
              <a:defRPr>
                <a:solidFill>
                  <a:srgbClr val="565656"/>
                </a:solidFill>
              </a:defRPr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SzPts val="2400"/>
              <a:buChar char="‒"/>
              <a:defRPr sz="2400">
                <a:solidFill>
                  <a:srgbClr val="565656"/>
                </a:solidFill>
              </a:defRPr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rgbClr val="565656"/>
              </a:buClr>
              <a:buSzPts val="2000"/>
              <a:buFont typeface="Noto Sans Symbols"/>
              <a:buChar char="▪"/>
              <a:defRPr sz="2000">
                <a:solidFill>
                  <a:srgbClr val="565656"/>
                </a:solidFill>
              </a:defRPr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1008">
          <p15:clr>
            <a:srgbClr val="FBAE40"/>
          </p15:clr>
        </p15:guide>
        <p15:guide id="2" pos="48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Lead-in Head, and Bulleted List">
  <p:cSld name="Title, Lead-in Head, and Bulleted Lis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8"/>
          <p:cNvSpPr txBox="1"/>
          <p:nvPr>
            <p:ph type="title"/>
          </p:nvPr>
        </p:nvSpPr>
        <p:spPr>
          <a:xfrm>
            <a:off x="756356" y="234539"/>
            <a:ext cx="8235244" cy="5909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8"/>
          <p:cNvSpPr txBox="1"/>
          <p:nvPr>
            <p:ph idx="1" type="body"/>
          </p:nvPr>
        </p:nvSpPr>
        <p:spPr>
          <a:xfrm>
            <a:off x="457200" y="1295400"/>
            <a:ext cx="82296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640"/>
              </a:spcBef>
              <a:spcAft>
                <a:spcPts val="0"/>
              </a:spcAft>
              <a:buSzPts val="3200"/>
              <a:buNone/>
              <a:defRPr sz="3200"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‒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" name="Google Shape;68;p38"/>
          <p:cNvSpPr txBox="1"/>
          <p:nvPr>
            <p:ph idx="2" type="body"/>
          </p:nvPr>
        </p:nvSpPr>
        <p:spPr>
          <a:xfrm>
            <a:off x="457200" y="1741449"/>
            <a:ext cx="8229600" cy="4068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SzPts val="2800"/>
              <a:buChar char="•"/>
              <a:defRPr>
                <a:solidFill>
                  <a:srgbClr val="565656"/>
                </a:solidFill>
              </a:defRPr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SzPts val="2400"/>
              <a:buChar char="‒"/>
              <a:defRPr sz="2400">
                <a:solidFill>
                  <a:srgbClr val="565656"/>
                </a:solidFill>
              </a:defRPr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rgbClr val="565656"/>
              </a:buClr>
              <a:buSzPts val="2000"/>
              <a:buFont typeface="Noto Sans Symbols"/>
              <a:buChar char="▪"/>
              <a:defRPr sz="2000">
                <a:solidFill>
                  <a:srgbClr val="565656"/>
                </a:solidFill>
              </a:defRPr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1008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, Lead-in Head, and Bulleted List">
  <p:cSld name="2_Title, Lead-in Head, and Bulleted Lis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9"/>
          <p:cNvSpPr txBox="1"/>
          <p:nvPr>
            <p:ph type="title"/>
          </p:nvPr>
        </p:nvSpPr>
        <p:spPr>
          <a:xfrm>
            <a:off x="756356" y="234539"/>
            <a:ext cx="8235244" cy="5909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39"/>
          <p:cNvSpPr txBox="1"/>
          <p:nvPr>
            <p:ph idx="1" type="body"/>
          </p:nvPr>
        </p:nvSpPr>
        <p:spPr>
          <a:xfrm>
            <a:off x="457200" y="1295400"/>
            <a:ext cx="82296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640"/>
              </a:spcBef>
              <a:spcAft>
                <a:spcPts val="0"/>
              </a:spcAft>
              <a:buSzPts val="3200"/>
              <a:buNone/>
              <a:defRPr sz="3200"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‒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" name="Google Shape;72;p39"/>
          <p:cNvSpPr txBox="1"/>
          <p:nvPr>
            <p:ph idx="2" type="body"/>
          </p:nvPr>
        </p:nvSpPr>
        <p:spPr>
          <a:xfrm>
            <a:off x="457200" y="1741449"/>
            <a:ext cx="8229600" cy="19161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SzPts val="2800"/>
              <a:buChar char="•"/>
              <a:defRPr>
                <a:solidFill>
                  <a:srgbClr val="565656"/>
                </a:solidFill>
              </a:defRPr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SzPts val="2400"/>
              <a:buChar char="‒"/>
              <a:defRPr sz="2400">
                <a:solidFill>
                  <a:srgbClr val="565656"/>
                </a:solidFill>
              </a:defRPr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rgbClr val="565656"/>
              </a:buClr>
              <a:buSzPts val="2000"/>
              <a:buFont typeface="Noto Sans Symbols"/>
              <a:buChar char="▪"/>
              <a:defRPr sz="2000">
                <a:solidFill>
                  <a:srgbClr val="565656"/>
                </a:solidFill>
              </a:defRPr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" name="Google Shape;73;p39"/>
          <p:cNvSpPr txBox="1"/>
          <p:nvPr>
            <p:ph idx="3" type="body"/>
          </p:nvPr>
        </p:nvSpPr>
        <p:spPr>
          <a:xfrm>
            <a:off x="457200" y="3886200"/>
            <a:ext cx="8229600" cy="20050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SzPts val="2800"/>
              <a:buChar char="•"/>
              <a:defRPr>
                <a:solidFill>
                  <a:srgbClr val="565656"/>
                </a:solidFill>
              </a:defRPr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SzPts val="2400"/>
              <a:buChar char="‒"/>
              <a:defRPr sz="2400">
                <a:solidFill>
                  <a:srgbClr val="565656"/>
                </a:solidFill>
              </a:defRPr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rgbClr val="565656"/>
              </a:buClr>
              <a:buSzPts val="2000"/>
              <a:buFont typeface="Noto Sans Symbols"/>
              <a:buChar char="▪"/>
              <a:defRPr sz="2000">
                <a:solidFill>
                  <a:srgbClr val="565656"/>
                </a:solidFill>
              </a:defRPr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1008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18.xml"/><Relationship Id="rId22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19.xml"/><Relationship Id="rId24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1.xml"/><Relationship Id="rId1" Type="http://schemas.openxmlformats.org/officeDocument/2006/relationships/image" Target="../media/image5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26" Type="http://schemas.openxmlformats.org/officeDocument/2006/relationships/theme" Target="../theme/theme2.xml"/><Relationship Id="rId25" Type="http://schemas.openxmlformats.org/officeDocument/2006/relationships/slideLayout" Target="../slideLayouts/slideLayout23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4.xml"/><Relationship Id="rId19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0"/>
          <p:cNvSpPr/>
          <p:nvPr/>
        </p:nvSpPr>
        <p:spPr>
          <a:xfrm>
            <a:off x="0" y="6356350"/>
            <a:ext cx="9144000" cy="50729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30"/>
          <p:cNvSpPr txBox="1"/>
          <p:nvPr/>
        </p:nvSpPr>
        <p:spPr>
          <a:xfrm>
            <a:off x="101599" y="6470650"/>
            <a:ext cx="24225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585858"/>
                </a:solidFill>
                <a:latin typeface="Calibri"/>
                <a:ea typeface="Calibri"/>
                <a:cs typeface="Calibri"/>
                <a:sym typeface="Calibri"/>
              </a:rPr>
              <a:t>Copyright ©2019 F.A. Davis Company</a:t>
            </a:r>
            <a:endParaRPr/>
          </a:p>
        </p:txBody>
      </p:sp>
      <p:pic>
        <p:nvPicPr>
          <p:cNvPr id="12" name="Google Shape;12;p30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977294" y="6492183"/>
            <a:ext cx="1005840" cy="3545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434694"/>
            <a:ext cx="9171432" cy="45719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30"/>
          <p:cNvSpPr txBox="1"/>
          <p:nvPr>
            <p:ph type="title"/>
          </p:nvPr>
        </p:nvSpPr>
        <p:spPr>
          <a:xfrm>
            <a:off x="762000" y="239154"/>
            <a:ext cx="8229600" cy="5905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D99C2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D99C2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D99C2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D99C2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D99C2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D99C2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D99C2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D99C2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D99C2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30"/>
          <p:cNvSpPr txBox="1"/>
          <p:nvPr>
            <p:ph idx="1" type="body"/>
          </p:nvPr>
        </p:nvSpPr>
        <p:spPr>
          <a:xfrm>
            <a:off x="457200" y="12954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rgbClr val="28805C"/>
              </a:buClr>
              <a:buSzPts val="3200"/>
              <a:buFont typeface="Noto Sans Symbols"/>
              <a:buChar char="▪"/>
              <a:defRPr b="0" i="0" sz="3200" u="none" cap="none" strike="noStrike">
                <a:solidFill>
                  <a:srgbClr val="56565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D99C2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565656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06400" lvl="2" marL="1371600" marR="0" rtl="0" algn="l">
              <a:spcBef>
                <a:spcPts val="560"/>
              </a:spcBef>
              <a:spcAft>
                <a:spcPts val="0"/>
              </a:spcAft>
              <a:buClr>
                <a:srgbClr val="737373"/>
              </a:buClr>
              <a:buSzPts val="2800"/>
              <a:buFont typeface="Calibri"/>
              <a:buChar char="‒"/>
              <a:defRPr b="0" i="0" sz="2800" u="none" cap="none" strike="noStrike">
                <a:solidFill>
                  <a:srgbClr val="565656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16" name="Google Shape;16;p30"/>
          <p:cNvCxnSpPr/>
          <p:nvPr/>
        </p:nvCxnSpPr>
        <p:spPr>
          <a:xfrm>
            <a:off x="0" y="990600"/>
            <a:ext cx="9144000" cy="0"/>
          </a:xfrm>
          <a:prstGeom prst="straightConnector1">
            <a:avLst/>
          </a:prstGeom>
          <a:noFill/>
          <a:ln cap="flat" cmpd="sng" w="12700">
            <a:solidFill>
              <a:srgbClr val="D99C21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7" name="Google Shape;17;p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64006"/>
            <a:ext cx="9171432" cy="45719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30"/>
          <p:cNvSpPr/>
          <p:nvPr/>
        </p:nvSpPr>
        <p:spPr>
          <a:xfrm>
            <a:off x="0" y="6400800"/>
            <a:ext cx="9144000" cy="45719"/>
          </a:xfrm>
          <a:prstGeom prst="rect">
            <a:avLst/>
          </a:prstGeom>
          <a:solidFill>
            <a:srgbClr val="28805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  <p:sldLayoutId id="2147483666" r:id="rId20"/>
    <p:sldLayoutId id="2147483667" r:id="rId21"/>
    <p:sldLayoutId id="2147483668" r:id="rId22"/>
    <p:sldLayoutId id="2147483669" r:id="rId23"/>
    <p:sldLayoutId id="2147483670" r:id="rId24"/>
    <p:sldLayoutId id="2147483671" r:id="rId2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3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8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0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5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7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9.jp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4.jp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6.jp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8.jp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12.jp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7.jp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olecular Diagnostics, Third Edition" id="140" name="Google Shape;140;p1"/>
          <p:cNvPicPr preferRelativeResize="0"/>
          <p:nvPr>
            <p:ph idx="2" type="pic"/>
          </p:nvPr>
        </p:nvPicPr>
        <p:blipFill rotWithShape="1">
          <a:blip r:embed="rId3">
            <a:alphaModFix/>
          </a:blip>
          <a:srcRect b="0" l="4198" r="4199" t="0"/>
          <a:stretch/>
        </p:blipFill>
        <p:spPr>
          <a:xfrm>
            <a:off x="381000" y="1143000"/>
            <a:ext cx="2590800" cy="3568700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1"/>
          <p:cNvSpPr txBox="1"/>
          <p:nvPr>
            <p:ph idx="1" type="body"/>
          </p:nvPr>
        </p:nvSpPr>
        <p:spPr>
          <a:xfrm>
            <a:off x="3429000" y="2362200"/>
            <a:ext cx="5410200" cy="565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US">
                <a:solidFill>
                  <a:srgbClr val="585858"/>
                </a:solidFill>
              </a:rPr>
              <a:t>Chapter 7</a:t>
            </a:r>
            <a:endParaRPr/>
          </a:p>
        </p:txBody>
      </p:sp>
      <p:sp>
        <p:nvSpPr>
          <p:cNvPr id="142" name="Google Shape;142;p1"/>
          <p:cNvSpPr txBox="1"/>
          <p:nvPr>
            <p:ph idx="3" type="body"/>
          </p:nvPr>
        </p:nvSpPr>
        <p:spPr>
          <a:xfrm>
            <a:off x="3423557" y="3008008"/>
            <a:ext cx="5410200" cy="11067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US"/>
              <a:t>Chromosomal Structure and Chromosomal Mutations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0"/>
          <p:cNvSpPr txBox="1"/>
          <p:nvPr>
            <p:ph type="title"/>
          </p:nvPr>
        </p:nvSpPr>
        <p:spPr>
          <a:xfrm>
            <a:off x="756356" y="-14760"/>
            <a:ext cx="8235244" cy="10895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Visualizing Metaphase Chromosomes: </a:t>
            </a:r>
            <a:r>
              <a:rPr lang="en-US">
                <a:solidFill>
                  <a:srgbClr val="FF0000"/>
                </a:solidFill>
              </a:rPr>
              <a:t>Banding</a:t>
            </a:r>
            <a:endParaRPr>
              <a:solidFill>
                <a:srgbClr val="FF0000"/>
              </a:solidFill>
            </a:endParaRPr>
          </a:p>
        </p:txBody>
      </p:sp>
      <p:pic>
        <p:nvPicPr>
          <p:cNvPr descr="Heterochromatin stains darkly by G or Q banding ; euchromatin stains darkly by R banding ; C banding stains centromeres." id="208" name="Google Shape;208;p10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14600" y="1371600"/>
            <a:ext cx="3902463" cy="449038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1"/>
          <p:cNvSpPr txBox="1"/>
          <p:nvPr>
            <p:ph type="title"/>
          </p:nvPr>
        </p:nvSpPr>
        <p:spPr>
          <a:xfrm>
            <a:off x="756356" y="234539"/>
            <a:ext cx="8235244" cy="5909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Karyotype</a:t>
            </a:r>
            <a:endParaRPr/>
          </a:p>
        </p:txBody>
      </p:sp>
      <p:sp>
        <p:nvSpPr>
          <p:cNvPr id="215" name="Google Shape;215;p11"/>
          <p:cNvSpPr txBox="1"/>
          <p:nvPr>
            <p:ph idx="1" type="body"/>
          </p:nvPr>
        </p:nvSpPr>
        <p:spPr>
          <a:xfrm>
            <a:off x="457200" y="1195349"/>
            <a:ext cx="8229600" cy="4068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7813" lvl="0" marL="623888" rtl="0" algn="l">
              <a:spcBef>
                <a:spcPts val="0"/>
              </a:spcBef>
              <a:spcAft>
                <a:spcPts val="0"/>
              </a:spcAft>
              <a:buSzPts val="3200"/>
              <a:buChar char="▪"/>
            </a:pPr>
            <a:r>
              <a:rPr lang="en-US"/>
              <a:t>International System for Human Cytogenetic Nomenclature (</a:t>
            </a:r>
            <a:r>
              <a:rPr lang="en-US">
                <a:solidFill>
                  <a:srgbClr val="FF0000"/>
                </a:solidFill>
              </a:rPr>
              <a:t>I S C N</a:t>
            </a:r>
            <a:r>
              <a:rPr lang="en-US"/>
              <a:t>) </a:t>
            </a:r>
            <a:endParaRPr/>
          </a:p>
          <a:p>
            <a:pPr indent="0" lvl="0" marL="346075" rtl="0" algn="l"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US"/>
              <a:t>	46,XX—normal female</a:t>
            </a:r>
            <a:endParaRPr/>
          </a:p>
          <a:p>
            <a:pPr indent="0" lvl="0" marL="346075" rtl="0" algn="l"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US"/>
              <a:t>	46,XY—normal male</a:t>
            </a:r>
            <a:endParaRPr/>
          </a:p>
          <a:p>
            <a:pPr indent="-277813" lvl="0" marL="623888" rtl="0" algn="l">
              <a:spcBef>
                <a:spcPts val="640"/>
              </a:spcBef>
              <a:spcAft>
                <a:spcPts val="0"/>
              </a:spcAft>
              <a:buSzPts val="3200"/>
              <a:buChar char="▪"/>
            </a:pPr>
            <a:r>
              <a:rPr lang="en-US"/>
              <a:t>G-banded chromosomes are identified by band pattern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2"/>
          <p:cNvSpPr txBox="1"/>
          <p:nvPr>
            <p:ph type="title"/>
          </p:nvPr>
        </p:nvSpPr>
        <p:spPr>
          <a:xfrm>
            <a:off x="756356" y="234539"/>
            <a:ext cx="8235244" cy="5909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Nomenclature</a:t>
            </a:r>
            <a:endParaRPr/>
          </a:p>
        </p:txBody>
      </p:sp>
      <p:sp>
        <p:nvSpPr>
          <p:cNvPr id="222" name="Google Shape;222;p12"/>
          <p:cNvSpPr txBox="1"/>
          <p:nvPr>
            <p:ph idx="1" type="body"/>
          </p:nvPr>
        </p:nvSpPr>
        <p:spPr>
          <a:xfrm>
            <a:off x="457200" y="1195349"/>
            <a:ext cx="8657771" cy="50530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346075" rtl="0" algn="l"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US"/>
              <a:t>Number of chromosomes present</a:t>
            </a:r>
            <a:endParaRPr/>
          </a:p>
          <a:p>
            <a:pPr indent="0" lvl="0" marL="346075" rtl="0" algn="l"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US"/>
              <a:t>Sex chromosome composition</a:t>
            </a:r>
            <a:endParaRPr/>
          </a:p>
          <a:p>
            <a:pPr indent="0" lvl="0" marL="346075" rtl="0" algn="l"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US"/>
              <a:t>Normal karyotype: 46,XX or 46,XY</a:t>
            </a:r>
            <a:endParaRPr/>
          </a:p>
          <a:p>
            <a:pPr indent="0" lvl="0" marL="346075" rtl="0" algn="l"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US"/>
              <a:t>Descriptive characters of abnormalities</a:t>
            </a:r>
            <a:endParaRPr/>
          </a:p>
          <a:p>
            <a:pPr indent="-822960" lvl="0" marL="1737360" rtl="0" algn="l"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US"/>
              <a:t>+	gain of a whole chromosome—47,XY,+21 </a:t>
            </a:r>
            <a:endParaRPr/>
          </a:p>
          <a:p>
            <a:pPr indent="0" lvl="0" marL="346075" rtl="0" algn="l"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US"/>
              <a:t>	–	loss of a whole chromosome—45,XY,–7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3"/>
          <p:cNvSpPr txBox="1"/>
          <p:nvPr>
            <p:ph type="title"/>
          </p:nvPr>
        </p:nvSpPr>
        <p:spPr>
          <a:xfrm>
            <a:off x="756356" y="234539"/>
            <a:ext cx="8235244" cy="5909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Nomenclature (continued)</a:t>
            </a:r>
            <a:endParaRPr/>
          </a:p>
        </p:txBody>
      </p:sp>
      <p:sp>
        <p:nvSpPr>
          <p:cNvPr id="229" name="Google Shape;229;p13"/>
          <p:cNvSpPr txBox="1"/>
          <p:nvPr>
            <p:ph idx="1" type="body"/>
          </p:nvPr>
        </p:nvSpPr>
        <p:spPr>
          <a:xfrm>
            <a:off x="457200" y="1195349"/>
            <a:ext cx="8458200" cy="50530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346075" rtl="0" algn="l"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US"/>
              <a:t>	del deletion — 46,XY,del(7)(q22)</a:t>
            </a:r>
            <a:endParaRPr/>
          </a:p>
          <a:p>
            <a:pPr indent="0" lvl="0" marL="346075" rtl="0" algn="l"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US"/>
              <a:t>	dup duplication — 46,XY,dup(17)(p12p12)</a:t>
            </a:r>
            <a:endParaRPr/>
          </a:p>
          <a:p>
            <a:pPr indent="0" lvl="0" marL="346075" rtl="0" algn="l"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US"/>
              <a:t>	t(n;n) translocations—46,XX,t(2;8)(q21;p13) 					or t(2;8)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4"/>
          <p:cNvSpPr txBox="1"/>
          <p:nvPr>
            <p:ph type="title"/>
          </p:nvPr>
        </p:nvSpPr>
        <p:spPr>
          <a:xfrm>
            <a:off x="756356" y="234539"/>
            <a:ext cx="8235244" cy="5909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Defining Chromosomal Location</a:t>
            </a:r>
            <a:endParaRPr/>
          </a:p>
        </p:txBody>
      </p:sp>
      <p:pic>
        <p:nvPicPr>
          <p:cNvPr descr="G-band pattern of chromosome 17." id="236" name="Google Shape;236;p1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95600" y="1295400"/>
            <a:ext cx="3505200" cy="48131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15"/>
          <p:cNvSpPr txBox="1"/>
          <p:nvPr>
            <p:ph type="title"/>
          </p:nvPr>
        </p:nvSpPr>
        <p:spPr>
          <a:xfrm>
            <a:off x="756356" y="234539"/>
            <a:ext cx="8235244" cy="5909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Normal Male Karyotype (46,XY)</a:t>
            </a:r>
            <a:br>
              <a:rPr lang="en-US"/>
            </a:br>
            <a:r>
              <a:rPr lang="en-US"/>
              <a:t>(G Banding)</a:t>
            </a:r>
            <a:endParaRPr/>
          </a:p>
        </p:txBody>
      </p:sp>
      <p:pic>
        <p:nvPicPr>
          <p:cNvPr descr="A normal male karyotype, with 22 pairs of autosomes and one pair of sex chromosomes." id="243" name="Google Shape;243;p1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76400" y="1600200"/>
            <a:ext cx="5605272" cy="4293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6"/>
          <p:cNvSpPr txBox="1"/>
          <p:nvPr>
            <p:ph type="title"/>
          </p:nvPr>
        </p:nvSpPr>
        <p:spPr>
          <a:xfrm>
            <a:off x="756356" y="-14760"/>
            <a:ext cx="8235244" cy="10895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Chromosome Number Abnormality</a:t>
            </a:r>
            <a:br>
              <a:rPr lang="en-US"/>
            </a:br>
            <a:r>
              <a:rPr lang="en-US"/>
              <a:t>Aneuploidy (47,XYY)</a:t>
            </a:r>
            <a:endParaRPr/>
          </a:p>
        </p:txBody>
      </p:sp>
      <p:pic>
        <p:nvPicPr>
          <p:cNvPr descr="A single chromosome aneuploidy." id="250" name="Google Shape;250;p1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92294" y="1600200"/>
            <a:ext cx="5522906" cy="4394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17"/>
          <p:cNvSpPr txBox="1"/>
          <p:nvPr>
            <p:ph type="title"/>
          </p:nvPr>
        </p:nvSpPr>
        <p:spPr>
          <a:xfrm>
            <a:off x="756356" y="234539"/>
            <a:ext cx="8235244" cy="5909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Chromosome Number Abnormality</a:t>
            </a:r>
            <a:br>
              <a:rPr lang="en-US"/>
            </a:br>
            <a:r>
              <a:rPr lang="en-US"/>
              <a:t>Trisomy 21 (47,XX,+21)</a:t>
            </a:r>
            <a:endParaRPr/>
          </a:p>
        </p:txBody>
      </p:sp>
      <p:pic>
        <p:nvPicPr>
          <p:cNvPr descr="Chromosome number abnormality trisomy 21 (47,XX,+21)." id="257" name="Google Shape;257;p1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19200" y="1195387"/>
            <a:ext cx="6705600" cy="50531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18"/>
          <p:cNvSpPr txBox="1"/>
          <p:nvPr>
            <p:ph type="title"/>
          </p:nvPr>
        </p:nvSpPr>
        <p:spPr>
          <a:xfrm>
            <a:off x="756356" y="234539"/>
            <a:ext cx="8235244" cy="5909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Chromosome Structure Abnormalities</a:t>
            </a:r>
            <a:endParaRPr/>
          </a:p>
        </p:txBody>
      </p:sp>
      <p:pic>
        <p:nvPicPr>
          <p:cNvPr descr="Representations of translocation, deletion, inversion, isochromosome, insertion, ring chromosome and derivative chromosome mutations." id="264" name="Google Shape;264;p1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33600" y="1614329"/>
            <a:ext cx="4770609" cy="44054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19"/>
          <p:cNvSpPr txBox="1"/>
          <p:nvPr>
            <p:ph type="title"/>
          </p:nvPr>
        </p:nvSpPr>
        <p:spPr>
          <a:xfrm>
            <a:off x="756356" y="234539"/>
            <a:ext cx="8235244" cy="5909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Fluorescence in Situ Hybridization (F I S H)</a:t>
            </a:r>
            <a:endParaRPr/>
          </a:p>
        </p:txBody>
      </p:sp>
      <p:sp>
        <p:nvSpPr>
          <p:cNvPr id="271" name="Google Shape;271;p19"/>
          <p:cNvSpPr txBox="1"/>
          <p:nvPr>
            <p:ph idx="1" type="body"/>
          </p:nvPr>
        </p:nvSpPr>
        <p:spPr>
          <a:xfrm>
            <a:off x="457200" y="1195349"/>
            <a:ext cx="8229600" cy="4068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7813" lvl="0" marL="623888" rtl="0" algn="l">
              <a:spcBef>
                <a:spcPts val="0"/>
              </a:spcBef>
              <a:spcAft>
                <a:spcPts val="0"/>
              </a:spcAft>
              <a:buSzPts val="3200"/>
              <a:buChar char="▪"/>
            </a:pPr>
            <a:r>
              <a:rPr lang="en-US"/>
              <a:t>Hybridization of complementary gene- or region-specific fluorescent probes to chromosomes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"/>
          <p:cNvSpPr txBox="1"/>
          <p:nvPr>
            <p:ph type="title"/>
          </p:nvPr>
        </p:nvSpPr>
        <p:spPr>
          <a:xfrm>
            <a:off x="756356" y="234539"/>
            <a:ext cx="8235244" cy="5909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Objectives</a:t>
            </a:r>
            <a:endParaRPr/>
          </a:p>
        </p:txBody>
      </p:sp>
      <p:sp>
        <p:nvSpPr>
          <p:cNvPr id="149" name="Google Shape;149;p2"/>
          <p:cNvSpPr txBox="1"/>
          <p:nvPr>
            <p:ph idx="1" type="body"/>
          </p:nvPr>
        </p:nvSpPr>
        <p:spPr>
          <a:xfrm>
            <a:off x="457200" y="1195349"/>
            <a:ext cx="8229600" cy="48244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7813" lvl="0" marL="623888" rtl="0" algn="l">
              <a:spcBef>
                <a:spcPts val="0"/>
              </a:spcBef>
              <a:spcAft>
                <a:spcPts val="0"/>
              </a:spcAft>
              <a:buSzPts val="3200"/>
              <a:buChar char="▪"/>
            </a:pPr>
            <a:r>
              <a:rPr lang="en-US"/>
              <a:t>Define </a:t>
            </a:r>
            <a:r>
              <a:rPr i="1" lang="en-US"/>
              <a:t>mutations </a:t>
            </a:r>
            <a:r>
              <a:rPr lang="en-US"/>
              <a:t>and </a:t>
            </a:r>
            <a:r>
              <a:rPr i="1" lang="en-US"/>
              <a:t>polymorphisms</a:t>
            </a:r>
            <a:r>
              <a:rPr lang="en-US"/>
              <a:t>.</a:t>
            </a:r>
            <a:endParaRPr/>
          </a:p>
          <a:p>
            <a:pPr indent="-277813" lvl="0" marL="623888" rtl="0" algn="l">
              <a:spcBef>
                <a:spcPts val="640"/>
              </a:spcBef>
              <a:spcAft>
                <a:spcPts val="0"/>
              </a:spcAft>
              <a:buSzPts val="3200"/>
              <a:buChar char="▪"/>
            </a:pPr>
            <a:r>
              <a:rPr lang="en-US"/>
              <a:t>Distinguish the three types of D N A mutations: genome, chromosomal, and gene. </a:t>
            </a:r>
            <a:endParaRPr/>
          </a:p>
          <a:p>
            <a:pPr indent="-277813" lvl="0" marL="623888" rtl="0" algn="l">
              <a:spcBef>
                <a:spcPts val="640"/>
              </a:spcBef>
              <a:spcAft>
                <a:spcPts val="0"/>
              </a:spcAft>
              <a:buSzPts val="3200"/>
              <a:buChar char="▪"/>
            </a:pPr>
            <a:r>
              <a:rPr lang="en-US"/>
              <a:t>Diagram a human chromosome, and label the centromere, q arm, p arm, and telomere.</a:t>
            </a:r>
            <a:endParaRPr/>
          </a:p>
          <a:p>
            <a:pPr indent="-277813" lvl="0" marL="623888" rtl="0" algn="l">
              <a:spcBef>
                <a:spcPts val="640"/>
              </a:spcBef>
              <a:spcAft>
                <a:spcPts val="0"/>
              </a:spcAft>
              <a:buSzPts val="3200"/>
              <a:buChar char="▪"/>
            </a:pPr>
            <a:r>
              <a:rPr lang="en-US"/>
              <a:t>Illustrate the different types of structural mutations that occur in chromosomes.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20"/>
          <p:cNvSpPr txBox="1"/>
          <p:nvPr>
            <p:ph type="title"/>
          </p:nvPr>
        </p:nvSpPr>
        <p:spPr>
          <a:xfrm>
            <a:off x="756356" y="-14760"/>
            <a:ext cx="8235244" cy="10895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Fluorescence in Situ Hybridization </a:t>
            </a:r>
            <a:br>
              <a:rPr lang="en-US"/>
            </a:br>
            <a:r>
              <a:rPr lang="en-US"/>
              <a:t>(F I S H) (continued)</a:t>
            </a:r>
            <a:endParaRPr/>
          </a:p>
        </p:txBody>
      </p:sp>
      <p:sp>
        <p:nvSpPr>
          <p:cNvPr id="278" name="Google Shape;278;p20"/>
          <p:cNvSpPr txBox="1"/>
          <p:nvPr>
            <p:ph idx="1" type="body"/>
          </p:nvPr>
        </p:nvSpPr>
        <p:spPr>
          <a:xfrm>
            <a:off x="457200" y="1195349"/>
            <a:ext cx="8229600" cy="4068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7813" lvl="0" marL="623888" rtl="0" algn="l">
              <a:spcBef>
                <a:spcPts val="0"/>
              </a:spcBef>
              <a:spcAft>
                <a:spcPts val="0"/>
              </a:spcAft>
              <a:buSzPts val="3200"/>
              <a:buChar char="▪"/>
            </a:pPr>
            <a:r>
              <a:rPr lang="en-US">
                <a:solidFill>
                  <a:srgbClr val="FF0000"/>
                </a:solidFill>
              </a:rPr>
              <a:t>Interphase F I S H</a:t>
            </a:r>
            <a:endParaRPr/>
          </a:p>
          <a:p>
            <a:pPr indent="-277813" lvl="0" marL="623888" rtl="0" algn="l">
              <a:spcBef>
                <a:spcPts val="640"/>
              </a:spcBef>
              <a:spcAft>
                <a:spcPts val="0"/>
              </a:spcAft>
              <a:buSzPts val="3200"/>
              <a:buChar char="▪"/>
            </a:pPr>
            <a:r>
              <a:rPr lang="en-US">
                <a:solidFill>
                  <a:srgbClr val="FF0000"/>
                </a:solidFill>
              </a:rPr>
              <a:t>Metaphase F I S H</a:t>
            </a:r>
            <a:br>
              <a:rPr lang="en-US"/>
            </a:br>
            <a:r>
              <a:rPr lang="en-US"/>
              <a:t>	Chromosome painting</a:t>
            </a:r>
            <a:endParaRPr/>
          </a:p>
          <a:p>
            <a:pPr indent="0" lvl="0" marL="346075" rtl="0" algn="l"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US"/>
              <a:t>	Spectral karyotyping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21"/>
          <p:cNvSpPr txBox="1"/>
          <p:nvPr>
            <p:ph type="title"/>
          </p:nvPr>
        </p:nvSpPr>
        <p:spPr>
          <a:xfrm>
            <a:off x="756356" y="234539"/>
            <a:ext cx="8235244" cy="5909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Uses of F I S H</a:t>
            </a:r>
            <a:endParaRPr/>
          </a:p>
        </p:txBody>
      </p:sp>
      <p:sp>
        <p:nvSpPr>
          <p:cNvPr id="285" name="Google Shape;285;p21"/>
          <p:cNvSpPr txBox="1"/>
          <p:nvPr>
            <p:ph idx="1" type="body"/>
          </p:nvPr>
        </p:nvSpPr>
        <p:spPr>
          <a:xfrm>
            <a:off x="457200" y="1195349"/>
            <a:ext cx="8229600" cy="4367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7813" lvl="0" marL="623888" rtl="0" algn="l">
              <a:spcBef>
                <a:spcPts val="0"/>
              </a:spcBef>
              <a:spcAft>
                <a:spcPts val="0"/>
              </a:spcAft>
              <a:buSzPts val="3200"/>
              <a:buChar char="▪"/>
            </a:pPr>
            <a:r>
              <a:rPr lang="en-US"/>
              <a:t>Identification and characterization of numerical and structural chromosome abnormalities</a:t>
            </a:r>
            <a:endParaRPr/>
          </a:p>
          <a:p>
            <a:pPr indent="-277813" lvl="0" marL="623888" rtl="0" algn="l">
              <a:spcBef>
                <a:spcPts val="640"/>
              </a:spcBef>
              <a:spcAft>
                <a:spcPts val="0"/>
              </a:spcAft>
              <a:buSzPts val="3200"/>
              <a:buChar char="▪"/>
            </a:pPr>
            <a:r>
              <a:rPr lang="en-US"/>
              <a:t>Detection of microscopically invisible deletions</a:t>
            </a:r>
            <a:endParaRPr/>
          </a:p>
          <a:p>
            <a:pPr indent="-277813" lvl="0" marL="623888" rtl="0" algn="l">
              <a:spcBef>
                <a:spcPts val="640"/>
              </a:spcBef>
              <a:spcAft>
                <a:spcPts val="0"/>
              </a:spcAft>
              <a:buSzPts val="3200"/>
              <a:buChar char="▪"/>
            </a:pPr>
            <a:r>
              <a:rPr lang="en-US"/>
              <a:t>Detection of sub-telomeric aberrations</a:t>
            </a:r>
            <a:endParaRPr/>
          </a:p>
          <a:p>
            <a:pPr indent="-277813" lvl="0" marL="623888" rtl="0" algn="l">
              <a:spcBef>
                <a:spcPts val="640"/>
              </a:spcBef>
              <a:spcAft>
                <a:spcPts val="0"/>
              </a:spcAft>
              <a:buSzPts val="3200"/>
              <a:buChar char="▪"/>
            </a:pPr>
            <a:r>
              <a:rPr lang="en-US"/>
              <a:t>Prenatal diagnosis of the common aneuploidies (interphase F I S H)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22"/>
          <p:cNvSpPr txBox="1"/>
          <p:nvPr>
            <p:ph type="title"/>
          </p:nvPr>
        </p:nvSpPr>
        <p:spPr>
          <a:xfrm>
            <a:off x="756356" y="234539"/>
            <a:ext cx="8235244" cy="5909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 I S H Probes</a:t>
            </a:r>
            <a:endParaRPr/>
          </a:p>
        </p:txBody>
      </p:sp>
      <p:sp>
        <p:nvSpPr>
          <p:cNvPr id="292" name="Google Shape;292;p22"/>
          <p:cNvSpPr txBox="1"/>
          <p:nvPr>
            <p:ph idx="1" type="body"/>
          </p:nvPr>
        </p:nvSpPr>
        <p:spPr>
          <a:xfrm>
            <a:off x="457200" y="1195349"/>
            <a:ext cx="8001000" cy="49768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7813" lvl="0" marL="623888" rtl="0" algn="l">
              <a:spcBef>
                <a:spcPts val="0"/>
              </a:spcBef>
              <a:spcAft>
                <a:spcPts val="0"/>
              </a:spcAft>
              <a:buSzPts val="3200"/>
              <a:buChar char="▪"/>
            </a:pPr>
            <a:r>
              <a:rPr lang="en-US"/>
              <a:t>Chromosome-specific centromere probes (</a:t>
            </a:r>
            <a:r>
              <a:rPr lang="en-US">
                <a:solidFill>
                  <a:srgbClr val="FF0000"/>
                </a:solidFill>
              </a:rPr>
              <a:t>C E P</a:t>
            </a:r>
            <a:r>
              <a:rPr lang="en-US"/>
              <a:t>)</a:t>
            </a:r>
            <a:endParaRPr/>
          </a:p>
          <a:p>
            <a:pPr indent="-290513" lvl="1" marL="914400" rtl="0" algn="l"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Hybridize to centromere region</a:t>
            </a:r>
            <a:endParaRPr/>
          </a:p>
          <a:p>
            <a:pPr indent="-290513" lvl="1" marL="914400" rtl="0" algn="l"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Detect aneuploidy in interphase and metaphase</a:t>
            </a:r>
            <a:endParaRPr/>
          </a:p>
          <a:p>
            <a:pPr indent="-277813" lvl="0" marL="623888" rtl="0" algn="l">
              <a:spcBef>
                <a:spcPts val="640"/>
              </a:spcBef>
              <a:spcAft>
                <a:spcPts val="0"/>
              </a:spcAft>
              <a:buSzPts val="3200"/>
              <a:buChar char="▪"/>
            </a:pPr>
            <a:r>
              <a:rPr lang="en-US"/>
              <a:t>Chromosome-painting probes (</a:t>
            </a:r>
            <a:r>
              <a:rPr lang="en-US">
                <a:solidFill>
                  <a:srgbClr val="FF0000"/>
                </a:solidFill>
              </a:rPr>
              <a:t>W C P</a:t>
            </a:r>
            <a:r>
              <a:rPr lang="en-US"/>
              <a:t>)</a:t>
            </a:r>
            <a:endParaRPr/>
          </a:p>
          <a:p>
            <a:pPr indent="-290513" lvl="1" marL="914400" rtl="0" algn="l"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Hybridize to whole chromosomes or regions</a:t>
            </a:r>
            <a:endParaRPr/>
          </a:p>
          <a:p>
            <a:pPr indent="-290513" lvl="1" marL="914400" rtl="0" algn="l"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Characterize chromosomal structural and changes in metaphase cells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23"/>
          <p:cNvSpPr txBox="1"/>
          <p:nvPr>
            <p:ph type="title"/>
          </p:nvPr>
        </p:nvSpPr>
        <p:spPr>
          <a:xfrm>
            <a:off x="756356" y="234539"/>
            <a:ext cx="8235244" cy="5909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 I S H Probes (continued_1)</a:t>
            </a:r>
            <a:endParaRPr/>
          </a:p>
        </p:txBody>
      </p:sp>
      <p:sp>
        <p:nvSpPr>
          <p:cNvPr id="299" name="Google Shape;299;p23"/>
          <p:cNvSpPr txBox="1"/>
          <p:nvPr>
            <p:ph idx="1" type="body"/>
          </p:nvPr>
        </p:nvSpPr>
        <p:spPr>
          <a:xfrm>
            <a:off x="457200" y="1195349"/>
            <a:ext cx="8382000" cy="49768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7813" lvl="0" marL="623888" rtl="0" algn="l">
              <a:spcBef>
                <a:spcPts val="0"/>
              </a:spcBef>
              <a:spcAft>
                <a:spcPts val="0"/>
              </a:spcAft>
              <a:buSzPts val="3200"/>
              <a:buChar char="▪"/>
            </a:pPr>
            <a:r>
              <a:rPr lang="en-US"/>
              <a:t>Unique D N A sequence probes (</a:t>
            </a:r>
            <a:r>
              <a:rPr lang="en-US">
                <a:solidFill>
                  <a:srgbClr val="FF0000"/>
                </a:solidFill>
              </a:rPr>
              <a:t>L S I</a:t>
            </a:r>
            <a:r>
              <a:rPr lang="en-US"/>
              <a:t>)</a:t>
            </a:r>
            <a:endParaRPr/>
          </a:p>
          <a:p>
            <a:pPr indent="-290513" lvl="1" marL="914400" rtl="0" algn="l"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Hybridize to unique D N A sequences</a:t>
            </a:r>
            <a:endParaRPr/>
          </a:p>
          <a:p>
            <a:pPr indent="-290513" lvl="1" marL="914400" rtl="0" algn="l"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Detect gene rearrangements, deletions, and amplifications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24"/>
          <p:cNvSpPr txBox="1"/>
          <p:nvPr>
            <p:ph type="title"/>
          </p:nvPr>
        </p:nvSpPr>
        <p:spPr>
          <a:xfrm>
            <a:off x="756356" y="234539"/>
            <a:ext cx="8235244" cy="5909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 I S H Probes (continued_2)</a:t>
            </a:r>
            <a:endParaRPr/>
          </a:p>
        </p:txBody>
      </p:sp>
      <p:sp>
        <p:nvSpPr>
          <p:cNvPr id="306" name="Google Shape;306;p24"/>
          <p:cNvSpPr txBox="1"/>
          <p:nvPr>
            <p:ph idx="1" type="body"/>
          </p:nvPr>
        </p:nvSpPr>
        <p:spPr>
          <a:xfrm>
            <a:off x="457200" y="1195349"/>
            <a:ext cx="8229600" cy="20050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346075" rtl="0" algn="l"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US"/>
              <a:t>Telomere-specific probes (</a:t>
            </a:r>
            <a:r>
              <a:rPr lang="en-US">
                <a:solidFill>
                  <a:srgbClr val="FF0000"/>
                </a:solidFill>
              </a:rPr>
              <a:t>T E L s</a:t>
            </a:r>
            <a:r>
              <a:rPr lang="en-US"/>
              <a:t>)</a:t>
            </a:r>
            <a:endParaRPr/>
          </a:p>
          <a:p>
            <a:pPr indent="-290513" lvl="1" marL="914400" rtl="0" algn="l"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Hybridize to sub-telomeric regions</a:t>
            </a:r>
            <a:endParaRPr/>
          </a:p>
          <a:p>
            <a:pPr indent="-290513" lvl="1" marL="914400" rtl="0" algn="l"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Detect sub-telomeric deletions and rearrangements</a:t>
            </a:r>
            <a:endParaRPr/>
          </a:p>
        </p:txBody>
      </p:sp>
      <p:pic>
        <p:nvPicPr>
          <p:cNvPr descr="Unique sequences are followed by a probe-binding site, then a telomere-associated repeats (T T A G G G)n, ending with a telomere. " id="307" name="Google Shape;307;p24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1700" y="3810000"/>
            <a:ext cx="7315200" cy="152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25"/>
          <p:cNvSpPr txBox="1"/>
          <p:nvPr>
            <p:ph type="title"/>
          </p:nvPr>
        </p:nvSpPr>
        <p:spPr>
          <a:xfrm>
            <a:off x="756356" y="-14760"/>
            <a:ext cx="8235244" cy="10895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Genetic Abnormalities by Interphase F I S H </a:t>
            </a:r>
            <a:br>
              <a:rPr lang="en-US"/>
            </a:br>
            <a:r>
              <a:rPr lang="en-US"/>
              <a:t>L S I Probe</a:t>
            </a:r>
            <a:endParaRPr/>
          </a:p>
        </p:txBody>
      </p:sp>
      <p:sp>
        <p:nvSpPr>
          <p:cNvPr id="314" name="Google Shape;314;p25"/>
          <p:cNvSpPr txBox="1"/>
          <p:nvPr>
            <p:ph idx="1" type="body"/>
          </p:nvPr>
        </p:nvSpPr>
        <p:spPr>
          <a:xfrm>
            <a:off x="457200" y="1195349"/>
            <a:ext cx="8229600" cy="2843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7813" lvl="0" marL="623888" rtl="0" algn="l">
              <a:spcBef>
                <a:spcPts val="0"/>
              </a:spcBef>
              <a:spcAft>
                <a:spcPts val="0"/>
              </a:spcAft>
              <a:buSzPts val="3200"/>
              <a:buChar char="▪"/>
            </a:pPr>
            <a:r>
              <a:rPr lang="en-US"/>
              <a:t>Greater or less than two signals per nucleus is considered abnormal</a:t>
            </a:r>
            <a:endParaRPr/>
          </a:p>
          <a:p>
            <a:pPr indent="0" lvl="0" marL="346075" rtl="0" algn="l"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US"/>
              <a:t>Normal diploid signal</a:t>
            </a:r>
            <a:endParaRPr/>
          </a:p>
          <a:p>
            <a:pPr indent="0" lvl="0" marL="346075" rtl="0" algn="l"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US"/>
              <a:t>Trisomy or insertion</a:t>
            </a:r>
            <a:endParaRPr/>
          </a:p>
          <a:p>
            <a:pPr indent="0" lvl="0" marL="346075" rtl="0" algn="l"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US"/>
              <a:t>Monosomy or deletion</a:t>
            </a:r>
            <a:endParaRPr/>
          </a:p>
        </p:txBody>
      </p:sp>
      <p:pic>
        <p:nvPicPr>
          <p:cNvPr descr="The diploid cell with two signals shown, a triploid cell with three signals shown, and a deletion with one signal." id="315" name="Google Shape;315;p25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62200" y="4267201"/>
            <a:ext cx="4355730" cy="19427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26"/>
          <p:cNvSpPr txBox="1"/>
          <p:nvPr>
            <p:ph type="title"/>
          </p:nvPr>
        </p:nvSpPr>
        <p:spPr>
          <a:xfrm>
            <a:off x="756356" y="-14760"/>
            <a:ext cx="8387644" cy="10895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Structural Abnormality by Interphase F I S H</a:t>
            </a:r>
            <a:endParaRPr/>
          </a:p>
        </p:txBody>
      </p:sp>
      <p:sp>
        <p:nvSpPr>
          <p:cNvPr id="322" name="Google Shape;322;p26"/>
          <p:cNvSpPr txBox="1"/>
          <p:nvPr>
            <p:ph idx="1" type="body"/>
          </p:nvPr>
        </p:nvSpPr>
        <p:spPr>
          <a:xfrm>
            <a:off x="457200" y="1195349"/>
            <a:ext cx="8229600" cy="557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346075" rtl="0" algn="ctr"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US"/>
              <a:t>L S I probe (</a:t>
            </a:r>
            <a:r>
              <a:rPr lang="en-US">
                <a:solidFill>
                  <a:srgbClr val="FF0000"/>
                </a:solidFill>
              </a:rPr>
              <a:t>fusion probe</a:t>
            </a:r>
            <a:r>
              <a:rPr lang="en-US"/>
              <a:t>)</a:t>
            </a:r>
            <a:endParaRPr/>
          </a:p>
        </p:txBody>
      </p:sp>
      <p:pic>
        <p:nvPicPr>
          <p:cNvPr descr="Three forms of translocation are shown. A normal nucleus has two signals from each probe. A translocation involving the two chromosomes combines the two probe colors. Dual-fusion probes confirm the presence of the translocation by also giving a signal from the reciprocal breakpoint." id="323" name="Google Shape;323;p26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24200" y="1982170"/>
            <a:ext cx="3124200" cy="42169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27"/>
          <p:cNvSpPr txBox="1"/>
          <p:nvPr>
            <p:ph type="title"/>
          </p:nvPr>
        </p:nvSpPr>
        <p:spPr>
          <a:xfrm>
            <a:off x="756356" y="-14760"/>
            <a:ext cx="8387644" cy="10895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Structural Abnormality by Interphase F I S H</a:t>
            </a:r>
            <a:br>
              <a:rPr lang="en-US"/>
            </a:br>
            <a:r>
              <a:rPr lang="en-US"/>
              <a:t>(continued)</a:t>
            </a:r>
            <a:endParaRPr/>
          </a:p>
        </p:txBody>
      </p:sp>
      <p:sp>
        <p:nvSpPr>
          <p:cNvPr id="330" name="Google Shape;330;p27"/>
          <p:cNvSpPr txBox="1"/>
          <p:nvPr>
            <p:ph idx="1" type="body"/>
          </p:nvPr>
        </p:nvSpPr>
        <p:spPr>
          <a:xfrm>
            <a:off x="457200" y="1195349"/>
            <a:ext cx="8229600" cy="6334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346075" rtl="0" algn="ctr"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US"/>
              <a:t>L S I probe (</a:t>
            </a:r>
            <a:r>
              <a:rPr lang="en-US">
                <a:solidFill>
                  <a:srgbClr val="FF0000"/>
                </a:solidFill>
              </a:rPr>
              <a:t>break-apart probe</a:t>
            </a:r>
            <a:r>
              <a:rPr lang="en-US"/>
              <a:t>)</a:t>
            </a:r>
            <a:endParaRPr/>
          </a:p>
        </p:txBody>
      </p:sp>
      <p:pic>
        <p:nvPicPr>
          <p:cNvPr descr="The normal cell shows the combination signal. A translocation separates the probe signals." id="331" name="Google Shape;331;p27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57400" y="2209800"/>
            <a:ext cx="5043109" cy="38721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28"/>
          <p:cNvSpPr txBox="1"/>
          <p:nvPr>
            <p:ph type="title"/>
          </p:nvPr>
        </p:nvSpPr>
        <p:spPr>
          <a:xfrm>
            <a:off x="756356" y="-264059"/>
            <a:ext cx="8387644" cy="158812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Translocation by Metaphase F I S H</a:t>
            </a:r>
            <a:br>
              <a:rPr lang="en-US"/>
            </a:br>
            <a:r>
              <a:rPr lang="en-US"/>
              <a:t>W C P Probe (</a:t>
            </a:r>
            <a:r>
              <a:rPr lang="en-US">
                <a:solidFill>
                  <a:srgbClr val="FF0000"/>
                </a:solidFill>
              </a:rPr>
              <a:t>Whole-Chromosome Painting</a:t>
            </a:r>
            <a:r>
              <a:rPr lang="en-US"/>
              <a:t>)</a:t>
            </a:r>
            <a:endParaRPr/>
          </a:p>
        </p:txBody>
      </p:sp>
      <p:pic>
        <p:nvPicPr>
          <p:cNvPr descr="Chromosome painting showing a derivative chromosome formed by movement of a fragment of chromosome 12 (black) to an unidentified chromosome." id="338" name="Google Shape;338;p2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38400" y="1600200"/>
            <a:ext cx="4268238" cy="42209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29"/>
          <p:cNvSpPr txBox="1"/>
          <p:nvPr>
            <p:ph type="title"/>
          </p:nvPr>
        </p:nvSpPr>
        <p:spPr>
          <a:xfrm>
            <a:off x="756356" y="234539"/>
            <a:ext cx="8235244" cy="5909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Summary</a:t>
            </a:r>
            <a:endParaRPr/>
          </a:p>
        </p:txBody>
      </p:sp>
      <p:sp>
        <p:nvSpPr>
          <p:cNvPr id="345" name="Google Shape;345;p29"/>
          <p:cNvSpPr txBox="1"/>
          <p:nvPr>
            <p:ph idx="1" type="body"/>
          </p:nvPr>
        </p:nvSpPr>
        <p:spPr>
          <a:xfrm>
            <a:off x="457200" y="1195349"/>
            <a:ext cx="8382000" cy="512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7813" lvl="0" marL="623888" rtl="0" algn="l">
              <a:spcBef>
                <a:spcPts val="0"/>
              </a:spcBef>
              <a:spcAft>
                <a:spcPts val="0"/>
              </a:spcAft>
              <a:buSzPts val="3200"/>
              <a:buChar char="▪"/>
            </a:pPr>
            <a:r>
              <a:rPr lang="en-US"/>
              <a:t>Disease can arise from changes in chromosome number and/or structure </a:t>
            </a:r>
            <a:endParaRPr/>
          </a:p>
          <a:p>
            <a:pPr indent="-277813" lvl="0" marL="623888" rtl="0" algn="l">
              <a:spcBef>
                <a:spcPts val="640"/>
              </a:spcBef>
              <a:spcAft>
                <a:spcPts val="0"/>
              </a:spcAft>
              <a:buSzPts val="3200"/>
              <a:buChar char="▪"/>
            </a:pPr>
            <a:r>
              <a:rPr lang="en-US"/>
              <a:t>Chromosomes are analyzed by Giemsa staining and karyotyping</a:t>
            </a:r>
            <a:endParaRPr/>
          </a:p>
          <a:p>
            <a:pPr indent="-277813" lvl="0" marL="623888" rtl="0" algn="l">
              <a:spcBef>
                <a:spcPts val="640"/>
              </a:spcBef>
              <a:spcAft>
                <a:spcPts val="0"/>
              </a:spcAft>
              <a:buSzPts val="3200"/>
              <a:buChar char="▪"/>
            </a:pPr>
            <a:r>
              <a:rPr lang="en-US"/>
              <a:t>Karyotyping detects changes in chromosome number and large structural changes</a:t>
            </a:r>
            <a:endParaRPr/>
          </a:p>
          <a:p>
            <a:pPr indent="-290513" lvl="1" marL="914400" rtl="0" algn="l"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Structural changes include translocation, duplication, and deletion of chromosomal regions</a:t>
            </a:r>
            <a:endParaRPr/>
          </a:p>
          <a:p>
            <a:pPr indent="-277813" lvl="0" marL="623888" rtl="0" algn="l">
              <a:spcBef>
                <a:spcPts val="640"/>
              </a:spcBef>
              <a:spcAft>
                <a:spcPts val="0"/>
              </a:spcAft>
              <a:buSzPts val="3200"/>
              <a:buChar char="▪"/>
            </a:pPr>
            <a:r>
              <a:rPr lang="en-US"/>
              <a:t>More subtle chromosomal changes can be detected by metaphase or interphase F I S H</a:t>
            </a:r>
            <a:endParaRPr/>
          </a:p>
          <a:p>
            <a:pPr indent="-74612" lvl="0" marL="623888" rtl="0" algn="l"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/>
          </a:p>
          <a:p>
            <a:pPr indent="-74612" lvl="0" marL="623888" rtl="0" algn="l"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"/>
          <p:cNvSpPr txBox="1"/>
          <p:nvPr>
            <p:ph type="title"/>
          </p:nvPr>
        </p:nvSpPr>
        <p:spPr>
          <a:xfrm>
            <a:off x="756356" y="234539"/>
            <a:ext cx="8235244" cy="5909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Objectives (continued)</a:t>
            </a:r>
            <a:endParaRPr/>
          </a:p>
        </p:txBody>
      </p:sp>
      <p:sp>
        <p:nvSpPr>
          <p:cNvPr id="156" name="Google Shape;156;p3"/>
          <p:cNvSpPr txBox="1"/>
          <p:nvPr>
            <p:ph idx="1" type="body"/>
          </p:nvPr>
        </p:nvSpPr>
        <p:spPr>
          <a:xfrm>
            <a:off x="457200" y="1195349"/>
            <a:ext cx="8229600" cy="4068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7813" lvl="0" marL="623888" rtl="0" algn="l">
              <a:spcBef>
                <a:spcPts val="0"/>
              </a:spcBef>
              <a:spcAft>
                <a:spcPts val="0"/>
              </a:spcAft>
              <a:buSzPts val="3200"/>
              <a:buChar char="▪"/>
            </a:pPr>
            <a:r>
              <a:rPr lang="en-US"/>
              <a:t>Show how karyotypes reveal chromosomal abnormalities.</a:t>
            </a:r>
            <a:endParaRPr/>
          </a:p>
          <a:p>
            <a:pPr indent="-277813" lvl="0" marL="623888" rtl="0" algn="l">
              <a:spcBef>
                <a:spcPts val="640"/>
              </a:spcBef>
              <a:spcAft>
                <a:spcPts val="0"/>
              </a:spcAft>
              <a:buSzPts val="3200"/>
              <a:buChar char="▪"/>
            </a:pPr>
            <a:r>
              <a:rPr lang="en-US"/>
              <a:t>Describe interphase and metaphase F I S H analyses.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4"/>
          <p:cNvSpPr txBox="1"/>
          <p:nvPr>
            <p:ph type="title"/>
          </p:nvPr>
        </p:nvSpPr>
        <p:spPr>
          <a:xfrm>
            <a:off x="756356" y="234539"/>
            <a:ext cx="8235244" cy="5909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Mutations and Polymorphisms</a:t>
            </a:r>
            <a:endParaRPr/>
          </a:p>
        </p:txBody>
      </p:sp>
      <p:sp>
        <p:nvSpPr>
          <p:cNvPr id="163" name="Google Shape;163;p4"/>
          <p:cNvSpPr txBox="1"/>
          <p:nvPr>
            <p:ph idx="1" type="body"/>
          </p:nvPr>
        </p:nvSpPr>
        <p:spPr>
          <a:xfrm>
            <a:off x="457200" y="1195349"/>
            <a:ext cx="8229600" cy="11668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346075" rtl="0" algn="l"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US">
                <a:solidFill>
                  <a:srgbClr val="FF0000"/>
                </a:solidFill>
              </a:rPr>
              <a:t>Mutation</a:t>
            </a:r>
            <a:r>
              <a:rPr lang="en-US"/>
              <a:t>—a permanent, transmissible change in the genetic material, usually in a single gene</a:t>
            </a:r>
            <a:endParaRPr/>
          </a:p>
        </p:txBody>
      </p:sp>
      <p:sp>
        <p:nvSpPr>
          <p:cNvPr id="164" name="Google Shape;164;p4"/>
          <p:cNvSpPr txBox="1"/>
          <p:nvPr>
            <p:ph idx="2" type="body"/>
          </p:nvPr>
        </p:nvSpPr>
        <p:spPr>
          <a:xfrm>
            <a:off x="457200" y="2590801"/>
            <a:ext cx="8229600" cy="19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346075" rtl="0" algn="l"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US">
                <a:solidFill>
                  <a:srgbClr val="FF0000"/>
                </a:solidFill>
              </a:rPr>
              <a:t>Polymorphism</a:t>
            </a:r>
            <a:r>
              <a:rPr lang="en-US"/>
              <a:t>—two or more genetically determined, proportionally represented phenotypes in the same population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5"/>
          <p:cNvSpPr txBox="1"/>
          <p:nvPr>
            <p:ph type="title"/>
          </p:nvPr>
        </p:nvSpPr>
        <p:spPr>
          <a:xfrm>
            <a:off x="756356" y="234539"/>
            <a:ext cx="8235244" cy="5909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Types of Mutations</a:t>
            </a:r>
            <a:endParaRPr/>
          </a:p>
        </p:txBody>
      </p:sp>
      <p:sp>
        <p:nvSpPr>
          <p:cNvPr id="171" name="Google Shape;171;p5"/>
          <p:cNvSpPr txBox="1"/>
          <p:nvPr>
            <p:ph idx="1" type="body"/>
          </p:nvPr>
        </p:nvSpPr>
        <p:spPr>
          <a:xfrm>
            <a:off x="457200" y="1195349"/>
            <a:ext cx="8229600" cy="4068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7813" lvl="0" marL="623888" rtl="0" algn="l">
              <a:spcBef>
                <a:spcPts val="0"/>
              </a:spcBef>
              <a:spcAft>
                <a:spcPts val="0"/>
              </a:spcAft>
              <a:buSzPts val="3200"/>
              <a:buChar char="▪"/>
            </a:pPr>
            <a:r>
              <a:rPr lang="en-US">
                <a:solidFill>
                  <a:srgbClr val="FF0000"/>
                </a:solidFill>
              </a:rPr>
              <a:t>Genomic</a:t>
            </a:r>
            <a:r>
              <a:rPr lang="en-US"/>
              <a:t>—abnormal chromosome number (</a:t>
            </a:r>
            <a:r>
              <a:rPr lang="en-US">
                <a:solidFill>
                  <a:srgbClr val="FF0000"/>
                </a:solidFill>
              </a:rPr>
              <a:t>monosomy, polysomy, aneuploidy</a:t>
            </a:r>
            <a:r>
              <a:rPr lang="en-US"/>
              <a:t>)</a:t>
            </a:r>
            <a:endParaRPr/>
          </a:p>
          <a:p>
            <a:pPr indent="-277813" lvl="0" marL="623888" rtl="0" algn="l">
              <a:spcBef>
                <a:spcPts val="640"/>
              </a:spcBef>
              <a:spcAft>
                <a:spcPts val="0"/>
              </a:spcAft>
              <a:buSzPts val="3200"/>
              <a:buChar char="▪"/>
            </a:pPr>
            <a:r>
              <a:rPr lang="en-US">
                <a:solidFill>
                  <a:srgbClr val="FF0000"/>
                </a:solidFill>
              </a:rPr>
              <a:t>Chromosomal</a:t>
            </a:r>
            <a:r>
              <a:rPr lang="en-US"/>
              <a:t>—abnormal chromosome structure</a:t>
            </a:r>
            <a:endParaRPr/>
          </a:p>
          <a:p>
            <a:pPr indent="-277813" lvl="0" marL="623888" rtl="0" algn="l">
              <a:spcBef>
                <a:spcPts val="640"/>
              </a:spcBef>
              <a:spcAft>
                <a:spcPts val="0"/>
              </a:spcAft>
              <a:buSzPts val="3200"/>
              <a:buChar char="▪"/>
            </a:pPr>
            <a:r>
              <a:rPr lang="en-US">
                <a:solidFill>
                  <a:srgbClr val="FF0000"/>
                </a:solidFill>
              </a:rPr>
              <a:t>Gene</a:t>
            </a:r>
            <a:r>
              <a:rPr lang="en-US"/>
              <a:t>—D N A sequence changes in specific genes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6"/>
          <p:cNvSpPr txBox="1"/>
          <p:nvPr>
            <p:ph type="title"/>
          </p:nvPr>
        </p:nvSpPr>
        <p:spPr>
          <a:xfrm>
            <a:off x="756356" y="234539"/>
            <a:ext cx="8235244" cy="5909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Chromosome Morphology</a:t>
            </a:r>
            <a:endParaRPr/>
          </a:p>
        </p:txBody>
      </p:sp>
      <p:sp>
        <p:nvSpPr>
          <p:cNvPr id="178" name="Google Shape;178;p6"/>
          <p:cNvSpPr txBox="1"/>
          <p:nvPr>
            <p:ph idx="1" type="body"/>
          </p:nvPr>
        </p:nvSpPr>
        <p:spPr>
          <a:xfrm>
            <a:off x="457200" y="1195349"/>
            <a:ext cx="8229600" cy="3224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7813" lvl="0" marL="623888" rtl="0" algn="l">
              <a:spcBef>
                <a:spcPts val="0"/>
              </a:spcBef>
              <a:spcAft>
                <a:spcPts val="0"/>
              </a:spcAft>
              <a:buSzPts val="3200"/>
              <a:buChar char="▪"/>
            </a:pPr>
            <a:r>
              <a:rPr lang="en-US">
                <a:solidFill>
                  <a:srgbClr val="FF0000"/>
                </a:solidFill>
              </a:rPr>
              <a:t>Telomere</a:t>
            </a:r>
            <a:r>
              <a:rPr lang="en-US"/>
              <a:t>—chromosome end</a:t>
            </a:r>
            <a:endParaRPr/>
          </a:p>
          <a:p>
            <a:pPr indent="-277813" lvl="0" marL="623888" rtl="0" algn="l">
              <a:spcBef>
                <a:spcPts val="640"/>
              </a:spcBef>
              <a:spcAft>
                <a:spcPts val="0"/>
              </a:spcAft>
              <a:buSzPts val="3200"/>
              <a:buChar char="▪"/>
            </a:pPr>
            <a:r>
              <a:rPr lang="en-US">
                <a:solidFill>
                  <a:srgbClr val="FF0000"/>
                </a:solidFill>
              </a:rPr>
              <a:t>Centromere</a:t>
            </a:r>
            <a:r>
              <a:rPr lang="en-US"/>
              <a:t>—site of spindle attachment</a:t>
            </a:r>
            <a:br>
              <a:rPr lang="en-US"/>
            </a:br>
            <a:r>
              <a:rPr lang="en-US"/>
              <a:t>Constriction of the metaphase chromosome at the centromere defines two arms</a:t>
            </a:r>
            <a:endParaRPr/>
          </a:p>
          <a:p>
            <a:pPr indent="-277813" lvl="0" marL="623888" rtl="0" algn="l">
              <a:spcBef>
                <a:spcPts val="640"/>
              </a:spcBef>
              <a:spcAft>
                <a:spcPts val="0"/>
              </a:spcAft>
              <a:buSzPts val="3200"/>
              <a:buChar char="▪"/>
            </a:pPr>
            <a:r>
              <a:rPr lang="en-US">
                <a:solidFill>
                  <a:srgbClr val="FF0000"/>
                </a:solidFill>
              </a:rPr>
              <a:t>Nucleosome</a:t>
            </a:r>
            <a:r>
              <a:rPr lang="en-US"/>
              <a:t>—D N A double helix wrapped around eight histone proteins</a:t>
            </a:r>
            <a:endParaRPr/>
          </a:p>
        </p:txBody>
      </p:sp>
      <p:pic>
        <p:nvPicPr>
          <p:cNvPr descr="Two each of histones 2A, 2B, 3, and 4 are wrapped by D N A to form a nucleosome." id="179" name="Google Shape;179;p6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62300" y="4549422"/>
            <a:ext cx="2819400" cy="17751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7"/>
          <p:cNvSpPr txBox="1"/>
          <p:nvPr>
            <p:ph type="title"/>
          </p:nvPr>
        </p:nvSpPr>
        <p:spPr>
          <a:xfrm>
            <a:off x="756356" y="234539"/>
            <a:ext cx="8235244" cy="5909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Chromosome Morphology (continued_1) </a:t>
            </a:r>
            <a:endParaRPr/>
          </a:p>
        </p:txBody>
      </p:sp>
      <p:sp>
        <p:nvSpPr>
          <p:cNvPr id="186" name="Google Shape;186;p7"/>
          <p:cNvSpPr txBox="1"/>
          <p:nvPr>
            <p:ph idx="1" type="body"/>
          </p:nvPr>
        </p:nvSpPr>
        <p:spPr>
          <a:xfrm>
            <a:off x="457200" y="1195349"/>
            <a:ext cx="8229600" cy="10906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346075" rtl="0" algn="l"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US"/>
              <a:t>Chromosome morphology changes during the </a:t>
            </a:r>
            <a:r>
              <a:rPr lang="en-US">
                <a:solidFill>
                  <a:srgbClr val="FF0000"/>
                </a:solidFill>
              </a:rPr>
              <a:t>cell division cycle</a:t>
            </a:r>
            <a:endParaRPr>
              <a:solidFill>
                <a:srgbClr val="FF0000"/>
              </a:solidFill>
            </a:endParaRPr>
          </a:p>
        </p:txBody>
      </p:sp>
      <p:pic>
        <p:nvPicPr>
          <p:cNvPr descr="A duplicated chromosome is created from supercoiled chromatin fibers formed with chromosomes in condensed form containing 30-nanometers chromatin fibers of packed nucleosomes created with 10-nanometers chromatin strands that are found in the DNA double helix." id="187" name="Google Shape;187;p7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47697" y="2457700"/>
            <a:ext cx="2448607" cy="36621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8"/>
          <p:cNvSpPr txBox="1"/>
          <p:nvPr>
            <p:ph type="title"/>
          </p:nvPr>
        </p:nvSpPr>
        <p:spPr>
          <a:xfrm>
            <a:off x="756356" y="234539"/>
            <a:ext cx="8235244" cy="5909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Chromosome Morphology (continued_2) </a:t>
            </a:r>
            <a:endParaRPr/>
          </a:p>
        </p:txBody>
      </p:sp>
      <p:pic>
        <p:nvPicPr>
          <p:cNvPr descr="Metacentric arms are of equal length. Submetacentric has one long and one short arm. Acrocentric has the centromeres near the ends of the chromosome." id="194" name="Google Shape;194;p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08325" y="1371600"/>
            <a:ext cx="5727350" cy="46188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9"/>
          <p:cNvSpPr txBox="1"/>
          <p:nvPr>
            <p:ph type="title"/>
          </p:nvPr>
        </p:nvSpPr>
        <p:spPr>
          <a:xfrm>
            <a:off x="756356" y="234539"/>
            <a:ext cx="8235244" cy="5909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Visualizing Metaphase Chromosomes</a:t>
            </a:r>
            <a:endParaRPr/>
          </a:p>
        </p:txBody>
      </p:sp>
      <p:sp>
        <p:nvSpPr>
          <p:cNvPr id="201" name="Google Shape;201;p9"/>
          <p:cNvSpPr txBox="1"/>
          <p:nvPr>
            <p:ph idx="1" type="body"/>
          </p:nvPr>
        </p:nvSpPr>
        <p:spPr>
          <a:xfrm>
            <a:off x="457200" y="1195349"/>
            <a:ext cx="8229600" cy="4068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7813" lvl="0" marL="623888" rtl="0" algn="l">
              <a:spcBef>
                <a:spcPts val="0"/>
              </a:spcBef>
              <a:spcAft>
                <a:spcPts val="0"/>
              </a:spcAft>
              <a:buSzPts val="3200"/>
              <a:buChar char="▪"/>
            </a:pPr>
            <a:r>
              <a:rPr lang="en-US"/>
              <a:t>Patient cells are incubated and divide in tissue culture</a:t>
            </a:r>
            <a:endParaRPr/>
          </a:p>
          <a:p>
            <a:pPr indent="-277813" lvl="0" marL="623888" rtl="0" algn="l">
              <a:spcBef>
                <a:spcPts val="640"/>
              </a:spcBef>
              <a:spcAft>
                <a:spcPts val="0"/>
              </a:spcAft>
              <a:buSzPts val="3200"/>
              <a:buChar char="▪"/>
            </a:pPr>
            <a:r>
              <a:rPr lang="en-US">
                <a:solidFill>
                  <a:srgbClr val="FF0000"/>
                </a:solidFill>
              </a:rPr>
              <a:t>Phytohemagglutinin </a:t>
            </a:r>
            <a:r>
              <a:rPr lang="en-US"/>
              <a:t>(P H A)—stimulates cell division</a:t>
            </a:r>
            <a:endParaRPr/>
          </a:p>
          <a:p>
            <a:pPr indent="-277813" lvl="0" marL="623888" rtl="0" algn="l">
              <a:spcBef>
                <a:spcPts val="640"/>
              </a:spcBef>
              <a:spcAft>
                <a:spcPts val="0"/>
              </a:spcAft>
              <a:buSzPts val="3200"/>
              <a:buChar char="▪"/>
            </a:pPr>
            <a:r>
              <a:rPr lang="en-US">
                <a:solidFill>
                  <a:srgbClr val="FF0000"/>
                </a:solidFill>
              </a:rPr>
              <a:t>Colcemid</a:t>
            </a:r>
            <a:r>
              <a:rPr lang="en-US"/>
              <a:t>—arrests cells in metaphase</a:t>
            </a:r>
            <a:endParaRPr/>
          </a:p>
          <a:p>
            <a:pPr indent="-277813" lvl="0" marL="623888" rtl="0" algn="l">
              <a:spcBef>
                <a:spcPts val="640"/>
              </a:spcBef>
              <a:spcAft>
                <a:spcPts val="0"/>
              </a:spcAft>
              <a:buSzPts val="3200"/>
              <a:buChar char="▪"/>
            </a:pPr>
            <a:r>
              <a:rPr lang="en-US">
                <a:solidFill>
                  <a:srgbClr val="FF0000"/>
                </a:solidFill>
              </a:rPr>
              <a:t>3:1 methanol:acetic acid</a:t>
            </a:r>
            <a:r>
              <a:rPr lang="en-US"/>
              <a:t>—fixes metaphase chromosomes for staining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FAD Nursing">
      <a:dk1>
        <a:srgbClr val="737373"/>
      </a:dk1>
      <a:lt1>
        <a:srgbClr val="FFFFFF"/>
      </a:lt1>
      <a:dk2>
        <a:srgbClr val="28805C"/>
      </a:dk2>
      <a:lt2>
        <a:srgbClr val="FFFFFF"/>
      </a:lt2>
      <a:accent1>
        <a:srgbClr val="28805C"/>
      </a:accent1>
      <a:accent2>
        <a:srgbClr val="737373"/>
      </a:accent2>
      <a:accent3>
        <a:srgbClr val="D99C21"/>
      </a:accent3>
      <a:accent4>
        <a:srgbClr val="C00000"/>
      </a:accent4>
      <a:accent5>
        <a:srgbClr val="BFBFBF"/>
      </a:accent5>
      <a:accent6>
        <a:srgbClr val="C2ECDB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2019-02-28T04:09:41Z</dcterms:created>
  <dc:creator>Buckingham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0x010100D074F316A9D19642AFB347C36D63796C</vt:lpwstr>
  </property>
  <property fmtid="{D5CDD505-2E9C-101B-9397-08002B2CF9AE}" pid="3" name="_dlc_DocIdItemGuid">
    <vt:lpwstr>647463b2-28f5-46c6-8d1e-a6b9b2370ab9</vt:lpwstr>
  </property>
  <property fmtid="{D5CDD505-2E9C-101B-9397-08002B2CF9AE}" pid="4" name="Category">
    <vt:lpwstr>.F.A. Davis</vt:lpwstr>
  </property>
  <property fmtid="{D5CDD505-2E9C-101B-9397-08002B2CF9AE}" pid="5" name="v7hm">
    <vt:lpwstr/>
  </property>
  <property fmtid="{D5CDD505-2E9C-101B-9397-08002B2CF9AE}" pid="6" name="Sub-Category">
    <vt:lpwstr>FAD Powerpiont Presentations</vt:lpwstr>
  </property>
  <property fmtid="{D5CDD505-2E9C-101B-9397-08002B2CF9AE}" pid="7" name="SortOrder">
    <vt:lpwstr/>
  </property>
  <property fmtid="{D5CDD505-2E9C-101B-9397-08002B2CF9AE}" pid="8" name="_dlc_DocId">
    <vt:lpwstr>HESUHV4WET5P-708-25</vt:lpwstr>
  </property>
  <property fmtid="{D5CDD505-2E9C-101B-9397-08002B2CF9AE}" pid="9" name="_dlc_DocIdUrl">
    <vt:lpwstr>http://portal.fadavis.com/marketing/_layouts/15/DocIdRedir.aspx?ID=HESUHV4WET5P-708-25, HESUHV4WET5P-708-25</vt:lpwstr>
  </property>
  <property fmtid="{D5CDD505-2E9C-101B-9397-08002B2CF9AE}" pid="10" name="Tertiary Category">
    <vt:lpwstr/>
  </property>
</Properties>
</file>