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2"/>
  </p:notesMasterIdLst>
  <p:handoutMasterIdLst>
    <p:handoutMasterId r:id="rId43"/>
  </p:handoutMasterIdLst>
  <p:sldIdLst>
    <p:sldId id="309" r:id="rId6"/>
    <p:sldId id="344"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45"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6" r:id="rId40"/>
    <p:sldId id="343"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864" userDrawn="1">
          <p15:clr>
            <a:srgbClr val="A4A3A4"/>
          </p15:clr>
        </p15:guide>
        <p15:guide id="2" pos="2880" userDrawn="1">
          <p15:clr>
            <a:srgbClr val="A4A3A4"/>
          </p15:clr>
        </p15:guide>
        <p15:guide id="3" orient="horz" pos="1008">
          <p15:clr>
            <a:srgbClr val="A4A3A4"/>
          </p15:clr>
        </p15:guide>
        <p15:guide id="4" pos="5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05C"/>
    <a:srgbClr val="CC3300"/>
    <a:srgbClr val="737373"/>
    <a:srgbClr val="D99C21"/>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4353" autoAdjust="0"/>
  </p:normalViewPr>
  <p:slideViewPr>
    <p:cSldViewPr>
      <p:cViewPr varScale="1">
        <p:scale>
          <a:sx n="67" d="100"/>
          <a:sy n="67" d="100"/>
        </p:scale>
        <p:origin x="72" y="714"/>
      </p:cViewPr>
      <p:guideLst>
        <p:guide orient="horz" pos="864"/>
        <p:guide pos="2880"/>
        <p:guide orient="horz" pos="1008"/>
        <p:guide pos="576"/>
      </p:guideLst>
    </p:cSldViewPr>
  </p:slideViewPr>
  <p:outlineViewPr>
    <p:cViewPr>
      <p:scale>
        <a:sx n="33" d="100"/>
        <a:sy n="33" d="100"/>
      </p:scale>
      <p:origin x="0" y="-1513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169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61E734-30F1-456B-8B88-B517BAE0A233}" type="datetimeFigureOut">
              <a:rPr lang="en-US" smtClean="0"/>
              <a:t>3/29/2019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D1CF74-1493-46D2-9CFB-D9771BD399B9}" type="slidenum">
              <a:rPr lang="en-US" smtClean="0"/>
              <a:t>‹#›</a:t>
            </a:fld>
            <a:endParaRPr lang="en-US"/>
          </a:p>
        </p:txBody>
      </p:sp>
    </p:spTree>
    <p:extLst>
      <p:ext uri="{BB962C8B-B14F-4D97-AF65-F5344CB8AC3E}">
        <p14:creationId xmlns:p14="http://schemas.microsoft.com/office/powerpoint/2010/main" val="4233874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A6551-8743-415C-B8DC-7E8D559D5B4C}" type="datetimeFigureOut">
              <a:rPr lang="en-US" smtClean="0"/>
              <a:t>3/29/2019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E3FD1-3D53-424A-A1AD-A3C30BC928DB}" type="slidenum">
              <a:rPr lang="en-US" smtClean="0"/>
              <a:t>‹#›</a:t>
            </a:fld>
            <a:endParaRPr lang="en-US"/>
          </a:p>
        </p:txBody>
      </p:sp>
    </p:spTree>
    <p:extLst>
      <p:ext uri="{BB962C8B-B14F-4D97-AF65-F5344CB8AC3E}">
        <p14:creationId xmlns:p14="http://schemas.microsoft.com/office/powerpoint/2010/main" val="220728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E3FD1-3D53-424A-A1AD-A3C30BC928DB}" type="slidenum">
              <a:rPr lang="en-US" smtClean="0"/>
              <a:t>1</a:t>
            </a:fld>
            <a:endParaRPr lang="en-US"/>
          </a:p>
        </p:txBody>
      </p:sp>
    </p:spTree>
    <p:extLst>
      <p:ext uri="{BB962C8B-B14F-4D97-AF65-F5344CB8AC3E}">
        <p14:creationId xmlns:p14="http://schemas.microsoft.com/office/powerpoint/2010/main" val="356362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Each</a:t>
            </a:r>
            <a:r>
              <a:rPr lang="en-US" baseline="0" dirty="0"/>
              <a:t> nucleotide, A, C, G, or T, has its own mass and charge and will alter the primer mass when added according to the template sequence. ddNTPs are used so that only one nucleotide can be added.</a:t>
            </a:r>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10</a:t>
            </a:fld>
            <a:endParaRPr lang="en-US" dirty="0"/>
          </a:p>
        </p:txBody>
      </p:sp>
    </p:spTree>
    <p:extLst>
      <p:ext uri="{BB962C8B-B14F-4D97-AF65-F5344CB8AC3E}">
        <p14:creationId xmlns:p14="http://schemas.microsoft.com/office/powerpoint/2010/main" val="3677666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11</a:t>
            </a:fld>
            <a:endParaRPr lang="en-US" dirty="0"/>
          </a:p>
        </p:txBody>
      </p:sp>
    </p:spTree>
    <p:extLst>
      <p:ext uri="{BB962C8B-B14F-4D97-AF65-F5344CB8AC3E}">
        <p14:creationId xmlns:p14="http://schemas.microsoft.com/office/powerpoint/2010/main" val="3270909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12</a:t>
            </a:fld>
            <a:endParaRPr lang="en-US" dirty="0"/>
          </a:p>
        </p:txBody>
      </p:sp>
    </p:spTree>
    <p:extLst>
      <p:ext uri="{BB962C8B-B14F-4D97-AF65-F5344CB8AC3E}">
        <p14:creationId xmlns:p14="http://schemas.microsoft.com/office/powerpoint/2010/main" val="3584711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 </a:t>
            </a:r>
            <a:r>
              <a:rPr lang="en-US" dirty="0" err="1"/>
              <a:t>S</a:t>
            </a:r>
            <a:r>
              <a:rPr lang="en-US" dirty="0"/>
              <a:t> C P is an example of a hybridization-based method to detect mutations.  In this case, D N A</a:t>
            </a:r>
            <a:r>
              <a:rPr lang="en-US" baseline="0" dirty="0"/>
              <a:t> sequence is assessed by intrastrand hybridization.</a:t>
            </a:r>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13</a:t>
            </a:fld>
            <a:endParaRPr lang="en-US" dirty="0"/>
          </a:p>
        </p:txBody>
      </p:sp>
    </p:spTree>
    <p:extLst>
      <p:ext uri="{BB962C8B-B14F-4D97-AF65-F5344CB8AC3E}">
        <p14:creationId xmlns:p14="http://schemas.microsoft.com/office/powerpoint/2010/main" val="2346818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Gel- or capillary</a:t>
            </a:r>
            <a:r>
              <a:rPr lang="en-US" baseline="0" dirty="0"/>
              <a:t>-based S </a:t>
            </a:r>
            <a:r>
              <a:rPr lang="en-US" baseline="0" dirty="0" err="1"/>
              <a:t>S</a:t>
            </a:r>
            <a:r>
              <a:rPr lang="en-US" baseline="0" dirty="0"/>
              <a:t> C P results indicate the presence of a mutation but do not identify the specific nucleotide change.</a:t>
            </a:r>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14</a:t>
            </a:fld>
            <a:endParaRPr lang="en-US" dirty="0"/>
          </a:p>
        </p:txBody>
      </p:sp>
    </p:spTree>
    <p:extLst>
      <p:ext uri="{BB962C8B-B14F-4D97-AF65-F5344CB8AC3E}">
        <p14:creationId xmlns:p14="http://schemas.microsoft.com/office/powerpoint/2010/main" val="231097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15</a:t>
            </a:fld>
            <a:endParaRPr lang="en-US" dirty="0"/>
          </a:p>
        </p:txBody>
      </p:sp>
    </p:spTree>
    <p:extLst>
      <p:ext uri="{BB962C8B-B14F-4D97-AF65-F5344CB8AC3E}">
        <p14:creationId xmlns:p14="http://schemas.microsoft.com/office/powerpoint/2010/main" val="684380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16</a:t>
            </a:fld>
            <a:endParaRPr lang="en-US" dirty="0"/>
          </a:p>
        </p:txBody>
      </p:sp>
    </p:spTree>
    <p:extLst>
      <p:ext uri="{BB962C8B-B14F-4D97-AF65-F5344CB8AC3E}">
        <p14:creationId xmlns:p14="http://schemas.microsoft.com/office/powerpoint/2010/main" val="1688359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speed of drop of fluorescence (</a:t>
            </a:r>
            <a:r>
              <a:rPr lang="en-US" dirty="0" err="1"/>
              <a:t>dF</a:t>
            </a:r>
            <a:r>
              <a:rPr lang="en-US" dirty="0"/>
              <a:t>) will be maximal at the T</a:t>
            </a:r>
            <a:r>
              <a:rPr lang="en-US" baseline="-25000" dirty="0"/>
              <a:t>m.</a:t>
            </a:r>
          </a:p>
        </p:txBody>
      </p:sp>
      <p:sp>
        <p:nvSpPr>
          <p:cNvPr id="4" name="Slide Number Placeholder 3"/>
          <p:cNvSpPr>
            <a:spLocks noGrp="1"/>
          </p:cNvSpPr>
          <p:nvPr>
            <p:ph type="sldNum" sz="quarter" idx="10"/>
          </p:nvPr>
        </p:nvSpPr>
        <p:spPr/>
        <p:txBody>
          <a:bodyPr/>
          <a:lstStyle/>
          <a:p>
            <a:fld id="{D1FE3FD1-3D53-424A-A1AD-A3C30BC928DB}" type="slidenum">
              <a:rPr lang="en-US" smtClean="0"/>
              <a:pPr/>
              <a:t>17</a:t>
            </a:fld>
            <a:endParaRPr lang="en-US" dirty="0"/>
          </a:p>
        </p:txBody>
      </p:sp>
    </p:spTree>
    <p:extLst>
      <p:ext uri="{BB962C8B-B14F-4D97-AF65-F5344CB8AC3E}">
        <p14:creationId xmlns:p14="http://schemas.microsoft.com/office/powerpoint/2010/main" val="14052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18</a:t>
            </a:fld>
            <a:endParaRPr lang="en-US" dirty="0"/>
          </a:p>
        </p:txBody>
      </p:sp>
    </p:spTree>
    <p:extLst>
      <p:ext uri="{BB962C8B-B14F-4D97-AF65-F5344CB8AC3E}">
        <p14:creationId xmlns:p14="http://schemas.microsoft.com/office/powerpoint/2010/main" val="867902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arrays,</a:t>
            </a:r>
            <a:r>
              <a:rPr lang="en-US" baseline="0" dirty="0"/>
              <a:t> the sample is applied to multiple probes, allowing a more thorough investigation with multiple gene targets in contrast to a single gene target.</a:t>
            </a:r>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19</a:t>
            </a:fld>
            <a:endParaRPr lang="en-US" dirty="0"/>
          </a:p>
        </p:txBody>
      </p:sp>
    </p:spTree>
    <p:extLst>
      <p:ext uri="{BB962C8B-B14F-4D97-AF65-F5344CB8AC3E}">
        <p14:creationId xmlns:p14="http://schemas.microsoft.com/office/powerpoint/2010/main" val="242695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2</a:t>
            </a:fld>
            <a:endParaRPr lang="en-US" dirty="0"/>
          </a:p>
        </p:txBody>
      </p:sp>
    </p:spTree>
    <p:extLst>
      <p:ext uri="{BB962C8B-B14F-4D97-AF65-F5344CB8AC3E}">
        <p14:creationId xmlns:p14="http://schemas.microsoft.com/office/powerpoint/2010/main" val="3317246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21</a:t>
            </a:fld>
            <a:endParaRPr lang="en-US" dirty="0"/>
          </a:p>
        </p:txBody>
      </p:sp>
    </p:spTree>
    <p:extLst>
      <p:ext uri="{BB962C8B-B14F-4D97-AF65-F5344CB8AC3E}">
        <p14:creationId xmlns:p14="http://schemas.microsoft.com/office/powerpoint/2010/main" val="2255378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3’ end of the primer</a:t>
            </a:r>
            <a:r>
              <a:rPr lang="en-US" baseline="0" dirty="0"/>
              <a:t> has to be complementary to the template. If not, D N A polymerase will not recognize it as a substrate, and the primer will not be extended.</a:t>
            </a:r>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22</a:t>
            </a:fld>
            <a:endParaRPr lang="en-US" dirty="0"/>
          </a:p>
        </p:txBody>
      </p:sp>
    </p:spTree>
    <p:extLst>
      <p:ext uri="{BB962C8B-B14F-4D97-AF65-F5344CB8AC3E}">
        <p14:creationId xmlns:p14="http://schemas.microsoft.com/office/powerpoint/2010/main" val="4223067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primer can</a:t>
            </a:r>
            <a:r>
              <a:rPr lang="en-US" baseline="0" dirty="0"/>
              <a:t> also be</a:t>
            </a:r>
            <a:r>
              <a:rPr lang="en-US" dirty="0"/>
              <a:t> designed with </a:t>
            </a:r>
            <a:r>
              <a:rPr lang="en-US" baseline="0" dirty="0"/>
              <a:t>the 3’ base complementary to the normal sequence. </a:t>
            </a:r>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23</a:t>
            </a:fld>
            <a:endParaRPr lang="en-US" dirty="0"/>
          </a:p>
        </p:txBody>
      </p:sp>
    </p:spTree>
    <p:extLst>
      <p:ext uri="{BB962C8B-B14F-4D97-AF65-F5344CB8AC3E}">
        <p14:creationId xmlns:p14="http://schemas.microsoft.com/office/powerpoint/2010/main" val="3581502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24</a:t>
            </a:fld>
            <a:endParaRPr lang="en-US" dirty="0"/>
          </a:p>
        </p:txBody>
      </p:sp>
    </p:spTree>
    <p:extLst>
      <p:ext uri="{BB962C8B-B14F-4D97-AF65-F5344CB8AC3E}">
        <p14:creationId xmlns:p14="http://schemas.microsoft.com/office/powerpoint/2010/main" val="4153085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Standard P C R will reveal a product from primers ending with a complementary base to the mutant base pair if the mutation is present. For </a:t>
            </a:r>
            <a:r>
              <a:rPr lang="en-US" sz="1200" kern="1200" dirty="0" err="1">
                <a:solidFill>
                  <a:schemeClr val="tx1"/>
                </a:solidFill>
                <a:effectLst/>
                <a:latin typeface="+mn-lt"/>
                <a:ea typeface="+mn-ea"/>
                <a:cs typeface="+mn-cs"/>
              </a:rPr>
              <a:t>qP</a:t>
            </a:r>
            <a:r>
              <a:rPr lang="en-US" sz="1200" kern="1200" dirty="0">
                <a:solidFill>
                  <a:schemeClr val="tx1"/>
                </a:solidFill>
                <a:effectLst/>
                <a:latin typeface="+mn-lt"/>
                <a:ea typeface="+mn-ea"/>
                <a:cs typeface="+mn-cs"/>
              </a:rPr>
              <a:t> C R, the </a:t>
            </a:r>
            <a:r>
              <a:rPr lang="en-US" sz="1200" i="1" kern="1200" dirty="0" err="1">
                <a:solidFill>
                  <a:schemeClr val="tx1"/>
                </a:solidFill>
                <a:effectLst/>
                <a:latin typeface="+mn-lt"/>
                <a:ea typeface="+mn-ea"/>
                <a:cs typeface="+mn-cs"/>
              </a:rPr>
              <a:t>Taq</a:t>
            </a:r>
            <a:r>
              <a:rPr lang="en-US" sz="1200" kern="1200" dirty="0">
                <a:solidFill>
                  <a:schemeClr val="tx1"/>
                </a:solidFill>
                <a:effectLst/>
                <a:latin typeface="+mn-lt"/>
                <a:ea typeface="+mn-ea"/>
                <a:cs typeface="+mn-cs"/>
              </a:rPr>
              <a:t> exonuclease functions only if the probe is matched to the sequence being tested. Probes, complementary to either the normal sequence (left) or the mutant sequence (right), are labeled with different fluors, for example, FAM and VIC, respectively. High FAM indicates a normal sequence, and high VIC indicates a mutant sequence. If both fluors are detected, the test sample is heterozygous.</a:t>
            </a:r>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25</a:t>
            </a:fld>
            <a:endParaRPr lang="en-US" dirty="0"/>
          </a:p>
        </p:txBody>
      </p:sp>
    </p:spTree>
    <p:extLst>
      <p:ext uri="{BB962C8B-B14F-4D97-AF65-F5344CB8AC3E}">
        <p14:creationId xmlns:p14="http://schemas.microsoft.com/office/powerpoint/2010/main" val="138304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26</a:t>
            </a:fld>
            <a:endParaRPr lang="en-US" dirty="0"/>
          </a:p>
        </p:txBody>
      </p:sp>
    </p:spTree>
    <p:extLst>
      <p:ext uri="{BB962C8B-B14F-4D97-AF65-F5344CB8AC3E}">
        <p14:creationId xmlns:p14="http://schemas.microsoft.com/office/powerpoint/2010/main" val="957359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RFLP methods are limited</a:t>
            </a:r>
            <a:r>
              <a:rPr lang="en-US" baseline="0" dirty="0"/>
              <a:t> by the recognition sites of restriction enzymes.</a:t>
            </a:r>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27</a:t>
            </a:fld>
            <a:endParaRPr lang="en-US" dirty="0"/>
          </a:p>
        </p:txBody>
      </p:sp>
    </p:spTree>
    <p:extLst>
      <p:ext uri="{BB962C8B-B14F-4D97-AF65-F5344CB8AC3E}">
        <p14:creationId xmlns:p14="http://schemas.microsoft.com/office/powerpoint/2010/main" val="1390048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28</a:t>
            </a:fld>
            <a:endParaRPr lang="en-US" dirty="0"/>
          </a:p>
        </p:txBody>
      </p:sp>
    </p:spTree>
    <p:extLst>
      <p:ext uri="{BB962C8B-B14F-4D97-AF65-F5344CB8AC3E}">
        <p14:creationId xmlns:p14="http://schemas.microsoft.com/office/powerpoint/2010/main" val="603133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Normal (left) and mutant (right) transcription templates covering the area to be screened are produced by P C R with tailed primers carrying promoter sequences. R N A polymerase then transcribes the P C R products. The transcripts are denatured and reannealed, forming heteroduplexes between normal and mutant transcripts. R N </a:t>
            </a:r>
            <a:r>
              <a:rPr lang="en-US" sz="1200" kern="1200" dirty="0" err="1">
                <a:solidFill>
                  <a:schemeClr val="tx1"/>
                </a:solidFill>
                <a:effectLst/>
                <a:latin typeface="+mn-lt"/>
                <a:ea typeface="+mn-ea"/>
                <a:cs typeface="+mn-cs"/>
              </a:rPr>
              <a:t>Ase</a:t>
            </a:r>
            <a:r>
              <a:rPr lang="en-US" sz="1200" kern="1200" dirty="0">
                <a:solidFill>
                  <a:schemeClr val="tx1"/>
                </a:solidFill>
                <a:effectLst/>
                <a:latin typeface="+mn-lt"/>
                <a:ea typeface="+mn-ea"/>
                <a:cs typeface="+mn-cs"/>
              </a:rPr>
              <a:t> cleavage products can be resolved on native agarose gels.</a:t>
            </a:r>
          </a:p>
          <a:p>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29</a:t>
            </a:fld>
            <a:endParaRPr lang="en-US" dirty="0"/>
          </a:p>
        </p:txBody>
      </p:sp>
    </p:spTree>
    <p:extLst>
      <p:ext uri="{BB962C8B-B14F-4D97-AF65-F5344CB8AC3E}">
        <p14:creationId xmlns:p14="http://schemas.microsoft.com/office/powerpoint/2010/main" val="490616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30</a:t>
            </a:fld>
            <a:endParaRPr lang="en-US" dirty="0"/>
          </a:p>
        </p:txBody>
      </p:sp>
    </p:spTree>
    <p:extLst>
      <p:ext uri="{BB962C8B-B14F-4D97-AF65-F5344CB8AC3E}">
        <p14:creationId xmlns:p14="http://schemas.microsoft.com/office/powerpoint/2010/main" val="399769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3</a:t>
            </a:fld>
            <a:endParaRPr lang="en-US" dirty="0"/>
          </a:p>
        </p:txBody>
      </p:sp>
    </p:spTree>
    <p:extLst>
      <p:ext uri="{BB962C8B-B14F-4D97-AF65-F5344CB8AC3E}">
        <p14:creationId xmlns:p14="http://schemas.microsoft.com/office/powerpoint/2010/main" val="3130844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Hybridization of supplied probe and anchor sequences to the input template (upper left) forms a structure that is the substrate for the cleavage enzyme. The enzyme removes the flap sequences, which form another hybridization structure with the labeled probe. The second cleavage releases the fluorescent dye from the vicinity of the quencher on the probe, a fluorescent signal. If the template does not match the probe in the first hybridization (upper right), no cleavage occurs.</a:t>
            </a:r>
          </a:p>
        </p:txBody>
      </p:sp>
      <p:sp>
        <p:nvSpPr>
          <p:cNvPr id="4" name="Slide Number Placeholder 3"/>
          <p:cNvSpPr>
            <a:spLocks noGrp="1"/>
          </p:cNvSpPr>
          <p:nvPr>
            <p:ph type="sldNum" sz="quarter" idx="10"/>
          </p:nvPr>
        </p:nvSpPr>
        <p:spPr/>
        <p:txBody>
          <a:bodyPr/>
          <a:lstStyle/>
          <a:p>
            <a:fld id="{D1FE3FD1-3D53-424A-A1AD-A3C30BC928DB}" type="slidenum">
              <a:rPr lang="en-US" smtClean="0"/>
              <a:pPr/>
              <a:t>31</a:t>
            </a:fld>
            <a:endParaRPr lang="en-US" dirty="0"/>
          </a:p>
        </p:txBody>
      </p:sp>
    </p:spTree>
    <p:extLst>
      <p:ext uri="{BB962C8B-B14F-4D97-AF65-F5344CB8AC3E}">
        <p14:creationId xmlns:p14="http://schemas.microsoft.com/office/powerpoint/2010/main" val="3923213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32</a:t>
            </a:fld>
            <a:endParaRPr lang="en-US" dirty="0"/>
          </a:p>
        </p:txBody>
      </p:sp>
    </p:spTree>
    <p:extLst>
      <p:ext uri="{BB962C8B-B14F-4D97-AF65-F5344CB8AC3E}">
        <p14:creationId xmlns:p14="http://schemas.microsoft.com/office/powerpoint/2010/main" val="651186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use of approved mutation</a:t>
            </a:r>
            <a:r>
              <a:rPr lang="en-US" baseline="0" dirty="0"/>
              <a:t> nomenclature is recommended for reporting results. A nucleic acid change is indicated by the location of the original base, an arrow, and the replacement base.  An amino acid change is indicated by the original amino acid (single-letter code), location in the protein sequence, and then the replacement amino acid. “c.” indicates complementary D N A, “g.” indicates genomic D N A (with introns), and “p.” indicates protein. Updates and further formatting for deletions, insertions, terminations, frameshifts (fs), and more complex changes can be found at mutnomen.com.</a:t>
            </a:r>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33</a:t>
            </a:fld>
            <a:endParaRPr lang="en-US" dirty="0"/>
          </a:p>
        </p:txBody>
      </p:sp>
    </p:spTree>
    <p:extLst>
      <p:ext uri="{BB962C8B-B14F-4D97-AF65-F5344CB8AC3E}">
        <p14:creationId xmlns:p14="http://schemas.microsoft.com/office/powerpoint/2010/main" val="2837196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34</a:t>
            </a:fld>
            <a:endParaRPr lang="en-US" dirty="0"/>
          </a:p>
        </p:txBody>
      </p:sp>
    </p:spTree>
    <p:extLst>
      <p:ext uri="{BB962C8B-B14F-4D97-AF65-F5344CB8AC3E}">
        <p14:creationId xmlns:p14="http://schemas.microsoft.com/office/powerpoint/2010/main" val="3719998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36</a:t>
            </a:fld>
            <a:endParaRPr lang="en-US" dirty="0"/>
          </a:p>
        </p:txBody>
      </p:sp>
    </p:spTree>
    <p:extLst>
      <p:ext uri="{BB962C8B-B14F-4D97-AF65-F5344CB8AC3E}">
        <p14:creationId xmlns:p14="http://schemas.microsoft.com/office/powerpoint/2010/main" val="2381418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Biochemical</a:t>
            </a:r>
            <a:r>
              <a:rPr lang="en-US" baseline="0" dirty="0"/>
              <a:t> methods can detect changes in D N A or R N A sequence as well as changes in protein sequence.</a:t>
            </a:r>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4</a:t>
            </a:fld>
            <a:endParaRPr lang="en-US" dirty="0"/>
          </a:p>
        </p:txBody>
      </p:sp>
    </p:spTree>
    <p:extLst>
      <p:ext uri="{BB962C8B-B14F-4D97-AF65-F5344CB8AC3E}">
        <p14:creationId xmlns:p14="http://schemas.microsoft.com/office/powerpoint/2010/main" val="2399401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Antibodies used</a:t>
            </a:r>
            <a:r>
              <a:rPr lang="en-US" baseline="0" dirty="0"/>
              <a:t> for these assays are usually monoclonal, that is, produced from selected and cloned cell lines that produce only that antibody.</a:t>
            </a:r>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5</a:t>
            </a:fld>
            <a:endParaRPr lang="en-US" dirty="0"/>
          </a:p>
        </p:txBody>
      </p:sp>
    </p:spTree>
    <p:extLst>
      <p:ext uri="{BB962C8B-B14F-4D97-AF65-F5344CB8AC3E}">
        <p14:creationId xmlns:p14="http://schemas.microsoft.com/office/powerpoint/2010/main" val="349857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For antibody detection, antigen is immobilized and bound to specific antibody, if present, which is detected with AP-conjugated secondary antibody (A). Antigen may also be detected with immobilized antibodies to IgM or IgG, which will capture antigen for detection with enzyme conjugate (B).</a:t>
            </a:r>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6</a:t>
            </a:fld>
            <a:endParaRPr lang="en-US" dirty="0"/>
          </a:p>
        </p:txBody>
      </p:sp>
    </p:spTree>
    <p:extLst>
      <p:ext uri="{BB962C8B-B14F-4D97-AF65-F5344CB8AC3E}">
        <p14:creationId xmlns:p14="http://schemas.microsoft.com/office/powerpoint/2010/main" val="230130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Particles are separated</a:t>
            </a:r>
            <a:r>
              <a:rPr lang="en-US" baseline="0" dirty="0"/>
              <a:t> according to their size by sieving through defined solid and liquid phases. A solid phase may have pores in which small particles collect and separate from large particles that move more quickly around the matrix.  Matrices and solvents may exploit charge or hydrophobicity to separate specific molecules. H P L C </a:t>
            </a:r>
            <a:r>
              <a:rPr lang="en-US" sz="1200" kern="1200" dirty="0">
                <a:solidFill>
                  <a:schemeClr val="tx1"/>
                </a:solidFill>
                <a:latin typeface="+mn-lt"/>
                <a:ea typeface="+mn-ea"/>
                <a:cs typeface="+mn-cs"/>
              </a:rPr>
              <a:t>is the basis for separation/analysis instruments such as amino acid analyzers. It </a:t>
            </a:r>
            <a:r>
              <a:rPr lang="en-US" baseline="0" dirty="0"/>
              <a:t>may also be used as a preparatory step for further analysis by mass spectrometry. </a:t>
            </a:r>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7</a:t>
            </a:fld>
            <a:endParaRPr lang="en-US" dirty="0"/>
          </a:p>
        </p:txBody>
      </p:sp>
    </p:spTree>
    <p:extLst>
      <p:ext uri="{BB962C8B-B14F-4D97-AF65-F5344CB8AC3E}">
        <p14:creationId xmlns:p14="http://schemas.microsoft.com/office/powerpoint/2010/main" val="229745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Gas chromatography produces</a:t>
            </a:r>
            <a:r>
              <a:rPr lang="en-US" baseline="0" dirty="0"/>
              <a:t> a chromatogram that is specific to each molecule or mixture. </a:t>
            </a:r>
            <a:r>
              <a:rPr lang="en-US" sz="1200" kern="1200" dirty="0">
                <a:solidFill>
                  <a:schemeClr val="tx1"/>
                </a:solidFill>
                <a:latin typeface="+mn-lt"/>
                <a:ea typeface="+mn-ea"/>
                <a:cs typeface="+mn-cs"/>
              </a:rPr>
              <a:t>G C is used for the detection of drugs and poisons and their metabolites in biological samples.</a:t>
            </a:r>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8</a:t>
            </a:fld>
            <a:endParaRPr lang="en-US" dirty="0"/>
          </a:p>
        </p:txBody>
      </p:sp>
    </p:spTree>
    <p:extLst>
      <p:ext uri="{BB962C8B-B14F-4D97-AF65-F5344CB8AC3E}">
        <p14:creationId xmlns:p14="http://schemas.microsoft.com/office/powerpoint/2010/main" val="273305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 A L D I time of flight (M A L D I-TOF)</a:t>
            </a:r>
            <a:r>
              <a:rPr lang="en-US" baseline="0" dirty="0"/>
              <a:t> separates and identifies peptides and nucleic acids by size and charge. Spectra or peak patterns of particles detected over time are characteristic of the source proteins.</a:t>
            </a:r>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pPr/>
              <a:t>9</a:t>
            </a:fld>
            <a:endParaRPr lang="en-US" dirty="0"/>
          </a:p>
        </p:txBody>
      </p:sp>
    </p:spTree>
    <p:extLst>
      <p:ext uri="{BB962C8B-B14F-4D97-AF65-F5344CB8AC3E}">
        <p14:creationId xmlns:p14="http://schemas.microsoft.com/office/powerpoint/2010/main" val="290642815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13" name="Picture Placeholder 11"/>
          <p:cNvSpPr>
            <a:spLocks noGrp="1"/>
          </p:cNvSpPr>
          <p:nvPr>
            <p:ph type="pic" sz="quarter" idx="13" hasCustomPrompt="1"/>
          </p:nvPr>
        </p:nvSpPr>
        <p:spPr>
          <a:xfrm>
            <a:off x="2689302" y="228600"/>
            <a:ext cx="3733800" cy="4267200"/>
          </a:xfrm>
        </p:spPr>
        <p:txBody>
          <a:bodyPr rtlCol="0">
            <a:normAutofit/>
          </a:bodyPr>
          <a:lstStyle>
            <a:lvl1pPr>
              <a:defRPr/>
            </a:lvl1pPr>
          </a:lstStyle>
          <a:p>
            <a:pPr lvl="0"/>
            <a:r>
              <a:rPr lang="en-US" noProof="0" dirty="0"/>
              <a:t>Click icon to add cover image</a:t>
            </a:r>
          </a:p>
        </p:txBody>
      </p:sp>
      <p:sp>
        <p:nvSpPr>
          <p:cNvPr id="14" name="Rectangle 13"/>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©2019 F.A. Davis Company</a:t>
            </a:r>
          </a:p>
        </p:txBody>
      </p:sp>
      <p:pic>
        <p:nvPicPr>
          <p:cNvPr id="10"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4"/>
          <a:stretch>
            <a:fillRect/>
          </a:stretch>
        </p:blipFill>
        <p:spPr>
          <a:xfrm>
            <a:off x="0" y="6426743"/>
            <a:ext cx="9169400" cy="48773"/>
          </a:xfrm>
          <a:prstGeom prst="rect">
            <a:avLst/>
          </a:prstGeom>
        </p:spPr>
      </p:pic>
    </p:spTree>
    <p:extLst>
      <p:ext uri="{BB962C8B-B14F-4D97-AF65-F5344CB8AC3E}">
        <p14:creationId xmlns:p14="http://schemas.microsoft.com/office/powerpoint/2010/main" val="265955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8229600" cy="10779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2"/>
          </p:nvPr>
        </p:nvSpPr>
        <p:spPr>
          <a:xfrm>
            <a:off x="457200" y="2971801"/>
            <a:ext cx="8229600" cy="1371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3"/>
          </p:nvPr>
        </p:nvSpPr>
        <p:spPr>
          <a:xfrm>
            <a:off x="457200" y="4495802"/>
            <a:ext cx="8229600" cy="1371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81309590"/>
      </p:ext>
    </p:extLst>
  </p:cSld>
  <p:clrMapOvr>
    <a:masterClrMapping/>
  </p:clrMapOvr>
  <p:extLst mod="1">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457200" y="1218935"/>
            <a:ext cx="8229600" cy="10779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2"/>
          </p:nvPr>
        </p:nvSpPr>
        <p:spPr>
          <a:xfrm>
            <a:off x="457200" y="2449287"/>
            <a:ext cx="8229600" cy="1371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3"/>
          </p:nvPr>
        </p:nvSpPr>
        <p:spPr>
          <a:xfrm>
            <a:off x="457200" y="3973288"/>
            <a:ext cx="8229600" cy="1371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Content Placeholder 2"/>
          <p:cNvSpPr>
            <a:spLocks noGrp="1"/>
          </p:cNvSpPr>
          <p:nvPr>
            <p:ph idx="14"/>
          </p:nvPr>
        </p:nvSpPr>
        <p:spPr>
          <a:xfrm>
            <a:off x="457200" y="5450114"/>
            <a:ext cx="8229600" cy="798286"/>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74617486"/>
      </p:ext>
    </p:extLst>
  </p:cSld>
  <p:clrMapOvr>
    <a:masterClrMapping/>
  </p:clrMapOvr>
  <p:extLst mod="1">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Bulleted Lists">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756356" y="1143001"/>
            <a:ext cx="4038600" cy="4191000"/>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023556" y="1143000"/>
            <a:ext cx="4038600" cy="4191001"/>
          </a:xfrm>
        </p:spPr>
        <p:txBody>
          <a:bodyPr>
            <a:normAutofit/>
          </a:bodyPr>
          <a:lstStyle>
            <a:lvl1pPr marL="282575" indent="-282575">
              <a:defRPr lang="en-US" sz="2800" kern="2000" dirty="0" smtClean="0">
                <a:solidFill>
                  <a:schemeClr val="tx1">
                    <a:lumMod val="75000"/>
                  </a:schemeClr>
                </a:solidFill>
                <a:latin typeface="+mn-lt"/>
                <a:ea typeface="+mn-ea"/>
                <a:cs typeface="+mn-cs"/>
              </a:defRPr>
            </a:lvl1pPr>
            <a:lvl2pPr marL="511175" indent="-220663">
              <a:defRPr lang="en-US" sz="2400" kern="1200" dirty="0" smtClean="0">
                <a:solidFill>
                  <a:schemeClr val="tx1">
                    <a:lumMod val="75000"/>
                  </a:schemeClr>
                </a:solidFill>
                <a:latin typeface="+mn-lt"/>
                <a:ea typeface="+mn-ea"/>
                <a:cs typeface="+mn-cs"/>
              </a:defRPr>
            </a:lvl2pPr>
            <a:lvl3pPr marL="804863" indent="-293688">
              <a:defRPr lang="en-US" sz="2000" kern="1200" baseline="0" dirty="0" smtClean="0">
                <a:solidFill>
                  <a:schemeClr val="tx1">
                    <a:lumMod val="75000"/>
                  </a:schemeClr>
                </a:solidFill>
                <a:latin typeface="+mn-lt"/>
                <a:ea typeface="+mn-ea"/>
                <a:cs typeface="+mn-cs"/>
              </a:defRPr>
            </a:lvl3pPr>
            <a:lvl4pPr marL="1089025" indent="-285750">
              <a:buFont typeface="Wingdings" panose="05000000000000000000" pitchFamily="2" charset="2"/>
              <a:buChar char="§"/>
              <a:defRPr lang="en-US" sz="1800" kern="1200" dirty="0" smtClean="0">
                <a:solidFill>
                  <a:schemeClr val="tx1">
                    <a:lumMod val="75000"/>
                  </a:schemeClr>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3"/>
          </p:nvPr>
        </p:nvSpPr>
        <p:spPr>
          <a:xfrm>
            <a:off x="762000" y="5486400"/>
            <a:ext cx="8229600" cy="761998"/>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59034639"/>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Bulleted Lists">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756356" y="1143000"/>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023556" y="1143000"/>
            <a:ext cx="4038600" cy="4525963"/>
          </a:xfrm>
        </p:spPr>
        <p:txBody>
          <a:bodyPr>
            <a:normAutofit/>
          </a:bodyPr>
          <a:lstStyle>
            <a:lvl1pPr marL="282575" indent="-282575">
              <a:defRPr lang="en-US" sz="2800" kern="2000" dirty="0" smtClean="0">
                <a:solidFill>
                  <a:schemeClr val="tx1">
                    <a:lumMod val="75000"/>
                  </a:schemeClr>
                </a:solidFill>
                <a:latin typeface="+mn-lt"/>
                <a:ea typeface="+mn-ea"/>
                <a:cs typeface="+mn-cs"/>
              </a:defRPr>
            </a:lvl1pPr>
            <a:lvl2pPr marL="511175" indent="-220663">
              <a:defRPr lang="en-US" sz="2400" kern="1200" dirty="0" smtClean="0">
                <a:solidFill>
                  <a:schemeClr val="tx1">
                    <a:lumMod val="75000"/>
                  </a:schemeClr>
                </a:solidFill>
                <a:latin typeface="+mn-lt"/>
                <a:ea typeface="+mn-ea"/>
                <a:cs typeface="+mn-cs"/>
              </a:defRPr>
            </a:lvl2pPr>
            <a:lvl3pPr marL="804863" indent="-293688">
              <a:defRPr lang="en-US" sz="2000" kern="1200" baseline="0" dirty="0" smtClean="0">
                <a:solidFill>
                  <a:schemeClr val="tx1">
                    <a:lumMod val="75000"/>
                  </a:schemeClr>
                </a:solidFill>
                <a:latin typeface="+mn-lt"/>
                <a:ea typeface="+mn-ea"/>
                <a:cs typeface="+mn-cs"/>
              </a:defRPr>
            </a:lvl3pPr>
            <a:lvl4pPr marL="1089025" indent="-285750">
              <a:buFont typeface="Wingdings" panose="05000000000000000000" pitchFamily="2" charset="2"/>
              <a:buChar char="§"/>
              <a:defRPr lang="en-US" sz="1800" kern="1200" dirty="0" smtClean="0">
                <a:solidFill>
                  <a:schemeClr val="tx1">
                    <a:lumMod val="75000"/>
                  </a:schemeClr>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47304010"/>
      </p:ext>
    </p:extLst>
  </p:cSld>
  <p:clrMapOvr>
    <a:masterClrMapping/>
  </p:clrMapOvr>
  <p:extLst mod="1">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Bulleted Lists with Heads">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5" hasCustomPrompt="1"/>
          </p:nvPr>
        </p:nvSpPr>
        <p:spPr>
          <a:xfrm>
            <a:off x="755650" y="1173163"/>
            <a:ext cx="4044950" cy="639762"/>
          </a:xfrm>
        </p:spPr>
        <p:txBody>
          <a:bodyPr/>
          <a:lstStyle>
            <a:lvl1pPr marL="0" indent="0">
              <a:buNone/>
              <a:defRPr sz="2800" b="1"/>
            </a:lvl1pPr>
          </a:lstStyle>
          <a:p>
            <a:pPr lvl="0"/>
            <a:r>
              <a:rPr lang="en-US" dirty="0"/>
              <a:t>Click to add text</a:t>
            </a:r>
          </a:p>
        </p:txBody>
      </p:sp>
      <p:sp>
        <p:nvSpPr>
          <p:cNvPr id="7" name="Content Placeholder 6"/>
          <p:cNvSpPr>
            <a:spLocks noGrp="1"/>
          </p:cNvSpPr>
          <p:nvPr>
            <p:ph sz="quarter" idx="16"/>
          </p:nvPr>
        </p:nvSpPr>
        <p:spPr>
          <a:xfrm>
            <a:off x="755650" y="1901825"/>
            <a:ext cx="4044950" cy="3962400"/>
          </a:xfrm>
        </p:spPr>
        <p:txBody>
          <a:bodyPr/>
          <a:lstStyle>
            <a:lvl1pPr marL="237744">
              <a:defRPr sz="2800"/>
            </a:lvl1pPr>
            <a:lvl2pPr marL="457200" indent="-219456">
              <a:defRPr sz="2400"/>
            </a:lvl2pPr>
            <a:lvl3pPr marL="685800" indent="-237744">
              <a:defRPr sz="2000"/>
            </a:lvl3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7" hasCustomPrompt="1"/>
          </p:nvPr>
        </p:nvSpPr>
        <p:spPr>
          <a:xfrm>
            <a:off x="4953000" y="1181100"/>
            <a:ext cx="4038600" cy="660400"/>
          </a:xfrm>
        </p:spPr>
        <p:txBody>
          <a:bodyPr/>
          <a:lstStyle>
            <a:lvl1pPr marL="0" indent="0">
              <a:buNone/>
              <a:defRPr sz="2800" b="1"/>
            </a:lvl1pPr>
          </a:lstStyle>
          <a:p>
            <a:pPr lvl="0"/>
            <a:r>
              <a:rPr lang="en-US" dirty="0"/>
              <a:t>Click to add text</a:t>
            </a:r>
          </a:p>
        </p:txBody>
      </p:sp>
      <p:sp>
        <p:nvSpPr>
          <p:cNvPr id="13" name="Content Placeholder 12"/>
          <p:cNvSpPr>
            <a:spLocks noGrp="1"/>
          </p:cNvSpPr>
          <p:nvPr>
            <p:ph sz="quarter" idx="18"/>
          </p:nvPr>
        </p:nvSpPr>
        <p:spPr>
          <a:xfrm>
            <a:off x="4953000" y="1901825"/>
            <a:ext cx="4038600" cy="3962400"/>
          </a:xfrm>
        </p:spPr>
        <p:txBody>
          <a:bodyPr/>
          <a:lstStyle>
            <a:lvl1pPr marL="237744" indent="-274320">
              <a:defRPr sz="2800"/>
            </a:lvl1pPr>
            <a:lvl2pPr marL="457200" indent="-219456">
              <a:defRPr sz="2400"/>
            </a:lvl2pPr>
            <a:lvl3pPr marL="685800" indent="-237744">
              <a:defRPr sz="20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38424730"/>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and Figure">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762000" y="1219200"/>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2"/>
          </p:nvPr>
        </p:nvSpPr>
        <p:spPr>
          <a:xfrm>
            <a:off x="4953000" y="1219200"/>
            <a:ext cx="3733800" cy="4526280"/>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75367672"/>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Picture Placeholder 6"/>
          <p:cNvSpPr>
            <a:spLocks noGrp="1"/>
          </p:cNvSpPr>
          <p:nvPr>
            <p:ph type="pic" sz="quarter" idx="13"/>
          </p:nvPr>
        </p:nvSpPr>
        <p:spPr>
          <a:xfrm>
            <a:off x="762000" y="1326995"/>
            <a:ext cx="3505200" cy="4540405"/>
          </a:xfrm>
        </p:spPr>
        <p:txBody>
          <a:bodyPr rtlCol="0">
            <a:normAutofit/>
          </a:bodyPr>
          <a:lstStyle/>
          <a:p>
            <a:pPr lvl="0"/>
            <a:r>
              <a:rPr lang="en-US" noProof="0"/>
              <a:t>Click icon to add picture</a:t>
            </a:r>
            <a:endParaRPr lang="en-US" noProof="0" dirty="0"/>
          </a:p>
        </p:txBody>
      </p:sp>
      <p:sp>
        <p:nvSpPr>
          <p:cNvPr id="6" name="Text Placeholder 5"/>
          <p:cNvSpPr>
            <a:spLocks noGrp="1"/>
          </p:cNvSpPr>
          <p:nvPr>
            <p:ph type="body" sz="quarter" idx="16" hasCustomPrompt="1"/>
          </p:nvPr>
        </p:nvSpPr>
        <p:spPr>
          <a:xfrm>
            <a:off x="4495800" y="3200400"/>
            <a:ext cx="4495800" cy="838200"/>
          </a:xfrm>
        </p:spPr>
        <p:txBody>
          <a:bodyPr/>
          <a:lstStyle>
            <a:lvl1pPr marL="346075" indent="0">
              <a:buNone/>
              <a:defRPr/>
            </a:lvl1pPr>
          </a:lstStyle>
          <a:p>
            <a:pPr lvl="0"/>
            <a:r>
              <a:rPr lang="en-US" dirty="0"/>
              <a:t>Click to add Caption</a:t>
            </a:r>
          </a:p>
        </p:txBody>
      </p:sp>
    </p:spTree>
    <p:extLst>
      <p:ext uri="{BB962C8B-B14F-4D97-AF65-F5344CB8AC3E}">
        <p14:creationId xmlns:p14="http://schemas.microsoft.com/office/powerpoint/2010/main" val="1351710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able Placeholder 7"/>
          <p:cNvSpPr>
            <a:spLocks noGrp="1"/>
          </p:cNvSpPr>
          <p:nvPr>
            <p:ph type="tbl" sz="quarter" idx="14"/>
          </p:nvPr>
        </p:nvSpPr>
        <p:spPr>
          <a:xfrm>
            <a:off x="762000" y="1338147"/>
            <a:ext cx="7620000" cy="4572000"/>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48584152"/>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0" hasCustomPrompt="1"/>
          </p:nvPr>
        </p:nvSpPr>
        <p:spPr>
          <a:xfrm>
            <a:off x="457200" y="1181100"/>
            <a:ext cx="8534400" cy="457200"/>
          </a:xfrm>
        </p:spPr>
        <p:txBody>
          <a:bodyPr/>
          <a:lstStyle>
            <a:lvl1pPr marL="346075" indent="0">
              <a:buNone/>
              <a:defRPr b="1"/>
            </a:lvl1pPr>
          </a:lstStyle>
          <a:p>
            <a:pPr lvl="0"/>
            <a:r>
              <a:rPr lang="en-US" dirty="0"/>
              <a:t>Click to add Question</a:t>
            </a:r>
          </a:p>
        </p:txBody>
      </p:sp>
      <p:sp>
        <p:nvSpPr>
          <p:cNvPr id="9" name="Content Placeholder 8"/>
          <p:cNvSpPr>
            <a:spLocks noGrp="1"/>
          </p:cNvSpPr>
          <p:nvPr>
            <p:ph sz="quarter" idx="11"/>
          </p:nvPr>
        </p:nvSpPr>
        <p:spPr>
          <a:xfrm>
            <a:off x="457200" y="2057400"/>
            <a:ext cx="8534400" cy="4038600"/>
          </a:xfrm>
        </p:spPr>
        <p:txBody>
          <a:bodyPr/>
          <a:lstStyle>
            <a:lvl1pPr marL="860425" indent="-514350">
              <a:buFont typeface="+mj-lt"/>
              <a:buAutoNum type="alphaUcPeriod"/>
              <a:defRPr/>
            </a:lvl1pPr>
          </a:lstStyle>
          <a:p>
            <a:pPr lvl="0"/>
            <a:r>
              <a:rPr lang="en-US"/>
              <a:t>Click to edit Master text styles</a:t>
            </a:r>
          </a:p>
        </p:txBody>
      </p:sp>
    </p:spTree>
    <p:extLst>
      <p:ext uri="{BB962C8B-B14F-4D97-AF65-F5344CB8AC3E}">
        <p14:creationId xmlns:p14="http://schemas.microsoft.com/office/powerpoint/2010/main" val="2175702165"/>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nswer">
    <p:spTree>
      <p:nvGrpSpPr>
        <p:cNvPr id="1" name=""/>
        <p:cNvGrpSpPr/>
        <p:nvPr/>
      </p:nvGrpSpPr>
      <p:grpSpPr>
        <a:xfrm>
          <a:off x="0" y="0"/>
          <a:ext cx="0" cy="0"/>
          <a:chOff x="0" y="0"/>
          <a:chExt cx="0" cy="0"/>
        </a:xfrm>
      </p:grpSpPr>
      <p:sp>
        <p:nvSpPr>
          <p:cNvPr id="5"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9" name="Text Placeholder 8"/>
          <p:cNvSpPr>
            <a:spLocks noGrp="1"/>
          </p:cNvSpPr>
          <p:nvPr>
            <p:ph type="body" sz="quarter" idx="10" hasCustomPrompt="1"/>
          </p:nvPr>
        </p:nvSpPr>
        <p:spPr>
          <a:xfrm>
            <a:off x="457200" y="1219200"/>
            <a:ext cx="8534400" cy="381000"/>
          </a:xfrm>
        </p:spPr>
        <p:txBody>
          <a:bodyPr/>
          <a:lstStyle>
            <a:lvl1pPr marL="346075" indent="0">
              <a:buNone/>
              <a:defRPr/>
            </a:lvl1pPr>
          </a:lstStyle>
          <a:p>
            <a:pPr lvl="0"/>
            <a:r>
              <a:rPr lang="en-US" dirty="0"/>
              <a:t>Click to answer</a:t>
            </a:r>
          </a:p>
        </p:txBody>
      </p:sp>
      <p:sp>
        <p:nvSpPr>
          <p:cNvPr id="13" name="Content Placeholder 12"/>
          <p:cNvSpPr>
            <a:spLocks noGrp="1"/>
          </p:cNvSpPr>
          <p:nvPr>
            <p:ph sz="quarter" idx="11"/>
          </p:nvPr>
        </p:nvSpPr>
        <p:spPr>
          <a:xfrm>
            <a:off x="457200" y="2057400"/>
            <a:ext cx="8534400" cy="4038600"/>
          </a:xfrm>
        </p:spPr>
        <p:txBody>
          <a:bodyPr/>
          <a:lstStyle>
            <a:lvl1pPr marL="346075" indent="0">
              <a:buNone/>
              <a:defRPr/>
            </a:lvl1pPr>
          </a:lstStyle>
          <a:p>
            <a:pPr lvl="0"/>
            <a:r>
              <a:rPr lang="en-US"/>
              <a:t>Click to edit Master text styles</a:t>
            </a:r>
          </a:p>
        </p:txBody>
      </p:sp>
    </p:spTree>
    <p:extLst>
      <p:ext uri="{BB962C8B-B14F-4D97-AF65-F5344CB8AC3E}">
        <p14:creationId xmlns:p14="http://schemas.microsoft.com/office/powerpoint/2010/main" val="1295770433"/>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and Titl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1790700" y="1828800"/>
            <a:ext cx="5562600" cy="457200"/>
          </a:xfrm>
        </p:spPr>
        <p:txBody>
          <a:bodyPr anchor="ctr">
            <a:noAutofit/>
          </a:bodyPr>
          <a:lstStyle>
            <a:lvl1pPr marL="0" indent="0" algn="ctr">
              <a:buFontTx/>
              <a:buNone/>
              <a:defRPr sz="3200"/>
            </a:lvl1pPr>
            <a:lvl2pPr marL="623887" indent="0">
              <a:buFontTx/>
              <a:buNone/>
              <a:defRPr/>
            </a:lvl2pPr>
            <a:lvl3pPr marL="969962" indent="0">
              <a:buFontTx/>
              <a:buNone/>
              <a:defRPr/>
            </a:lvl3pPr>
            <a:lvl4pPr marL="1371600" indent="0">
              <a:buFontTx/>
              <a:buNone/>
              <a:defRPr/>
            </a:lvl4pPr>
            <a:lvl5pPr marL="1828800" indent="0">
              <a:buFontTx/>
              <a:buNone/>
              <a:defRPr/>
            </a:lvl5pPr>
          </a:lstStyle>
          <a:p>
            <a:pPr lvl="0"/>
            <a:r>
              <a:rPr lang="en-US" dirty="0"/>
              <a:t>Chapter #</a:t>
            </a:r>
          </a:p>
        </p:txBody>
      </p:sp>
      <p:sp>
        <p:nvSpPr>
          <p:cNvPr id="2" name="Title 1"/>
          <p:cNvSpPr>
            <a:spLocks noGrp="1"/>
          </p:cNvSpPr>
          <p:nvPr>
            <p:ph type="ctrTitle" hasCustomPrompt="1"/>
          </p:nvPr>
        </p:nvSpPr>
        <p:spPr>
          <a:xfrm>
            <a:off x="685800" y="2831169"/>
            <a:ext cx="7772400" cy="646331"/>
          </a:xfrm>
        </p:spPr>
        <p:txBody>
          <a:bodyPr/>
          <a:lstStyle>
            <a:lvl1pPr marL="0" algn="ctr" defTabSz="914400" rtl="0" eaLnBrk="1" latinLnBrk="0" hangingPunct="1">
              <a:defRPr lang="en-US" sz="4000" kern="1200" dirty="0">
                <a:solidFill>
                  <a:srgbClr val="737373"/>
                </a:solidFill>
                <a:latin typeface="+mn-lt"/>
                <a:ea typeface="+mn-ea"/>
                <a:cs typeface="+mn-cs"/>
              </a:defRPr>
            </a:lvl1pPr>
          </a:lstStyle>
          <a:p>
            <a:r>
              <a:rPr lang="en-US" dirty="0"/>
              <a:t>Click to add Chapter Title</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©2019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Tree>
    <p:extLst>
      <p:ext uri="{BB962C8B-B14F-4D97-AF65-F5344CB8AC3E}">
        <p14:creationId xmlns:p14="http://schemas.microsoft.com/office/powerpoint/2010/main" val="320890419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ickerCheck">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Click to edit Master text styles</a:t>
            </a:r>
          </a:p>
        </p:txBody>
      </p:sp>
      <p:sp>
        <p:nvSpPr>
          <p:cNvPr id="3" name="Content Placeholder 2"/>
          <p:cNvSpPr>
            <a:spLocks noGrp="1"/>
          </p:cNvSpPr>
          <p:nvPr>
            <p:ph idx="1"/>
          </p:nvPr>
        </p:nvSpPr>
        <p:spPr>
          <a:xfrm>
            <a:off x="457200" y="1763751"/>
            <a:ext cx="8229600" cy="4068763"/>
          </a:xfrm>
        </p:spPr>
        <p:txBody>
          <a:bodyPr/>
          <a:lstStyle>
            <a:lvl1pPr marL="860425" indent="-514350">
              <a:buFont typeface="+mj-lt"/>
              <a:buAutoNum type="alphaUcPeriod"/>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Click to edit Master text styles</a:t>
            </a:r>
          </a:p>
        </p:txBody>
      </p:sp>
    </p:spTree>
    <p:extLst>
      <p:ext uri="{BB962C8B-B14F-4D97-AF65-F5344CB8AC3E}">
        <p14:creationId xmlns:p14="http://schemas.microsoft.com/office/powerpoint/2010/main" val="3217463967"/>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lickerCheck">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Click to edit Master text styles</a:t>
            </a:r>
          </a:p>
        </p:txBody>
      </p:sp>
      <p:sp>
        <p:nvSpPr>
          <p:cNvPr id="3" name="Content Placeholder 2"/>
          <p:cNvSpPr>
            <a:spLocks noGrp="1"/>
          </p:cNvSpPr>
          <p:nvPr>
            <p:ph idx="1"/>
          </p:nvPr>
        </p:nvSpPr>
        <p:spPr>
          <a:xfrm>
            <a:off x="457200" y="1763751"/>
            <a:ext cx="8229600" cy="4068763"/>
          </a:xfrm>
        </p:spPr>
        <p:txBody>
          <a:bodyPr/>
          <a:lstStyle>
            <a:lvl1pPr marL="346075" indent="0">
              <a:buFontTx/>
              <a:buNone/>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Click to edit Master text styles</a:t>
            </a:r>
          </a:p>
        </p:txBody>
      </p:sp>
    </p:spTree>
    <p:extLst>
      <p:ext uri="{BB962C8B-B14F-4D97-AF65-F5344CB8AC3E}">
        <p14:creationId xmlns:p14="http://schemas.microsoft.com/office/powerpoint/2010/main" val="2757109553"/>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4323421-ED9C-43A9-8F4C-39CB1CAD0313}" type="slidenum">
              <a:rPr lang="en-US"/>
              <a:pPr>
                <a:defRPr/>
              </a:pPr>
              <a:t>‹#›</a:t>
            </a:fld>
            <a:endParaRPr lang="en-US" dirty="0"/>
          </a:p>
        </p:txBody>
      </p:sp>
    </p:spTree>
    <p:extLst>
      <p:ext uri="{BB962C8B-B14F-4D97-AF65-F5344CB8AC3E}">
        <p14:creationId xmlns:p14="http://schemas.microsoft.com/office/powerpoint/2010/main" val="353811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Chapter and Titl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381000" y="1143000"/>
            <a:ext cx="2590800" cy="3568700"/>
          </a:xfrm>
        </p:spPr>
        <p:txBody>
          <a:bodyPr/>
          <a:lstStyle/>
          <a:p>
            <a:r>
              <a:rPr lang="en-US"/>
              <a:t>Click icon to add picture</a:t>
            </a:r>
            <a:endParaRPr lang="en-US" dirty="0"/>
          </a:p>
        </p:txBody>
      </p:sp>
      <p:sp>
        <p:nvSpPr>
          <p:cNvPr id="5" name="Text Placeholder 4"/>
          <p:cNvSpPr>
            <a:spLocks noGrp="1"/>
          </p:cNvSpPr>
          <p:nvPr>
            <p:ph type="body" sz="quarter" idx="15"/>
          </p:nvPr>
        </p:nvSpPr>
        <p:spPr>
          <a:xfrm>
            <a:off x="3429000" y="2362200"/>
            <a:ext cx="5410200" cy="565150"/>
          </a:xfrm>
        </p:spPr>
        <p:txBody>
          <a:bodyPr/>
          <a:lstStyle>
            <a:lvl1pPr marL="0" indent="0" algn="r">
              <a:buNone/>
              <a:defRPr sz="3200"/>
            </a:lvl1pPr>
          </a:lstStyle>
          <a:p>
            <a:pPr lvl="0"/>
            <a:r>
              <a:rPr lang="en-US"/>
              <a:t>Click to edit Master text styles</a:t>
            </a:r>
          </a:p>
        </p:txBody>
      </p:sp>
      <p:sp>
        <p:nvSpPr>
          <p:cNvPr id="15" name="Text Placeholder 5"/>
          <p:cNvSpPr>
            <a:spLocks noGrp="1"/>
          </p:cNvSpPr>
          <p:nvPr>
            <p:ph type="body" sz="quarter" idx="16"/>
          </p:nvPr>
        </p:nvSpPr>
        <p:spPr>
          <a:xfrm>
            <a:off x="3423557" y="3008009"/>
            <a:ext cx="5410200" cy="565150"/>
          </a:xfrm>
        </p:spPr>
        <p:txBody>
          <a:bodyPr/>
          <a:lstStyle>
            <a:lvl1pPr marL="0" indent="0" algn="r">
              <a:buNone/>
              <a:defRPr sz="3200"/>
            </a:lvl1pPr>
          </a:lstStyle>
          <a:p>
            <a:pPr lvl="0"/>
            <a:r>
              <a:rPr lang="en-US"/>
              <a:t>Click to edit Master text styles</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©2019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
        <p:nvSpPr>
          <p:cNvPr id="14" name="Title 1"/>
          <p:cNvSpPr>
            <a:spLocks noGrp="1"/>
          </p:cNvSpPr>
          <p:nvPr>
            <p:ph type="title"/>
          </p:nvPr>
        </p:nvSpPr>
        <p:spPr>
          <a:xfrm>
            <a:off x="381000" y="163941"/>
            <a:ext cx="570653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r">
              <a:defRPr lang="en-US" sz="3600" dirty="0">
                <a:solidFill>
                  <a:schemeClr val="tx1">
                    <a:lumMod val="75000"/>
                  </a:schemeClr>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39313916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91786487"/>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23098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0"/>
          </p:nvPr>
        </p:nvSpPr>
        <p:spPr>
          <a:xfrm>
            <a:off x="457200" y="3810000"/>
            <a:ext cx="8229600" cy="23098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51346992"/>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16240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457200" y="2971800"/>
            <a:ext cx="8229600" cy="14478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p:cNvSpPr>
            <a:spLocks noGrp="1"/>
          </p:cNvSpPr>
          <p:nvPr>
            <p:ph idx="11"/>
          </p:nvPr>
        </p:nvSpPr>
        <p:spPr>
          <a:xfrm>
            <a:off x="457200" y="4572000"/>
            <a:ext cx="8229600" cy="14478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68062374"/>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12430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457200" y="2590801"/>
            <a:ext cx="8229600" cy="8382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1"/>
          </p:nvPr>
        </p:nvSpPr>
        <p:spPr>
          <a:xfrm>
            <a:off x="457200" y="3657600"/>
            <a:ext cx="8229600" cy="12430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2"/>
          <p:cNvSpPr>
            <a:spLocks noGrp="1"/>
          </p:cNvSpPr>
          <p:nvPr>
            <p:ph idx="12"/>
          </p:nvPr>
        </p:nvSpPr>
        <p:spPr>
          <a:xfrm>
            <a:off x="457200" y="5053052"/>
            <a:ext cx="8229600" cy="8382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10430109"/>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51827765"/>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8229600" cy="19161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2"/>
          </p:nvPr>
        </p:nvSpPr>
        <p:spPr>
          <a:xfrm>
            <a:off x="457200" y="3886200"/>
            <a:ext cx="8229600" cy="20050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78941078"/>
      </p:ext>
    </p:extLst>
  </p:cSld>
  <p:clrMapOvr>
    <a:masterClrMapping/>
  </p:clrMapOvr>
  <p:extLst mod="1">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©2019 F.A. Davis Company</a:t>
            </a:r>
          </a:p>
        </p:txBody>
      </p:sp>
      <p:pic>
        <p:nvPicPr>
          <p:cNvPr id="12" name="Picture 13"/>
          <p:cNvPicPr>
            <a:picLocks noChangeAspect="1"/>
          </p:cNvPicPr>
          <p:nvPr userDrawn="1"/>
        </p:nvPicPr>
        <p:blipFill>
          <a:blip r:embed="rId24" cstate="print">
            <a:clrChange>
              <a:clrFrom>
                <a:srgbClr val="FFFFFE"/>
              </a:clrFrom>
              <a:clrTo>
                <a:srgbClr val="FFFFFE">
                  <a:alpha val="0"/>
                </a:srgbClr>
              </a:clrTo>
            </a:clrChange>
            <a:extLst>
              <a:ext uri="{BEBA8EAE-BF5A-486C-A8C5-ECC9F3942E4B}">
                <a14:imgProps xmlns:a14="http://schemas.microsoft.com/office/drawing/2010/main">
                  <a14:imgLayer r:embed="rId25">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referRelativeResize="0">
            <a:picLocks/>
          </p:cNvPicPr>
          <p:nvPr userDrawn="1"/>
        </p:nvPicPr>
        <p:blipFill>
          <a:blip r:embed="rId26"/>
          <a:stretch>
            <a:fillRect/>
          </a:stretch>
        </p:blipFill>
        <p:spPr>
          <a:xfrm>
            <a:off x="0" y="6434694"/>
            <a:ext cx="9171432" cy="45719"/>
          </a:xfrm>
          <a:prstGeom prst="rect">
            <a:avLst/>
          </a:prstGeom>
        </p:spPr>
      </p:pic>
      <p:sp>
        <p:nvSpPr>
          <p:cNvPr id="1026" name="Title Placeholder 1"/>
          <p:cNvSpPr>
            <a:spLocks noGrp="1"/>
          </p:cNvSpPr>
          <p:nvPr>
            <p:ph type="title"/>
          </p:nvPr>
        </p:nvSpPr>
        <p:spPr bwMode="auto">
          <a:xfrm>
            <a:off x="762000" y="239154"/>
            <a:ext cx="8229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endParaRPr lang="en-US" altLang="en-US" dirty="0"/>
          </a:p>
          <a:p>
            <a:pPr lvl="2"/>
            <a:endParaRPr lang="en-US" altLang="en-US" dirty="0"/>
          </a:p>
        </p:txBody>
      </p:sp>
      <p:cxnSp>
        <p:nvCxnSpPr>
          <p:cNvPr id="7" name="Straight Connector 6"/>
          <p:cNvCxnSpPr/>
          <p:nvPr/>
        </p:nvCxnSpPr>
        <p:spPr>
          <a:xfrm>
            <a:off x="0" y="990600"/>
            <a:ext cx="9144000" cy="0"/>
          </a:xfrm>
          <a:prstGeom prst="line">
            <a:avLst/>
          </a:prstGeom>
          <a:ln w="12700">
            <a:solidFill>
              <a:srgbClr val="D99C21"/>
            </a:solidFill>
          </a:ln>
        </p:spPr>
        <p:style>
          <a:lnRef idx="1">
            <a:schemeClr val="accent1"/>
          </a:lnRef>
          <a:fillRef idx="0">
            <a:schemeClr val="accent1"/>
          </a:fillRef>
          <a:effectRef idx="0">
            <a:schemeClr val="accent1"/>
          </a:effectRef>
          <a:fontRef idx="minor">
            <a:schemeClr val="tx1"/>
          </a:fontRef>
        </p:style>
      </p:cxnSp>
      <p:pic>
        <p:nvPicPr>
          <p:cNvPr id="14" name="Picture 13"/>
          <p:cNvPicPr preferRelativeResize="0">
            <a:picLocks/>
          </p:cNvPicPr>
          <p:nvPr userDrawn="1"/>
        </p:nvPicPr>
        <p:blipFill>
          <a:blip r:embed="rId26"/>
          <a:stretch>
            <a:fillRect/>
          </a:stretch>
        </p:blipFill>
        <p:spPr>
          <a:xfrm>
            <a:off x="0" y="6364006"/>
            <a:ext cx="9171432" cy="45719"/>
          </a:xfrm>
          <a:prstGeom prst="rect">
            <a:avLst/>
          </a:prstGeom>
        </p:spPr>
      </p:pic>
      <p:sp>
        <p:nvSpPr>
          <p:cNvPr id="9" name="Rectangle 8"/>
          <p:cNvSpPr/>
          <p:nvPr/>
        </p:nvSpPr>
        <p:spPr>
          <a:xfrm>
            <a:off x="0" y="6400800"/>
            <a:ext cx="9144000" cy="45719"/>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95" r:id="rId3"/>
    <p:sldLayoutId id="2147483683" r:id="rId4"/>
    <p:sldLayoutId id="2147483706" r:id="rId5"/>
    <p:sldLayoutId id="2147483708" r:id="rId6"/>
    <p:sldLayoutId id="2147483707" r:id="rId7"/>
    <p:sldLayoutId id="2147483684" r:id="rId8"/>
    <p:sldLayoutId id="2147483692" r:id="rId9"/>
    <p:sldLayoutId id="2147483699" r:id="rId10"/>
    <p:sldLayoutId id="2147483703" r:id="rId11"/>
    <p:sldLayoutId id="2147483678" r:id="rId12"/>
    <p:sldLayoutId id="2147483700" r:id="rId13"/>
    <p:sldLayoutId id="2147483679" r:id="rId14"/>
    <p:sldLayoutId id="2147483680" r:id="rId15"/>
    <p:sldLayoutId id="2147483685" r:id="rId16"/>
    <p:sldLayoutId id="2147483686" r:id="rId17"/>
    <p:sldLayoutId id="2147483687" r:id="rId18"/>
    <p:sldLayoutId id="2147483688" r:id="rId19"/>
    <p:sldLayoutId id="2147483689" r:id="rId20"/>
    <p:sldLayoutId id="2147483690" r:id="rId21"/>
    <p:sldLayoutId id="2147483710" r:id="rId22"/>
  </p:sldLayoutIdLst>
  <p:txStyles>
    <p:titleStyle>
      <a:lvl1pPr algn="l" rtl="0" eaLnBrk="1" fontAlgn="base" hangingPunct="1">
        <a:lnSpc>
          <a:spcPct val="90000"/>
        </a:lnSpc>
        <a:spcBef>
          <a:spcPct val="0"/>
        </a:spcBef>
        <a:spcAft>
          <a:spcPct val="0"/>
        </a:spcAft>
        <a:defRPr lang="en-US" sz="3600" kern="120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p:titleStyle>
    <p:bodyStyle>
      <a:lvl1pPr marL="623888" indent="-277813" algn="l" rtl="0" eaLnBrk="1" fontAlgn="base" hangingPunct="1">
        <a:spcBef>
          <a:spcPct val="20000"/>
        </a:spcBef>
        <a:spcAft>
          <a:spcPct val="0"/>
        </a:spcAft>
        <a:buClr>
          <a:srgbClr val="28805C"/>
        </a:buClr>
        <a:buFont typeface="Wingdings" panose="05000000000000000000" pitchFamily="2" charset="2"/>
        <a:buChar char="§"/>
        <a:defRPr lang="en-US" sz="3200" kern="2000" dirty="0">
          <a:solidFill>
            <a:schemeClr val="tx1">
              <a:lumMod val="75000"/>
            </a:schemeClr>
          </a:solidFill>
          <a:latin typeface="+mn-lt"/>
          <a:ea typeface="+mn-ea"/>
          <a:cs typeface="+mn-cs"/>
        </a:defRPr>
      </a:lvl1pPr>
      <a:lvl2pPr marL="914400" indent="-290513" algn="l" rtl="0" eaLnBrk="1" fontAlgn="base" hangingPunct="1">
        <a:spcBef>
          <a:spcPct val="20000"/>
        </a:spcBef>
        <a:spcAft>
          <a:spcPct val="0"/>
        </a:spcAft>
        <a:buClr>
          <a:srgbClr val="D99C21"/>
        </a:buClr>
        <a:buFont typeface="Arial" panose="020B0604020202020204" pitchFamily="34" charset="0"/>
        <a:buChar char="•"/>
        <a:defRPr lang="en-US" sz="2800" kern="1200" dirty="0">
          <a:solidFill>
            <a:schemeClr val="tx1">
              <a:lumMod val="75000"/>
            </a:schemeClr>
          </a:solidFill>
          <a:latin typeface="+mn-lt"/>
          <a:ea typeface="+mn-ea"/>
          <a:cs typeface="+mn-cs"/>
        </a:defRPr>
      </a:lvl2pPr>
      <a:lvl3pPr marL="1260475" indent="-290513" algn="l" rtl="0" eaLnBrk="1" fontAlgn="base" hangingPunct="1">
        <a:spcBef>
          <a:spcPct val="20000"/>
        </a:spcBef>
        <a:spcAft>
          <a:spcPct val="0"/>
        </a:spcAft>
        <a:buClr>
          <a:srgbClr val="737373"/>
        </a:buClr>
        <a:buFont typeface="Calibri" panose="020F0502020204030204" pitchFamily="34" charset="0"/>
        <a:buChar char="‒"/>
        <a:tabLst>
          <a:tab pos="858838" algn="l"/>
        </a:tabLst>
        <a:defRPr sz="2800" kern="1200">
          <a:solidFill>
            <a:schemeClr val="tx1">
              <a:lumMod val="75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olecular Diagnostics, Third Edition">
            <a:extLst>
              <a:ext uri="{FF2B5EF4-FFF2-40B4-BE49-F238E27FC236}">
                <a16:creationId xmlns:a16="http://schemas.microsoft.com/office/drawing/2014/main" id="{DA0E496D-D16B-45A0-A261-CF9FEE0E18E6}"/>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4199" r="4199"/>
          <a:stretch>
            <a:fillRect/>
          </a:stretch>
        </p:blipFill>
        <p:spPr/>
      </p:pic>
      <p:sp>
        <p:nvSpPr>
          <p:cNvPr id="3" name="Text Placeholder 2"/>
          <p:cNvSpPr>
            <a:spLocks noGrp="1"/>
          </p:cNvSpPr>
          <p:nvPr>
            <p:ph type="body" sz="quarter" idx="15"/>
          </p:nvPr>
        </p:nvSpPr>
        <p:spPr/>
        <p:txBody>
          <a:bodyPr/>
          <a:lstStyle/>
          <a:p>
            <a:pPr lvl="0"/>
            <a:r>
              <a:rPr lang="en-US" dirty="0">
                <a:solidFill>
                  <a:srgbClr val="585858"/>
                </a:solidFill>
              </a:rPr>
              <a:t>Chapter 8</a:t>
            </a:r>
          </a:p>
        </p:txBody>
      </p:sp>
      <p:sp>
        <p:nvSpPr>
          <p:cNvPr id="4" name="Text Placeholder 3"/>
          <p:cNvSpPr>
            <a:spLocks noGrp="1"/>
          </p:cNvSpPr>
          <p:nvPr>
            <p:ph type="body" sz="quarter" idx="16"/>
          </p:nvPr>
        </p:nvSpPr>
        <p:spPr>
          <a:xfrm>
            <a:off x="3423557" y="3008008"/>
            <a:ext cx="5410200" cy="1106791"/>
          </a:xfrm>
        </p:spPr>
        <p:txBody>
          <a:bodyPr/>
          <a:lstStyle/>
          <a:p>
            <a:pPr lvl="0"/>
            <a:r>
              <a:rPr lang="en-US" altLang="en-US" dirty="0"/>
              <a:t>Gene Mutations</a:t>
            </a:r>
            <a:endParaRPr lang="en-US" dirty="0"/>
          </a:p>
        </p:txBody>
      </p:sp>
      <p:sp>
        <p:nvSpPr>
          <p:cNvPr id="2" name="Title 1" hidden="1"/>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290322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7584F89C-E283-46F9-B2BA-B31245D8F0E3}"/>
              </a:ext>
            </a:extLst>
          </p:cNvPr>
          <p:cNvSpPr txBox="1">
            <a:spLocks noGrp="1" noChangeArrowheads="1"/>
          </p:cNvSpPr>
          <p:nvPr>
            <p:ph type="title"/>
          </p:nvPr>
        </p:nvSpPr>
        <p:spPr/>
        <p:txBody>
          <a:bodyPr/>
          <a:lstStyle/>
          <a:p>
            <a:pPr lvl="0"/>
            <a:r>
              <a:rPr lang="en-US" altLang="en-US" noProof="0" dirty="0"/>
              <a:t>Biochemical </a:t>
            </a:r>
            <a:r>
              <a:rPr lang="en-US" altLang="en-US" dirty="0"/>
              <a:t>Methods (continued_6)</a:t>
            </a:r>
          </a:p>
        </p:txBody>
      </p:sp>
      <p:sp>
        <p:nvSpPr>
          <p:cNvPr id="10243" name="Rectangle 3"/>
          <p:cNvSpPr>
            <a:spLocks noGrp="1" noChangeArrowheads="1"/>
          </p:cNvSpPr>
          <p:nvPr>
            <p:ph idx="1"/>
          </p:nvPr>
        </p:nvSpPr>
        <p:spPr>
          <a:xfrm>
            <a:off x="457200" y="1195349"/>
            <a:ext cx="8229600" cy="1319251"/>
          </a:xfrm>
        </p:spPr>
        <p:txBody>
          <a:bodyPr/>
          <a:lstStyle/>
          <a:p>
            <a:pPr marL="346075" indent="0">
              <a:buNone/>
            </a:pPr>
            <a:r>
              <a:rPr lang="en-US" dirty="0"/>
              <a:t>D N A variants can be detected by M A L D I assessment of primer extension</a:t>
            </a:r>
            <a:endParaRPr lang="en-US" altLang="en-US" dirty="0"/>
          </a:p>
        </p:txBody>
      </p:sp>
      <p:pic>
        <p:nvPicPr>
          <p:cNvPr id="8" name="Content Placeholder 7" descr="In M A L D I -T O F spectrophotometry, the ionized molecules are accelerated and allowed to drift through the flight tube to the detecto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290637" y="2819400"/>
            <a:ext cx="6562725" cy="2971800"/>
          </a:xfrm>
        </p:spPr>
      </p:pic>
    </p:spTree>
    <p:extLst>
      <p:ext uri="{BB962C8B-B14F-4D97-AF65-F5344CB8AC3E}">
        <p14:creationId xmlns:p14="http://schemas.microsoft.com/office/powerpoint/2010/main" val="361912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Nucleic Acid–Based Detection Methods</a:t>
            </a:r>
          </a:p>
        </p:txBody>
      </p:sp>
      <p:sp>
        <p:nvSpPr>
          <p:cNvPr id="10243" name="Rectangle 3"/>
          <p:cNvSpPr>
            <a:spLocks noGrp="1" noChangeArrowheads="1"/>
          </p:cNvSpPr>
          <p:nvPr>
            <p:ph type="body" idx="1"/>
          </p:nvPr>
        </p:nvSpPr>
        <p:spPr>
          <a:xfrm>
            <a:off x="457200" y="1195349"/>
            <a:ext cx="7543800" cy="5129251"/>
          </a:xfrm>
        </p:spPr>
        <p:txBody>
          <a:bodyPr/>
          <a:lstStyle/>
          <a:p>
            <a:r>
              <a:rPr lang="en-US" altLang="en-US" dirty="0"/>
              <a:t>Hybridization based</a:t>
            </a:r>
          </a:p>
          <a:p>
            <a:pPr lvl="1"/>
            <a:r>
              <a:rPr lang="en-US" altLang="en-US" dirty="0"/>
              <a:t>Single-strand conformational polymorphism (S </a:t>
            </a:r>
            <a:r>
              <a:rPr lang="en-US" altLang="en-US" dirty="0" err="1"/>
              <a:t>S</a:t>
            </a:r>
            <a:r>
              <a:rPr lang="en-US" altLang="en-US" dirty="0"/>
              <a:t> C P), melt curves, array technology</a:t>
            </a:r>
          </a:p>
          <a:p>
            <a:r>
              <a:rPr lang="en-US" altLang="en-US" dirty="0"/>
              <a:t>Sequencing (polymerization) based</a:t>
            </a:r>
          </a:p>
          <a:p>
            <a:pPr lvl="1"/>
            <a:r>
              <a:rPr lang="en-US" altLang="en-US" dirty="0"/>
              <a:t>Sequence-specific polymerase chain reaction (P C R), allelic discrimination</a:t>
            </a:r>
          </a:p>
          <a:p>
            <a:r>
              <a:rPr lang="en-US" altLang="en-US" dirty="0"/>
              <a:t>Cleavage based</a:t>
            </a:r>
          </a:p>
          <a:p>
            <a:pPr lvl="1"/>
            <a:r>
              <a:rPr lang="en-US" altLang="en-US" dirty="0"/>
              <a:t>Restriction fragment length polymorphism (R F L P), nuclease cleavage</a:t>
            </a:r>
          </a:p>
        </p:txBody>
      </p:sp>
    </p:spTree>
    <p:extLst>
      <p:ext uri="{BB962C8B-B14F-4D97-AF65-F5344CB8AC3E}">
        <p14:creationId xmlns:p14="http://schemas.microsoft.com/office/powerpoint/2010/main" val="2460072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6356" y="-14760"/>
            <a:ext cx="8235244" cy="1089529"/>
          </a:xfrm>
        </p:spPr>
        <p:txBody>
          <a:bodyPr/>
          <a:lstStyle/>
          <a:p>
            <a:r>
              <a:rPr lang="en-US" altLang="en-US" dirty="0"/>
              <a:t>Nucleic Acid–Based Detection Methods (continued_1)</a:t>
            </a:r>
          </a:p>
        </p:txBody>
      </p:sp>
      <p:sp>
        <p:nvSpPr>
          <p:cNvPr id="10243" name="Rectangle 3"/>
          <p:cNvSpPr>
            <a:spLocks noGrp="1" noChangeArrowheads="1"/>
          </p:cNvSpPr>
          <p:nvPr>
            <p:ph type="body" idx="1"/>
          </p:nvPr>
        </p:nvSpPr>
        <p:spPr/>
        <p:txBody>
          <a:bodyPr/>
          <a:lstStyle/>
          <a:p>
            <a:pPr marL="346075" indent="0">
              <a:buNone/>
            </a:pPr>
            <a:r>
              <a:rPr lang="en-US" altLang="en-US" dirty="0"/>
              <a:t>Hybridization based</a:t>
            </a:r>
          </a:p>
        </p:txBody>
      </p:sp>
    </p:spTree>
    <p:extLst>
      <p:ext uri="{BB962C8B-B14F-4D97-AF65-F5344CB8AC3E}">
        <p14:creationId xmlns:p14="http://schemas.microsoft.com/office/powerpoint/2010/main" val="4272997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56356" y="-14760"/>
            <a:ext cx="8235244" cy="1089529"/>
          </a:xfrm>
        </p:spPr>
        <p:txBody>
          <a:bodyPr/>
          <a:lstStyle/>
          <a:p>
            <a:r>
              <a:rPr lang="en-US" altLang="en-US" dirty="0"/>
              <a:t>Single-Strand Conformation Polymorphism (S </a:t>
            </a:r>
            <a:r>
              <a:rPr lang="en-US" altLang="en-US" dirty="0" err="1"/>
              <a:t>S</a:t>
            </a:r>
            <a:r>
              <a:rPr lang="en-US" altLang="en-US" dirty="0"/>
              <a:t> C P)</a:t>
            </a:r>
          </a:p>
        </p:txBody>
      </p:sp>
      <p:sp>
        <p:nvSpPr>
          <p:cNvPr id="11267" name="Rectangle 3"/>
          <p:cNvSpPr>
            <a:spLocks noGrp="1" noChangeArrowheads="1"/>
          </p:cNvSpPr>
          <p:nvPr>
            <p:ph type="body" idx="1"/>
          </p:nvPr>
        </p:nvSpPr>
        <p:spPr/>
        <p:txBody>
          <a:bodyPr/>
          <a:lstStyle/>
          <a:p>
            <a:r>
              <a:rPr lang="en-US" altLang="en-US" dirty="0"/>
              <a:t>Scans several hundred base pairs</a:t>
            </a:r>
          </a:p>
          <a:p>
            <a:r>
              <a:rPr lang="en-US" altLang="en-US" dirty="0"/>
              <a:t>Based on </a:t>
            </a:r>
            <a:r>
              <a:rPr lang="en-US" altLang="en-US" dirty="0" err="1"/>
              <a:t>intrastrand</a:t>
            </a:r>
            <a:r>
              <a:rPr lang="en-US" altLang="en-US" dirty="0"/>
              <a:t> folding</a:t>
            </a:r>
          </a:p>
          <a:p>
            <a:pPr lvl="1"/>
            <a:r>
              <a:rPr lang="en-US" altLang="en-US" dirty="0"/>
              <a:t>strands will fold based on sequence</a:t>
            </a:r>
          </a:p>
          <a:p>
            <a:pPr lvl="1"/>
            <a:r>
              <a:rPr lang="en-US" altLang="en-US" dirty="0"/>
              <a:t>One base difference will affect folding</a:t>
            </a:r>
          </a:p>
          <a:p>
            <a:r>
              <a:rPr lang="en-US" altLang="en-US" dirty="0"/>
              <a:t>Folded single strands (</a:t>
            </a:r>
            <a:r>
              <a:rPr lang="en-US" altLang="en-US" dirty="0">
                <a:solidFill>
                  <a:srgbClr val="FF0000"/>
                </a:solidFill>
              </a:rPr>
              <a:t>conformers</a:t>
            </a:r>
            <a:r>
              <a:rPr lang="en-US" altLang="en-US" dirty="0"/>
              <a:t>) can be resolved by size and shape</a:t>
            </a:r>
          </a:p>
          <a:p>
            <a:r>
              <a:rPr lang="en-US" altLang="en-US" dirty="0"/>
              <a:t>Strict temperature requirements</a:t>
            </a:r>
          </a:p>
        </p:txBody>
      </p:sp>
    </p:spTree>
    <p:extLst>
      <p:ext uri="{BB962C8B-B14F-4D97-AF65-F5344CB8AC3E}">
        <p14:creationId xmlns:p14="http://schemas.microsoft.com/office/powerpoint/2010/main" val="1947989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56356" y="-14760"/>
            <a:ext cx="8235244" cy="1089529"/>
          </a:xfrm>
        </p:spPr>
        <p:txBody>
          <a:bodyPr/>
          <a:lstStyle/>
          <a:p>
            <a:r>
              <a:rPr lang="en-US" altLang="en-US" dirty="0"/>
              <a:t>Single Strand Conformation Polymorphism (S </a:t>
            </a:r>
            <a:r>
              <a:rPr lang="en-US" altLang="en-US" dirty="0" err="1"/>
              <a:t>S</a:t>
            </a:r>
            <a:r>
              <a:rPr lang="en-US" altLang="en-US" dirty="0"/>
              <a:t> C P) (continued)</a:t>
            </a:r>
          </a:p>
        </p:txBody>
      </p:sp>
      <p:pic>
        <p:nvPicPr>
          <p:cNvPr id="4" name="Content Placeholder 3" descr="Resolved conformers create a band pattern when gel electrophoresis is used. Capillary electrophoresis creates peak patterns of the resolved conformers.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8892" y="2057400"/>
            <a:ext cx="6966216" cy="3505200"/>
          </a:xfrm>
        </p:spPr>
      </p:pic>
    </p:spTree>
    <p:extLst>
      <p:ext uri="{BB962C8B-B14F-4D97-AF65-F5344CB8AC3E}">
        <p14:creationId xmlns:p14="http://schemas.microsoft.com/office/powerpoint/2010/main" val="272128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Melt-Curve Analysis</a:t>
            </a:r>
            <a:endParaRPr lang="en-US" altLang="en-US" dirty="0"/>
          </a:p>
        </p:txBody>
      </p:sp>
      <p:sp>
        <p:nvSpPr>
          <p:cNvPr id="20483" name="Rectangle 3"/>
          <p:cNvSpPr>
            <a:spLocks noGrp="1" noChangeArrowheads="1"/>
          </p:cNvSpPr>
          <p:nvPr>
            <p:ph type="body" idx="1"/>
          </p:nvPr>
        </p:nvSpPr>
        <p:spPr>
          <a:xfrm>
            <a:off x="457200" y="1195349"/>
            <a:ext cx="8001000" cy="4367251"/>
          </a:xfrm>
        </p:spPr>
        <p:txBody>
          <a:bodyPr/>
          <a:lstStyle/>
          <a:p>
            <a:r>
              <a:rPr lang="en-US" altLang="en-US" dirty="0"/>
              <a:t>Based on sequence effect on </a:t>
            </a:r>
            <a:r>
              <a:rPr lang="en-US" altLang="en-US" dirty="0">
                <a:solidFill>
                  <a:srgbClr val="FF0000"/>
                </a:solidFill>
              </a:rPr>
              <a:t>T</a:t>
            </a:r>
            <a:r>
              <a:rPr lang="en-US" altLang="en-US" baseline="-25000" dirty="0">
                <a:solidFill>
                  <a:srgbClr val="FF0000"/>
                </a:solidFill>
              </a:rPr>
              <a:t>m</a:t>
            </a:r>
          </a:p>
          <a:p>
            <a:r>
              <a:rPr lang="en-US" altLang="en-US" dirty="0"/>
              <a:t>Can be performed with or without probes</a:t>
            </a:r>
          </a:p>
          <a:p>
            <a:r>
              <a:rPr lang="en-US" altLang="en-US" dirty="0"/>
              <a:t>Requires dyes specific to double-stranded D N A</a:t>
            </a:r>
          </a:p>
          <a:p>
            <a:pPr lvl="1"/>
            <a:r>
              <a:rPr lang="en-US" altLang="en-US" dirty="0">
                <a:solidFill>
                  <a:srgbClr val="FF0000"/>
                </a:solidFill>
              </a:rPr>
              <a:t>Ethidium bromide</a:t>
            </a:r>
          </a:p>
          <a:p>
            <a:pPr lvl="1"/>
            <a:r>
              <a:rPr lang="en-US" altLang="en-US" dirty="0">
                <a:solidFill>
                  <a:srgbClr val="FF0000"/>
                </a:solidFill>
              </a:rPr>
              <a:t>S Y B R green</a:t>
            </a:r>
          </a:p>
          <a:p>
            <a:r>
              <a:rPr lang="en-US" altLang="en-US" dirty="0"/>
              <a:t>Also performed with fluorescent resonance energy transfer (</a:t>
            </a:r>
            <a:r>
              <a:rPr lang="en-US" altLang="en-US" dirty="0">
                <a:solidFill>
                  <a:srgbClr val="FF0000"/>
                </a:solidFill>
              </a:rPr>
              <a:t>F R E T</a:t>
            </a:r>
            <a:r>
              <a:rPr lang="en-US" altLang="en-US" dirty="0"/>
              <a:t>) probes</a:t>
            </a:r>
          </a:p>
        </p:txBody>
      </p:sp>
    </p:spTree>
    <p:extLst>
      <p:ext uri="{BB962C8B-B14F-4D97-AF65-F5344CB8AC3E}">
        <p14:creationId xmlns:p14="http://schemas.microsoft.com/office/powerpoint/2010/main" val="3923932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a:t>Melt-Curve Analysis (continued_1)</a:t>
            </a:r>
          </a:p>
        </p:txBody>
      </p:sp>
      <p:sp>
        <p:nvSpPr>
          <p:cNvPr id="22531" name="Rectangle 3"/>
          <p:cNvSpPr>
            <a:spLocks noGrp="1" noChangeArrowheads="1"/>
          </p:cNvSpPr>
          <p:nvPr>
            <p:ph type="body" idx="1"/>
          </p:nvPr>
        </p:nvSpPr>
        <p:spPr>
          <a:xfrm>
            <a:off x="457200" y="1195349"/>
            <a:ext cx="7391400" cy="4068763"/>
          </a:xfrm>
        </p:spPr>
        <p:txBody>
          <a:bodyPr/>
          <a:lstStyle/>
          <a:p>
            <a:r>
              <a:rPr lang="en-US" altLang="en-US" dirty="0"/>
              <a:t>Dye specific to double-stranded D N A (S Y B R green) or F R E T probes will fluoresce when bound to D N A</a:t>
            </a:r>
          </a:p>
          <a:p>
            <a:r>
              <a:rPr lang="en-US" altLang="en-US" dirty="0"/>
              <a:t>Denaturation of D N A to single strands will result in </a:t>
            </a:r>
            <a:r>
              <a:rPr lang="en-US" altLang="en-US" dirty="0">
                <a:solidFill>
                  <a:srgbClr val="FF0000"/>
                </a:solidFill>
              </a:rPr>
              <a:t>loss of fluorescence</a:t>
            </a:r>
          </a:p>
        </p:txBody>
      </p:sp>
    </p:spTree>
    <p:extLst>
      <p:ext uri="{BB962C8B-B14F-4D97-AF65-F5344CB8AC3E}">
        <p14:creationId xmlns:p14="http://schemas.microsoft.com/office/powerpoint/2010/main" val="1826250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a:t>Melt-Curve Analysis (continued_2)</a:t>
            </a:r>
          </a:p>
        </p:txBody>
      </p:sp>
      <p:sp>
        <p:nvSpPr>
          <p:cNvPr id="24579" name="Rectangle 3"/>
          <p:cNvSpPr>
            <a:spLocks noGrp="1" noChangeArrowheads="1"/>
          </p:cNvSpPr>
          <p:nvPr>
            <p:ph idx="1"/>
          </p:nvPr>
        </p:nvSpPr>
        <p:spPr>
          <a:xfrm>
            <a:off x="457200" y="1195349"/>
            <a:ext cx="8229600" cy="2081251"/>
          </a:xfrm>
        </p:spPr>
        <p:txBody>
          <a:bodyPr/>
          <a:lstStyle/>
          <a:p>
            <a:r>
              <a:rPr lang="en-US" altLang="en-US" dirty="0"/>
              <a:t>Detection instrument software may convert the melt curve to a derivative of fluorescence (speed of drop </a:t>
            </a:r>
            <a:r>
              <a:rPr lang="en-US" dirty="0"/>
              <a:t>versus</a:t>
            </a:r>
            <a:r>
              <a:rPr lang="en-US" altLang="en-US" dirty="0"/>
              <a:t> temperature)</a:t>
            </a:r>
          </a:p>
        </p:txBody>
      </p:sp>
      <p:pic>
        <p:nvPicPr>
          <p:cNvPr id="5" name="Content Placeholder 4" descr="A plot of d f / d t  versus temperature shows the inflection point of the melt curve as a peak at the T m of the test sequence."/>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936750" y="3505200"/>
            <a:ext cx="5270500" cy="2743200"/>
          </a:xfrm>
        </p:spPr>
      </p:pic>
    </p:spTree>
    <p:extLst>
      <p:ext uri="{BB962C8B-B14F-4D97-AF65-F5344CB8AC3E}">
        <p14:creationId xmlns:p14="http://schemas.microsoft.com/office/powerpoint/2010/main" val="3737633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t>Melt-Curve Analysis (continued_3)</a:t>
            </a:r>
          </a:p>
        </p:txBody>
      </p:sp>
      <p:sp>
        <p:nvSpPr>
          <p:cNvPr id="23555" name="Rectangle 3"/>
          <p:cNvSpPr>
            <a:spLocks noGrp="1" noChangeArrowheads="1"/>
          </p:cNvSpPr>
          <p:nvPr>
            <p:ph idx="1"/>
          </p:nvPr>
        </p:nvSpPr>
        <p:spPr>
          <a:xfrm>
            <a:off x="457200" y="1195349"/>
            <a:ext cx="8229600" cy="1624051"/>
          </a:xfrm>
        </p:spPr>
        <p:txBody>
          <a:bodyPr/>
          <a:lstStyle/>
          <a:p>
            <a:r>
              <a:rPr lang="en-US" altLang="en-US" dirty="0"/>
              <a:t>Every sequence has a </a:t>
            </a:r>
            <a:r>
              <a:rPr lang="en-US" altLang="en-US" dirty="0">
                <a:solidFill>
                  <a:srgbClr val="FF0000"/>
                </a:solidFill>
              </a:rPr>
              <a:t>characteristic</a:t>
            </a:r>
            <a:r>
              <a:rPr lang="en-US" altLang="en-US" dirty="0"/>
              <a:t> </a:t>
            </a:r>
            <a:r>
              <a:rPr lang="en-US" altLang="en-US" dirty="0">
                <a:solidFill>
                  <a:srgbClr val="FF0000"/>
                </a:solidFill>
              </a:rPr>
              <a:t>T</a:t>
            </a:r>
            <a:r>
              <a:rPr lang="en-US" altLang="en-US" baseline="-25000" dirty="0">
                <a:solidFill>
                  <a:srgbClr val="FF0000"/>
                </a:solidFill>
              </a:rPr>
              <a:t>m</a:t>
            </a:r>
          </a:p>
          <a:p>
            <a:r>
              <a:rPr lang="en-US" altLang="en-US" dirty="0"/>
              <a:t>Melt-curve T</a:t>
            </a:r>
            <a:r>
              <a:rPr lang="en-US" altLang="en-US" baseline="-25000" dirty="0"/>
              <a:t>m</a:t>
            </a:r>
            <a:r>
              <a:rPr lang="en-US" altLang="en-US" dirty="0"/>
              <a:t> indicates which sequence is present</a:t>
            </a:r>
          </a:p>
        </p:txBody>
      </p:sp>
      <p:pic>
        <p:nvPicPr>
          <p:cNvPr id="5" name="Content Placeholder 4" descr="A melt-curve analysis of homozygous mutant, heterozygous, and normal P C R products. As the temperature increases, double-stranded D N A denatures into a single-strand."/>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447800" y="2976689"/>
            <a:ext cx="6200534" cy="3271711"/>
          </a:xfrm>
        </p:spPr>
      </p:pic>
    </p:spTree>
    <p:extLst>
      <p:ext uri="{BB962C8B-B14F-4D97-AF65-F5344CB8AC3E}">
        <p14:creationId xmlns:p14="http://schemas.microsoft.com/office/powerpoint/2010/main" val="1469188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Array Technology</a:t>
            </a:r>
            <a:endParaRPr lang="en-US" altLang="en-US" dirty="0"/>
          </a:p>
        </p:txBody>
      </p:sp>
      <p:sp>
        <p:nvSpPr>
          <p:cNvPr id="21507" name="Rectangle 3"/>
          <p:cNvSpPr>
            <a:spLocks noGrp="1" noChangeArrowheads="1"/>
          </p:cNvSpPr>
          <p:nvPr>
            <p:ph type="body" idx="1"/>
          </p:nvPr>
        </p:nvSpPr>
        <p:spPr/>
        <p:txBody>
          <a:bodyPr/>
          <a:lstStyle/>
          <a:p>
            <a:r>
              <a:rPr lang="en-US" altLang="en-US" dirty="0"/>
              <a:t>Arrays are </a:t>
            </a:r>
            <a:r>
              <a:rPr lang="en-US" altLang="en-US" dirty="0">
                <a:solidFill>
                  <a:srgbClr val="FF0000"/>
                </a:solidFill>
              </a:rPr>
              <a:t>reverse-dot-blot</a:t>
            </a:r>
            <a:r>
              <a:rPr lang="en-US" altLang="en-US" dirty="0"/>
              <a:t> methods</a:t>
            </a:r>
          </a:p>
          <a:p>
            <a:r>
              <a:rPr lang="en-US" altLang="en-US" dirty="0"/>
              <a:t>They are used to investigate multiple genomic sites simultaneously</a:t>
            </a:r>
          </a:p>
          <a:p>
            <a:r>
              <a:rPr lang="en-US" altLang="en-US" dirty="0"/>
              <a:t>Unlabeled probes are bound to substrate</a:t>
            </a:r>
          </a:p>
          <a:p>
            <a:r>
              <a:rPr lang="en-US" altLang="en-US" dirty="0"/>
              <a:t>Specimen D N A is labeled and hybridized to immobilized probes</a:t>
            </a:r>
          </a:p>
        </p:txBody>
      </p:sp>
    </p:spTree>
    <p:extLst>
      <p:ext uri="{BB962C8B-B14F-4D97-AF65-F5344CB8AC3E}">
        <p14:creationId xmlns:p14="http://schemas.microsoft.com/office/powerpoint/2010/main" val="339835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en-US" altLang="en-US"/>
              <a:t>Objectives</a:t>
            </a:r>
            <a:endParaRPr lang="en-US" altLang="en-US" dirty="0"/>
          </a:p>
        </p:txBody>
      </p:sp>
      <p:sp>
        <p:nvSpPr>
          <p:cNvPr id="6149" name="Rectangle 5"/>
          <p:cNvSpPr>
            <a:spLocks noGrp="1" noChangeArrowheads="1"/>
          </p:cNvSpPr>
          <p:nvPr>
            <p:ph type="body" idx="1"/>
          </p:nvPr>
        </p:nvSpPr>
        <p:spPr>
          <a:xfrm>
            <a:off x="457200" y="1195349"/>
            <a:ext cx="8001000" cy="5129251"/>
          </a:xfrm>
        </p:spPr>
        <p:txBody>
          <a:bodyPr/>
          <a:lstStyle/>
          <a:p>
            <a:r>
              <a:rPr lang="en-US" altLang="en-US" dirty="0"/>
              <a:t>Show how immunoassays are used for detecting gene mutations and altered proteins.</a:t>
            </a:r>
          </a:p>
          <a:p>
            <a:r>
              <a:rPr lang="en-US" altLang="en-US" dirty="0"/>
              <a:t>List and compare particle separation by high-performance liquid chromatography (H P L C), chromatography, and spectrometry.</a:t>
            </a:r>
          </a:p>
          <a:p>
            <a:r>
              <a:rPr lang="en-US" altLang="en-US" dirty="0"/>
              <a:t>Describe hybridization analyses, cleavage methods, and  D N A synthesis methods used to detect D N A mutations.</a:t>
            </a:r>
          </a:p>
        </p:txBody>
      </p:sp>
    </p:spTree>
    <p:extLst>
      <p:ext uri="{BB962C8B-B14F-4D97-AF65-F5344CB8AC3E}">
        <p14:creationId xmlns:p14="http://schemas.microsoft.com/office/powerpoint/2010/main" val="3297075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p:spPr>
        <p:txBody>
          <a:bodyPr/>
          <a:lstStyle/>
          <a:p>
            <a:r>
              <a:rPr lang="en-US" altLang="en-US" dirty="0"/>
              <a:t>Microarray Technologies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7833088"/>
              </p:ext>
            </p:extLst>
          </p:nvPr>
        </p:nvGraphicFramePr>
        <p:xfrm>
          <a:off x="756356" y="1629229"/>
          <a:ext cx="8229600" cy="337873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kumimoji="0" lang="en-US" altLang="en-US" sz="1800" b="1" i="0" u="none" strike="noStrike" cap="none" normalizeH="0" baseline="0" dirty="0">
                          <a:ln>
                            <a:noFill/>
                          </a:ln>
                          <a:solidFill>
                            <a:schemeClr val="bg1"/>
                          </a:solidFill>
                          <a:effectLst/>
                          <a:latin typeface="Arial" charset="0"/>
                        </a:rPr>
                        <a:t>Method</a:t>
                      </a:r>
                      <a:endParaRPr lang="en-US" dirty="0">
                        <a:solidFill>
                          <a:schemeClr val="bg1"/>
                        </a:solidFill>
                      </a:endParaRPr>
                    </a:p>
                  </a:txBody>
                  <a:tcPr/>
                </a:tc>
                <a:tc>
                  <a:txBody>
                    <a:bodyPr/>
                    <a:lstStyle/>
                    <a:p>
                      <a:pPr algn="ctr"/>
                      <a:r>
                        <a:rPr kumimoji="0" lang="en-US" altLang="en-US" sz="1800" b="1" i="0" u="none" strike="noStrike" cap="none" normalizeH="0" baseline="0" dirty="0">
                          <a:ln>
                            <a:noFill/>
                          </a:ln>
                          <a:solidFill>
                            <a:schemeClr val="bg1"/>
                          </a:solidFill>
                          <a:effectLst/>
                          <a:latin typeface="Arial" charset="0"/>
                        </a:rPr>
                        <a:t>Array</a:t>
                      </a:r>
                      <a:endParaRPr lang="en-US" dirty="0">
                        <a:solidFill>
                          <a:schemeClr val="bg1"/>
                        </a:solidFill>
                      </a:endParaRPr>
                    </a:p>
                  </a:txBody>
                  <a:tcPr/>
                </a:tc>
                <a:tc>
                  <a:txBody>
                    <a:bodyPr/>
                    <a:lstStyle/>
                    <a:p>
                      <a:pPr algn="ctr"/>
                      <a:r>
                        <a:rPr kumimoji="0" lang="en-US" altLang="en-US" sz="1800" b="1" i="0" u="none" strike="noStrike" cap="none" normalizeH="0" baseline="0" dirty="0">
                          <a:ln>
                            <a:noFill/>
                          </a:ln>
                          <a:solidFill>
                            <a:schemeClr val="bg1"/>
                          </a:solidFill>
                          <a:effectLst/>
                          <a:latin typeface="Arial" charset="0"/>
                        </a:rPr>
                        <a:t>Application</a:t>
                      </a:r>
                      <a:endParaRPr lang="en-US" dirty="0">
                        <a:solidFill>
                          <a:schemeClr val="bg1"/>
                        </a:solidFill>
                      </a:endParaRPr>
                    </a:p>
                  </a:txBody>
                  <a:tcPr/>
                </a:tc>
                <a:extLst>
                  <a:ext uri="{0D108BD9-81ED-4DB2-BD59-A6C34878D82A}">
                    <a16:rowId xmlns:a16="http://schemas.microsoft.com/office/drawing/2014/main" val="10000"/>
                  </a:ext>
                </a:extLst>
              </a:tr>
              <a:tr h="37084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Comparative genomic hybridization </a:t>
                      </a:r>
                      <a:br>
                        <a:rPr kumimoji="0" lang="en-US" altLang="en-US" sz="1800" b="0" i="0" u="none" strike="noStrike" cap="none" normalizeH="0" baseline="0" dirty="0">
                          <a:ln>
                            <a:noFill/>
                          </a:ln>
                          <a:solidFill>
                            <a:schemeClr val="tx1"/>
                          </a:solidFill>
                          <a:effectLst/>
                          <a:latin typeface="Arial" charset="0"/>
                        </a:rPr>
                      </a:br>
                      <a:r>
                        <a:rPr kumimoji="0" lang="en-US" altLang="en-US" sz="1800" b="0" i="0" u="none" strike="noStrike" cap="none" normalizeH="0" baseline="0" dirty="0">
                          <a:ln>
                            <a:noFill/>
                          </a:ln>
                          <a:solidFill>
                            <a:schemeClr val="tx1"/>
                          </a:solidFill>
                          <a:effectLst/>
                          <a:latin typeface="Arial" charset="0"/>
                        </a:rPr>
                        <a:t>(C G H)</a:t>
                      </a:r>
                    </a:p>
                  </a:txBody>
                  <a:tcPr marL="88232" marR="88232" marT="44116" marB="44116"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Microarray, macroarray</a:t>
                      </a:r>
                    </a:p>
                  </a:txBody>
                  <a:tcPr marL="88232" marR="88232" marT="44116" marB="44116"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Detection of genomic amplifications and deletions</a:t>
                      </a:r>
                    </a:p>
                  </a:txBody>
                  <a:tcPr marL="88232" marR="88232" marT="44116" marB="44116" horzOverflow="overflow"/>
                </a:tc>
                <a:extLst>
                  <a:ext uri="{0D108BD9-81ED-4DB2-BD59-A6C34878D82A}">
                    <a16:rowId xmlns:a16="http://schemas.microsoft.com/office/drawing/2014/main" val="10001"/>
                  </a:ext>
                </a:extLst>
              </a:tr>
              <a:tr h="37084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Expression array</a:t>
                      </a:r>
                    </a:p>
                  </a:txBody>
                  <a:tcPr marL="88232" marR="88232" marT="44116" marB="44116"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Microarray, macroarray</a:t>
                      </a:r>
                    </a:p>
                  </a:txBody>
                  <a:tcPr marL="88232" marR="88232" marT="44116" marB="44116"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Detection of relative changes in gene expression</a:t>
                      </a:r>
                    </a:p>
                  </a:txBody>
                  <a:tcPr marL="88232" marR="88232" marT="44116" marB="44116" horzOverflow="overflow"/>
                </a:tc>
                <a:extLst>
                  <a:ext uri="{0D108BD9-81ED-4DB2-BD59-A6C34878D82A}">
                    <a16:rowId xmlns:a16="http://schemas.microsoft.com/office/drawing/2014/main" val="10002"/>
                  </a:ext>
                </a:extLst>
              </a:tr>
              <a:tr h="37084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Single nucleotide polymorphism</a:t>
                      </a:r>
                      <a:br>
                        <a:rPr kumimoji="0" lang="en-US" altLang="en-US" sz="1800" b="0" i="0" u="none" strike="noStrike" cap="none" normalizeH="0" baseline="0" dirty="0">
                          <a:ln>
                            <a:noFill/>
                          </a:ln>
                          <a:solidFill>
                            <a:schemeClr val="tx1"/>
                          </a:solidFill>
                          <a:effectLst/>
                          <a:latin typeface="Arial" charset="0"/>
                        </a:rPr>
                      </a:br>
                      <a:r>
                        <a:rPr kumimoji="0" lang="en-US" altLang="en-US" sz="1800" b="0" i="0" u="none" strike="noStrike" cap="none" normalizeH="0" baseline="0" dirty="0">
                          <a:ln>
                            <a:noFill/>
                          </a:ln>
                          <a:solidFill>
                            <a:schemeClr val="tx1"/>
                          </a:solidFill>
                          <a:effectLst/>
                          <a:latin typeface="Arial" charset="0"/>
                        </a:rPr>
                        <a:t>(S N P) detection, mutation analysis</a:t>
                      </a:r>
                    </a:p>
                  </a:txBody>
                  <a:tcPr marL="88232" marR="88232" marT="44116" marB="44116"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Bead array</a:t>
                      </a:r>
                    </a:p>
                  </a:txBody>
                  <a:tcPr marL="88232" marR="88232" marT="44116" marB="44116"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Detection of single-base differences in</a:t>
                      </a:r>
                      <a:br>
                        <a:rPr kumimoji="0" lang="en-US" altLang="en-US" sz="1800" b="0" i="0" u="none" strike="noStrike" cap="none" normalizeH="0" baseline="0" dirty="0">
                          <a:ln>
                            <a:noFill/>
                          </a:ln>
                          <a:solidFill>
                            <a:schemeClr val="tx1"/>
                          </a:solidFill>
                          <a:effectLst/>
                          <a:latin typeface="Arial" charset="0"/>
                        </a:rPr>
                      </a:br>
                      <a:r>
                        <a:rPr kumimoji="0" lang="en-US" altLang="en-US" sz="1800" b="0" i="0" u="none" strike="noStrike" cap="none" normalizeH="0" baseline="0" dirty="0">
                          <a:ln>
                            <a:noFill/>
                          </a:ln>
                          <a:solidFill>
                            <a:schemeClr val="tx1"/>
                          </a:solidFill>
                          <a:effectLst/>
                          <a:latin typeface="Arial" charset="0"/>
                        </a:rPr>
                        <a:t>D N A</a:t>
                      </a:r>
                    </a:p>
                  </a:txBody>
                  <a:tcPr marL="88232" marR="88232" marT="44116" marB="44116"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35225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6356" y="-14760"/>
            <a:ext cx="8235244" cy="1089529"/>
          </a:xfrm>
        </p:spPr>
        <p:txBody>
          <a:bodyPr/>
          <a:lstStyle/>
          <a:p>
            <a:r>
              <a:rPr lang="en-US" altLang="en-US" dirty="0"/>
              <a:t>Nucleic Acid–Based Detection Methods (continued_2)</a:t>
            </a:r>
          </a:p>
        </p:txBody>
      </p:sp>
      <p:sp>
        <p:nvSpPr>
          <p:cNvPr id="10243" name="Rectangle 3"/>
          <p:cNvSpPr>
            <a:spLocks noGrp="1" noChangeArrowheads="1"/>
          </p:cNvSpPr>
          <p:nvPr>
            <p:ph type="body" idx="1"/>
          </p:nvPr>
        </p:nvSpPr>
        <p:spPr/>
        <p:txBody>
          <a:bodyPr/>
          <a:lstStyle/>
          <a:p>
            <a:pPr marL="346075" indent="0">
              <a:buNone/>
            </a:pPr>
            <a:r>
              <a:rPr lang="en-US" altLang="en-US" dirty="0"/>
              <a:t>Sequencing (polymerization)-based methods</a:t>
            </a:r>
          </a:p>
        </p:txBody>
      </p:sp>
    </p:spTree>
    <p:extLst>
      <p:ext uri="{BB962C8B-B14F-4D97-AF65-F5344CB8AC3E}">
        <p14:creationId xmlns:p14="http://schemas.microsoft.com/office/powerpoint/2010/main" val="4196443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56356" y="-14760"/>
            <a:ext cx="6025444" cy="1089529"/>
          </a:xfrm>
        </p:spPr>
        <p:txBody>
          <a:bodyPr/>
          <a:lstStyle/>
          <a:p>
            <a:r>
              <a:rPr lang="en-US" altLang="en-US" dirty="0"/>
              <a:t>Sequence-Specific Primer P C R (</a:t>
            </a:r>
            <a:r>
              <a:rPr lang="en-US" altLang="en-US" dirty="0">
                <a:solidFill>
                  <a:srgbClr val="FF0000"/>
                </a:solidFill>
              </a:rPr>
              <a:t>S </a:t>
            </a:r>
            <a:r>
              <a:rPr lang="en-US" altLang="en-US" dirty="0" err="1">
                <a:solidFill>
                  <a:srgbClr val="FF0000"/>
                </a:solidFill>
              </a:rPr>
              <a:t>S</a:t>
            </a:r>
            <a:r>
              <a:rPr lang="en-US" altLang="en-US" dirty="0">
                <a:solidFill>
                  <a:srgbClr val="FF0000"/>
                </a:solidFill>
              </a:rPr>
              <a:t> P-P C R</a:t>
            </a:r>
            <a:r>
              <a:rPr lang="en-US" altLang="en-US" dirty="0"/>
              <a:t>)</a:t>
            </a:r>
          </a:p>
        </p:txBody>
      </p:sp>
      <p:sp>
        <p:nvSpPr>
          <p:cNvPr id="35843" name="Rectangle 3"/>
          <p:cNvSpPr>
            <a:spLocks noGrp="1" noChangeArrowheads="1"/>
          </p:cNvSpPr>
          <p:nvPr>
            <p:ph idx="1"/>
          </p:nvPr>
        </p:nvSpPr>
        <p:spPr>
          <a:xfrm>
            <a:off x="457200" y="1195349"/>
            <a:ext cx="8229600" cy="1547851"/>
          </a:xfrm>
        </p:spPr>
        <p:txBody>
          <a:bodyPr/>
          <a:lstStyle/>
          <a:p>
            <a:pPr marL="346075" indent="0">
              <a:buNone/>
            </a:pPr>
            <a:r>
              <a:rPr lang="en-US" altLang="en-US" dirty="0"/>
              <a:t>P C R primer extension requires that the 3' base of the primer is complementary to the template</a:t>
            </a:r>
          </a:p>
        </p:txBody>
      </p:sp>
      <p:pic>
        <p:nvPicPr>
          <p:cNvPr id="5" name="Content Placeholder 4" descr="A normal template has amplification when the 3ʹ end of the primer matches the template. There is no amplification when the 3ʹ end of the primer does not match the template, signifying a mutant template."/>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019932" y="2895600"/>
            <a:ext cx="7104136" cy="3392225"/>
          </a:xfrm>
        </p:spPr>
      </p:pic>
    </p:spTree>
    <p:extLst>
      <p:ext uri="{BB962C8B-B14F-4D97-AF65-F5344CB8AC3E}">
        <p14:creationId xmlns:p14="http://schemas.microsoft.com/office/powerpoint/2010/main" val="4185841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a:t>S </a:t>
            </a:r>
            <a:r>
              <a:rPr lang="en-US" altLang="en-US" dirty="0" err="1"/>
              <a:t>S</a:t>
            </a:r>
            <a:r>
              <a:rPr lang="en-US" altLang="en-US" dirty="0"/>
              <a:t> P-P C R </a:t>
            </a:r>
          </a:p>
        </p:txBody>
      </p:sp>
      <p:sp>
        <p:nvSpPr>
          <p:cNvPr id="31747" name="Rectangle 3"/>
          <p:cNvSpPr>
            <a:spLocks noGrp="1" noChangeArrowheads="1"/>
          </p:cNvSpPr>
          <p:nvPr>
            <p:ph type="body" idx="1"/>
          </p:nvPr>
        </p:nvSpPr>
        <p:spPr/>
        <p:txBody>
          <a:bodyPr/>
          <a:lstStyle/>
          <a:p>
            <a:r>
              <a:rPr lang="en-US" altLang="en-US" dirty="0"/>
              <a:t>Primer design is used to detect mutations in D N A</a:t>
            </a:r>
          </a:p>
          <a:p>
            <a:r>
              <a:rPr lang="en-US" altLang="en-US" dirty="0"/>
              <a:t>Generation of P C R product indicates the presence of a mutation or polymorphism in the template</a:t>
            </a:r>
          </a:p>
        </p:txBody>
      </p:sp>
    </p:spTree>
    <p:extLst>
      <p:ext uri="{BB962C8B-B14F-4D97-AF65-F5344CB8AC3E}">
        <p14:creationId xmlns:p14="http://schemas.microsoft.com/office/powerpoint/2010/main" val="3990015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Allelic Discrimination</a:t>
            </a:r>
            <a:endParaRPr lang="en-US" altLang="en-US" dirty="0"/>
          </a:p>
        </p:txBody>
      </p:sp>
      <p:sp>
        <p:nvSpPr>
          <p:cNvPr id="36867" name="Rectangle 3"/>
          <p:cNvSpPr>
            <a:spLocks noGrp="1" noChangeArrowheads="1"/>
          </p:cNvSpPr>
          <p:nvPr>
            <p:ph type="body" idx="1"/>
          </p:nvPr>
        </p:nvSpPr>
        <p:spPr/>
        <p:txBody>
          <a:bodyPr/>
          <a:lstStyle/>
          <a:p>
            <a:r>
              <a:rPr lang="en-US" altLang="en-US" dirty="0"/>
              <a:t>Uses fluorescently labeled probes</a:t>
            </a:r>
          </a:p>
          <a:p>
            <a:r>
              <a:rPr lang="en-US" altLang="en-US" dirty="0"/>
              <a:t>Quantitative P C R (q P C R) technology</a:t>
            </a:r>
          </a:p>
          <a:p>
            <a:r>
              <a:rPr lang="en-US" altLang="en-US" dirty="0"/>
              <a:t>Generates “color” signal for mutant or normal sequence</a:t>
            </a:r>
          </a:p>
          <a:p>
            <a:r>
              <a:rPr lang="en-US" altLang="en-US" dirty="0"/>
              <a:t>Performed on real-time P C R instruments</a:t>
            </a:r>
          </a:p>
        </p:txBody>
      </p:sp>
    </p:spTree>
    <p:extLst>
      <p:ext uri="{BB962C8B-B14F-4D97-AF65-F5344CB8AC3E}">
        <p14:creationId xmlns:p14="http://schemas.microsoft.com/office/powerpoint/2010/main" val="51289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a:t>Allelic Discrimination (continued)</a:t>
            </a:r>
          </a:p>
        </p:txBody>
      </p:sp>
      <p:pic>
        <p:nvPicPr>
          <p:cNvPr id="4" name="Content Placeholder 3" descr="The mutation (C → A) is detected by an allele-specific primer (3) that ends at the mutation. Primers 3 and 4 would then produce a mid-sized fragment (1–3). If there is no mutation, a normal primer (2) binds and produces a smaller fragment (2–4). Primers 1 and 4 always amplify the entire region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1180" y="1423988"/>
            <a:ext cx="3041640" cy="4672012"/>
          </a:xfrm>
        </p:spPr>
      </p:pic>
    </p:spTree>
    <p:extLst>
      <p:ext uri="{BB962C8B-B14F-4D97-AF65-F5344CB8AC3E}">
        <p14:creationId xmlns:p14="http://schemas.microsoft.com/office/powerpoint/2010/main" val="3531628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6356" y="-14760"/>
            <a:ext cx="8235244" cy="1089529"/>
          </a:xfrm>
        </p:spPr>
        <p:txBody>
          <a:bodyPr/>
          <a:lstStyle/>
          <a:p>
            <a:r>
              <a:rPr lang="en-US" altLang="en-US" dirty="0"/>
              <a:t>Nucleic Acid–Based Detection Methods (continued_3)</a:t>
            </a:r>
          </a:p>
        </p:txBody>
      </p:sp>
      <p:sp>
        <p:nvSpPr>
          <p:cNvPr id="10243" name="Rectangle 3"/>
          <p:cNvSpPr>
            <a:spLocks noGrp="1" noChangeArrowheads="1"/>
          </p:cNvSpPr>
          <p:nvPr>
            <p:ph type="body" idx="1"/>
          </p:nvPr>
        </p:nvSpPr>
        <p:spPr/>
        <p:txBody>
          <a:bodyPr/>
          <a:lstStyle/>
          <a:p>
            <a:pPr marL="346075" indent="0">
              <a:buNone/>
            </a:pPr>
            <a:r>
              <a:rPr lang="en-US" altLang="en-US" dirty="0"/>
              <a:t>Cleavage-based methods</a:t>
            </a:r>
          </a:p>
        </p:txBody>
      </p:sp>
    </p:spTree>
    <p:extLst>
      <p:ext uri="{BB962C8B-B14F-4D97-AF65-F5344CB8AC3E}">
        <p14:creationId xmlns:p14="http://schemas.microsoft.com/office/powerpoint/2010/main" val="3385826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Restriction Fragment Length Polymorphism (RFLP)</a:t>
            </a:r>
            <a:endParaRPr lang="en-US" altLang="en-US" dirty="0"/>
          </a:p>
        </p:txBody>
      </p:sp>
      <p:sp>
        <p:nvSpPr>
          <p:cNvPr id="39939" name="Rectangle 3"/>
          <p:cNvSpPr>
            <a:spLocks noGrp="1" noChangeArrowheads="1"/>
          </p:cNvSpPr>
          <p:nvPr>
            <p:ph idx="1"/>
          </p:nvPr>
        </p:nvSpPr>
        <p:spPr>
          <a:xfrm>
            <a:off x="457200" y="1195349"/>
            <a:ext cx="8229600" cy="2005051"/>
          </a:xfrm>
        </p:spPr>
        <p:txBody>
          <a:bodyPr/>
          <a:lstStyle/>
          <a:p>
            <a:r>
              <a:rPr lang="en-US" altLang="en-US" dirty="0"/>
              <a:t>Restriction enzyme site recognition detects presence of sequence changes</a:t>
            </a:r>
          </a:p>
          <a:p>
            <a:r>
              <a:rPr lang="en-US" altLang="en-US" dirty="0"/>
              <a:t>For example, G → A change creates </a:t>
            </a:r>
            <a:r>
              <a:rPr lang="en-US" altLang="en-US" i="1" dirty="0"/>
              <a:t>E c o R</a:t>
            </a:r>
            <a:r>
              <a:rPr lang="en-US" altLang="en-US" dirty="0"/>
              <a:t>1 site:</a:t>
            </a:r>
          </a:p>
        </p:txBody>
      </p:sp>
      <p:pic>
        <p:nvPicPr>
          <p:cNvPr id="2" name="Content Placeholder 1" descr="The normal sequence is converted to a Bam H1 restriction site (G G A T C C) by a G&gt;A mutation. The presence of the mutation is detected by testing the P C R product with Bam H1. The bottom panel shows the&#10;predicted gel patterns for the homozygous normal, homozygous&#10;mutant, and heterozygous samples uncut or cut with Bam H1."/>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3048000" y="3307977"/>
            <a:ext cx="3200400" cy="2940423"/>
          </a:xfrm>
        </p:spPr>
      </p:pic>
    </p:spTree>
    <p:extLst>
      <p:ext uri="{BB962C8B-B14F-4D97-AF65-F5344CB8AC3E}">
        <p14:creationId xmlns:p14="http://schemas.microsoft.com/office/powerpoint/2010/main" val="603860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Heteroduplex Analysis With Single-Strand-Specific Nucleases</a:t>
            </a:r>
            <a:endParaRPr lang="en-US" altLang="en-US" dirty="0"/>
          </a:p>
        </p:txBody>
      </p:sp>
      <p:sp>
        <p:nvSpPr>
          <p:cNvPr id="40963" name="Rectangle 3"/>
          <p:cNvSpPr>
            <a:spLocks noGrp="1" noChangeArrowheads="1"/>
          </p:cNvSpPr>
          <p:nvPr>
            <p:ph type="body" idx="1"/>
          </p:nvPr>
        </p:nvSpPr>
        <p:spPr>
          <a:xfrm>
            <a:off x="457200" y="1195349"/>
            <a:ext cx="8610600" cy="4976851"/>
          </a:xfrm>
        </p:spPr>
        <p:txBody>
          <a:bodyPr/>
          <a:lstStyle/>
          <a:p>
            <a:r>
              <a:rPr lang="en-US" altLang="en-US" dirty="0"/>
              <a:t>Uses nucleases that cut single-stranded bubbles in </a:t>
            </a:r>
            <a:r>
              <a:rPr lang="en-US" altLang="en-US" dirty="0" err="1"/>
              <a:t>heteroduplexes</a:t>
            </a:r>
            <a:endParaRPr lang="en-US" altLang="en-US" dirty="0"/>
          </a:p>
          <a:p>
            <a:r>
              <a:rPr lang="en-US" altLang="en-US" dirty="0"/>
              <a:t>Region of interest is amplified by P C R or transcribed</a:t>
            </a:r>
          </a:p>
          <a:p>
            <a:r>
              <a:rPr lang="en-US" altLang="en-US" dirty="0"/>
              <a:t>The double-stranded (D S) product is denatured and renatured with or without added normal product</a:t>
            </a:r>
          </a:p>
          <a:p>
            <a:r>
              <a:rPr lang="en-US" altLang="en-US" dirty="0"/>
              <a:t>Renatured duplexes are digested with nuclease</a:t>
            </a:r>
          </a:p>
          <a:p>
            <a:r>
              <a:rPr lang="en-US" altLang="en-US" dirty="0"/>
              <a:t>Products are observed by gel electrophoresis</a:t>
            </a:r>
          </a:p>
        </p:txBody>
      </p:sp>
    </p:spTree>
    <p:extLst>
      <p:ext uri="{BB962C8B-B14F-4D97-AF65-F5344CB8AC3E}">
        <p14:creationId xmlns:p14="http://schemas.microsoft.com/office/powerpoint/2010/main" val="433509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56356" y="-14760"/>
            <a:ext cx="8235244" cy="1089529"/>
          </a:xfrm>
        </p:spPr>
        <p:txBody>
          <a:bodyPr/>
          <a:lstStyle/>
          <a:p>
            <a:r>
              <a:rPr lang="en-US" altLang="en-US" dirty="0" err="1"/>
              <a:t>Heteroduplex</a:t>
            </a:r>
            <a:r>
              <a:rPr lang="en-US" altLang="en-US" dirty="0"/>
              <a:t> Analysis With Single-Strand-Specific Nucleases (continued)</a:t>
            </a:r>
          </a:p>
        </p:txBody>
      </p:sp>
      <p:pic>
        <p:nvPicPr>
          <p:cNvPr id="4" name="Content Placeholder 3" descr="Normal and mutant transcription templates covering the area to be screened are produced by P C R with tailed primers carrying promoter sequences. R N A polymerase then transcribes the P C R products. The transcripts are denatured and reannealed, forming heteroduplexes between normal and mutant transcripts. R Nase cleavage products can be resolved on native agarose gel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2169" y="1434045"/>
            <a:ext cx="3379662" cy="4433355"/>
          </a:xfrm>
        </p:spPr>
      </p:pic>
    </p:spTree>
    <p:extLst>
      <p:ext uri="{BB962C8B-B14F-4D97-AF65-F5344CB8AC3E}">
        <p14:creationId xmlns:p14="http://schemas.microsoft.com/office/powerpoint/2010/main" val="2382783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en-US" altLang="en-US" dirty="0"/>
              <a:t>Objectives (continued)</a:t>
            </a:r>
          </a:p>
        </p:txBody>
      </p:sp>
      <p:sp>
        <p:nvSpPr>
          <p:cNvPr id="6149" name="Rectangle 5"/>
          <p:cNvSpPr>
            <a:spLocks noGrp="1" noChangeArrowheads="1"/>
          </p:cNvSpPr>
          <p:nvPr>
            <p:ph type="body" idx="1"/>
          </p:nvPr>
        </p:nvSpPr>
        <p:spPr>
          <a:xfrm>
            <a:off x="457200" y="1195349"/>
            <a:ext cx="8077200" cy="4068763"/>
          </a:xfrm>
        </p:spPr>
        <p:txBody>
          <a:bodyPr/>
          <a:lstStyle/>
          <a:p>
            <a:r>
              <a:rPr lang="en-US" altLang="en-US" dirty="0"/>
              <a:t>Describe gene mutation nomenclature for expressing sequence changes at the D N A, R N A, and protein levels.</a:t>
            </a:r>
          </a:p>
          <a:p>
            <a:r>
              <a:rPr lang="en-US" altLang="en-US" dirty="0"/>
              <a:t>Compare phenotypic consequences of point mutations.</a:t>
            </a:r>
          </a:p>
        </p:txBody>
      </p:sp>
    </p:spTree>
    <p:extLst>
      <p:ext uri="{BB962C8B-B14F-4D97-AF65-F5344CB8AC3E}">
        <p14:creationId xmlns:p14="http://schemas.microsoft.com/office/powerpoint/2010/main" val="222090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Invader Technology</a:t>
            </a:r>
            <a:endParaRPr lang="en-US" altLang="en-US" dirty="0"/>
          </a:p>
        </p:txBody>
      </p:sp>
      <p:sp>
        <p:nvSpPr>
          <p:cNvPr id="45059" name="Rectangle 3"/>
          <p:cNvSpPr>
            <a:spLocks noGrp="1" noChangeArrowheads="1"/>
          </p:cNvSpPr>
          <p:nvPr>
            <p:ph type="body" idx="1"/>
          </p:nvPr>
        </p:nvSpPr>
        <p:spPr/>
        <p:txBody>
          <a:bodyPr/>
          <a:lstStyle/>
          <a:p>
            <a:r>
              <a:rPr lang="en-US" altLang="en-US" dirty="0"/>
              <a:t>Mutation detection with proprietary enzyme</a:t>
            </a:r>
          </a:p>
          <a:p>
            <a:r>
              <a:rPr lang="en-US" altLang="en-US" dirty="0"/>
              <a:t>Sample is mixed with probes and enzyme</a:t>
            </a:r>
          </a:p>
          <a:p>
            <a:r>
              <a:rPr lang="en-US" altLang="en-US" dirty="0"/>
              <a:t>Enzyme cleavage of probe-test sample hybrid will yield fluorescent signal</a:t>
            </a:r>
          </a:p>
          <a:p>
            <a:r>
              <a:rPr lang="en-US" altLang="en-US" dirty="0"/>
              <a:t>Signal will only occur if probe and test sample sequence are complementary</a:t>
            </a:r>
          </a:p>
        </p:txBody>
      </p:sp>
    </p:spTree>
    <p:extLst>
      <p:ext uri="{BB962C8B-B14F-4D97-AF65-F5344CB8AC3E}">
        <p14:creationId xmlns:p14="http://schemas.microsoft.com/office/powerpoint/2010/main" val="215530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dirty="0"/>
              <a:t>Invader Technology (continued)</a:t>
            </a:r>
          </a:p>
        </p:txBody>
      </p:sp>
      <p:sp>
        <p:nvSpPr>
          <p:cNvPr id="46083" name="Rectangle 3"/>
          <p:cNvSpPr>
            <a:spLocks noGrp="1" noChangeArrowheads="1"/>
          </p:cNvSpPr>
          <p:nvPr>
            <p:ph idx="1"/>
          </p:nvPr>
        </p:nvSpPr>
        <p:spPr>
          <a:xfrm>
            <a:off x="457200" y="1195349"/>
            <a:ext cx="8229600" cy="1471651"/>
          </a:xfrm>
        </p:spPr>
        <p:txBody>
          <a:bodyPr/>
          <a:lstStyle/>
          <a:p>
            <a:r>
              <a:rPr lang="en-US" altLang="en-US" dirty="0"/>
              <a:t>Probes and enzyme are provided</a:t>
            </a:r>
          </a:p>
          <a:p>
            <a:r>
              <a:rPr lang="en-US" altLang="en-US" dirty="0"/>
              <a:t>96-well plate format</a:t>
            </a:r>
          </a:p>
        </p:txBody>
      </p:sp>
      <p:pic>
        <p:nvPicPr>
          <p:cNvPr id="2" name="Content Placeholder 1" descr="Cleavase single-color assay."/>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295400" y="3055206"/>
            <a:ext cx="6799637" cy="2846546"/>
          </a:xfrm>
        </p:spPr>
      </p:pic>
    </p:spTree>
    <p:extLst>
      <p:ext uri="{BB962C8B-B14F-4D97-AF65-F5344CB8AC3E}">
        <p14:creationId xmlns:p14="http://schemas.microsoft.com/office/powerpoint/2010/main" val="3645432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t>Point Mutations</a:t>
            </a:r>
          </a:p>
        </p:txBody>
      </p:sp>
      <p:sp>
        <p:nvSpPr>
          <p:cNvPr id="9219" name="Rectangle 3"/>
          <p:cNvSpPr>
            <a:spLocks noGrp="1" noChangeArrowheads="1"/>
          </p:cNvSpPr>
          <p:nvPr>
            <p:ph type="body" idx="1"/>
          </p:nvPr>
        </p:nvSpPr>
        <p:spPr/>
        <p:txBody>
          <a:bodyPr/>
          <a:lstStyle/>
          <a:p>
            <a:r>
              <a:rPr lang="en-US" altLang="en-US"/>
              <a:t>Single or a few nucleotide changes</a:t>
            </a:r>
            <a:endParaRPr lang="en-US" altLang="en-US" dirty="0"/>
          </a:p>
        </p:txBody>
      </p:sp>
    </p:spTree>
    <p:extLst>
      <p:ext uri="{BB962C8B-B14F-4D97-AF65-F5344CB8AC3E}">
        <p14:creationId xmlns:p14="http://schemas.microsoft.com/office/powerpoint/2010/main" val="1513734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Mutation Nomenclature</a:t>
            </a:r>
            <a:endParaRPr lang="en-US" dirty="0"/>
          </a:p>
        </p:txBody>
      </p:sp>
      <p:pic>
        <p:nvPicPr>
          <p:cNvPr id="6" name="Content Placeholder 5" descr="Top: c. 5 6 2 G right facing arrow A. The label base position has an arrow pointing to c. 5 6 2. The label original base has an arrow pointing to G. The label replacement has an arrow pointing to A. The main label sits to the right below the expression and reads (top line): deletion: c. 5 6 2 d e l A G; (bottom line): insertion: c. 2 5 5 2 i n s T. Bottom: p. R 1 9 7 G. The label original a a has an arrow pointing to R. The label a a position has an arrow that points to 1 9 7. The label  replacement has an arrow  that points to 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30365" y="1371600"/>
            <a:ext cx="6483269" cy="4443412"/>
          </a:xfrm>
        </p:spPr>
      </p:pic>
    </p:spTree>
    <p:extLst>
      <p:ext uri="{BB962C8B-B14F-4D97-AF65-F5344CB8AC3E}">
        <p14:creationId xmlns:p14="http://schemas.microsoft.com/office/powerpoint/2010/main" val="2478994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t>Point Mutations (continued_1)</a:t>
            </a:r>
          </a:p>
        </p:txBody>
      </p:sp>
      <p:sp>
        <p:nvSpPr>
          <p:cNvPr id="9219" name="Rectangle 3"/>
          <p:cNvSpPr>
            <a:spLocks noGrp="1" noChangeArrowheads="1"/>
          </p:cNvSpPr>
          <p:nvPr>
            <p:ph type="body" idx="1"/>
          </p:nvPr>
        </p:nvSpPr>
        <p:spPr/>
        <p:txBody>
          <a:bodyPr/>
          <a:lstStyle/>
          <a:p>
            <a:r>
              <a:rPr lang="en-US" altLang="en-US" dirty="0"/>
              <a:t>Gene mutations involving one or a few base pairs</a:t>
            </a:r>
          </a:p>
          <a:p>
            <a:r>
              <a:rPr lang="en-US" altLang="en-US" dirty="0"/>
              <a:t>Not detectable by cytogenetic methods</a:t>
            </a:r>
          </a:p>
          <a:p>
            <a:r>
              <a:rPr lang="en-US" altLang="en-US" dirty="0"/>
              <a:t>Detected at the D N A-sequence level</a:t>
            </a:r>
          </a:p>
        </p:txBody>
      </p:sp>
    </p:spTree>
    <p:extLst>
      <p:ext uri="{BB962C8B-B14F-4D97-AF65-F5344CB8AC3E}">
        <p14:creationId xmlns:p14="http://schemas.microsoft.com/office/powerpoint/2010/main" val="381060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p:spPr>
        <p:txBody>
          <a:bodyPr/>
          <a:lstStyle/>
          <a:p>
            <a:r>
              <a:rPr lang="en-US" altLang="en-US" dirty="0"/>
              <a:t>Point Mutations (continued_2)</a:t>
            </a:r>
            <a:endParaRPr lang="en-US" dirty="0"/>
          </a:p>
        </p:txBody>
      </p:sp>
      <p:sp>
        <p:nvSpPr>
          <p:cNvPr id="3" name="Content Placeholder 2"/>
          <p:cNvSpPr>
            <a:spLocks noGrp="1"/>
          </p:cNvSpPr>
          <p:nvPr>
            <p:ph idx="1"/>
          </p:nvPr>
        </p:nvSpPr>
        <p:spPr>
          <a:xfrm>
            <a:off x="457200" y="1195349"/>
            <a:ext cx="8229600" cy="1014451"/>
          </a:xfrm>
        </p:spPr>
        <p:txBody>
          <a:bodyPr/>
          <a:lstStyle/>
          <a:p>
            <a:pPr marL="346075" indent="0">
              <a:buNone/>
            </a:pPr>
            <a:r>
              <a:rPr lang="en-US" dirty="0"/>
              <a:t>Point mutations do not always have phenotypic effect.</a:t>
            </a:r>
          </a:p>
        </p:txBody>
      </p:sp>
      <p:graphicFrame>
        <p:nvGraphicFramePr>
          <p:cNvPr id="7" name="Content Placeholder 6"/>
          <p:cNvGraphicFramePr>
            <a:graphicFrameLocks noGrp="1"/>
          </p:cNvGraphicFramePr>
          <p:nvPr>
            <p:ph idx="10"/>
            <p:extLst>
              <p:ext uri="{D42A27DB-BD31-4B8C-83A1-F6EECF244321}">
                <p14:modId xmlns:p14="http://schemas.microsoft.com/office/powerpoint/2010/main" val="3098007905"/>
              </p:ext>
            </p:extLst>
          </p:nvPr>
        </p:nvGraphicFramePr>
        <p:xfrm>
          <a:off x="756356" y="2576050"/>
          <a:ext cx="8229600" cy="2560416"/>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2572657">
                  <a:extLst>
                    <a:ext uri="{9D8B030D-6E8A-4147-A177-3AD203B41FA5}">
                      <a16:colId xmlns:a16="http://schemas.microsoft.com/office/drawing/2014/main" val="20001"/>
                    </a:ext>
                  </a:extLst>
                </a:gridCol>
                <a:gridCol w="2456543">
                  <a:extLst>
                    <a:ext uri="{9D8B030D-6E8A-4147-A177-3AD203B41FA5}">
                      <a16:colId xmlns:a16="http://schemas.microsoft.com/office/drawing/2014/main" val="20002"/>
                    </a:ext>
                  </a:extLst>
                </a:gridCol>
              </a:tblGrid>
              <a:tr h="3195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dirty="0">
                          <a:ln>
                            <a:noFill/>
                          </a:ln>
                          <a:solidFill>
                            <a:schemeClr val="bg1"/>
                          </a:solidFill>
                          <a:effectLst/>
                          <a:latin typeface="Arial" charset="0"/>
                          <a:cs typeface="Times New Roman" pitchFamily="18" charset="0"/>
                        </a:rPr>
                        <a:t>D N A Sequence</a:t>
                      </a:r>
                      <a:endParaRPr kumimoji="0" lang="en-US" altLang="en-US" sz="1700" b="1" i="0" u="none" strike="noStrike" cap="none" normalizeH="0" baseline="0" dirty="0">
                        <a:ln>
                          <a:noFill/>
                        </a:ln>
                        <a:solidFill>
                          <a:schemeClr val="bg1"/>
                        </a:solidFill>
                        <a:effectLst/>
                        <a:latin typeface="Arial" charset="0"/>
                      </a:endParaRPr>
                    </a:p>
                  </a:txBody>
                  <a:tcPr marL="76295" marR="76295" marT="38148" marB="38148" anchor="ctr"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dirty="0">
                          <a:ln>
                            <a:noFill/>
                          </a:ln>
                          <a:solidFill>
                            <a:schemeClr val="bg1"/>
                          </a:solidFill>
                          <a:effectLst/>
                          <a:latin typeface="Arial" charset="0"/>
                          <a:cs typeface="Times New Roman" pitchFamily="18" charset="0"/>
                        </a:rPr>
                        <a:t>Amino Acid Sequence</a:t>
                      </a:r>
                      <a:endParaRPr kumimoji="0" lang="en-US" altLang="en-US" sz="1700" b="1" i="0" u="none" strike="noStrike" cap="none" normalizeH="0" baseline="0" dirty="0">
                        <a:ln>
                          <a:noFill/>
                        </a:ln>
                        <a:solidFill>
                          <a:schemeClr val="bg1"/>
                        </a:solidFill>
                        <a:effectLst/>
                        <a:latin typeface="Arial" charset="0"/>
                      </a:endParaRPr>
                    </a:p>
                  </a:txBody>
                  <a:tcPr marL="76295" marR="76295" marT="38148" marB="38148" anchor="ctr"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dirty="0">
                          <a:ln>
                            <a:noFill/>
                          </a:ln>
                          <a:solidFill>
                            <a:schemeClr val="bg1"/>
                          </a:solidFill>
                          <a:effectLst/>
                          <a:latin typeface="Arial" charset="0"/>
                          <a:cs typeface="Times New Roman" pitchFamily="18" charset="0"/>
                        </a:rPr>
                        <a:t>Type of Mutation</a:t>
                      </a:r>
                      <a:endParaRPr kumimoji="0" lang="en-US" altLang="en-US" sz="1700" b="1" i="0" u="none" strike="noStrike" cap="none" normalizeH="0" baseline="0" dirty="0">
                        <a:ln>
                          <a:noFill/>
                        </a:ln>
                        <a:solidFill>
                          <a:schemeClr val="bg1"/>
                        </a:solidFill>
                        <a:effectLst/>
                        <a:latin typeface="Arial" charset="0"/>
                      </a:endParaRPr>
                    </a:p>
                  </a:txBody>
                  <a:tcPr marL="76295" marR="76295" marT="38148" marB="38148" anchor="ctr" horzOverflow="overflow"/>
                </a:tc>
                <a:extLst>
                  <a:ext uri="{0D108BD9-81ED-4DB2-BD59-A6C34878D82A}">
                    <a16:rowId xmlns:a16="http://schemas.microsoft.com/office/drawing/2014/main" val="10000"/>
                  </a:ext>
                </a:extLst>
              </a:tr>
              <a:tr h="37084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Arial" charset="0"/>
                          <a:cs typeface="Times New Roman" pitchFamily="18" charset="0"/>
                        </a:rPr>
                        <a:t>ATG CAG GTG ACC TCA GTG</a:t>
                      </a:r>
                      <a:endParaRPr kumimoji="0" lang="en-US" altLang="en-US" sz="1500" b="1" i="0" u="none" strike="noStrike" cap="none" normalizeH="0" baseline="0" dirty="0">
                        <a:ln>
                          <a:noFill/>
                        </a:ln>
                        <a:solidFill>
                          <a:schemeClr val="tx1"/>
                        </a:solidFill>
                        <a:effectLst/>
                        <a:latin typeface="Arial" charset="0"/>
                      </a:endParaRPr>
                    </a:p>
                  </a:txBody>
                  <a:tcPr marL="76295" marR="76295" marT="38148" marB="38148"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Arial" charset="0"/>
                          <a:cs typeface="Times New Roman" pitchFamily="18" charset="0"/>
                        </a:rPr>
                        <a:t>M     Q      V     T      S      V</a:t>
                      </a:r>
                      <a:endParaRPr kumimoji="0" lang="en-US" altLang="en-US" sz="1500" b="1" i="0" u="none" strike="noStrike" cap="none" normalizeH="0" baseline="0" dirty="0">
                        <a:ln>
                          <a:noFill/>
                        </a:ln>
                        <a:solidFill>
                          <a:schemeClr val="tx1"/>
                        </a:solidFill>
                        <a:effectLst/>
                        <a:latin typeface="Arial" charset="0"/>
                      </a:endParaRPr>
                    </a:p>
                  </a:txBody>
                  <a:tcPr marL="76295" marR="76295" marT="38148" marB="38148"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Arial" charset="0"/>
                          <a:cs typeface="Times New Roman" pitchFamily="18" charset="0"/>
                        </a:rPr>
                        <a:t>None</a:t>
                      </a:r>
                      <a:endParaRPr kumimoji="0" lang="en-US" altLang="en-US" sz="1500" b="1" i="0" u="none" strike="noStrike" cap="none" normalizeH="0" baseline="0" dirty="0">
                        <a:ln>
                          <a:noFill/>
                        </a:ln>
                        <a:solidFill>
                          <a:schemeClr val="tx1"/>
                        </a:solidFill>
                        <a:effectLst/>
                        <a:latin typeface="Arial" charset="0"/>
                      </a:endParaRPr>
                    </a:p>
                  </a:txBody>
                  <a:tcPr marL="76295" marR="76295" marT="38148" marB="38148" horzOverflow="overflow"/>
                </a:tc>
                <a:extLst>
                  <a:ext uri="{0D108BD9-81ED-4DB2-BD59-A6C34878D82A}">
                    <a16:rowId xmlns:a16="http://schemas.microsoft.com/office/drawing/2014/main" val="10001"/>
                  </a:ext>
                </a:extLst>
              </a:tr>
              <a:tr h="37084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Arial" charset="0"/>
                          <a:cs typeface="Times New Roman" pitchFamily="18" charset="0"/>
                        </a:rPr>
                        <a:t>ATG CAG GT</a:t>
                      </a:r>
                      <a:r>
                        <a:rPr kumimoji="0" lang="en-US" altLang="en-US" sz="1500" b="1" i="0" u="sng" strike="noStrike" cap="none" normalizeH="0" baseline="0" dirty="0">
                          <a:ln>
                            <a:noFill/>
                          </a:ln>
                          <a:solidFill>
                            <a:srgbClr val="FF3300"/>
                          </a:solidFill>
                          <a:effectLst/>
                          <a:latin typeface="Arial" charset="0"/>
                          <a:cs typeface="Times New Roman" pitchFamily="18" charset="0"/>
                        </a:rPr>
                        <a:t>T</a:t>
                      </a:r>
                      <a:r>
                        <a:rPr kumimoji="0" lang="en-US" altLang="en-US" sz="1500" b="1" i="0" u="none" strike="noStrike" cap="none" normalizeH="0" baseline="0" dirty="0">
                          <a:ln>
                            <a:noFill/>
                          </a:ln>
                          <a:solidFill>
                            <a:schemeClr val="tx1"/>
                          </a:solidFill>
                          <a:effectLst/>
                          <a:latin typeface="Arial" charset="0"/>
                          <a:cs typeface="Times New Roman" pitchFamily="18" charset="0"/>
                        </a:rPr>
                        <a:t> ACC TCA GTG</a:t>
                      </a:r>
                      <a:endParaRPr kumimoji="0" lang="en-US" altLang="en-US" sz="1500" b="1" i="0" u="none" strike="noStrike" cap="none" normalizeH="0" baseline="0" dirty="0">
                        <a:ln>
                          <a:noFill/>
                        </a:ln>
                        <a:solidFill>
                          <a:schemeClr val="tx1"/>
                        </a:solidFill>
                        <a:effectLst/>
                        <a:latin typeface="Arial" charset="0"/>
                      </a:endParaRPr>
                    </a:p>
                  </a:txBody>
                  <a:tcPr marL="76295" marR="76295" marT="38148" marB="38148"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Arial" charset="0"/>
                          <a:cs typeface="Times New Roman" pitchFamily="18" charset="0"/>
                        </a:rPr>
                        <a:t>M     Q      V     T      S      V</a:t>
                      </a:r>
                      <a:endParaRPr kumimoji="0" lang="en-US" altLang="en-US" sz="1500" b="1" i="0" u="none" strike="noStrike" cap="none" normalizeH="0" baseline="0" dirty="0">
                        <a:ln>
                          <a:noFill/>
                        </a:ln>
                        <a:solidFill>
                          <a:schemeClr val="tx1"/>
                        </a:solidFill>
                        <a:effectLst/>
                        <a:latin typeface="Arial" charset="0"/>
                      </a:endParaRPr>
                    </a:p>
                  </a:txBody>
                  <a:tcPr marL="76295" marR="76295" marT="38148" marB="38148"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Arial" charset="0"/>
                          <a:cs typeface="Times New Roman" pitchFamily="18" charset="0"/>
                        </a:rPr>
                        <a:t>Silent, synonymous</a:t>
                      </a:r>
                      <a:endParaRPr kumimoji="0" lang="en-US" altLang="en-US" sz="1500" b="1" i="0" u="none" strike="noStrike" cap="none" normalizeH="0" baseline="0" dirty="0">
                        <a:ln>
                          <a:noFill/>
                        </a:ln>
                        <a:solidFill>
                          <a:schemeClr val="tx1"/>
                        </a:solidFill>
                        <a:effectLst/>
                        <a:latin typeface="Arial" charset="0"/>
                      </a:endParaRPr>
                    </a:p>
                  </a:txBody>
                  <a:tcPr marL="76295" marR="76295" marT="38148" marB="38148" horzOverflow="overflow"/>
                </a:tc>
                <a:extLst>
                  <a:ext uri="{0D108BD9-81ED-4DB2-BD59-A6C34878D82A}">
                    <a16:rowId xmlns:a16="http://schemas.microsoft.com/office/drawing/2014/main" val="10002"/>
                  </a:ext>
                </a:extLst>
              </a:tr>
              <a:tr h="37084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Arial" charset="0"/>
                          <a:cs typeface="Times New Roman" pitchFamily="18" charset="0"/>
                        </a:rPr>
                        <a:t>ATG CA</a:t>
                      </a:r>
                      <a:r>
                        <a:rPr kumimoji="0" lang="en-US" altLang="en-US" sz="1500" b="1" i="0" u="sng" strike="noStrike" cap="none" normalizeH="0" baseline="0" dirty="0">
                          <a:ln>
                            <a:noFill/>
                          </a:ln>
                          <a:solidFill>
                            <a:srgbClr val="FF3300"/>
                          </a:solidFill>
                          <a:effectLst/>
                          <a:latin typeface="Arial" charset="0"/>
                          <a:cs typeface="Times New Roman" pitchFamily="18" charset="0"/>
                        </a:rPr>
                        <a:t>A</a:t>
                      </a:r>
                      <a:r>
                        <a:rPr kumimoji="0" lang="en-US" altLang="en-US" sz="1500" b="1" i="0" u="none" strike="noStrike" cap="none" normalizeH="0" baseline="0" dirty="0">
                          <a:ln>
                            <a:noFill/>
                          </a:ln>
                          <a:solidFill>
                            <a:schemeClr val="tx1"/>
                          </a:solidFill>
                          <a:effectLst/>
                          <a:latin typeface="Arial" charset="0"/>
                          <a:cs typeface="Times New Roman" pitchFamily="18" charset="0"/>
                        </a:rPr>
                        <a:t> GTG ACC TCA GTG</a:t>
                      </a:r>
                      <a:endParaRPr kumimoji="0" lang="en-US" altLang="en-US" sz="1500" b="1" i="0" u="none" strike="noStrike" cap="none" normalizeH="0" baseline="0" dirty="0">
                        <a:ln>
                          <a:noFill/>
                        </a:ln>
                        <a:solidFill>
                          <a:schemeClr val="tx1"/>
                        </a:solidFill>
                        <a:effectLst/>
                        <a:latin typeface="Arial" charset="0"/>
                      </a:endParaRPr>
                    </a:p>
                  </a:txBody>
                  <a:tcPr marL="76295" marR="76295" marT="38148" marB="38148"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Arial" charset="0"/>
                          <a:cs typeface="Times New Roman" pitchFamily="18" charset="0"/>
                        </a:rPr>
                        <a:t>M     Q      </a:t>
                      </a:r>
                      <a:r>
                        <a:rPr kumimoji="0" lang="en-US" altLang="en-US" sz="1500" b="1" i="0" u="sng" strike="noStrike" cap="none" normalizeH="0" baseline="0" dirty="0">
                          <a:ln>
                            <a:noFill/>
                          </a:ln>
                          <a:solidFill>
                            <a:schemeClr val="accent2"/>
                          </a:solidFill>
                          <a:effectLst/>
                          <a:latin typeface="Arial" charset="0"/>
                          <a:cs typeface="Times New Roman" pitchFamily="18" charset="0"/>
                        </a:rPr>
                        <a:t>L</a:t>
                      </a:r>
                      <a:r>
                        <a:rPr kumimoji="0" lang="en-US" altLang="en-US" sz="1500" b="1" i="0" u="none" strike="noStrike" cap="none" normalizeH="0" baseline="0" dirty="0">
                          <a:ln>
                            <a:noFill/>
                          </a:ln>
                          <a:solidFill>
                            <a:schemeClr val="tx1"/>
                          </a:solidFill>
                          <a:effectLst/>
                          <a:latin typeface="Arial" charset="0"/>
                          <a:cs typeface="Times New Roman" pitchFamily="18" charset="0"/>
                        </a:rPr>
                        <a:t>      T      S     V</a:t>
                      </a:r>
                      <a:endParaRPr kumimoji="0" lang="en-US" altLang="en-US" sz="1500" b="1" i="0" u="none" strike="noStrike" cap="none" normalizeH="0" baseline="0" dirty="0">
                        <a:ln>
                          <a:noFill/>
                        </a:ln>
                        <a:solidFill>
                          <a:schemeClr val="tx1"/>
                        </a:solidFill>
                        <a:effectLst/>
                        <a:latin typeface="Arial" charset="0"/>
                      </a:endParaRPr>
                    </a:p>
                  </a:txBody>
                  <a:tcPr marL="76295" marR="76295" marT="38148" marB="38148"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Arial" charset="0"/>
                          <a:cs typeface="Times New Roman" pitchFamily="18" charset="0"/>
                        </a:rPr>
                        <a:t>Conservative</a:t>
                      </a:r>
                      <a:endParaRPr kumimoji="0" lang="en-US" altLang="en-US" sz="1500" b="1" i="0" u="none" strike="noStrike" cap="none" normalizeH="0" baseline="0" dirty="0">
                        <a:ln>
                          <a:noFill/>
                        </a:ln>
                        <a:solidFill>
                          <a:schemeClr val="tx1"/>
                        </a:solidFill>
                        <a:effectLst/>
                        <a:latin typeface="Arial" charset="0"/>
                      </a:endParaRPr>
                    </a:p>
                  </a:txBody>
                  <a:tcPr marL="76295" marR="76295" marT="38148" marB="38148" horzOverflow="overflow"/>
                </a:tc>
                <a:extLst>
                  <a:ext uri="{0D108BD9-81ED-4DB2-BD59-A6C34878D82A}">
                    <a16:rowId xmlns:a16="http://schemas.microsoft.com/office/drawing/2014/main" val="10003"/>
                  </a:ext>
                </a:extLst>
              </a:tr>
              <a:tr h="37084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Arial" charset="0"/>
                          <a:cs typeface="Times New Roman" pitchFamily="18" charset="0"/>
                        </a:rPr>
                        <a:t>ATG C</a:t>
                      </a:r>
                      <a:r>
                        <a:rPr kumimoji="0" lang="en-US" altLang="en-US" sz="1500" b="1" i="0" u="sng" strike="noStrike" cap="none" normalizeH="0" baseline="0" dirty="0">
                          <a:ln>
                            <a:noFill/>
                          </a:ln>
                          <a:solidFill>
                            <a:srgbClr val="FF3300"/>
                          </a:solidFill>
                          <a:effectLst/>
                          <a:latin typeface="Arial" charset="0"/>
                          <a:cs typeface="Times New Roman" pitchFamily="18" charset="0"/>
                        </a:rPr>
                        <a:t>C</a:t>
                      </a:r>
                      <a:r>
                        <a:rPr kumimoji="0" lang="en-US" altLang="en-US" sz="1500" b="1" i="0" u="none" strike="noStrike" cap="none" normalizeH="0" baseline="0" dirty="0">
                          <a:ln>
                            <a:noFill/>
                          </a:ln>
                          <a:solidFill>
                            <a:schemeClr val="tx1"/>
                          </a:solidFill>
                          <a:effectLst/>
                          <a:latin typeface="Arial" charset="0"/>
                          <a:cs typeface="Times New Roman" pitchFamily="18" charset="0"/>
                        </a:rPr>
                        <a:t>G GTG ACC TCA GTG</a:t>
                      </a:r>
                      <a:endParaRPr kumimoji="0" lang="en-US" altLang="en-US" sz="1500" b="1" i="0" u="none" strike="noStrike" cap="none" normalizeH="0" baseline="0" dirty="0">
                        <a:ln>
                          <a:noFill/>
                        </a:ln>
                        <a:solidFill>
                          <a:schemeClr val="tx1"/>
                        </a:solidFill>
                        <a:effectLst/>
                        <a:latin typeface="Arial" charset="0"/>
                      </a:endParaRPr>
                    </a:p>
                  </a:txBody>
                  <a:tcPr marL="76295" marR="76295" marT="38148" marB="38148"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Arial" charset="0"/>
                          <a:cs typeface="Times New Roman" pitchFamily="18" charset="0"/>
                        </a:rPr>
                        <a:t>M     </a:t>
                      </a:r>
                      <a:r>
                        <a:rPr kumimoji="0" lang="en-US" altLang="en-US" sz="1500" b="1" i="0" u="sng" strike="noStrike" cap="none" normalizeH="0" baseline="0" dirty="0">
                          <a:ln>
                            <a:noFill/>
                          </a:ln>
                          <a:solidFill>
                            <a:srgbClr val="FF3300"/>
                          </a:solidFill>
                          <a:effectLst/>
                          <a:latin typeface="Arial" charset="0"/>
                          <a:cs typeface="Times New Roman" pitchFamily="18" charset="0"/>
                        </a:rPr>
                        <a:t>P</a:t>
                      </a:r>
                      <a:r>
                        <a:rPr kumimoji="0" lang="en-US" altLang="en-US" sz="1500" b="1" i="0" u="none" strike="noStrike" cap="none" normalizeH="0" baseline="0" dirty="0">
                          <a:ln>
                            <a:noFill/>
                          </a:ln>
                          <a:solidFill>
                            <a:schemeClr val="tx1"/>
                          </a:solidFill>
                          <a:effectLst/>
                          <a:latin typeface="Arial" charset="0"/>
                          <a:cs typeface="Times New Roman" pitchFamily="18" charset="0"/>
                        </a:rPr>
                        <a:t>      V     T       S     V</a:t>
                      </a:r>
                      <a:endParaRPr kumimoji="0" lang="en-US" altLang="en-US" sz="1500" b="1" i="0" u="none" strike="noStrike" cap="none" normalizeH="0" baseline="0" dirty="0">
                        <a:ln>
                          <a:noFill/>
                        </a:ln>
                        <a:solidFill>
                          <a:schemeClr val="tx1"/>
                        </a:solidFill>
                        <a:effectLst/>
                        <a:latin typeface="Arial" charset="0"/>
                      </a:endParaRPr>
                    </a:p>
                  </a:txBody>
                  <a:tcPr marL="76295" marR="76295" marT="38148" marB="38148"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Arial" charset="0"/>
                          <a:cs typeface="Times New Roman" pitchFamily="18" charset="0"/>
                        </a:rPr>
                        <a:t>Nonconservative</a:t>
                      </a:r>
                      <a:endParaRPr kumimoji="0" lang="en-US" altLang="en-US" sz="1500" b="1" i="0" u="none" strike="noStrike" cap="none" normalizeH="0" baseline="0" dirty="0">
                        <a:ln>
                          <a:noFill/>
                        </a:ln>
                        <a:solidFill>
                          <a:schemeClr val="tx1"/>
                        </a:solidFill>
                        <a:effectLst/>
                        <a:latin typeface="Arial" charset="0"/>
                      </a:endParaRPr>
                    </a:p>
                  </a:txBody>
                  <a:tcPr marL="76295" marR="76295" marT="38148" marB="38148" horzOverflow="overflow"/>
                </a:tc>
                <a:extLst>
                  <a:ext uri="{0D108BD9-81ED-4DB2-BD59-A6C34878D82A}">
                    <a16:rowId xmlns:a16="http://schemas.microsoft.com/office/drawing/2014/main" val="10004"/>
                  </a:ext>
                </a:extLst>
              </a:tr>
              <a:tr h="37084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Arial" charset="0"/>
                          <a:cs typeface="Times New Roman" pitchFamily="18" charset="0"/>
                        </a:rPr>
                        <a:t>ATG CAG GTG ACC T</a:t>
                      </a:r>
                      <a:r>
                        <a:rPr kumimoji="0" lang="en-US" altLang="en-US" sz="1500" b="1" i="0" u="sng" strike="noStrike" cap="none" normalizeH="0" baseline="0" dirty="0">
                          <a:ln>
                            <a:noFill/>
                          </a:ln>
                          <a:solidFill>
                            <a:srgbClr val="FF3300"/>
                          </a:solidFill>
                          <a:effectLst/>
                          <a:latin typeface="Arial" charset="0"/>
                          <a:cs typeface="Times New Roman" pitchFamily="18" charset="0"/>
                        </a:rPr>
                        <a:t>G</a:t>
                      </a:r>
                      <a:r>
                        <a:rPr kumimoji="0" lang="en-US" altLang="en-US" sz="1500" b="1" i="0" u="none" strike="noStrike" cap="none" normalizeH="0" baseline="0" dirty="0">
                          <a:ln>
                            <a:noFill/>
                          </a:ln>
                          <a:solidFill>
                            <a:schemeClr val="tx1"/>
                          </a:solidFill>
                          <a:effectLst/>
                          <a:latin typeface="Arial" charset="0"/>
                          <a:cs typeface="Times New Roman" pitchFamily="18" charset="0"/>
                        </a:rPr>
                        <a:t>A GTG</a:t>
                      </a:r>
                      <a:endParaRPr kumimoji="0" lang="en-US" altLang="en-US" sz="1500" b="1" i="0" u="none" strike="noStrike" cap="none" normalizeH="0" baseline="0" dirty="0">
                        <a:ln>
                          <a:noFill/>
                        </a:ln>
                        <a:solidFill>
                          <a:schemeClr val="tx1"/>
                        </a:solidFill>
                        <a:effectLst/>
                        <a:latin typeface="Arial" charset="0"/>
                      </a:endParaRPr>
                    </a:p>
                  </a:txBody>
                  <a:tcPr marL="76295" marR="76295" marT="38148" marB="38148"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Arial" charset="0"/>
                          <a:cs typeface="Times New Roman" pitchFamily="18" charset="0"/>
                        </a:rPr>
                        <a:t>M     Q      V     T     </a:t>
                      </a:r>
                      <a:r>
                        <a:rPr kumimoji="0" lang="en-US" altLang="en-US" sz="1500" b="1" i="0" u="none" strike="noStrike" cap="none" normalizeH="0" baseline="0" dirty="0">
                          <a:ln>
                            <a:noFill/>
                          </a:ln>
                          <a:solidFill>
                            <a:srgbClr val="FF3300"/>
                          </a:solidFill>
                          <a:effectLst/>
                          <a:latin typeface="Arial" charset="0"/>
                          <a:cs typeface="Times New Roman" pitchFamily="18" charset="0"/>
                        </a:rPr>
                        <a:t>ter</a:t>
                      </a:r>
                      <a:endParaRPr kumimoji="0" lang="en-US" altLang="en-US" sz="1500" b="1" i="0" u="none" strike="noStrike" cap="none" normalizeH="0" baseline="0" dirty="0">
                        <a:ln>
                          <a:noFill/>
                        </a:ln>
                        <a:solidFill>
                          <a:srgbClr val="FF3300"/>
                        </a:solidFill>
                        <a:effectLst/>
                        <a:latin typeface="Arial" charset="0"/>
                      </a:endParaRPr>
                    </a:p>
                  </a:txBody>
                  <a:tcPr marL="76295" marR="76295" marT="38148" marB="38148"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Arial" charset="0"/>
                          <a:cs typeface="Times New Roman" pitchFamily="18" charset="0"/>
                        </a:rPr>
                        <a:t>Nonsense</a:t>
                      </a:r>
                      <a:endParaRPr kumimoji="0" lang="en-US" altLang="en-US" sz="1500" b="1" i="0" u="none" strike="noStrike" cap="none" normalizeH="0" baseline="0" dirty="0">
                        <a:ln>
                          <a:noFill/>
                        </a:ln>
                        <a:solidFill>
                          <a:schemeClr val="tx1"/>
                        </a:solidFill>
                        <a:effectLst/>
                        <a:latin typeface="Arial" charset="0"/>
                      </a:endParaRPr>
                    </a:p>
                  </a:txBody>
                  <a:tcPr marL="76295" marR="76295" marT="38148" marB="38148" horzOverflow="overflow"/>
                </a:tc>
                <a:extLst>
                  <a:ext uri="{0D108BD9-81ED-4DB2-BD59-A6C34878D82A}">
                    <a16:rowId xmlns:a16="http://schemas.microsoft.com/office/drawing/2014/main" val="10005"/>
                  </a:ext>
                </a:extLst>
              </a:tr>
              <a:tr h="37084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Arial" charset="0"/>
                          <a:cs typeface="Times New Roman" pitchFamily="18" charset="0"/>
                        </a:rPr>
                        <a:t>ATG CAG GTG A</a:t>
                      </a:r>
                      <a:r>
                        <a:rPr kumimoji="0" lang="en-US" altLang="en-US" sz="1500" b="1" i="0" u="sng" strike="noStrike" cap="none" normalizeH="0" baseline="0" dirty="0">
                          <a:ln>
                            <a:noFill/>
                          </a:ln>
                          <a:solidFill>
                            <a:srgbClr val="FF3300"/>
                          </a:solidFill>
                          <a:effectLst/>
                          <a:latin typeface="Arial" charset="0"/>
                          <a:cs typeface="Times New Roman" pitchFamily="18" charset="0"/>
                        </a:rPr>
                        <a:t>A</a:t>
                      </a:r>
                      <a:r>
                        <a:rPr kumimoji="0" lang="en-US" altLang="en-US" sz="1500" b="1" i="0" u="none" strike="noStrike" cap="none" normalizeH="0" baseline="0" dirty="0">
                          <a:ln>
                            <a:noFill/>
                          </a:ln>
                          <a:solidFill>
                            <a:schemeClr val="tx1"/>
                          </a:solidFill>
                          <a:effectLst/>
                          <a:latin typeface="Arial" charset="0"/>
                          <a:cs typeface="Times New Roman" pitchFamily="18" charset="0"/>
                        </a:rPr>
                        <a:t>C CTC AGT G</a:t>
                      </a:r>
                      <a:endParaRPr kumimoji="0" lang="en-US" altLang="en-US" sz="1500" b="1" i="0" u="none" strike="noStrike" cap="none" normalizeH="0" baseline="0" dirty="0">
                        <a:ln>
                          <a:noFill/>
                        </a:ln>
                        <a:solidFill>
                          <a:schemeClr val="tx1"/>
                        </a:solidFill>
                        <a:effectLst/>
                        <a:latin typeface="Arial" charset="0"/>
                      </a:endParaRPr>
                    </a:p>
                  </a:txBody>
                  <a:tcPr marL="76295" marR="76295" marT="38148" marB="38148"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Arial" charset="0"/>
                          <a:cs typeface="Times New Roman" pitchFamily="18" charset="0"/>
                        </a:rPr>
                        <a:t>M     Q      V     </a:t>
                      </a:r>
                      <a:r>
                        <a:rPr kumimoji="0" lang="en-US" altLang="en-US" sz="1500" b="1" i="0" u="sng" strike="noStrike" cap="none" normalizeH="0" baseline="0" dirty="0">
                          <a:ln>
                            <a:noFill/>
                          </a:ln>
                          <a:solidFill>
                            <a:srgbClr val="FF3300"/>
                          </a:solidFill>
                          <a:effectLst/>
                          <a:latin typeface="Arial" charset="0"/>
                          <a:cs typeface="Times New Roman" pitchFamily="18" charset="0"/>
                        </a:rPr>
                        <a:t>N</a:t>
                      </a:r>
                      <a:r>
                        <a:rPr kumimoji="0" lang="en-US" altLang="en-US" sz="1500" b="1" i="0" u="none" strike="noStrike" cap="none" normalizeH="0" baseline="0" dirty="0">
                          <a:ln>
                            <a:noFill/>
                          </a:ln>
                          <a:solidFill>
                            <a:srgbClr val="FF3300"/>
                          </a:solidFill>
                          <a:effectLst/>
                          <a:latin typeface="Arial" charset="0"/>
                          <a:cs typeface="Times New Roman" pitchFamily="18" charset="0"/>
                        </a:rPr>
                        <a:t>      </a:t>
                      </a:r>
                      <a:r>
                        <a:rPr kumimoji="0" lang="en-US" altLang="en-US" sz="1500" b="1" i="0" u="sng" strike="noStrike" cap="none" normalizeH="0" baseline="0" dirty="0">
                          <a:ln>
                            <a:noFill/>
                          </a:ln>
                          <a:solidFill>
                            <a:srgbClr val="FF3300"/>
                          </a:solidFill>
                          <a:effectLst/>
                          <a:latin typeface="Arial" charset="0"/>
                          <a:cs typeface="Times New Roman" pitchFamily="18" charset="0"/>
                        </a:rPr>
                        <a:t>L </a:t>
                      </a:r>
                      <a:r>
                        <a:rPr kumimoji="0" lang="en-US" altLang="en-US" sz="1500" b="1" i="0" u="none" strike="noStrike" cap="none" normalizeH="0" baseline="0" dirty="0">
                          <a:ln>
                            <a:noFill/>
                          </a:ln>
                          <a:solidFill>
                            <a:srgbClr val="FF3300"/>
                          </a:solidFill>
                          <a:effectLst/>
                          <a:latin typeface="Arial" charset="0"/>
                          <a:cs typeface="Times New Roman" pitchFamily="18" charset="0"/>
                        </a:rPr>
                        <a:t>    </a:t>
                      </a:r>
                      <a:r>
                        <a:rPr kumimoji="0" lang="en-US" altLang="en-US" sz="1500" b="1" i="0" u="sng" strike="noStrike" cap="none" normalizeH="0" baseline="0" dirty="0">
                          <a:ln>
                            <a:noFill/>
                          </a:ln>
                          <a:solidFill>
                            <a:srgbClr val="FF3300"/>
                          </a:solidFill>
                          <a:effectLst/>
                          <a:latin typeface="Arial" charset="0"/>
                          <a:cs typeface="Times New Roman" pitchFamily="18" charset="0"/>
                        </a:rPr>
                        <a:t>S</a:t>
                      </a:r>
                      <a:endParaRPr kumimoji="0" lang="en-US" altLang="en-US" sz="1500" b="1" i="0" u="none" strike="noStrike" cap="none" normalizeH="0" baseline="0" dirty="0">
                        <a:ln>
                          <a:noFill/>
                        </a:ln>
                        <a:solidFill>
                          <a:srgbClr val="FF3300"/>
                        </a:solidFill>
                        <a:effectLst/>
                        <a:latin typeface="Arial" charset="0"/>
                      </a:endParaRPr>
                    </a:p>
                  </a:txBody>
                  <a:tcPr marL="76295" marR="76295" marT="38148" marB="38148"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Arial" charset="0"/>
                          <a:cs typeface="Times New Roman" pitchFamily="18" charset="0"/>
                        </a:rPr>
                        <a:t>Frameshift</a:t>
                      </a:r>
                      <a:endParaRPr kumimoji="0" lang="en-US" altLang="en-US" sz="1500" b="1" i="0" u="none" strike="noStrike" cap="none" normalizeH="0" baseline="0" dirty="0">
                        <a:ln>
                          <a:noFill/>
                        </a:ln>
                        <a:solidFill>
                          <a:schemeClr val="tx1"/>
                        </a:solidFill>
                        <a:effectLst/>
                        <a:latin typeface="Arial" charset="0"/>
                      </a:endParaRPr>
                    </a:p>
                  </a:txBody>
                  <a:tcPr marL="76295" marR="76295" marT="38148" marB="38148"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31058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Summary</a:t>
            </a:r>
            <a:endParaRPr lang="en-US" altLang="en-US" dirty="0"/>
          </a:p>
        </p:txBody>
      </p:sp>
      <p:sp>
        <p:nvSpPr>
          <p:cNvPr id="47107" name="Rectangle 3"/>
          <p:cNvSpPr>
            <a:spLocks noGrp="1" noChangeArrowheads="1"/>
          </p:cNvSpPr>
          <p:nvPr>
            <p:ph type="body" idx="1"/>
          </p:nvPr>
        </p:nvSpPr>
        <p:spPr>
          <a:xfrm>
            <a:off x="457200" y="1195349"/>
            <a:ext cx="8229600" cy="5205451"/>
          </a:xfrm>
        </p:spPr>
        <p:txBody>
          <a:bodyPr/>
          <a:lstStyle/>
          <a:p>
            <a:r>
              <a:rPr lang="en-US" altLang="en-US" dirty="0"/>
              <a:t>Biochemical methods target mostly protein and amino acid changes but can also detect nucleic acid alterations</a:t>
            </a:r>
          </a:p>
          <a:p>
            <a:pPr lvl="1"/>
            <a:r>
              <a:rPr lang="en-US" altLang="en-US" dirty="0"/>
              <a:t>Immunoassays, chromatography, spectrometry</a:t>
            </a:r>
          </a:p>
          <a:p>
            <a:r>
              <a:rPr lang="en-US" altLang="en-US" dirty="0"/>
              <a:t>Molecular detection of mutations includes hybridization and sequence- or cleavage-based methods</a:t>
            </a:r>
          </a:p>
          <a:p>
            <a:pPr lvl="1"/>
            <a:r>
              <a:rPr lang="en-US" altLang="en-US" dirty="0"/>
              <a:t>S </a:t>
            </a:r>
            <a:r>
              <a:rPr lang="en-US" altLang="en-US" dirty="0" err="1"/>
              <a:t>S</a:t>
            </a:r>
            <a:r>
              <a:rPr lang="en-US" altLang="en-US" dirty="0"/>
              <a:t> C P, melt curves, arrays</a:t>
            </a:r>
          </a:p>
          <a:p>
            <a:r>
              <a:rPr lang="en-US" altLang="en-US" dirty="0"/>
              <a:t>Changes in nucleic acid sequence can have varying effects on phenotype</a:t>
            </a:r>
          </a:p>
        </p:txBody>
      </p:sp>
    </p:spTree>
    <p:extLst>
      <p:ext uri="{BB962C8B-B14F-4D97-AF65-F5344CB8AC3E}">
        <p14:creationId xmlns:p14="http://schemas.microsoft.com/office/powerpoint/2010/main" val="311321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Biochemical Methods</a:t>
            </a:r>
            <a:endParaRPr lang="en-US" altLang="en-US" dirty="0"/>
          </a:p>
        </p:txBody>
      </p:sp>
      <p:sp>
        <p:nvSpPr>
          <p:cNvPr id="10243" name="Rectangle 3"/>
          <p:cNvSpPr>
            <a:spLocks noGrp="1" noChangeArrowheads="1"/>
          </p:cNvSpPr>
          <p:nvPr>
            <p:ph type="body" idx="1"/>
          </p:nvPr>
        </p:nvSpPr>
        <p:spPr>
          <a:xfrm>
            <a:off x="457200" y="1195349"/>
            <a:ext cx="8001000" cy="4068763"/>
          </a:xfrm>
        </p:spPr>
        <p:txBody>
          <a:bodyPr/>
          <a:lstStyle/>
          <a:p>
            <a:r>
              <a:rPr lang="en-US" altLang="en-US" dirty="0"/>
              <a:t>Immunoassays</a:t>
            </a:r>
          </a:p>
          <a:p>
            <a:r>
              <a:rPr lang="en-US" altLang="en-US" dirty="0"/>
              <a:t>High-performance liquid chromatography (H P L C)</a:t>
            </a:r>
          </a:p>
          <a:p>
            <a:r>
              <a:rPr lang="en-US" altLang="en-US" dirty="0"/>
              <a:t>Mass spectrometry</a:t>
            </a:r>
          </a:p>
        </p:txBody>
      </p:sp>
    </p:spTree>
    <p:extLst>
      <p:ext uri="{BB962C8B-B14F-4D97-AF65-F5344CB8AC3E}">
        <p14:creationId xmlns:p14="http://schemas.microsoft.com/office/powerpoint/2010/main" val="2614073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Biochemical Methods (continued_1)</a:t>
            </a:r>
            <a:endParaRPr lang="en-US" dirty="0"/>
          </a:p>
        </p:txBody>
      </p:sp>
      <p:sp>
        <p:nvSpPr>
          <p:cNvPr id="10243" name="Rectangle 3"/>
          <p:cNvSpPr>
            <a:spLocks noGrp="1" noChangeArrowheads="1"/>
          </p:cNvSpPr>
          <p:nvPr>
            <p:ph idx="1"/>
          </p:nvPr>
        </p:nvSpPr>
        <p:spPr>
          <a:xfrm>
            <a:off x="457200" y="1219200"/>
            <a:ext cx="8229600" cy="3071851"/>
          </a:xfrm>
        </p:spPr>
        <p:txBody>
          <a:bodyPr/>
          <a:lstStyle/>
          <a:p>
            <a:pPr marL="346075" indent="0">
              <a:buNone/>
            </a:pPr>
            <a:r>
              <a:rPr lang="en-US" altLang="en-US" dirty="0"/>
              <a:t>Immunoassays are performed with defined antibodies that detect mutant or wild-type proteins.</a:t>
            </a:r>
          </a:p>
          <a:p>
            <a:pPr marL="346075" indent="0">
              <a:buNone/>
            </a:pPr>
            <a:r>
              <a:rPr lang="en-US" altLang="en-US" dirty="0"/>
              <a:t>Immunohistochemistry is a cytology method to identify normal and mutant proteins in tissue sections</a:t>
            </a:r>
          </a:p>
        </p:txBody>
      </p:sp>
      <p:pic>
        <p:nvPicPr>
          <p:cNvPr id="9" name="Content Placeholder 8" descr="Antibody specific for the target analyte is immobilized in plate wells. If present, antigen binds to the antibody and is detected with a secondary antibody conjugated to enzyme."/>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708258" y="4495800"/>
            <a:ext cx="5727483" cy="1679734"/>
          </a:xfrm>
        </p:spPr>
      </p:pic>
    </p:spTree>
    <p:extLst>
      <p:ext uri="{BB962C8B-B14F-4D97-AF65-F5344CB8AC3E}">
        <p14:creationId xmlns:p14="http://schemas.microsoft.com/office/powerpoint/2010/main" val="2370524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Biochemical Methods (continued_2)</a:t>
            </a:r>
            <a:endParaRPr lang="en-US" dirty="0"/>
          </a:p>
        </p:txBody>
      </p:sp>
      <p:sp>
        <p:nvSpPr>
          <p:cNvPr id="10243" name="Rectangle 3"/>
          <p:cNvSpPr>
            <a:spLocks noGrp="1" noChangeArrowheads="1"/>
          </p:cNvSpPr>
          <p:nvPr>
            <p:ph idx="1"/>
          </p:nvPr>
        </p:nvSpPr>
        <p:spPr>
          <a:xfrm>
            <a:off x="457200" y="1195349"/>
            <a:ext cx="8229600" cy="1090651"/>
          </a:xfrm>
        </p:spPr>
        <p:txBody>
          <a:bodyPr/>
          <a:lstStyle/>
          <a:p>
            <a:pPr marL="346075" indent="0">
              <a:buNone/>
            </a:pPr>
            <a:r>
              <a:rPr lang="en-US" altLang="en-US" dirty="0"/>
              <a:t>Antigen can be immobilized to detect the presence of antibodies.</a:t>
            </a:r>
          </a:p>
        </p:txBody>
      </p:sp>
      <p:pic>
        <p:nvPicPr>
          <p:cNvPr id="9" name="Content Placeholder 8" descr="Antigen is immobilized and bound to specific antibody, which is detected with AP-conjugated secondary antibody."/>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2012739" y="2667000"/>
            <a:ext cx="5118521" cy="1501140"/>
          </a:xfrm>
        </p:spPr>
      </p:pic>
      <p:pic>
        <p:nvPicPr>
          <p:cNvPr id="11" name="Content Placeholder 10" descr="Antigen may also be detected with immobilized antibodies to IgM or IgG, which will capture antigen for detection with enzyme conjugate."/>
          <p:cNvPicPr>
            <a:picLocks noGrp="1" noChangeAspect="1"/>
          </p:cNvPicPr>
          <p:nvPr>
            <p:ph idx="11"/>
          </p:nvPr>
        </p:nvPicPr>
        <p:blipFill>
          <a:blip r:embed="rId4">
            <a:extLst>
              <a:ext uri="{28A0092B-C50C-407E-A947-70E740481C1C}">
                <a14:useLocalDpi xmlns:a14="http://schemas.microsoft.com/office/drawing/2010/main" val="0"/>
              </a:ext>
            </a:extLst>
          </a:blip>
          <a:stretch>
            <a:fillRect/>
          </a:stretch>
        </p:blipFill>
        <p:spPr>
          <a:xfrm>
            <a:off x="2012739" y="4518660"/>
            <a:ext cx="5118521" cy="1501140"/>
          </a:xfrm>
        </p:spPr>
      </p:pic>
    </p:spTree>
    <p:extLst>
      <p:ext uri="{BB962C8B-B14F-4D97-AF65-F5344CB8AC3E}">
        <p14:creationId xmlns:p14="http://schemas.microsoft.com/office/powerpoint/2010/main" val="280234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3B8081AE-6F99-47CE-9AB9-86EF1A6D3618}"/>
              </a:ext>
            </a:extLst>
          </p:cNvPr>
          <p:cNvSpPr txBox="1">
            <a:spLocks noGrp="1" noChangeArrowheads="1"/>
          </p:cNvSpPr>
          <p:nvPr>
            <p:ph type="title"/>
          </p:nvPr>
        </p:nvSpPr>
        <p:spPr/>
        <p:txBody>
          <a:bodyPr/>
          <a:lstStyle/>
          <a:p>
            <a:pPr lvl="0"/>
            <a:r>
              <a:rPr lang="en-US" altLang="en-US" noProof="0" dirty="0"/>
              <a:t>Biochemical </a:t>
            </a:r>
            <a:r>
              <a:rPr lang="en-US" altLang="en-US" dirty="0"/>
              <a:t>Methods (continued_3)</a:t>
            </a:r>
          </a:p>
        </p:txBody>
      </p:sp>
      <p:sp>
        <p:nvSpPr>
          <p:cNvPr id="10243" name="Rectangle 3"/>
          <p:cNvSpPr>
            <a:spLocks noGrp="1" noChangeArrowheads="1"/>
          </p:cNvSpPr>
          <p:nvPr>
            <p:ph idx="1"/>
          </p:nvPr>
        </p:nvSpPr>
        <p:spPr>
          <a:xfrm>
            <a:off x="457200" y="1195349"/>
            <a:ext cx="7772400" cy="2157451"/>
          </a:xfrm>
        </p:spPr>
        <p:txBody>
          <a:bodyPr/>
          <a:lstStyle/>
          <a:p>
            <a:pPr marL="346075" indent="0">
              <a:buNone/>
            </a:pPr>
            <a:r>
              <a:rPr lang="en-US" altLang="en-US" dirty="0"/>
              <a:t>High-performance liquid chromatography (H P L C) uses solid and liquid phases to separate particles by size, charge, or chemical characteristics</a:t>
            </a:r>
          </a:p>
        </p:txBody>
      </p:sp>
      <p:pic>
        <p:nvPicPr>
          <p:cNvPr id="6" name="Content Placeholder 5" descr="A representation of liquid chromatography. Bead or particulate matrices have small spaces that hold and impede movement of small particles. Larger particles migrate around the beads. Separated molecules are detected directly or collected fractions are further analyzed by M S."/>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3048000" y="3540088"/>
            <a:ext cx="3089785" cy="2579726"/>
          </a:xfrm>
        </p:spPr>
      </p:pic>
    </p:spTree>
    <p:extLst>
      <p:ext uri="{BB962C8B-B14F-4D97-AF65-F5344CB8AC3E}">
        <p14:creationId xmlns:p14="http://schemas.microsoft.com/office/powerpoint/2010/main" val="3429316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E63CAE1F-D412-4515-847E-546D51A6F00A}"/>
              </a:ext>
            </a:extLst>
          </p:cNvPr>
          <p:cNvSpPr txBox="1">
            <a:spLocks noGrp="1" noChangeArrowheads="1"/>
          </p:cNvSpPr>
          <p:nvPr>
            <p:ph type="title"/>
          </p:nvPr>
        </p:nvSpPr>
        <p:spPr/>
        <p:txBody>
          <a:bodyPr/>
          <a:lstStyle/>
          <a:p>
            <a:pPr lvl="0"/>
            <a:r>
              <a:rPr lang="en-US" altLang="en-US" noProof="0" dirty="0"/>
              <a:t>Biochemical </a:t>
            </a:r>
            <a:r>
              <a:rPr lang="en-US" altLang="en-US" dirty="0"/>
              <a:t>Methods (continued_4)</a:t>
            </a:r>
          </a:p>
        </p:txBody>
      </p:sp>
      <p:sp>
        <p:nvSpPr>
          <p:cNvPr id="10243" name="Rectangle 3"/>
          <p:cNvSpPr>
            <a:spLocks noGrp="1" noChangeArrowheads="1"/>
          </p:cNvSpPr>
          <p:nvPr>
            <p:ph idx="1"/>
          </p:nvPr>
        </p:nvSpPr>
        <p:spPr>
          <a:xfrm>
            <a:off x="457200" y="1195349"/>
            <a:ext cx="8229600" cy="1319251"/>
          </a:xfrm>
        </p:spPr>
        <p:txBody>
          <a:bodyPr/>
          <a:lstStyle/>
          <a:p>
            <a:pPr marL="346075" indent="0">
              <a:buNone/>
            </a:pPr>
            <a:r>
              <a:rPr lang="en-US" altLang="en-US" dirty="0"/>
              <a:t>In gas chromatography (G C), samples are vaporized and separated in a gas phase</a:t>
            </a:r>
          </a:p>
        </p:txBody>
      </p:sp>
      <p:pic>
        <p:nvPicPr>
          <p:cNvPr id="6" name="Content Placeholder 5" descr="A representation of gas chromatography. The sample is injected through the injection port, and the separated molecules are recorded by the detecto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832861" y="2884479"/>
            <a:ext cx="7478278" cy="3079291"/>
          </a:xfrm>
        </p:spPr>
      </p:pic>
    </p:spTree>
    <p:extLst>
      <p:ext uri="{BB962C8B-B14F-4D97-AF65-F5344CB8AC3E}">
        <p14:creationId xmlns:p14="http://schemas.microsoft.com/office/powerpoint/2010/main" val="1705186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4E9A8816-E031-49A2-BC81-7C4F8F4EE9BD}"/>
              </a:ext>
            </a:extLst>
          </p:cNvPr>
          <p:cNvSpPr txBox="1">
            <a:spLocks noGrp="1" noChangeArrowheads="1"/>
          </p:cNvSpPr>
          <p:nvPr>
            <p:ph type="title"/>
          </p:nvPr>
        </p:nvSpPr>
        <p:spPr/>
        <p:txBody>
          <a:bodyPr/>
          <a:lstStyle/>
          <a:p>
            <a:pPr lvl="0"/>
            <a:r>
              <a:rPr lang="en-US" altLang="en-US" noProof="0" dirty="0"/>
              <a:t>Biochemical </a:t>
            </a:r>
            <a:r>
              <a:rPr lang="en-US" altLang="en-US" dirty="0"/>
              <a:t>Methods (continued_5)</a:t>
            </a:r>
          </a:p>
        </p:txBody>
      </p:sp>
      <p:sp>
        <p:nvSpPr>
          <p:cNvPr id="10243" name="Rectangle 3"/>
          <p:cNvSpPr>
            <a:spLocks noGrp="1" noChangeArrowheads="1"/>
          </p:cNvSpPr>
          <p:nvPr>
            <p:ph idx="1"/>
          </p:nvPr>
        </p:nvSpPr>
        <p:spPr>
          <a:xfrm>
            <a:off x="457200" y="1195349"/>
            <a:ext cx="8001000" cy="1547851"/>
          </a:xfrm>
        </p:spPr>
        <p:txBody>
          <a:bodyPr/>
          <a:lstStyle/>
          <a:p>
            <a:pPr marL="346075" indent="0">
              <a:buNone/>
            </a:pPr>
            <a:r>
              <a:rPr lang="en-US" altLang="en-US" dirty="0"/>
              <a:t>Matrix-assisted laser desorption/ionization (M A L D I) mass spectrometry is used in molecular separations</a:t>
            </a:r>
          </a:p>
        </p:txBody>
      </p:sp>
      <p:pic>
        <p:nvPicPr>
          <p:cNvPr id="8" name="Content Placeholder 7" descr=" A laser aimed at a sample releases ionized molecules that are separated by mass and charge in an electric field. A graph shows the relative intensity of pronated species."/>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851658" y="3113079"/>
            <a:ext cx="5440683" cy="2966604"/>
          </a:xfrm>
        </p:spPr>
      </p:pic>
    </p:spTree>
    <p:extLst>
      <p:ext uri="{BB962C8B-B14F-4D97-AF65-F5344CB8AC3E}">
        <p14:creationId xmlns:p14="http://schemas.microsoft.com/office/powerpoint/2010/main" val="2528089302"/>
      </p:ext>
    </p:extLst>
  </p:cSld>
  <p:clrMapOvr>
    <a:masterClrMapping/>
  </p:clrMapOvr>
</p:sld>
</file>

<file path=ppt/theme/theme1.xml><?xml version="1.0" encoding="utf-8"?>
<a:theme xmlns:a="http://schemas.openxmlformats.org/drawingml/2006/main" name="Office Theme">
  <a:themeElements>
    <a:clrScheme name="FAD Nursing">
      <a:dk1>
        <a:srgbClr val="737373"/>
      </a:dk1>
      <a:lt1>
        <a:sysClr val="window" lastClr="FFFFFF"/>
      </a:lt1>
      <a:dk2>
        <a:srgbClr val="28805C"/>
      </a:dk2>
      <a:lt2>
        <a:srgbClr val="FFFFFF"/>
      </a:lt2>
      <a:accent1>
        <a:srgbClr val="28805C"/>
      </a:accent1>
      <a:accent2>
        <a:srgbClr val="737373"/>
      </a:accent2>
      <a:accent3>
        <a:srgbClr val="D99C21"/>
      </a:accent3>
      <a:accent4>
        <a:srgbClr val="C00000"/>
      </a:accent4>
      <a:accent5>
        <a:srgbClr val="BFBFBF"/>
      </a:accent5>
      <a:accent6>
        <a:srgbClr val="C2EC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91B66E46-3F3C-49C2-9025-2800839DEA96}" vid="{348BD038-7B76-4A48-9886-575F33252E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Category xmlns="88135b7f-3fab-49b6-8009-71309f2107a8">F.A. Davis</Category>
    <v7hm xmlns="88135b7f-3fab-49b6-8009-71309f2107a8" xsi:nil="true"/>
    <Tertiary_x0020_Category xmlns="88135b7f-3fab-49b6-8009-71309f2107a8" xsi:nil="true"/>
    <Sub_x002d_Category xmlns="88135b7f-3fab-49b6-8009-71309f2107a8">FAD PowerPoint Presentations</Sub_x002d_Category>
    <SortOrder xmlns="88135b7f-3fab-49b6-8009-71309f2107a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74F316A9D19642AFB347C36D63796C" ma:contentTypeVersion="5" ma:contentTypeDescription="Create a new document." ma:contentTypeScope="" ma:versionID="cad381adda5b2ce407c58584fcfb8d10">
  <xsd:schema xmlns:xsd="http://www.w3.org/2001/XMLSchema" xmlns:xs="http://www.w3.org/2001/XMLSchema" xmlns:p="http://schemas.microsoft.com/office/2006/metadata/properties" xmlns:ns2="71d46e88-8733-4645-9284-85cf006978cc" xmlns:ns3="88135b7f-3fab-49b6-8009-71309f2107a8" targetNamespace="http://schemas.microsoft.com/office/2006/metadata/properties" ma:root="true" ma:fieldsID="8417b20f22cd2cb04f08b6ff97a2b690" ns2:_="" ns3:_="">
    <xsd:import namespace="71d46e88-8733-4645-9284-85cf006978cc"/>
    <xsd:import namespace="88135b7f-3fab-49b6-8009-71309f2107a8"/>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3:Sub_x002d_Category" minOccurs="0"/>
                <xsd:element ref="ns3:SortOrder" minOccurs="0"/>
                <xsd:element ref="ns3:v7hm" minOccurs="0"/>
                <xsd:element ref="ns3:Tertiary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d46e88-8733-4645-9284-85cf006978c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8135b7f-3fab-49b6-8009-71309f2107a8" elementFormDefault="qualified">
    <xsd:import namespace="http://schemas.microsoft.com/office/2006/documentManagement/types"/>
    <xsd:import namespace="http://schemas.microsoft.com/office/infopath/2007/PartnerControls"/>
    <xsd:element name="Category" ma:index="11" nillable="true" ma:displayName="Category" ma:format="Dropdown" ma:internalName="Category">
      <xsd:simpleType>
        <xsd:union memberTypes="dms:Text">
          <xsd:simpleType>
            <xsd:restriction base="dms:Choice">
              <xsd:enumeration value="Additional Images"/>
              <xsd:enumeration value="DavisAdvantage"/>
              <xsd:enumeration value="DavisEdge"/>
              <xsd:enumeration value="DavisForward - internal use only"/>
              <xsd:enumeration value="DavisPlus"/>
              <xsd:enumeration value="Dental Care Decisions"/>
              <xsd:enumeration value="Dosage Calc"/>
              <xsd:enumeration value="F.A. Davis"/>
              <xsd:enumeration value="Fitness Decisions"/>
              <xsd:enumeration value="Kines in Action"/>
              <xsd:enumeration value="Medical Coding Lab"/>
              <xsd:enumeration value="Medical Language Lab"/>
              <xsd:enumeration value="Tabers"/>
            </xsd:restriction>
          </xsd:simpleType>
        </xsd:union>
      </xsd:simpleType>
    </xsd:element>
    <xsd:element name="Sub_x002d_Category" ma:index="12" nillable="true" ma:displayName="Sub-Category" ma:format="Dropdown" ma:internalName="Sub_x002d_Category">
      <xsd:simpleType>
        <xsd:union memberTypes="dms:Text">
          <xsd:simpleType>
            <xsd:restriction base="dms:Choice">
              <xsd:enumeration value="Branding Guide (attachment)"/>
              <xsd:enumeration value="DA Logos"/>
              <xsd:enumeration value="DA Powerpoint Presentation"/>
              <xsd:enumeration value="DC Logo"/>
              <xsd:enumeration value="DC Powerpoint Presentation"/>
              <xsd:enumeration value="DCD Logo"/>
              <xsd:enumeration value="DCD Powerpoint Presentation"/>
              <xsd:enumeration value="DE Logos"/>
              <xsd:enumeration value="DE Powerpoint Presentation"/>
              <xsd:enumeration value="DF Logo"/>
              <xsd:enumeration value="DF Powerpoint Presentation"/>
              <xsd:enumeration value="DP Homepage image"/>
              <xsd:enumeration value="DP Logo"/>
              <xsd:enumeration value="Electronic Devices"/>
              <xsd:enumeration value="FAD Digital Logos"/>
              <xsd:enumeration value="FAD Powerpiont Presentations"/>
              <xsd:enumeration value="FAD Print Logos"/>
              <xsd:enumeration value="FD Logo"/>
              <xsd:enumeration value="FD Powerpoint Presentation"/>
              <xsd:enumeration value="KIA Logo"/>
              <xsd:enumeration value="KIA Powerpoint Presentation"/>
              <xsd:enumeration value="MCL Logo"/>
              <xsd:enumeration value="MCL Powerpoint Presentation"/>
              <xsd:enumeration value="MLL 2.0 Logo"/>
              <xsd:enumeration value="MLL Logo"/>
              <xsd:enumeration value="MLL Powerpoint Presentation"/>
              <xsd:enumeration value="MTC Logo"/>
              <xsd:enumeration value="Taber’s 22"/>
              <xsd:enumeration value="Taber’s 22 with tagline"/>
              <xsd:enumeration value="Tabers Logo"/>
              <xsd:enumeration value="Tabers.com Homepage screen"/>
              <xsd:enumeration value="Useful Images"/>
            </xsd:restriction>
          </xsd:simpleType>
        </xsd:union>
      </xsd:simpleType>
    </xsd:element>
    <xsd:element name="SortOrder" ma:index="13" nillable="true" ma:displayName="SortOrder" ma:internalName="SortOrder">
      <xsd:simpleType>
        <xsd:restriction base="dms:Number"/>
      </xsd:simpleType>
    </xsd:element>
    <xsd:element name="v7hm" ma:index="14" nillable="true" ma:displayName="Tert" ma:internalName="v7hm">
      <xsd:simpleType>
        <xsd:restriction base="dms:Number"/>
      </xsd:simpleType>
    </xsd:element>
    <xsd:element name="Tertiary_x0020_Category" ma:index="15" nillable="true" ma:displayName="Tertiary Category" ma:internalName="Tertiary_x0020_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28C97C-1C07-4631-B50A-E80D18B785BB}">
  <ds:schemaRefs>
    <ds:schemaRef ds:uri="http://schemas.microsoft.com/sharepoint/events"/>
  </ds:schemaRefs>
</ds:datastoreItem>
</file>

<file path=customXml/itemProps2.xml><?xml version="1.0" encoding="utf-8"?>
<ds:datastoreItem xmlns:ds="http://schemas.openxmlformats.org/officeDocument/2006/customXml" ds:itemID="{8CC939C3-7EE7-4FC7-818E-985D0213E860}">
  <ds:schemaRefs>
    <ds:schemaRef ds:uri="http://schemas.microsoft.com/office/2006/metadata/properties"/>
    <ds:schemaRef ds:uri="http://schemas.microsoft.com/office/2006/documentManagement/types"/>
    <ds:schemaRef ds:uri="http://www.w3.org/XML/1998/namespace"/>
    <ds:schemaRef ds:uri="http://purl.org/dc/dcmitype/"/>
    <ds:schemaRef ds:uri="http://purl.org/dc/terms/"/>
    <ds:schemaRef ds:uri="http://purl.org/dc/elements/1.1/"/>
    <ds:schemaRef ds:uri="http://schemas.openxmlformats.org/package/2006/metadata/core-properties"/>
    <ds:schemaRef ds:uri="http://schemas.microsoft.com/office/infopath/2007/PartnerControls"/>
    <ds:schemaRef ds:uri="88135b7f-3fab-49b6-8009-71309f2107a8"/>
    <ds:schemaRef ds:uri="71d46e88-8733-4645-9284-85cf006978cc"/>
  </ds:schemaRefs>
</ds:datastoreItem>
</file>

<file path=customXml/itemProps3.xml><?xml version="1.0" encoding="utf-8"?>
<ds:datastoreItem xmlns:ds="http://schemas.openxmlformats.org/officeDocument/2006/customXml" ds:itemID="{B8860857-213E-449D-9D68-31992611CF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d46e88-8733-4645-9284-85cf006978cc"/>
    <ds:schemaRef ds:uri="88135b7f-3fab-49b6-8009-71309f2107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23EB0E3-5915-4E57-8F39-28F926E76D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FAD_Nursing_Template_Sample</Template>
  <TotalTime>1022</TotalTime>
  <Words>1949</Words>
  <Application>Microsoft Office PowerPoint</Application>
  <PresentationFormat>On-screen Show (4:3)</PresentationFormat>
  <Paragraphs>198</Paragraphs>
  <Slides>36</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Wingdings</vt:lpstr>
      <vt:lpstr>Office Theme</vt:lpstr>
      <vt:lpstr> </vt:lpstr>
      <vt:lpstr>Objectives</vt:lpstr>
      <vt:lpstr>Objectives (continued)</vt:lpstr>
      <vt:lpstr>Biochemical Methods</vt:lpstr>
      <vt:lpstr>Biochemical Methods (continued_1)</vt:lpstr>
      <vt:lpstr>Biochemical Methods (continued_2)</vt:lpstr>
      <vt:lpstr>Biochemical Methods (continued_3)</vt:lpstr>
      <vt:lpstr>Biochemical Methods (continued_4)</vt:lpstr>
      <vt:lpstr>Biochemical Methods (continued_5)</vt:lpstr>
      <vt:lpstr>Biochemical Methods (continued_6)</vt:lpstr>
      <vt:lpstr>Nucleic Acid–Based Detection Methods</vt:lpstr>
      <vt:lpstr>Nucleic Acid–Based Detection Methods (continued_1)</vt:lpstr>
      <vt:lpstr>Single-Strand Conformation Polymorphism (S S C P)</vt:lpstr>
      <vt:lpstr>Single Strand Conformation Polymorphism (S S C P) (continued)</vt:lpstr>
      <vt:lpstr>Melt-Curve Analysis</vt:lpstr>
      <vt:lpstr>Melt-Curve Analysis (continued_1)</vt:lpstr>
      <vt:lpstr>Melt-Curve Analysis (continued_2)</vt:lpstr>
      <vt:lpstr>Melt-Curve Analysis (continued_3)</vt:lpstr>
      <vt:lpstr>Array Technology</vt:lpstr>
      <vt:lpstr>Microarray Technologies</vt:lpstr>
      <vt:lpstr>Nucleic Acid–Based Detection Methods (continued_2)</vt:lpstr>
      <vt:lpstr>Sequence-Specific Primer P C R (S S P-P C R)</vt:lpstr>
      <vt:lpstr>S S P-P C R </vt:lpstr>
      <vt:lpstr>Allelic Discrimination</vt:lpstr>
      <vt:lpstr>Allelic Discrimination (continued)</vt:lpstr>
      <vt:lpstr>Nucleic Acid–Based Detection Methods (continued_3)</vt:lpstr>
      <vt:lpstr>Restriction Fragment Length Polymorphism (RFLP)</vt:lpstr>
      <vt:lpstr>Heteroduplex Analysis With Single-Strand-Specific Nucleases</vt:lpstr>
      <vt:lpstr>Heteroduplex Analysis With Single-Strand-Specific Nucleases (continued)</vt:lpstr>
      <vt:lpstr>Invader Technology</vt:lpstr>
      <vt:lpstr>Invader Technology (continued)</vt:lpstr>
      <vt:lpstr>Point Mutations</vt:lpstr>
      <vt:lpstr>Mutation Nomenclature</vt:lpstr>
      <vt:lpstr>Point Mutations (continued_1)</vt:lpstr>
      <vt:lpstr>Point Mutations (continued_2)</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Gene Mutations</dc:title>
  <dc:creator>Buckingham</dc:creator>
  <cp:lastModifiedBy>Jennifer Hastings</cp:lastModifiedBy>
  <cp:revision>403</cp:revision>
  <dcterms:created xsi:type="dcterms:W3CDTF">2019-02-28T04:09:41Z</dcterms:created>
  <dcterms:modified xsi:type="dcterms:W3CDTF">2019-03-29T17:52:13Z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0x010100D074F316A9D19642AFB347C36D63796C</vt:lpwstr>
  </property>
  <property fmtid="{D5CDD505-2E9C-101B-9397-08002B2CF9AE}" pid="3" name="_dlc_DocIdItemGuid">
    <vt:lpwstr>647463b2-28f5-46c6-8d1e-a6b9b2370ab9</vt:lpwstr>
  </property>
  <property fmtid="{D5CDD505-2E9C-101B-9397-08002B2CF9AE}" pid="4" name="Category">
    <vt:lpwstr>.F.A. Davis</vt:lpwstr>
  </property>
  <property fmtid="{D5CDD505-2E9C-101B-9397-08002B2CF9AE}" pid="5" name="v7hm">
    <vt:lpwstr/>
  </property>
  <property fmtid="{D5CDD505-2E9C-101B-9397-08002B2CF9AE}" pid="6" name="Sub-Category">
    <vt:lpwstr>FAD Powerpiont Presentations</vt:lpwstr>
  </property>
  <property fmtid="{D5CDD505-2E9C-101B-9397-08002B2CF9AE}" pid="7" name="SortOrder">
    <vt:lpwstr/>
  </property>
  <property fmtid="{D5CDD505-2E9C-101B-9397-08002B2CF9AE}" pid="8" name="_dlc_DocId">
    <vt:lpwstr>HESUHV4WET5P-708-25</vt:lpwstr>
  </property>
  <property fmtid="{D5CDD505-2E9C-101B-9397-08002B2CF9AE}" pid="9" name="_dlc_DocIdUrl">
    <vt:lpwstr>http://portal.fadavis.com/marketing/_layouts/15/DocIdRedir.aspx?ID=HESUHV4WET5P-708-25, HESUHV4WET5P-708-25</vt:lpwstr>
  </property>
  <property fmtid="{D5CDD505-2E9C-101B-9397-08002B2CF9AE}" pid="10" name="Tertiary Category">
    <vt:lpwstr/>
  </property>
</Properties>
</file>