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0"/>
  </p:notesMasterIdLst>
  <p:handoutMasterIdLst>
    <p:handoutMasterId r:id="rId41"/>
  </p:handoutMasterIdLst>
  <p:sldIdLst>
    <p:sldId id="309" r:id="rId6"/>
    <p:sldId id="311" r:id="rId7"/>
    <p:sldId id="34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46" r:id="rId21"/>
    <p:sldId id="324" r:id="rId22"/>
    <p:sldId id="325" r:id="rId23"/>
    <p:sldId id="344" r:id="rId24"/>
    <p:sldId id="327" r:id="rId25"/>
    <p:sldId id="345" r:id="rId26"/>
    <p:sldId id="329" r:id="rId27"/>
    <p:sldId id="330" r:id="rId28"/>
    <p:sldId id="331" r:id="rId29"/>
    <p:sldId id="332" r:id="rId30"/>
    <p:sldId id="333" r:id="rId31"/>
    <p:sldId id="334" r:id="rId32"/>
    <p:sldId id="335" r:id="rId33"/>
    <p:sldId id="336" r:id="rId34"/>
    <p:sldId id="337" r:id="rId35"/>
    <p:sldId id="338" r:id="rId36"/>
    <p:sldId id="339" r:id="rId37"/>
    <p:sldId id="342" r:id="rId38"/>
    <p:sldId id="343"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864" userDrawn="1">
          <p15:clr>
            <a:srgbClr val="A4A3A4"/>
          </p15:clr>
        </p15:guide>
        <p15:guide id="2" pos="2880" userDrawn="1">
          <p15:clr>
            <a:srgbClr val="A4A3A4"/>
          </p15:clr>
        </p15:guide>
        <p15:guide id="3" orient="horz" pos="1008">
          <p15:clr>
            <a:srgbClr val="A4A3A4"/>
          </p15:clr>
        </p15:guide>
        <p15:guide id="4" pos="57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805C"/>
    <a:srgbClr val="CC3300"/>
    <a:srgbClr val="737373"/>
    <a:srgbClr val="D99C21"/>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13" autoAdjust="0"/>
    <p:restoredTop sz="86357" autoAdjust="0"/>
  </p:normalViewPr>
  <p:slideViewPr>
    <p:cSldViewPr>
      <p:cViewPr varScale="1">
        <p:scale>
          <a:sx n="60" d="100"/>
          <a:sy n="60" d="100"/>
        </p:scale>
        <p:origin x="72" y="678"/>
      </p:cViewPr>
      <p:guideLst>
        <p:guide orient="horz" pos="864"/>
        <p:guide pos="2880"/>
        <p:guide orient="horz" pos="1008"/>
        <p:guide pos="576"/>
      </p:guideLst>
    </p:cSldViewPr>
  </p:slideViewPr>
  <p:outlineViewPr>
    <p:cViewPr>
      <p:scale>
        <a:sx n="33" d="100"/>
        <a:sy n="33" d="100"/>
      </p:scale>
      <p:origin x="0" y="-1635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169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61E734-30F1-456B-8B88-B517BAE0A233}" type="datetimeFigureOut">
              <a:rPr lang="en-US" smtClean="0"/>
              <a:t>3/29/2019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D1CF74-1493-46D2-9CFB-D9771BD399B9}" type="slidenum">
              <a:rPr lang="en-US" smtClean="0"/>
              <a:t>‹#›</a:t>
            </a:fld>
            <a:endParaRPr lang="en-US"/>
          </a:p>
        </p:txBody>
      </p:sp>
    </p:spTree>
    <p:extLst>
      <p:ext uri="{BB962C8B-B14F-4D97-AF65-F5344CB8AC3E}">
        <p14:creationId xmlns:p14="http://schemas.microsoft.com/office/powerpoint/2010/main" val="4233874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6A6551-8743-415C-B8DC-7E8D559D5B4C}" type="datetimeFigureOut">
              <a:rPr lang="en-US" smtClean="0"/>
              <a:t>3/29/2019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E3FD1-3D53-424A-A1AD-A3C30BC928DB}" type="slidenum">
              <a:rPr lang="en-US" smtClean="0"/>
              <a:t>‹#›</a:t>
            </a:fld>
            <a:endParaRPr lang="en-US"/>
          </a:p>
        </p:txBody>
      </p:sp>
    </p:spTree>
    <p:extLst>
      <p:ext uri="{BB962C8B-B14F-4D97-AF65-F5344CB8AC3E}">
        <p14:creationId xmlns:p14="http://schemas.microsoft.com/office/powerpoint/2010/main" val="2207289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E3FD1-3D53-424A-A1AD-A3C30BC928DB}" type="slidenum">
              <a:rPr lang="en-US" smtClean="0"/>
              <a:t>1</a:t>
            </a:fld>
            <a:endParaRPr lang="en-US"/>
          </a:p>
        </p:txBody>
      </p:sp>
    </p:spTree>
    <p:extLst>
      <p:ext uri="{BB962C8B-B14F-4D97-AF65-F5344CB8AC3E}">
        <p14:creationId xmlns:p14="http://schemas.microsoft.com/office/powerpoint/2010/main" val="356362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CFBEC36-A939-4117-B5EA-611FBBA1C9DE}" type="slidenum">
              <a:rPr lang="en-US"/>
              <a:pPr/>
              <a:t>10</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a:t>Only AF 2 can supply the nonmaternal alleles in the child’s D N A.</a:t>
            </a:r>
          </a:p>
        </p:txBody>
      </p:sp>
    </p:spTree>
    <p:extLst>
      <p:ext uri="{BB962C8B-B14F-4D97-AF65-F5344CB8AC3E}">
        <p14:creationId xmlns:p14="http://schemas.microsoft.com/office/powerpoint/2010/main" val="1485695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7B23406-182E-4C88-885C-47BCC592D5E6}" type="slidenum">
              <a:rPr lang="en-US"/>
              <a:pPr/>
              <a:t>11</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an example of R F L P crime evidence using two single-locus probes. For both loci probed, suspect 2 “matches” the R F L P</a:t>
            </a:r>
            <a:r>
              <a:rPr lang="en-US" sz="1200" kern="1200" baseline="0" dirty="0">
                <a:solidFill>
                  <a:schemeClr val="tx1"/>
                </a:solidFill>
                <a:effectLst/>
                <a:latin typeface="+mn-lt"/>
                <a:ea typeface="+mn-ea"/>
                <a:cs typeface="+mn-cs"/>
              </a:rPr>
              <a:t> alleles</a:t>
            </a:r>
            <a:r>
              <a:rPr lang="en-US" sz="1200" kern="1200" dirty="0">
                <a:solidFill>
                  <a:schemeClr val="tx1"/>
                </a:solidFill>
                <a:effectLst/>
                <a:latin typeface="+mn-lt"/>
                <a:ea typeface="+mn-ea"/>
                <a:cs typeface="+mn-cs"/>
              </a:rPr>
              <a:t> found at the crime scene. Positive identification of suspect 2 requires further determination of the frequencies of these specific alleles in the population and the probability of matching them by chance.</a:t>
            </a:r>
            <a:endParaRPr lang="en-US" dirty="0"/>
          </a:p>
          <a:p>
            <a:pPr eaLnBrk="1" hangingPunct="1"/>
            <a:r>
              <a:rPr lang="en-US" dirty="0"/>
              <a:t>The first</a:t>
            </a:r>
            <a:r>
              <a:rPr lang="en-US" baseline="0" dirty="0"/>
              <a:t> D N A fingerprinting for human identification was done with R F L P and Southern blot. Using probes to selected genomic regions, Alec Jeffreys was able to demonstrate unique fragment patterns for every individual tested. The main limitation to this method is the amount and quality of D N A demanded by the Southern blot procedure.</a:t>
            </a:r>
            <a:endParaRPr lang="en-US" dirty="0"/>
          </a:p>
        </p:txBody>
      </p:sp>
    </p:spTree>
    <p:extLst>
      <p:ext uri="{BB962C8B-B14F-4D97-AF65-F5344CB8AC3E}">
        <p14:creationId xmlns:p14="http://schemas.microsoft.com/office/powerpoint/2010/main" val="105162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476F67C-342A-4F23-AC9F-951A2D2FE76F}" type="slidenum">
              <a:rPr lang="en-US"/>
              <a:pPr/>
              <a:t>12</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dirty="0"/>
              <a:t>S T </a:t>
            </a:r>
            <a:r>
              <a:rPr lang="en-US" dirty="0" err="1"/>
              <a:t>Rs</a:t>
            </a:r>
            <a:r>
              <a:rPr lang="en-US" dirty="0"/>
              <a:t> are equally informative as R F L P s. Alleles differ by the number of repeat units in each</a:t>
            </a:r>
            <a:r>
              <a:rPr lang="en-US" baseline="0" dirty="0"/>
              <a:t> locus.</a:t>
            </a:r>
            <a:endParaRPr lang="en-US" dirty="0"/>
          </a:p>
        </p:txBody>
      </p:sp>
    </p:spTree>
    <p:extLst>
      <p:ext uri="{BB962C8B-B14F-4D97-AF65-F5344CB8AC3E}">
        <p14:creationId xmlns:p14="http://schemas.microsoft.com/office/powerpoint/2010/main" val="3102179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5D08A2C-2993-4141-85E9-D03A866286FF}" type="slidenum">
              <a:rPr lang="en-US"/>
              <a:pPr/>
              <a:t>13</a:t>
            </a:fld>
            <a:endParaRPr 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dirty="0"/>
              <a:t>An advantage of S T </a:t>
            </a:r>
            <a:r>
              <a:rPr lang="en-US" dirty="0" err="1"/>
              <a:t>Rs</a:t>
            </a:r>
            <a:r>
              <a:rPr lang="en-US" dirty="0"/>
              <a:t> is that they</a:t>
            </a:r>
            <a:r>
              <a:rPr lang="en-US" baseline="0" dirty="0"/>
              <a:t> can be analyzed by P C R. Primers are designed so that the number of repeats in an allele is reflected in the size of the P C R product.</a:t>
            </a:r>
            <a:endParaRPr lang="en-US" dirty="0"/>
          </a:p>
        </p:txBody>
      </p:sp>
    </p:spTree>
    <p:extLst>
      <p:ext uri="{BB962C8B-B14F-4D97-AF65-F5344CB8AC3E}">
        <p14:creationId xmlns:p14="http://schemas.microsoft.com/office/powerpoint/2010/main" val="2642454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D22C325F-519F-4822-9D7D-69C00BE7CBCC}" type="slidenum">
              <a:rPr lang="en-US"/>
              <a:pPr/>
              <a:t>14</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61867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9B87AB0A-16E7-4672-A81B-D7F6D43B680D}" type="slidenum">
              <a:rPr lang="en-US"/>
              <a:pPr/>
              <a:t>15</a:t>
            </a:fld>
            <a:endParaRPr 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dirty="0"/>
              <a:t>The Y allele of amelogenin is slightly larger in males than in females. </a:t>
            </a:r>
            <a:r>
              <a:rPr lang="en-US" sz="1200" kern="1200" dirty="0">
                <a:solidFill>
                  <a:schemeClr val="tx1"/>
                </a:solidFill>
                <a:effectLst/>
                <a:latin typeface="+mn-lt"/>
                <a:ea typeface="+mn-ea"/>
                <a:cs typeface="+mn-cs"/>
              </a:rPr>
              <a:t>Amplification of amelogenin will produce a male-specific 218-bp product (Y allele) in addition to the 212-bp product found on the X chromosome (X allele). Males are heterozygous for the amelogenin locus (XY, top), and females are homozygous for this locus (XX, bottom).</a:t>
            </a:r>
            <a:endParaRPr lang="en-US" dirty="0"/>
          </a:p>
        </p:txBody>
      </p:sp>
    </p:spTree>
    <p:extLst>
      <p:ext uri="{BB962C8B-B14F-4D97-AF65-F5344CB8AC3E}">
        <p14:creationId xmlns:p14="http://schemas.microsoft.com/office/powerpoint/2010/main" val="3194529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9B87AB0A-16E7-4672-A81B-D7F6D43B680D}" type="slidenum">
              <a:rPr lang="en-US"/>
              <a:pPr/>
              <a:t>16</a:t>
            </a:fld>
            <a:endParaRPr 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dirty="0"/>
              <a:t>The Y allele of amelogenin is slightly larger in males than in females. </a:t>
            </a:r>
            <a:r>
              <a:rPr lang="en-US" sz="1200" kern="1200" dirty="0">
                <a:solidFill>
                  <a:schemeClr val="tx1"/>
                </a:solidFill>
                <a:effectLst/>
                <a:latin typeface="+mn-lt"/>
                <a:ea typeface="+mn-ea"/>
                <a:cs typeface="+mn-cs"/>
              </a:rPr>
              <a:t>Amplification of amelogenin will produce a male-specific 218-bp product (Y allele) in addition to the 212-bp product found on the X chromosome (X allele). Males are heterozygous for the amelogenin locus (XY, top), and females are homozygous for this locus (XX, bottom).</a:t>
            </a:r>
            <a:endParaRPr lang="en-US" dirty="0"/>
          </a:p>
        </p:txBody>
      </p:sp>
    </p:spTree>
    <p:extLst>
      <p:ext uri="{BB962C8B-B14F-4D97-AF65-F5344CB8AC3E}">
        <p14:creationId xmlns:p14="http://schemas.microsoft.com/office/powerpoint/2010/main" val="1032000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35D61E7-AA23-4A04-A1ED-CF5509456FF7}" type="slidenum">
              <a:rPr lang="en-US"/>
              <a:pPr/>
              <a:t>17</a:t>
            </a:fld>
            <a:endParaRPr 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Instead of bands on a gel (top), peaks of fluorescence on an electropherogram reveal the P C R product sizes (bottom). Alleles (7, 8, or 10) are determined by comparison with allelic ladders run through the capillary simultaneously with the sample amplicons.</a:t>
            </a:r>
          </a:p>
          <a:p>
            <a:pPr eaLnBrk="1" hangingPunct="1"/>
            <a:endParaRPr lang="en-US" dirty="0"/>
          </a:p>
        </p:txBody>
      </p:sp>
    </p:spTree>
    <p:extLst>
      <p:ext uri="{BB962C8B-B14F-4D97-AF65-F5344CB8AC3E}">
        <p14:creationId xmlns:p14="http://schemas.microsoft.com/office/powerpoint/2010/main" val="244776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097D4BF-3268-4F5D-8453-9F9E1053C624}" type="slidenum">
              <a:rPr lang="en-US"/>
              <a:pPr/>
              <a:t>18</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sz="1200" kern="1200" dirty="0">
                <a:solidFill>
                  <a:schemeClr val="tx1"/>
                </a:solidFill>
                <a:effectLst/>
                <a:latin typeface="+mn-lt"/>
                <a:ea typeface="+mn-ea"/>
                <a:cs typeface="+mn-cs"/>
              </a:rPr>
              <a:t>Five S T R loci and the amelogenin locus for a child (C), mother (M), and father (F) are shown. Note how the child has inherited one of each allele from the mother (black dots) and one from the father.</a:t>
            </a:r>
            <a:endParaRPr lang="en-US" dirty="0"/>
          </a:p>
        </p:txBody>
      </p:sp>
    </p:spTree>
    <p:extLst>
      <p:ext uri="{BB962C8B-B14F-4D97-AF65-F5344CB8AC3E}">
        <p14:creationId xmlns:p14="http://schemas.microsoft.com/office/powerpoint/2010/main" val="1179355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A41BD6E-FC6A-4FF4-B447-BEF24E232BF2}" type="slidenum">
              <a:rPr lang="en-US"/>
              <a:pPr/>
              <a:t>20</a:t>
            </a:fld>
            <a:endParaRPr lang="en-US"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84885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E5FF008-E25E-4BFB-A900-FFCEFFACEDEA}" type="slidenum">
              <a:rPr lang="en-US"/>
              <a:pPr/>
              <a:t>2</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9901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70788A7-E200-4635-9F05-73C3661CC9F3}" type="slidenum">
              <a:rPr lang="en-US"/>
              <a:pPr/>
              <a:t>22</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dirty="0"/>
              <a:t>All paternally related males will have the</a:t>
            </a:r>
            <a:r>
              <a:rPr lang="en-US" baseline="0" dirty="0"/>
              <a:t> same Y-S T R profile. Y-S T R can be used for relatedness or exclusion but not for positive identity.</a:t>
            </a:r>
            <a:endParaRPr lang="en-US" dirty="0"/>
          </a:p>
        </p:txBody>
      </p:sp>
    </p:spTree>
    <p:extLst>
      <p:ext uri="{BB962C8B-B14F-4D97-AF65-F5344CB8AC3E}">
        <p14:creationId xmlns:p14="http://schemas.microsoft.com/office/powerpoint/2010/main" val="3724663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3FD53765-6BD3-4FDC-A8F8-8ED0D9A206BC}" type="slidenum">
              <a:rPr lang="en-US"/>
              <a:pPr/>
              <a:t>23</a:t>
            </a:fld>
            <a:endParaRPr lang="en-US"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00145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8920360D-127E-46A6-BF8F-D4D4A4DD3A87}" type="slidenum">
              <a:rPr lang="en-US"/>
              <a:pPr/>
              <a:t>24</a:t>
            </a:fld>
            <a:endParaRPr lang="en-US"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2511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605810A8-5503-4391-A77B-D1E1EEC776EB}" type="slidenum">
              <a:rPr lang="en-US"/>
              <a:pPr/>
              <a:t>25</a:t>
            </a:fld>
            <a:endParaRPr lang="en-US"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10808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37E998EF-5FE6-4B09-B66F-B426DF9A12FC}" type="slidenum">
              <a:rPr lang="en-US"/>
              <a:pPr/>
              <a:t>26</a:t>
            </a:fld>
            <a:endParaRPr lang="en-US" dirty="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19080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22A71C58-0462-42E5-9FEB-4BF3721B54AD}" type="slidenum">
              <a:rPr lang="en-US"/>
              <a:pPr/>
              <a:t>27</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Two approaches to B M T are shown: autologous (replacement of patient bone marrow cells with their own purged or treated cells) and allogeneic (replacement of patient cells with hematopoietic stem cells from a donor).  In allogeneic B M T,  S T </a:t>
            </a:r>
            <a:r>
              <a:rPr lang="en-US" dirty="0" err="1"/>
              <a:t>Rs</a:t>
            </a:r>
            <a:r>
              <a:rPr lang="en-US" dirty="0"/>
              <a:t> are used for monitoring the engraftment of donor cells</a:t>
            </a:r>
            <a:r>
              <a:rPr lang="en-US" baseline="0" dirty="0"/>
              <a:t> in the recipient. </a:t>
            </a:r>
            <a:r>
              <a:rPr lang="en-US" dirty="0"/>
              <a:t>There are two parts to chimerism testing: pretransplant </a:t>
            </a:r>
            <a:r>
              <a:rPr lang="en-US" dirty="0">
                <a:solidFill>
                  <a:srgbClr val="FF3300"/>
                </a:solidFill>
              </a:rPr>
              <a:t>informative analysis</a:t>
            </a:r>
            <a:r>
              <a:rPr lang="en-US" dirty="0"/>
              <a:t> and post-transplant </a:t>
            </a:r>
            <a:r>
              <a:rPr lang="en-US" dirty="0">
                <a:solidFill>
                  <a:srgbClr val="FF3300"/>
                </a:solidFill>
              </a:rPr>
              <a:t>engraftment analysis.  Ongoing studies are also testing S N P s for this application.</a:t>
            </a:r>
          </a:p>
          <a:p>
            <a:pPr eaLnBrk="1" hangingPunct="1"/>
            <a:endParaRPr lang="en-US" dirty="0"/>
          </a:p>
        </p:txBody>
      </p:sp>
    </p:spTree>
    <p:extLst>
      <p:ext uri="{BB962C8B-B14F-4D97-AF65-F5344CB8AC3E}">
        <p14:creationId xmlns:p14="http://schemas.microsoft.com/office/powerpoint/2010/main" val="718266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4094470-2859-4C48-9300-FAF9910B876D}" type="slidenum">
              <a:rPr lang="en-US"/>
              <a:pPr/>
              <a:t>28</a:t>
            </a:fld>
            <a:endParaRPr lang="en-US"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66762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4094470-2859-4C48-9300-FAF9910B876D}" type="slidenum">
              <a:rPr lang="en-US"/>
              <a:pPr/>
              <a:t>29</a:t>
            </a:fld>
            <a:endParaRPr lang="en-US"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dirty="0"/>
              <a:t>Stutter peaks are short peaks to the left of the S T R peak as can be seen in markers D5S818 and D13S317 recipient peaks and D5S818 and D7S820 donor peaks in the previous slide.</a:t>
            </a:r>
          </a:p>
        </p:txBody>
      </p:sp>
    </p:spTree>
    <p:extLst>
      <p:ext uri="{BB962C8B-B14F-4D97-AF65-F5344CB8AC3E}">
        <p14:creationId xmlns:p14="http://schemas.microsoft.com/office/powerpoint/2010/main" val="3431752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790A331-72EE-4C96-8E59-80C6DBF18440}" type="slidenum">
              <a:rPr lang="en-US"/>
              <a:pPr/>
              <a:t>30</a:t>
            </a:fld>
            <a:endParaRPr lang="en-US" dirty="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formulae would be used directly if the locus is homozygous in the donor and the recipient.  The formula is modified with heterozygous peaks and shared alleles.  Peak areas in fluorescence units are provided by the electrophoresis system. </a:t>
            </a:r>
          </a:p>
          <a:p>
            <a:pPr eaLnBrk="1" hangingPunct="1"/>
            <a:endParaRPr lang="en-US" dirty="0"/>
          </a:p>
        </p:txBody>
      </p:sp>
    </p:spTree>
    <p:extLst>
      <p:ext uri="{BB962C8B-B14F-4D97-AF65-F5344CB8AC3E}">
        <p14:creationId xmlns:p14="http://schemas.microsoft.com/office/powerpoint/2010/main" val="1552717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790A331-72EE-4C96-8E59-80C6DBF18440}" type="slidenum">
              <a:rPr lang="en-US"/>
              <a:pPr/>
              <a:t>31</a:t>
            </a:fld>
            <a:endParaRPr lang="en-US" dirty="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27961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E5FF008-E25E-4BFB-A900-FFCEFFACEDEA}" type="slidenum">
              <a:rPr lang="en-US"/>
              <a:pPr/>
              <a:t>3</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826409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D9757F3E-F107-4CB4-81D6-140B7606A7C7}" type="slidenum">
              <a:rPr lang="en-US"/>
              <a:pPr/>
              <a:t>32</a:t>
            </a:fld>
            <a:endParaRPr lang="en-US"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8574492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D9757F3E-F107-4CB4-81D6-140B7606A7C7}" type="slidenum">
              <a:rPr lang="en-US"/>
              <a:pPr/>
              <a:t>33</a:t>
            </a:fld>
            <a:endParaRPr lang="en-US"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137848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62BCD776-0F98-480A-B722-8508EB032BFA}" type="slidenum">
              <a:rPr lang="en-US"/>
              <a:pPr/>
              <a:t>34</a:t>
            </a:fld>
            <a:endParaRPr lang="en-US"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43886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C8A03E8-04AF-4563-8783-C2A9FD93A96A}" type="slidenum">
              <a:rPr lang="en-US"/>
              <a:pPr/>
              <a:t>4</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49785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DE8B603-726A-4A46-8F40-3C055955AF69}" type="slidenum">
              <a:rPr lang="en-US"/>
              <a:pPr/>
              <a:t>5</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51726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1D92725-F73F-4FF4-AA2C-152DA2EEE768}" type="slidenum">
              <a:rPr lang="en-US"/>
              <a:pPr/>
              <a:t>6</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dirty="0"/>
              <a:t>Polymorphic sequences can take many forms. The types of polymorphisms that have been used in clinical laboratory applications are R F L P s, tandem repeats, and single-nucleotide differences. S T </a:t>
            </a:r>
            <a:r>
              <a:rPr lang="en-US" dirty="0" err="1"/>
              <a:t>Rs</a:t>
            </a:r>
            <a:r>
              <a:rPr lang="en-US" dirty="0"/>
              <a:t> and VNTRs are the same type of polymorphism (repeated sequences in D N A) and differ only in the length of the repeat units. </a:t>
            </a:r>
          </a:p>
        </p:txBody>
      </p:sp>
    </p:spTree>
    <p:extLst>
      <p:ext uri="{BB962C8B-B14F-4D97-AF65-F5344CB8AC3E}">
        <p14:creationId xmlns:p14="http://schemas.microsoft.com/office/powerpoint/2010/main" val="439000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984F2F4-9E8E-40AD-A70D-472EDBCEBAFE}" type="slidenum">
              <a:rPr lang="en-US"/>
              <a:pPr/>
              <a:t>7</a:t>
            </a:fld>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dirty="0"/>
              <a:t>Application of R F L P to molecular genetic analysis is limited by the location of restriction sites. Still, R F L P analysis is performed with relatively straightforward methods and is versatile.</a:t>
            </a:r>
          </a:p>
        </p:txBody>
      </p:sp>
    </p:spTree>
    <p:extLst>
      <p:ext uri="{BB962C8B-B14F-4D97-AF65-F5344CB8AC3E}">
        <p14:creationId xmlns:p14="http://schemas.microsoft.com/office/powerpoint/2010/main" val="1079980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C485570-098D-47C4-9DD3-DB8361B9E88D}" type="slidenum">
              <a:rPr lang="en-US"/>
              <a:pPr/>
              <a:t>8</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a:t>D N A is characterized by the pattern of fragments produced by one or more restriction enzymes. The bands are resolved by gel or capillary electrophoresis.</a:t>
            </a:r>
          </a:p>
        </p:txBody>
      </p:sp>
    </p:spTree>
    <p:extLst>
      <p:ext uri="{BB962C8B-B14F-4D97-AF65-F5344CB8AC3E}">
        <p14:creationId xmlns:p14="http://schemas.microsoft.com/office/powerpoint/2010/main" val="3168209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71B35C4-B727-47FE-9F3B-F3AAACD98D60}" type="slidenum">
              <a:rPr lang="en-US"/>
              <a:pPr/>
              <a:t>9</a:t>
            </a:fld>
            <a:endParaRPr 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dirty="0"/>
              <a:t>R F L P alleles in specified regions of human D N A were originally analyzed using Southern blot.</a:t>
            </a:r>
          </a:p>
        </p:txBody>
      </p:sp>
    </p:spTree>
    <p:extLst>
      <p:ext uri="{BB962C8B-B14F-4D97-AF65-F5344CB8AC3E}">
        <p14:creationId xmlns:p14="http://schemas.microsoft.com/office/powerpoint/2010/main" val="309441733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13" name="Picture Placeholder 11"/>
          <p:cNvSpPr>
            <a:spLocks noGrp="1"/>
          </p:cNvSpPr>
          <p:nvPr>
            <p:ph type="pic" sz="quarter" idx="13" hasCustomPrompt="1"/>
          </p:nvPr>
        </p:nvSpPr>
        <p:spPr>
          <a:xfrm>
            <a:off x="2689302" y="228600"/>
            <a:ext cx="3733800" cy="4267200"/>
          </a:xfrm>
        </p:spPr>
        <p:txBody>
          <a:bodyPr rtlCol="0">
            <a:normAutofit/>
          </a:bodyPr>
          <a:lstStyle>
            <a:lvl1pPr>
              <a:defRPr/>
            </a:lvl1pPr>
          </a:lstStyle>
          <a:p>
            <a:pPr lvl="0"/>
            <a:r>
              <a:rPr lang="en-US" noProof="0" dirty="0"/>
              <a:t>Click icon to add cover image</a:t>
            </a:r>
          </a:p>
        </p:txBody>
      </p:sp>
      <p:sp>
        <p:nvSpPr>
          <p:cNvPr id="14" name="Rectangle 13"/>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©2019 F.A. Davis Company</a:t>
            </a:r>
          </a:p>
        </p:txBody>
      </p:sp>
      <p:pic>
        <p:nvPicPr>
          <p:cNvPr id="10" name="Picture 13"/>
          <p:cNvPicPr>
            <a:picLocks noChangeAspect="1"/>
          </p:cNvPicPr>
          <p:nvPr userDrawn="1"/>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4728898"/>
            <a:ext cx="914400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0" y="4728898"/>
            <a:ext cx="914400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4"/>
          <a:stretch>
            <a:fillRect/>
          </a:stretch>
        </p:blipFill>
        <p:spPr>
          <a:xfrm>
            <a:off x="0" y="6426743"/>
            <a:ext cx="9169400" cy="48773"/>
          </a:xfrm>
          <a:prstGeom prst="rect">
            <a:avLst/>
          </a:prstGeom>
        </p:spPr>
      </p:pic>
    </p:spTree>
    <p:extLst>
      <p:ext uri="{BB962C8B-B14F-4D97-AF65-F5344CB8AC3E}">
        <p14:creationId xmlns:p14="http://schemas.microsoft.com/office/powerpoint/2010/main" val="2659551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Lead-in Head, and Bulleted List">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a:lvl1pPr>
          </a:lstStyle>
          <a:p>
            <a:pPr lvl="0"/>
            <a:r>
              <a:rPr lang="en-US"/>
              <a:t>Click to edit Master text styles</a:t>
            </a:r>
          </a:p>
        </p:txBody>
      </p:sp>
      <p:sp>
        <p:nvSpPr>
          <p:cNvPr id="3" name="Content Placeholder 2"/>
          <p:cNvSpPr>
            <a:spLocks noGrp="1"/>
          </p:cNvSpPr>
          <p:nvPr>
            <p:ph idx="1"/>
          </p:nvPr>
        </p:nvSpPr>
        <p:spPr>
          <a:xfrm>
            <a:off x="457200" y="1741449"/>
            <a:ext cx="8229600" cy="10779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2"/>
          </p:nvPr>
        </p:nvSpPr>
        <p:spPr>
          <a:xfrm>
            <a:off x="457200" y="2971801"/>
            <a:ext cx="8229600" cy="13716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Placeholder 2"/>
          <p:cNvSpPr>
            <a:spLocks noGrp="1"/>
          </p:cNvSpPr>
          <p:nvPr>
            <p:ph idx="13"/>
          </p:nvPr>
        </p:nvSpPr>
        <p:spPr>
          <a:xfrm>
            <a:off x="457200" y="4495802"/>
            <a:ext cx="8229600" cy="13716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81309590"/>
      </p:ext>
    </p:extLst>
  </p:cSld>
  <p:clrMapOvr>
    <a:masterClrMapping/>
  </p:clrMapOvr>
  <p:extLst mod="1">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Lead-in Head, and Bulleted List">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457200" y="1218935"/>
            <a:ext cx="8229600" cy="10779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2"/>
          </p:nvPr>
        </p:nvSpPr>
        <p:spPr>
          <a:xfrm>
            <a:off x="457200" y="2449287"/>
            <a:ext cx="8229600" cy="13716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dirty="0"/>
              <a:t>Second level</a:t>
            </a:r>
          </a:p>
          <a:p>
            <a:pPr lvl="2"/>
            <a:r>
              <a:rPr lang="en-US" dirty="0"/>
              <a:t>Third level</a:t>
            </a:r>
          </a:p>
          <a:p>
            <a:pPr lvl="3"/>
            <a:r>
              <a:rPr lang="en-US" dirty="0"/>
              <a:t>Fourth level</a:t>
            </a:r>
          </a:p>
        </p:txBody>
      </p:sp>
      <p:sp>
        <p:nvSpPr>
          <p:cNvPr id="7" name="Content Placeholder 2"/>
          <p:cNvSpPr>
            <a:spLocks noGrp="1"/>
          </p:cNvSpPr>
          <p:nvPr>
            <p:ph idx="13"/>
          </p:nvPr>
        </p:nvSpPr>
        <p:spPr>
          <a:xfrm>
            <a:off x="457200" y="3973288"/>
            <a:ext cx="8229600" cy="13716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Content Placeholder 2"/>
          <p:cNvSpPr>
            <a:spLocks noGrp="1"/>
          </p:cNvSpPr>
          <p:nvPr>
            <p:ph idx="14"/>
          </p:nvPr>
        </p:nvSpPr>
        <p:spPr>
          <a:xfrm>
            <a:off x="457200" y="5450114"/>
            <a:ext cx="8229600" cy="798286"/>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74617486"/>
      </p:ext>
    </p:extLst>
  </p:cSld>
  <p:clrMapOvr>
    <a:masterClrMapping/>
  </p:clrMapOvr>
  <p:extLst mod="1">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Bulleted Lists">
    <p:spTree>
      <p:nvGrpSpPr>
        <p:cNvPr id="1" name=""/>
        <p:cNvGrpSpPr/>
        <p:nvPr/>
      </p:nvGrpSpPr>
      <p:grpSpPr>
        <a:xfrm>
          <a:off x="0" y="0"/>
          <a:ext cx="0" cy="0"/>
          <a:chOff x="0" y="0"/>
          <a:chExt cx="0" cy="0"/>
        </a:xfrm>
      </p:grpSpPr>
      <p:sp>
        <p:nvSpPr>
          <p:cNvPr id="6"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sz="half" idx="1"/>
          </p:nvPr>
        </p:nvSpPr>
        <p:spPr>
          <a:xfrm>
            <a:off x="756356" y="1143001"/>
            <a:ext cx="4038600" cy="4191000"/>
          </a:xfrm>
        </p:spPr>
        <p:txBody>
          <a:bodyPr>
            <a:normAutofit/>
          </a:bodyPr>
          <a:lstStyle>
            <a:lvl1pPr marL="290513" indent="-290513">
              <a:defRPr sz="2800">
                <a:solidFill>
                  <a:schemeClr val="tx1">
                    <a:lumMod val="75000"/>
                  </a:schemeClr>
                </a:solidFill>
              </a:defRPr>
            </a:lvl1pPr>
            <a:lvl2pPr marL="512763" indent="-222250">
              <a:defRPr sz="2400">
                <a:solidFill>
                  <a:schemeClr val="tx1">
                    <a:lumMod val="75000"/>
                  </a:schemeClr>
                </a:solidFill>
              </a:defRPr>
            </a:lvl2pPr>
            <a:lvl3pPr marL="803275" indent="-290513">
              <a:tabLst>
                <a:tab pos="803275" algn="l"/>
                <a:tab pos="858838" algn="l"/>
              </a:tabLst>
              <a:defRPr sz="2000">
                <a:solidFill>
                  <a:schemeClr val="tx1">
                    <a:lumMod val="75000"/>
                  </a:schemeClr>
                </a:solidFill>
              </a:defRPr>
            </a:lvl3pPr>
            <a:lvl4pPr marL="1081088" indent="-277813">
              <a:buFont typeface="Wingdings" panose="05000000000000000000" pitchFamily="2" charset="2"/>
              <a:buChar char="§"/>
              <a:defRPr sz="1800">
                <a:solidFill>
                  <a:schemeClr val="tx1">
                    <a:lumMod val="75000"/>
                  </a:schemeClr>
                </a:solidFill>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5023556" y="1143000"/>
            <a:ext cx="4038600" cy="4191001"/>
          </a:xfrm>
        </p:spPr>
        <p:txBody>
          <a:bodyPr>
            <a:normAutofit/>
          </a:bodyPr>
          <a:lstStyle>
            <a:lvl1pPr marL="282575" indent="-282575">
              <a:defRPr lang="en-US" sz="2800" kern="2000" dirty="0" smtClean="0">
                <a:solidFill>
                  <a:schemeClr val="tx1">
                    <a:lumMod val="75000"/>
                  </a:schemeClr>
                </a:solidFill>
                <a:latin typeface="+mn-lt"/>
                <a:ea typeface="+mn-ea"/>
                <a:cs typeface="+mn-cs"/>
              </a:defRPr>
            </a:lvl1pPr>
            <a:lvl2pPr marL="511175" indent="-220663">
              <a:defRPr lang="en-US" sz="2400" kern="1200" dirty="0" smtClean="0">
                <a:solidFill>
                  <a:schemeClr val="tx1">
                    <a:lumMod val="75000"/>
                  </a:schemeClr>
                </a:solidFill>
                <a:latin typeface="+mn-lt"/>
                <a:ea typeface="+mn-ea"/>
                <a:cs typeface="+mn-cs"/>
              </a:defRPr>
            </a:lvl2pPr>
            <a:lvl3pPr marL="804863" indent="-293688">
              <a:defRPr lang="en-US" sz="2000" kern="1200" baseline="0" dirty="0" smtClean="0">
                <a:solidFill>
                  <a:schemeClr val="tx1">
                    <a:lumMod val="75000"/>
                  </a:schemeClr>
                </a:solidFill>
                <a:latin typeface="+mn-lt"/>
                <a:ea typeface="+mn-ea"/>
                <a:cs typeface="+mn-cs"/>
              </a:defRPr>
            </a:lvl3pPr>
            <a:lvl4pPr marL="1089025" indent="-285750">
              <a:buFont typeface="Wingdings" panose="05000000000000000000" pitchFamily="2" charset="2"/>
              <a:buChar char="§"/>
              <a:defRPr lang="en-US" sz="1800" kern="1200" dirty="0" smtClean="0">
                <a:solidFill>
                  <a:schemeClr val="tx1">
                    <a:lumMod val="75000"/>
                  </a:schemeClr>
                </a:solidFill>
                <a:latin typeface="+mn-lt"/>
                <a:ea typeface="+mn-ea"/>
                <a:cs typeface="+mn-cs"/>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idx="13"/>
          </p:nvPr>
        </p:nvSpPr>
        <p:spPr>
          <a:xfrm>
            <a:off x="762000" y="5486400"/>
            <a:ext cx="8229600" cy="761998"/>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59034639"/>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Bulleted Lists">
    <p:spTree>
      <p:nvGrpSpPr>
        <p:cNvPr id="1" name=""/>
        <p:cNvGrpSpPr/>
        <p:nvPr/>
      </p:nvGrpSpPr>
      <p:grpSpPr>
        <a:xfrm>
          <a:off x="0" y="0"/>
          <a:ext cx="0" cy="0"/>
          <a:chOff x="0" y="0"/>
          <a:chExt cx="0" cy="0"/>
        </a:xfrm>
      </p:grpSpPr>
      <p:sp>
        <p:nvSpPr>
          <p:cNvPr id="6"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sz="half" idx="1"/>
          </p:nvPr>
        </p:nvSpPr>
        <p:spPr>
          <a:xfrm>
            <a:off x="756356" y="1143000"/>
            <a:ext cx="4038600" cy="4525963"/>
          </a:xfrm>
        </p:spPr>
        <p:txBody>
          <a:bodyPr>
            <a:normAutofit/>
          </a:bodyPr>
          <a:lstStyle>
            <a:lvl1pPr marL="290513" indent="-290513">
              <a:defRPr sz="2800">
                <a:solidFill>
                  <a:schemeClr val="tx1">
                    <a:lumMod val="75000"/>
                  </a:schemeClr>
                </a:solidFill>
              </a:defRPr>
            </a:lvl1pPr>
            <a:lvl2pPr marL="512763" indent="-222250">
              <a:defRPr sz="2400">
                <a:solidFill>
                  <a:schemeClr val="tx1">
                    <a:lumMod val="75000"/>
                  </a:schemeClr>
                </a:solidFill>
              </a:defRPr>
            </a:lvl2pPr>
            <a:lvl3pPr marL="803275" indent="-290513">
              <a:tabLst>
                <a:tab pos="803275" algn="l"/>
                <a:tab pos="858838" algn="l"/>
              </a:tabLst>
              <a:defRPr sz="2000">
                <a:solidFill>
                  <a:schemeClr val="tx1">
                    <a:lumMod val="75000"/>
                  </a:schemeClr>
                </a:solidFill>
              </a:defRPr>
            </a:lvl3pPr>
            <a:lvl4pPr marL="1081088" indent="-277813">
              <a:buFont typeface="Wingdings" panose="05000000000000000000" pitchFamily="2" charset="2"/>
              <a:buChar char="§"/>
              <a:defRPr sz="1800">
                <a:solidFill>
                  <a:schemeClr val="tx1">
                    <a:lumMod val="75000"/>
                  </a:schemeClr>
                </a:solidFill>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5023556" y="1143000"/>
            <a:ext cx="4038600" cy="4525963"/>
          </a:xfrm>
        </p:spPr>
        <p:txBody>
          <a:bodyPr>
            <a:normAutofit/>
          </a:bodyPr>
          <a:lstStyle>
            <a:lvl1pPr marL="282575" indent="-282575">
              <a:defRPr lang="en-US" sz="2800" kern="2000" dirty="0" smtClean="0">
                <a:solidFill>
                  <a:schemeClr val="tx1">
                    <a:lumMod val="75000"/>
                  </a:schemeClr>
                </a:solidFill>
                <a:latin typeface="+mn-lt"/>
                <a:ea typeface="+mn-ea"/>
                <a:cs typeface="+mn-cs"/>
              </a:defRPr>
            </a:lvl1pPr>
            <a:lvl2pPr marL="511175" indent="-220663">
              <a:defRPr lang="en-US" sz="2400" kern="1200" dirty="0" smtClean="0">
                <a:solidFill>
                  <a:schemeClr val="tx1">
                    <a:lumMod val="75000"/>
                  </a:schemeClr>
                </a:solidFill>
                <a:latin typeface="+mn-lt"/>
                <a:ea typeface="+mn-ea"/>
                <a:cs typeface="+mn-cs"/>
              </a:defRPr>
            </a:lvl2pPr>
            <a:lvl3pPr marL="804863" indent="-293688">
              <a:defRPr lang="en-US" sz="2000" kern="1200" baseline="0" dirty="0" smtClean="0">
                <a:solidFill>
                  <a:schemeClr val="tx1">
                    <a:lumMod val="75000"/>
                  </a:schemeClr>
                </a:solidFill>
                <a:latin typeface="+mn-lt"/>
                <a:ea typeface="+mn-ea"/>
                <a:cs typeface="+mn-cs"/>
              </a:defRPr>
            </a:lvl3pPr>
            <a:lvl4pPr marL="1089025" indent="-285750">
              <a:buFont typeface="Wingdings" panose="05000000000000000000" pitchFamily="2" charset="2"/>
              <a:buChar char="§"/>
              <a:defRPr lang="en-US" sz="1800" kern="1200" dirty="0" smtClean="0">
                <a:solidFill>
                  <a:schemeClr val="tx1">
                    <a:lumMod val="75000"/>
                  </a:schemeClr>
                </a:solidFill>
                <a:latin typeface="+mn-lt"/>
                <a:ea typeface="+mn-ea"/>
                <a:cs typeface="+mn-cs"/>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47304010"/>
      </p:ext>
    </p:extLst>
  </p:cSld>
  <p:clrMapOvr>
    <a:masterClrMapping/>
  </p:clrMapOvr>
  <p:extLst mod="1">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Bulleted Lists with Heads">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Text Placeholder 3"/>
          <p:cNvSpPr>
            <a:spLocks noGrp="1"/>
          </p:cNvSpPr>
          <p:nvPr>
            <p:ph type="body" sz="quarter" idx="15" hasCustomPrompt="1"/>
          </p:nvPr>
        </p:nvSpPr>
        <p:spPr>
          <a:xfrm>
            <a:off x="755650" y="1173163"/>
            <a:ext cx="4044950" cy="639762"/>
          </a:xfrm>
        </p:spPr>
        <p:txBody>
          <a:bodyPr/>
          <a:lstStyle>
            <a:lvl1pPr marL="0" indent="0">
              <a:buNone/>
              <a:defRPr sz="2800" b="1"/>
            </a:lvl1pPr>
          </a:lstStyle>
          <a:p>
            <a:pPr lvl="0"/>
            <a:r>
              <a:rPr lang="en-US" dirty="0"/>
              <a:t>Click to add text</a:t>
            </a:r>
          </a:p>
        </p:txBody>
      </p:sp>
      <p:sp>
        <p:nvSpPr>
          <p:cNvPr id="7" name="Content Placeholder 6"/>
          <p:cNvSpPr>
            <a:spLocks noGrp="1"/>
          </p:cNvSpPr>
          <p:nvPr>
            <p:ph sz="quarter" idx="16"/>
          </p:nvPr>
        </p:nvSpPr>
        <p:spPr>
          <a:xfrm>
            <a:off x="755650" y="1901825"/>
            <a:ext cx="4044950" cy="3962400"/>
          </a:xfrm>
        </p:spPr>
        <p:txBody>
          <a:bodyPr/>
          <a:lstStyle>
            <a:lvl1pPr marL="237744">
              <a:defRPr sz="2800"/>
            </a:lvl1pPr>
            <a:lvl2pPr marL="457200" indent="-219456">
              <a:defRPr sz="2400"/>
            </a:lvl2pPr>
            <a:lvl3pPr marL="685800" indent="-237744">
              <a:defRPr sz="2000"/>
            </a:lvl3pPr>
          </a:lstStyle>
          <a:p>
            <a:pPr lvl="0"/>
            <a:r>
              <a:rPr lang="en-US"/>
              <a:t>Click to edit Master text styles</a:t>
            </a:r>
          </a:p>
          <a:p>
            <a:pPr lvl="1"/>
            <a:r>
              <a:rPr lang="en-US"/>
              <a:t>Second level</a:t>
            </a:r>
          </a:p>
          <a:p>
            <a:pPr lvl="2"/>
            <a:r>
              <a:rPr lang="en-US"/>
              <a:t>Third level</a:t>
            </a:r>
          </a:p>
        </p:txBody>
      </p:sp>
      <p:sp>
        <p:nvSpPr>
          <p:cNvPr id="10" name="Text Placeholder 9"/>
          <p:cNvSpPr>
            <a:spLocks noGrp="1"/>
          </p:cNvSpPr>
          <p:nvPr>
            <p:ph type="body" sz="quarter" idx="17" hasCustomPrompt="1"/>
          </p:nvPr>
        </p:nvSpPr>
        <p:spPr>
          <a:xfrm>
            <a:off x="4953000" y="1181100"/>
            <a:ext cx="4038600" cy="660400"/>
          </a:xfrm>
        </p:spPr>
        <p:txBody>
          <a:bodyPr/>
          <a:lstStyle>
            <a:lvl1pPr marL="0" indent="0">
              <a:buNone/>
              <a:defRPr sz="2800" b="1"/>
            </a:lvl1pPr>
          </a:lstStyle>
          <a:p>
            <a:pPr lvl="0"/>
            <a:r>
              <a:rPr lang="en-US" dirty="0"/>
              <a:t>Click to add text</a:t>
            </a:r>
          </a:p>
        </p:txBody>
      </p:sp>
      <p:sp>
        <p:nvSpPr>
          <p:cNvPr id="13" name="Content Placeholder 12"/>
          <p:cNvSpPr>
            <a:spLocks noGrp="1"/>
          </p:cNvSpPr>
          <p:nvPr>
            <p:ph sz="quarter" idx="18"/>
          </p:nvPr>
        </p:nvSpPr>
        <p:spPr>
          <a:xfrm>
            <a:off x="4953000" y="1901825"/>
            <a:ext cx="4038600" cy="3962400"/>
          </a:xfrm>
        </p:spPr>
        <p:txBody>
          <a:bodyPr/>
          <a:lstStyle>
            <a:lvl1pPr marL="237744" indent="-274320">
              <a:defRPr sz="2800"/>
            </a:lvl1pPr>
            <a:lvl2pPr marL="457200" indent="-219456">
              <a:defRPr sz="2400"/>
            </a:lvl2pPr>
            <a:lvl3pPr marL="685800" indent="-237744">
              <a:defRPr sz="20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38424730"/>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ed List and Figure">
    <p:spTree>
      <p:nvGrpSpPr>
        <p:cNvPr id="1" name=""/>
        <p:cNvGrpSpPr/>
        <p:nvPr/>
      </p:nvGrpSpPr>
      <p:grpSpPr>
        <a:xfrm>
          <a:off x="0" y="0"/>
          <a:ext cx="0" cy="0"/>
          <a:chOff x="0" y="0"/>
          <a:chExt cx="0" cy="0"/>
        </a:xfrm>
      </p:grpSpPr>
      <p:sp>
        <p:nvSpPr>
          <p:cNvPr id="6"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sz="half" idx="1"/>
          </p:nvPr>
        </p:nvSpPr>
        <p:spPr>
          <a:xfrm>
            <a:off x="762000" y="1219200"/>
            <a:ext cx="4038600" cy="4525963"/>
          </a:xfrm>
        </p:spPr>
        <p:txBody>
          <a:bodyPr>
            <a:normAutofit/>
          </a:bodyPr>
          <a:lstStyle>
            <a:lvl1pPr marL="290513" indent="-290513">
              <a:defRPr sz="2800">
                <a:solidFill>
                  <a:schemeClr val="tx1">
                    <a:lumMod val="75000"/>
                  </a:schemeClr>
                </a:solidFill>
              </a:defRPr>
            </a:lvl1pPr>
            <a:lvl2pPr marL="512763" indent="-222250">
              <a:defRPr sz="2400">
                <a:solidFill>
                  <a:schemeClr val="tx1">
                    <a:lumMod val="75000"/>
                  </a:schemeClr>
                </a:solidFill>
              </a:defRPr>
            </a:lvl2pPr>
            <a:lvl3pPr marL="803275" indent="-290513">
              <a:tabLst>
                <a:tab pos="803275" algn="l"/>
                <a:tab pos="858838" algn="l"/>
              </a:tabLst>
              <a:defRPr sz="2000">
                <a:solidFill>
                  <a:schemeClr val="tx1">
                    <a:lumMod val="75000"/>
                  </a:schemeClr>
                </a:solidFill>
              </a:defRPr>
            </a:lvl3pPr>
            <a:lvl4pPr marL="1081088" indent="-277813">
              <a:buFont typeface="Wingdings" panose="05000000000000000000" pitchFamily="2" charset="2"/>
              <a:buChar char="§"/>
              <a:defRPr sz="1800">
                <a:solidFill>
                  <a:schemeClr val="tx1">
                    <a:lumMod val="75000"/>
                  </a:schemeClr>
                </a:solidFill>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2"/>
          </p:nvPr>
        </p:nvSpPr>
        <p:spPr>
          <a:xfrm>
            <a:off x="4953000" y="1219200"/>
            <a:ext cx="3733800" cy="4526280"/>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275367672"/>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Fig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Picture Placeholder 6"/>
          <p:cNvSpPr>
            <a:spLocks noGrp="1"/>
          </p:cNvSpPr>
          <p:nvPr>
            <p:ph type="pic" sz="quarter" idx="13"/>
          </p:nvPr>
        </p:nvSpPr>
        <p:spPr>
          <a:xfrm>
            <a:off x="762000" y="1326995"/>
            <a:ext cx="3505200" cy="4540405"/>
          </a:xfrm>
        </p:spPr>
        <p:txBody>
          <a:bodyPr rtlCol="0">
            <a:normAutofit/>
          </a:bodyPr>
          <a:lstStyle/>
          <a:p>
            <a:pPr lvl="0"/>
            <a:r>
              <a:rPr lang="en-US" noProof="0"/>
              <a:t>Click icon to add picture</a:t>
            </a:r>
            <a:endParaRPr lang="en-US" noProof="0" dirty="0"/>
          </a:p>
        </p:txBody>
      </p:sp>
      <p:sp>
        <p:nvSpPr>
          <p:cNvPr id="6" name="Text Placeholder 5"/>
          <p:cNvSpPr>
            <a:spLocks noGrp="1"/>
          </p:cNvSpPr>
          <p:nvPr>
            <p:ph type="body" sz="quarter" idx="16" hasCustomPrompt="1"/>
          </p:nvPr>
        </p:nvSpPr>
        <p:spPr>
          <a:xfrm>
            <a:off x="4495800" y="3200400"/>
            <a:ext cx="4495800" cy="838200"/>
          </a:xfrm>
        </p:spPr>
        <p:txBody>
          <a:bodyPr/>
          <a:lstStyle>
            <a:lvl1pPr marL="346075" indent="0">
              <a:buNone/>
              <a:defRPr/>
            </a:lvl1pPr>
          </a:lstStyle>
          <a:p>
            <a:pPr lvl="0"/>
            <a:r>
              <a:rPr lang="en-US" dirty="0"/>
              <a:t>Click to add Caption</a:t>
            </a:r>
          </a:p>
        </p:txBody>
      </p:sp>
    </p:spTree>
    <p:extLst>
      <p:ext uri="{BB962C8B-B14F-4D97-AF65-F5344CB8AC3E}">
        <p14:creationId xmlns:p14="http://schemas.microsoft.com/office/powerpoint/2010/main" val="1351710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able Placeholder 7"/>
          <p:cNvSpPr>
            <a:spLocks noGrp="1"/>
          </p:cNvSpPr>
          <p:nvPr>
            <p:ph type="tbl" sz="quarter" idx="14"/>
          </p:nvPr>
        </p:nvSpPr>
        <p:spPr>
          <a:xfrm>
            <a:off x="762000" y="1338147"/>
            <a:ext cx="7620000" cy="4572000"/>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248584152"/>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
    <p:spTree>
      <p:nvGrpSpPr>
        <p:cNvPr id="1" name=""/>
        <p:cNvGrpSpPr/>
        <p:nvPr/>
      </p:nvGrpSpPr>
      <p:grpSpPr>
        <a:xfrm>
          <a:off x="0" y="0"/>
          <a:ext cx="0" cy="0"/>
          <a:chOff x="0" y="0"/>
          <a:chExt cx="0" cy="0"/>
        </a:xfrm>
      </p:grpSpPr>
      <p:sp>
        <p:nvSpPr>
          <p:cNvPr id="7"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Text Placeholder 3"/>
          <p:cNvSpPr>
            <a:spLocks noGrp="1"/>
          </p:cNvSpPr>
          <p:nvPr>
            <p:ph type="body" sz="quarter" idx="10" hasCustomPrompt="1"/>
          </p:nvPr>
        </p:nvSpPr>
        <p:spPr>
          <a:xfrm>
            <a:off x="457200" y="1181100"/>
            <a:ext cx="8534400" cy="457200"/>
          </a:xfrm>
        </p:spPr>
        <p:txBody>
          <a:bodyPr/>
          <a:lstStyle>
            <a:lvl1pPr marL="346075" indent="0">
              <a:buNone/>
              <a:defRPr b="1"/>
            </a:lvl1pPr>
          </a:lstStyle>
          <a:p>
            <a:pPr lvl="0"/>
            <a:r>
              <a:rPr lang="en-US" dirty="0"/>
              <a:t>Click to add Question</a:t>
            </a:r>
          </a:p>
        </p:txBody>
      </p:sp>
      <p:sp>
        <p:nvSpPr>
          <p:cNvPr id="9" name="Content Placeholder 8"/>
          <p:cNvSpPr>
            <a:spLocks noGrp="1"/>
          </p:cNvSpPr>
          <p:nvPr>
            <p:ph sz="quarter" idx="11"/>
          </p:nvPr>
        </p:nvSpPr>
        <p:spPr>
          <a:xfrm>
            <a:off x="457200" y="2057400"/>
            <a:ext cx="8534400" cy="4038600"/>
          </a:xfrm>
        </p:spPr>
        <p:txBody>
          <a:bodyPr/>
          <a:lstStyle>
            <a:lvl1pPr marL="860425" indent="-514350">
              <a:buFont typeface="+mj-lt"/>
              <a:buAutoNum type="alphaUcPeriod"/>
              <a:defRPr/>
            </a:lvl1pPr>
          </a:lstStyle>
          <a:p>
            <a:pPr lvl="0"/>
            <a:r>
              <a:rPr lang="en-US"/>
              <a:t>Click to edit Master text styles</a:t>
            </a:r>
          </a:p>
        </p:txBody>
      </p:sp>
    </p:spTree>
    <p:extLst>
      <p:ext uri="{BB962C8B-B14F-4D97-AF65-F5344CB8AC3E}">
        <p14:creationId xmlns:p14="http://schemas.microsoft.com/office/powerpoint/2010/main" val="2175702165"/>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28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nswer">
    <p:spTree>
      <p:nvGrpSpPr>
        <p:cNvPr id="1" name=""/>
        <p:cNvGrpSpPr/>
        <p:nvPr/>
      </p:nvGrpSpPr>
      <p:grpSpPr>
        <a:xfrm>
          <a:off x="0" y="0"/>
          <a:ext cx="0" cy="0"/>
          <a:chOff x="0" y="0"/>
          <a:chExt cx="0" cy="0"/>
        </a:xfrm>
      </p:grpSpPr>
      <p:sp>
        <p:nvSpPr>
          <p:cNvPr id="5"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9" name="Text Placeholder 8"/>
          <p:cNvSpPr>
            <a:spLocks noGrp="1"/>
          </p:cNvSpPr>
          <p:nvPr>
            <p:ph type="body" sz="quarter" idx="10" hasCustomPrompt="1"/>
          </p:nvPr>
        </p:nvSpPr>
        <p:spPr>
          <a:xfrm>
            <a:off x="457200" y="1219200"/>
            <a:ext cx="8534400" cy="381000"/>
          </a:xfrm>
        </p:spPr>
        <p:txBody>
          <a:bodyPr/>
          <a:lstStyle>
            <a:lvl1pPr marL="346075" indent="0">
              <a:buNone/>
              <a:defRPr/>
            </a:lvl1pPr>
          </a:lstStyle>
          <a:p>
            <a:pPr lvl="0"/>
            <a:r>
              <a:rPr lang="en-US" dirty="0"/>
              <a:t>Click to answer</a:t>
            </a:r>
          </a:p>
        </p:txBody>
      </p:sp>
      <p:sp>
        <p:nvSpPr>
          <p:cNvPr id="13" name="Content Placeholder 12"/>
          <p:cNvSpPr>
            <a:spLocks noGrp="1"/>
          </p:cNvSpPr>
          <p:nvPr>
            <p:ph sz="quarter" idx="11"/>
          </p:nvPr>
        </p:nvSpPr>
        <p:spPr>
          <a:xfrm>
            <a:off x="457200" y="2057400"/>
            <a:ext cx="8534400" cy="4038600"/>
          </a:xfrm>
        </p:spPr>
        <p:txBody>
          <a:bodyPr/>
          <a:lstStyle>
            <a:lvl1pPr marL="346075" indent="0">
              <a:buNone/>
              <a:defRPr/>
            </a:lvl1pPr>
          </a:lstStyle>
          <a:p>
            <a:pPr lvl="0"/>
            <a:r>
              <a:rPr lang="en-US"/>
              <a:t>Click to edit Master text styles</a:t>
            </a:r>
          </a:p>
        </p:txBody>
      </p:sp>
    </p:spTree>
    <p:extLst>
      <p:ext uri="{BB962C8B-B14F-4D97-AF65-F5344CB8AC3E}">
        <p14:creationId xmlns:p14="http://schemas.microsoft.com/office/powerpoint/2010/main" val="1295770433"/>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2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and Title">
    <p:spTree>
      <p:nvGrpSpPr>
        <p:cNvPr id="1" name=""/>
        <p:cNvGrpSpPr/>
        <p:nvPr/>
      </p:nvGrpSpPr>
      <p:grpSpPr>
        <a:xfrm>
          <a:off x="0" y="0"/>
          <a:ext cx="0" cy="0"/>
          <a:chOff x="0" y="0"/>
          <a:chExt cx="0" cy="0"/>
        </a:xfrm>
      </p:grpSpPr>
      <p:sp>
        <p:nvSpPr>
          <p:cNvPr id="13" name="Text Placeholder 12"/>
          <p:cNvSpPr>
            <a:spLocks noGrp="1"/>
          </p:cNvSpPr>
          <p:nvPr>
            <p:ph type="body" sz="quarter" idx="13" hasCustomPrompt="1"/>
          </p:nvPr>
        </p:nvSpPr>
        <p:spPr>
          <a:xfrm>
            <a:off x="1790700" y="1828800"/>
            <a:ext cx="5562600" cy="457200"/>
          </a:xfrm>
        </p:spPr>
        <p:txBody>
          <a:bodyPr anchor="ctr">
            <a:noAutofit/>
          </a:bodyPr>
          <a:lstStyle>
            <a:lvl1pPr marL="0" indent="0" algn="ctr">
              <a:buFontTx/>
              <a:buNone/>
              <a:defRPr sz="3200"/>
            </a:lvl1pPr>
            <a:lvl2pPr marL="623887" indent="0">
              <a:buFontTx/>
              <a:buNone/>
              <a:defRPr/>
            </a:lvl2pPr>
            <a:lvl3pPr marL="969962" indent="0">
              <a:buFontTx/>
              <a:buNone/>
              <a:defRPr/>
            </a:lvl3pPr>
            <a:lvl4pPr marL="1371600" indent="0">
              <a:buFontTx/>
              <a:buNone/>
              <a:defRPr/>
            </a:lvl4pPr>
            <a:lvl5pPr marL="1828800" indent="0">
              <a:buFontTx/>
              <a:buNone/>
              <a:defRPr/>
            </a:lvl5pPr>
          </a:lstStyle>
          <a:p>
            <a:pPr lvl="0"/>
            <a:r>
              <a:rPr lang="en-US" dirty="0"/>
              <a:t>Chapter #</a:t>
            </a:r>
          </a:p>
        </p:txBody>
      </p:sp>
      <p:sp>
        <p:nvSpPr>
          <p:cNvPr id="2" name="Title 1"/>
          <p:cNvSpPr>
            <a:spLocks noGrp="1"/>
          </p:cNvSpPr>
          <p:nvPr>
            <p:ph type="ctrTitle" hasCustomPrompt="1"/>
          </p:nvPr>
        </p:nvSpPr>
        <p:spPr>
          <a:xfrm>
            <a:off x="685800" y="2831169"/>
            <a:ext cx="7772400" cy="646331"/>
          </a:xfrm>
        </p:spPr>
        <p:txBody>
          <a:bodyPr/>
          <a:lstStyle>
            <a:lvl1pPr marL="0" algn="ctr" defTabSz="914400" rtl="0" eaLnBrk="1" latinLnBrk="0" hangingPunct="1">
              <a:defRPr lang="en-US" sz="4000" kern="1200" dirty="0">
                <a:solidFill>
                  <a:srgbClr val="737373"/>
                </a:solidFill>
                <a:latin typeface="+mn-lt"/>
                <a:ea typeface="+mn-ea"/>
                <a:cs typeface="+mn-cs"/>
              </a:defRPr>
            </a:lvl1pPr>
          </a:lstStyle>
          <a:p>
            <a:r>
              <a:rPr lang="en-US" dirty="0"/>
              <a:t>Click to add Chapter Title</a:t>
            </a:r>
          </a:p>
        </p:txBody>
      </p:sp>
      <p:sp>
        <p:nvSpPr>
          <p:cNvPr id="16" name="Rectangle 15"/>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©2019 F.A. Davis Company</a:t>
            </a:r>
          </a:p>
        </p:txBody>
      </p:sp>
      <p:pic>
        <p:nvPicPr>
          <p:cNvPr id="18" name="Picture 13"/>
          <p:cNvPicPr>
            <a:picLocks noChangeAspect="1"/>
          </p:cNvPicPr>
          <p:nvPr userDrawn="1"/>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4728898"/>
            <a:ext cx="914400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1" name="Straight Connector 10"/>
          <p:cNvCxnSpPr/>
          <p:nvPr userDrawn="1"/>
        </p:nvCxnSpPr>
        <p:spPr>
          <a:xfrm>
            <a:off x="0" y="4728898"/>
            <a:ext cx="914400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4"/>
          <a:stretch>
            <a:fillRect/>
          </a:stretch>
        </p:blipFill>
        <p:spPr>
          <a:xfrm>
            <a:off x="0" y="6426743"/>
            <a:ext cx="9169400" cy="48773"/>
          </a:xfrm>
          <a:prstGeom prst="rect">
            <a:avLst/>
          </a:prstGeom>
        </p:spPr>
      </p:pic>
    </p:spTree>
    <p:extLst>
      <p:ext uri="{BB962C8B-B14F-4D97-AF65-F5344CB8AC3E}">
        <p14:creationId xmlns:p14="http://schemas.microsoft.com/office/powerpoint/2010/main" val="320890419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ickerCheck">
    <p:spTree>
      <p:nvGrpSpPr>
        <p:cNvPr id="1" name=""/>
        <p:cNvGrpSpPr/>
        <p:nvPr/>
      </p:nvGrpSpPr>
      <p:grpSpPr>
        <a:xfrm>
          <a:off x="0" y="0"/>
          <a:ext cx="0" cy="0"/>
          <a:chOff x="0" y="0"/>
          <a:chExt cx="0" cy="0"/>
        </a:xfrm>
      </p:grpSpPr>
      <p:sp>
        <p:nvSpPr>
          <p:cNvPr id="7"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FontTx/>
              <a:buNone/>
              <a:defRPr sz="3200" b="0"/>
            </a:lvl1pPr>
          </a:lstStyle>
          <a:p>
            <a:pPr lvl="0"/>
            <a:r>
              <a:rPr lang="en-US"/>
              <a:t>Click to edit Master text styles</a:t>
            </a:r>
          </a:p>
        </p:txBody>
      </p:sp>
      <p:sp>
        <p:nvSpPr>
          <p:cNvPr id="3" name="Content Placeholder 2"/>
          <p:cNvSpPr>
            <a:spLocks noGrp="1"/>
          </p:cNvSpPr>
          <p:nvPr>
            <p:ph idx="1"/>
          </p:nvPr>
        </p:nvSpPr>
        <p:spPr>
          <a:xfrm>
            <a:off x="457200" y="1763751"/>
            <a:ext cx="8229600" cy="4068763"/>
          </a:xfrm>
        </p:spPr>
        <p:txBody>
          <a:bodyPr/>
          <a:lstStyle>
            <a:lvl1pPr marL="860425" indent="-514350">
              <a:buFont typeface="+mj-lt"/>
              <a:buAutoNum type="alphaUcPeriod"/>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Click to edit Master text styles</a:t>
            </a:r>
          </a:p>
        </p:txBody>
      </p:sp>
    </p:spTree>
    <p:extLst>
      <p:ext uri="{BB962C8B-B14F-4D97-AF65-F5344CB8AC3E}">
        <p14:creationId xmlns:p14="http://schemas.microsoft.com/office/powerpoint/2010/main" val="3217463967"/>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lickerCheck">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FontTx/>
              <a:buNone/>
              <a:defRPr sz="3200" b="0"/>
            </a:lvl1pPr>
          </a:lstStyle>
          <a:p>
            <a:pPr lvl="0"/>
            <a:r>
              <a:rPr lang="en-US"/>
              <a:t>Click to edit Master text styles</a:t>
            </a:r>
          </a:p>
        </p:txBody>
      </p:sp>
      <p:sp>
        <p:nvSpPr>
          <p:cNvPr id="3" name="Content Placeholder 2"/>
          <p:cNvSpPr>
            <a:spLocks noGrp="1"/>
          </p:cNvSpPr>
          <p:nvPr>
            <p:ph idx="1"/>
          </p:nvPr>
        </p:nvSpPr>
        <p:spPr>
          <a:xfrm>
            <a:off x="457200" y="1763751"/>
            <a:ext cx="8229600" cy="4068763"/>
          </a:xfrm>
        </p:spPr>
        <p:txBody>
          <a:bodyPr/>
          <a:lstStyle>
            <a:lvl1pPr marL="346075" indent="0">
              <a:buFontTx/>
              <a:buNone/>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Click to edit Master text styles</a:t>
            </a:r>
          </a:p>
        </p:txBody>
      </p:sp>
    </p:spTree>
    <p:extLst>
      <p:ext uri="{BB962C8B-B14F-4D97-AF65-F5344CB8AC3E}">
        <p14:creationId xmlns:p14="http://schemas.microsoft.com/office/powerpoint/2010/main" val="2757109553"/>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4323421-ED9C-43A9-8F4C-39CB1CAD0313}" type="slidenum">
              <a:rPr lang="en-US"/>
              <a:pPr>
                <a:defRPr/>
              </a:pPr>
              <a:t>‹#›</a:t>
            </a:fld>
            <a:endParaRPr lang="en-US" dirty="0"/>
          </a:p>
        </p:txBody>
      </p:sp>
    </p:spTree>
    <p:extLst>
      <p:ext uri="{BB962C8B-B14F-4D97-AF65-F5344CB8AC3E}">
        <p14:creationId xmlns:p14="http://schemas.microsoft.com/office/powerpoint/2010/main" val="3538114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E5B9FBE0-02EB-4082-910F-06900AEFDF2E}" type="slidenum">
              <a:rPr lang="en-US"/>
              <a:pPr/>
              <a:t>‹#›</a:t>
            </a:fld>
            <a:endParaRPr lang="en-US" dirty="0"/>
          </a:p>
        </p:txBody>
      </p:sp>
    </p:spTree>
    <p:extLst>
      <p:ext uri="{BB962C8B-B14F-4D97-AF65-F5344CB8AC3E}">
        <p14:creationId xmlns:p14="http://schemas.microsoft.com/office/powerpoint/2010/main" val="3451609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Chapter and Title">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381000" y="1143000"/>
            <a:ext cx="2590800" cy="3568700"/>
          </a:xfrm>
        </p:spPr>
        <p:txBody>
          <a:bodyPr/>
          <a:lstStyle/>
          <a:p>
            <a:r>
              <a:rPr lang="en-US"/>
              <a:t>Click icon to add picture</a:t>
            </a:r>
            <a:endParaRPr lang="en-US" dirty="0"/>
          </a:p>
        </p:txBody>
      </p:sp>
      <p:sp>
        <p:nvSpPr>
          <p:cNvPr id="5" name="Text Placeholder 4"/>
          <p:cNvSpPr>
            <a:spLocks noGrp="1"/>
          </p:cNvSpPr>
          <p:nvPr>
            <p:ph type="body" sz="quarter" idx="15"/>
          </p:nvPr>
        </p:nvSpPr>
        <p:spPr>
          <a:xfrm>
            <a:off x="3429000" y="2362200"/>
            <a:ext cx="5410200" cy="565150"/>
          </a:xfrm>
        </p:spPr>
        <p:txBody>
          <a:bodyPr/>
          <a:lstStyle>
            <a:lvl1pPr marL="0" indent="0" algn="r">
              <a:buNone/>
              <a:defRPr sz="3200"/>
            </a:lvl1pPr>
          </a:lstStyle>
          <a:p>
            <a:pPr lvl="0"/>
            <a:r>
              <a:rPr lang="en-US"/>
              <a:t>Click to edit Master text styles</a:t>
            </a:r>
          </a:p>
        </p:txBody>
      </p:sp>
      <p:sp>
        <p:nvSpPr>
          <p:cNvPr id="15" name="Text Placeholder 5"/>
          <p:cNvSpPr>
            <a:spLocks noGrp="1"/>
          </p:cNvSpPr>
          <p:nvPr>
            <p:ph type="body" sz="quarter" idx="16"/>
          </p:nvPr>
        </p:nvSpPr>
        <p:spPr>
          <a:xfrm>
            <a:off x="3423557" y="3008009"/>
            <a:ext cx="5410200" cy="565150"/>
          </a:xfrm>
        </p:spPr>
        <p:txBody>
          <a:bodyPr/>
          <a:lstStyle>
            <a:lvl1pPr marL="0" indent="0" algn="r">
              <a:buNone/>
              <a:defRPr sz="3200"/>
            </a:lvl1pPr>
          </a:lstStyle>
          <a:p>
            <a:pPr lvl="0"/>
            <a:r>
              <a:rPr lang="en-US"/>
              <a:t>Click to edit Master text styles</a:t>
            </a:r>
          </a:p>
        </p:txBody>
      </p:sp>
      <p:sp>
        <p:nvSpPr>
          <p:cNvPr id="16" name="Rectangle 15"/>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©2019 F.A. Davis Company</a:t>
            </a:r>
          </a:p>
        </p:txBody>
      </p:sp>
      <p:pic>
        <p:nvPicPr>
          <p:cNvPr id="18" name="Picture 13"/>
          <p:cNvPicPr>
            <a:picLocks noChangeAspect="1"/>
          </p:cNvPicPr>
          <p:nvPr userDrawn="1"/>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4728898"/>
            <a:ext cx="914400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1" name="Straight Connector 10"/>
          <p:cNvCxnSpPr/>
          <p:nvPr userDrawn="1"/>
        </p:nvCxnSpPr>
        <p:spPr>
          <a:xfrm>
            <a:off x="0" y="4728898"/>
            <a:ext cx="914400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4"/>
          <a:stretch>
            <a:fillRect/>
          </a:stretch>
        </p:blipFill>
        <p:spPr>
          <a:xfrm>
            <a:off x="0" y="6426743"/>
            <a:ext cx="9169400" cy="48773"/>
          </a:xfrm>
          <a:prstGeom prst="rect">
            <a:avLst/>
          </a:prstGeom>
        </p:spPr>
      </p:pic>
      <p:sp>
        <p:nvSpPr>
          <p:cNvPr id="14" name="Title 1"/>
          <p:cNvSpPr>
            <a:spLocks noGrp="1"/>
          </p:cNvSpPr>
          <p:nvPr>
            <p:ph type="title"/>
          </p:nvPr>
        </p:nvSpPr>
        <p:spPr>
          <a:xfrm>
            <a:off x="381000" y="163941"/>
            <a:ext cx="570653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r">
              <a:defRPr lang="en-US" sz="3600" dirty="0">
                <a:solidFill>
                  <a:schemeClr val="tx1">
                    <a:lumMod val="75000"/>
                  </a:schemeClr>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393139167"/>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229600" cy="4068763"/>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91786487"/>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229600" cy="23098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idx="10"/>
          </p:nvPr>
        </p:nvSpPr>
        <p:spPr>
          <a:xfrm>
            <a:off x="457200" y="3810000"/>
            <a:ext cx="8229600" cy="23098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51346992"/>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229600" cy="16240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0"/>
          </p:nvPr>
        </p:nvSpPr>
        <p:spPr>
          <a:xfrm>
            <a:off x="457200" y="2971800"/>
            <a:ext cx="8229600" cy="14478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2"/>
          <p:cNvSpPr>
            <a:spLocks noGrp="1"/>
          </p:cNvSpPr>
          <p:nvPr>
            <p:ph idx="11"/>
          </p:nvPr>
        </p:nvSpPr>
        <p:spPr>
          <a:xfrm>
            <a:off x="457200" y="4572000"/>
            <a:ext cx="8229600" cy="14478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68062374"/>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229600" cy="12430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0"/>
          </p:nvPr>
        </p:nvSpPr>
        <p:spPr>
          <a:xfrm>
            <a:off x="457200" y="2590801"/>
            <a:ext cx="8229600" cy="8382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idx="11"/>
          </p:nvPr>
        </p:nvSpPr>
        <p:spPr>
          <a:xfrm>
            <a:off x="457200" y="3657600"/>
            <a:ext cx="8229600" cy="12430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2"/>
          <p:cNvSpPr>
            <a:spLocks noGrp="1"/>
          </p:cNvSpPr>
          <p:nvPr>
            <p:ph idx="12"/>
          </p:nvPr>
        </p:nvSpPr>
        <p:spPr>
          <a:xfrm>
            <a:off x="457200" y="5053052"/>
            <a:ext cx="8229600" cy="8382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10430109"/>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Lead-in Head, and Bulleted List">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a:lvl1pPr>
          </a:lstStyle>
          <a:p>
            <a:pPr lvl="0"/>
            <a:r>
              <a:rPr lang="en-US"/>
              <a:t>Click to edit Master text styles</a:t>
            </a:r>
          </a:p>
        </p:txBody>
      </p:sp>
      <p:sp>
        <p:nvSpPr>
          <p:cNvPr id="3" name="Content Placeholder 2"/>
          <p:cNvSpPr>
            <a:spLocks noGrp="1"/>
          </p:cNvSpPr>
          <p:nvPr>
            <p:ph idx="1"/>
          </p:nvPr>
        </p:nvSpPr>
        <p:spPr>
          <a:xfrm>
            <a:off x="457200" y="1741449"/>
            <a:ext cx="8229600" cy="4068763"/>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51827765"/>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Lead-in Head, and Bulleted List">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a:lvl1pPr>
          </a:lstStyle>
          <a:p>
            <a:pPr lvl="0"/>
            <a:r>
              <a:rPr lang="en-US"/>
              <a:t>Click to edit Master text styles</a:t>
            </a:r>
          </a:p>
        </p:txBody>
      </p:sp>
      <p:sp>
        <p:nvSpPr>
          <p:cNvPr id="3" name="Content Placeholder 2"/>
          <p:cNvSpPr>
            <a:spLocks noGrp="1"/>
          </p:cNvSpPr>
          <p:nvPr>
            <p:ph idx="1"/>
          </p:nvPr>
        </p:nvSpPr>
        <p:spPr>
          <a:xfrm>
            <a:off x="457200" y="1741449"/>
            <a:ext cx="8229600" cy="19161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idx="12"/>
          </p:nvPr>
        </p:nvSpPr>
        <p:spPr>
          <a:xfrm>
            <a:off x="457200" y="3886200"/>
            <a:ext cx="8229600" cy="20050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78941078"/>
      </p:ext>
    </p:extLst>
  </p:cSld>
  <p:clrMapOvr>
    <a:masterClrMapping/>
  </p:clrMapOvr>
  <p:extLst mod="1">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microsoft.com/office/2007/relationships/hdphoto" Target="../media/hdphoto1.wdp"/><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©2019 F.A. Davis Company</a:t>
            </a:r>
          </a:p>
        </p:txBody>
      </p:sp>
      <p:pic>
        <p:nvPicPr>
          <p:cNvPr id="12" name="Picture 13"/>
          <p:cNvPicPr>
            <a:picLocks noChangeAspect="1"/>
          </p:cNvPicPr>
          <p:nvPr userDrawn="1"/>
        </p:nvPicPr>
        <p:blipFill>
          <a:blip r:embed="rId25" cstate="print">
            <a:clrChange>
              <a:clrFrom>
                <a:srgbClr val="FFFFFE"/>
              </a:clrFrom>
              <a:clrTo>
                <a:srgbClr val="FFFFFE">
                  <a:alpha val="0"/>
                </a:srgbClr>
              </a:clrTo>
            </a:clrChange>
            <a:extLst>
              <a:ext uri="{BEBA8EAE-BF5A-486C-A8C5-ECC9F3942E4B}">
                <a14:imgProps xmlns:a14="http://schemas.microsoft.com/office/drawing/2010/main">
                  <a14:imgLayer r:embed="rId26">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referRelativeResize="0">
            <a:picLocks/>
          </p:cNvPicPr>
          <p:nvPr userDrawn="1"/>
        </p:nvPicPr>
        <p:blipFill>
          <a:blip r:embed="rId27"/>
          <a:stretch>
            <a:fillRect/>
          </a:stretch>
        </p:blipFill>
        <p:spPr>
          <a:xfrm>
            <a:off x="0" y="6434694"/>
            <a:ext cx="9171432" cy="45719"/>
          </a:xfrm>
          <a:prstGeom prst="rect">
            <a:avLst/>
          </a:prstGeom>
        </p:spPr>
      </p:pic>
      <p:sp>
        <p:nvSpPr>
          <p:cNvPr id="1026" name="Title Placeholder 1"/>
          <p:cNvSpPr>
            <a:spLocks noGrp="1"/>
          </p:cNvSpPr>
          <p:nvPr>
            <p:ph type="title"/>
          </p:nvPr>
        </p:nvSpPr>
        <p:spPr bwMode="auto">
          <a:xfrm>
            <a:off x="762000" y="239154"/>
            <a:ext cx="8229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endParaRPr lang="en-US" altLang="en-US" dirty="0"/>
          </a:p>
          <a:p>
            <a:pPr lvl="2"/>
            <a:endParaRPr lang="en-US" altLang="en-US" dirty="0"/>
          </a:p>
        </p:txBody>
      </p:sp>
      <p:cxnSp>
        <p:nvCxnSpPr>
          <p:cNvPr id="7" name="Straight Connector 6"/>
          <p:cNvCxnSpPr/>
          <p:nvPr/>
        </p:nvCxnSpPr>
        <p:spPr>
          <a:xfrm>
            <a:off x="0" y="990600"/>
            <a:ext cx="9144000" cy="0"/>
          </a:xfrm>
          <a:prstGeom prst="line">
            <a:avLst/>
          </a:prstGeom>
          <a:ln w="12700">
            <a:solidFill>
              <a:srgbClr val="D99C21"/>
            </a:solidFill>
          </a:ln>
        </p:spPr>
        <p:style>
          <a:lnRef idx="1">
            <a:schemeClr val="accent1"/>
          </a:lnRef>
          <a:fillRef idx="0">
            <a:schemeClr val="accent1"/>
          </a:fillRef>
          <a:effectRef idx="0">
            <a:schemeClr val="accent1"/>
          </a:effectRef>
          <a:fontRef idx="minor">
            <a:schemeClr val="tx1"/>
          </a:fontRef>
        </p:style>
      </p:cxnSp>
      <p:pic>
        <p:nvPicPr>
          <p:cNvPr id="14" name="Picture 13"/>
          <p:cNvPicPr preferRelativeResize="0">
            <a:picLocks/>
          </p:cNvPicPr>
          <p:nvPr userDrawn="1"/>
        </p:nvPicPr>
        <p:blipFill>
          <a:blip r:embed="rId27"/>
          <a:stretch>
            <a:fillRect/>
          </a:stretch>
        </p:blipFill>
        <p:spPr>
          <a:xfrm>
            <a:off x="0" y="6364006"/>
            <a:ext cx="9171432" cy="45719"/>
          </a:xfrm>
          <a:prstGeom prst="rect">
            <a:avLst/>
          </a:prstGeom>
        </p:spPr>
      </p:pic>
      <p:sp>
        <p:nvSpPr>
          <p:cNvPr id="9" name="Rectangle 8"/>
          <p:cNvSpPr/>
          <p:nvPr/>
        </p:nvSpPr>
        <p:spPr>
          <a:xfrm>
            <a:off x="0" y="6400800"/>
            <a:ext cx="9144000" cy="45719"/>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95" r:id="rId3"/>
    <p:sldLayoutId id="2147483683" r:id="rId4"/>
    <p:sldLayoutId id="2147483706" r:id="rId5"/>
    <p:sldLayoutId id="2147483708" r:id="rId6"/>
    <p:sldLayoutId id="2147483707" r:id="rId7"/>
    <p:sldLayoutId id="2147483684" r:id="rId8"/>
    <p:sldLayoutId id="2147483692" r:id="rId9"/>
    <p:sldLayoutId id="2147483699" r:id="rId10"/>
    <p:sldLayoutId id="2147483703" r:id="rId11"/>
    <p:sldLayoutId id="2147483678" r:id="rId12"/>
    <p:sldLayoutId id="2147483700" r:id="rId13"/>
    <p:sldLayoutId id="2147483679" r:id="rId14"/>
    <p:sldLayoutId id="2147483680" r:id="rId15"/>
    <p:sldLayoutId id="2147483685" r:id="rId16"/>
    <p:sldLayoutId id="2147483686" r:id="rId17"/>
    <p:sldLayoutId id="2147483687" r:id="rId18"/>
    <p:sldLayoutId id="2147483688" r:id="rId19"/>
    <p:sldLayoutId id="2147483689" r:id="rId20"/>
    <p:sldLayoutId id="2147483690" r:id="rId21"/>
    <p:sldLayoutId id="2147483710" r:id="rId22"/>
    <p:sldLayoutId id="2147483711" r:id="rId23"/>
  </p:sldLayoutIdLst>
  <p:txStyles>
    <p:titleStyle>
      <a:lvl1pPr algn="l" rtl="0" eaLnBrk="1" fontAlgn="base" hangingPunct="1">
        <a:lnSpc>
          <a:spcPct val="90000"/>
        </a:lnSpc>
        <a:spcBef>
          <a:spcPct val="0"/>
        </a:spcBef>
        <a:spcAft>
          <a:spcPct val="0"/>
        </a:spcAft>
        <a:defRPr lang="en-US" sz="3600" kern="1200">
          <a:solidFill>
            <a:srgbClr val="D99C21"/>
          </a:solidFill>
          <a:latin typeface="+mn-lt"/>
          <a:ea typeface="+mn-ea"/>
          <a:cs typeface="+mn-cs"/>
        </a:defRPr>
      </a:lvl1pPr>
      <a:lvl2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2pPr>
      <a:lvl3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3pPr>
      <a:lvl4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4pPr>
      <a:lvl5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5pPr>
      <a:lvl6pPr marL="4572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6pPr>
      <a:lvl7pPr marL="9144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7pPr>
      <a:lvl8pPr marL="13716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8pPr>
      <a:lvl9pPr marL="18288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9pPr>
    </p:titleStyle>
    <p:bodyStyle>
      <a:lvl1pPr marL="623888" indent="-277813" algn="l" rtl="0" eaLnBrk="1" fontAlgn="base" hangingPunct="1">
        <a:spcBef>
          <a:spcPct val="20000"/>
        </a:spcBef>
        <a:spcAft>
          <a:spcPct val="0"/>
        </a:spcAft>
        <a:buClr>
          <a:srgbClr val="28805C"/>
        </a:buClr>
        <a:buFont typeface="Wingdings" panose="05000000000000000000" pitchFamily="2" charset="2"/>
        <a:buChar char="§"/>
        <a:defRPr lang="en-US" sz="3200" kern="2000" dirty="0">
          <a:solidFill>
            <a:schemeClr val="tx1">
              <a:lumMod val="75000"/>
            </a:schemeClr>
          </a:solidFill>
          <a:latin typeface="+mn-lt"/>
          <a:ea typeface="+mn-ea"/>
          <a:cs typeface="+mn-cs"/>
        </a:defRPr>
      </a:lvl1pPr>
      <a:lvl2pPr marL="914400" indent="-290513" algn="l" rtl="0" eaLnBrk="1" fontAlgn="base" hangingPunct="1">
        <a:spcBef>
          <a:spcPct val="20000"/>
        </a:spcBef>
        <a:spcAft>
          <a:spcPct val="0"/>
        </a:spcAft>
        <a:buClr>
          <a:srgbClr val="D99C21"/>
        </a:buClr>
        <a:buFont typeface="Arial" panose="020B0604020202020204" pitchFamily="34" charset="0"/>
        <a:buChar char="•"/>
        <a:defRPr lang="en-US" sz="2800" kern="1200" dirty="0">
          <a:solidFill>
            <a:schemeClr val="tx1">
              <a:lumMod val="75000"/>
            </a:schemeClr>
          </a:solidFill>
          <a:latin typeface="+mn-lt"/>
          <a:ea typeface="+mn-ea"/>
          <a:cs typeface="+mn-cs"/>
        </a:defRPr>
      </a:lvl2pPr>
      <a:lvl3pPr marL="1260475" indent="-290513" algn="l" rtl="0" eaLnBrk="1" fontAlgn="base" hangingPunct="1">
        <a:spcBef>
          <a:spcPct val="20000"/>
        </a:spcBef>
        <a:spcAft>
          <a:spcPct val="0"/>
        </a:spcAft>
        <a:buClr>
          <a:srgbClr val="737373"/>
        </a:buClr>
        <a:buFont typeface="Calibri" panose="020F0502020204030204" pitchFamily="34" charset="0"/>
        <a:buChar char="‒"/>
        <a:tabLst>
          <a:tab pos="858838" algn="l"/>
        </a:tabLst>
        <a:defRPr sz="2800" kern="1200">
          <a:solidFill>
            <a:schemeClr val="tx1">
              <a:lumMod val="75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Molecular Diagnostics, Third Edition">
            <a:extLst>
              <a:ext uri="{FF2B5EF4-FFF2-40B4-BE49-F238E27FC236}">
                <a16:creationId xmlns:a16="http://schemas.microsoft.com/office/drawing/2014/main" id="{DA0E496D-D16B-45A0-A261-CF9FEE0E18E6}"/>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4199" r="4199"/>
          <a:stretch>
            <a:fillRect/>
          </a:stretch>
        </p:blipFill>
        <p:spPr/>
      </p:pic>
      <p:sp>
        <p:nvSpPr>
          <p:cNvPr id="3" name="Text Placeholder 2"/>
          <p:cNvSpPr>
            <a:spLocks noGrp="1"/>
          </p:cNvSpPr>
          <p:nvPr>
            <p:ph type="body" sz="quarter" idx="15"/>
          </p:nvPr>
        </p:nvSpPr>
        <p:spPr/>
        <p:txBody>
          <a:bodyPr/>
          <a:lstStyle/>
          <a:p>
            <a:pPr lvl="0"/>
            <a:r>
              <a:rPr lang="en-US" dirty="0">
                <a:solidFill>
                  <a:srgbClr val="585858"/>
                </a:solidFill>
              </a:rPr>
              <a:t>Chapter 10</a:t>
            </a:r>
          </a:p>
        </p:txBody>
      </p:sp>
      <p:sp>
        <p:nvSpPr>
          <p:cNvPr id="4" name="Text Placeholder 3"/>
          <p:cNvSpPr>
            <a:spLocks noGrp="1"/>
          </p:cNvSpPr>
          <p:nvPr>
            <p:ph type="body" sz="quarter" idx="16"/>
          </p:nvPr>
        </p:nvSpPr>
        <p:spPr>
          <a:xfrm>
            <a:off x="3423557" y="3008008"/>
            <a:ext cx="5410200" cy="1106791"/>
          </a:xfrm>
        </p:spPr>
        <p:txBody>
          <a:bodyPr/>
          <a:lstStyle/>
          <a:p>
            <a:pPr lvl="0"/>
            <a:r>
              <a:rPr lang="en-US" altLang="en-US" dirty="0"/>
              <a:t>D N A Polymorphisms and Human Identification</a:t>
            </a:r>
            <a:endParaRPr lang="en-US" dirty="0"/>
          </a:p>
        </p:txBody>
      </p:sp>
      <p:sp>
        <p:nvSpPr>
          <p:cNvPr id="2" name="Title 1" hidden="1"/>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2903224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 name="Rectangle 81"/>
          <p:cNvSpPr>
            <a:spLocks noGrp="1" noChangeArrowheads="1"/>
          </p:cNvSpPr>
          <p:nvPr>
            <p:ph type="title"/>
          </p:nvPr>
        </p:nvSpPr>
        <p:spPr/>
        <p:txBody>
          <a:bodyPr/>
          <a:lstStyle/>
          <a:p>
            <a:r>
              <a:rPr lang="en-US" dirty="0"/>
              <a:t>Parentage Testing by R F L P</a:t>
            </a:r>
          </a:p>
        </p:txBody>
      </p:sp>
      <p:sp>
        <p:nvSpPr>
          <p:cNvPr id="14339" name="Rectangle 82"/>
          <p:cNvSpPr>
            <a:spLocks noGrp="1" noChangeArrowheads="1"/>
          </p:cNvSpPr>
          <p:nvPr>
            <p:ph idx="1"/>
          </p:nvPr>
        </p:nvSpPr>
        <p:spPr>
          <a:xfrm>
            <a:off x="457200" y="1195349"/>
            <a:ext cx="8229600" cy="1090651"/>
          </a:xfrm>
        </p:spPr>
        <p:txBody>
          <a:bodyPr/>
          <a:lstStyle/>
          <a:p>
            <a:pPr marL="346075" indent="0">
              <a:buNone/>
            </a:pPr>
            <a:r>
              <a:rPr lang="en-US" dirty="0"/>
              <a:t>Which alleged father’s (A F) genotype has the paternal alleles?</a:t>
            </a:r>
          </a:p>
        </p:txBody>
      </p:sp>
      <p:pic>
        <p:nvPicPr>
          <p:cNvPr id="6" name="Content Placeholder 5" descr="Two alleged fathers are being tested for paternity of the child whose partial R F L P profile is shown in the bottom gel. The mother’s alleles are shown in green. One alleged father is excluded from paternity because he cannot supply the child's paternal allele at locus B."/>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2466119" y="2590800"/>
            <a:ext cx="4211761" cy="3529013"/>
          </a:xfrm>
        </p:spPr>
      </p:pic>
    </p:spTree>
    <p:extLst>
      <p:ext uri="{BB962C8B-B14F-4D97-AF65-F5344CB8AC3E}">
        <p14:creationId xmlns:p14="http://schemas.microsoft.com/office/powerpoint/2010/main" val="4275178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42" name="Rectangle 482"/>
          <p:cNvSpPr>
            <a:spLocks noGrp="1" noChangeArrowheads="1"/>
          </p:cNvSpPr>
          <p:nvPr>
            <p:ph type="title"/>
          </p:nvPr>
        </p:nvSpPr>
        <p:spPr/>
        <p:txBody>
          <a:bodyPr/>
          <a:lstStyle/>
          <a:p>
            <a:r>
              <a:rPr lang="en-US" dirty="0"/>
              <a:t>Evidence Testing by R F L P</a:t>
            </a:r>
          </a:p>
        </p:txBody>
      </p:sp>
      <p:sp>
        <p:nvSpPr>
          <p:cNvPr id="15363" name="Rectangle 483"/>
          <p:cNvSpPr>
            <a:spLocks noGrp="1" noChangeArrowheads="1"/>
          </p:cNvSpPr>
          <p:nvPr>
            <p:ph idx="1"/>
          </p:nvPr>
        </p:nvSpPr>
        <p:spPr>
          <a:xfrm>
            <a:off x="457200" y="1195349"/>
            <a:ext cx="8610600" cy="2157451"/>
          </a:xfrm>
        </p:spPr>
        <p:txBody>
          <a:bodyPr/>
          <a:lstStyle/>
          <a:p>
            <a:pPr marL="346075" indent="0">
              <a:buNone/>
            </a:pPr>
            <a:r>
              <a:rPr lang="en-US" dirty="0"/>
              <a:t>Which suspect—1 or 2—was at the crime scene?</a:t>
            </a:r>
          </a:p>
          <a:p>
            <a:pPr marL="346075" indent="0">
              <a:buNone/>
            </a:pPr>
            <a:r>
              <a:rPr lang="en-US" dirty="0"/>
              <a:t>(V = child victim, P= parent of child victim, E = crime scene evidence, M = molecular-weight standard)</a:t>
            </a:r>
          </a:p>
        </p:txBody>
      </p:sp>
      <p:pic>
        <p:nvPicPr>
          <p:cNvPr id="5" name="Content Placeholder 4" descr="Two single-locus probes are shown. M denotes molecular-weight markers, 1 and 2 are suspects, C is the child victim, and P is the parent of the child victim. E is evidence from the crime scene."/>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3514816" y="3429000"/>
            <a:ext cx="2581184" cy="2819781"/>
          </a:xfrm>
        </p:spPr>
      </p:pic>
    </p:spTree>
    <p:extLst>
      <p:ext uri="{BB962C8B-B14F-4D97-AF65-F5344CB8AC3E}">
        <p14:creationId xmlns:p14="http://schemas.microsoft.com/office/powerpoint/2010/main" val="2284147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8" name="Rectangle 76"/>
          <p:cNvSpPr>
            <a:spLocks noGrp="1" noChangeArrowheads="1"/>
          </p:cNvSpPr>
          <p:nvPr>
            <p:ph type="title"/>
          </p:nvPr>
        </p:nvSpPr>
        <p:spPr>
          <a:xfrm>
            <a:off x="756356" y="-14760"/>
            <a:ext cx="8235244" cy="1089529"/>
          </a:xfrm>
        </p:spPr>
        <p:txBody>
          <a:bodyPr/>
          <a:lstStyle/>
          <a:p>
            <a:r>
              <a:rPr lang="en-US" dirty="0"/>
              <a:t>Short Tandem Repeat (S T R) Polymorphisms</a:t>
            </a:r>
          </a:p>
        </p:txBody>
      </p:sp>
      <p:sp>
        <p:nvSpPr>
          <p:cNvPr id="16387" name="Rectangle 77"/>
          <p:cNvSpPr>
            <a:spLocks noGrp="1" noChangeArrowheads="1"/>
          </p:cNvSpPr>
          <p:nvPr>
            <p:ph type="body" idx="1"/>
          </p:nvPr>
        </p:nvSpPr>
        <p:spPr>
          <a:xfrm>
            <a:off x="457200" y="1195349"/>
            <a:ext cx="8229600" cy="5129251"/>
          </a:xfrm>
        </p:spPr>
        <p:txBody>
          <a:bodyPr/>
          <a:lstStyle/>
          <a:p>
            <a:r>
              <a:rPr lang="en-US" dirty="0"/>
              <a:t>S T R’s are repeats of nucleotide sequences</a:t>
            </a:r>
          </a:p>
          <a:p>
            <a:pPr lvl="1"/>
            <a:r>
              <a:rPr lang="en-US" dirty="0">
                <a:solidFill>
                  <a:srgbClr val="FF0000"/>
                </a:solidFill>
              </a:rPr>
              <a:t>A </a:t>
            </a:r>
            <a:r>
              <a:rPr lang="en-US" dirty="0" err="1"/>
              <a:t>A</a:t>
            </a:r>
            <a:r>
              <a:rPr lang="en-US" dirty="0"/>
              <a:t> </a:t>
            </a:r>
            <a:r>
              <a:rPr lang="en-US" dirty="0" err="1"/>
              <a:t>A</a:t>
            </a:r>
            <a:r>
              <a:rPr lang="en-US" dirty="0"/>
              <a:t> </a:t>
            </a:r>
            <a:r>
              <a:rPr lang="en-US" dirty="0" err="1"/>
              <a:t>A</a:t>
            </a:r>
            <a:r>
              <a:rPr lang="en-US" dirty="0"/>
              <a:t> </a:t>
            </a:r>
            <a:r>
              <a:rPr lang="en-US" dirty="0" err="1"/>
              <a:t>A</a:t>
            </a:r>
            <a:r>
              <a:rPr lang="en-US" dirty="0"/>
              <a:t> A…: mononucleotide </a:t>
            </a:r>
          </a:p>
          <a:p>
            <a:pPr lvl="1"/>
            <a:r>
              <a:rPr lang="en-US" dirty="0">
                <a:solidFill>
                  <a:srgbClr val="FF0000"/>
                </a:solidFill>
              </a:rPr>
              <a:t>A T </a:t>
            </a:r>
            <a:r>
              <a:rPr lang="en-US" dirty="0"/>
              <a:t>A T A T…: dinucleotide </a:t>
            </a:r>
          </a:p>
          <a:p>
            <a:pPr lvl="1"/>
            <a:r>
              <a:rPr lang="en-US" dirty="0">
                <a:solidFill>
                  <a:srgbClr val="FF0000"/>
                </a:solidFill>
              </a:rPr>
              <a:t>T A G </a:t>
            </a:r>
            <a:r>
              <a:rPr lang="en-US" dirty="0"/>
              <a:t>T A G T A G…: trinucleotide</a:t>
            </a:r>
          </a:p>
          <a:p>
            <a:pPr lvl="1"/>
            <a:r>
              <a:rPr lang="en-US" dirty="0">
                <a:solidFill>
                  <a:srgbClr val="FF0000"/>
                </a:solidFill>
              </a:rPr>
              <a:t>T A G T </a:t>
            </a:r>
            <a:r>
              <a:rPr lang="en-US" dirty="0" err="1"/>
              <a:t>T</a:t>
            </a:r>
            <a:r>
              <a:rPr lang="en-US" dirty="0"/>
              <a:t> A G T </a:t>
            </a:r>
            <a:r>
              <a:rPr lang="en-US" dirty="0" err="1"/>
              <a:t>T</a:t>
            </a:r>
            <a:r>
              <a:rPr lang="en-US" dirty="0"/>
              <a:t> A G T…: </a:t>
            </a:r>
            <a:r>
              <a:rPr lang="en-US" dirty="0" err="1"/>
              <a:t>tetranucleotide</a:t>
            </a:r>
            <a:endParaRPr lang="en-US" dirty="0"/>
          </a:p>
          <a:p>
            <a:pPr lvl="1"/>
            <a:r>
              <a:rPr lang="en-US" dirty="0">
                <a:solidFill>
                  <a:srgbClr val="FF0000"/>
                </a:solidFill>
              </a:rPr>
              <a:t>T A G </a:t>
            </a:r>
            <a:r>
              <a:rPr lang="en-US" dirty="0" err="1">
                <a:solidFill>
                  <a:srgbClr val="FF0000"/>
                </a:solidFill>
              </a:rPr>
              <a:t>G</a:t>
            </a:r>
            <a:r>
              <a:rPr lang="en-US" dirty="0">
                <a:solidFill>
                  <a:srgbClr val="FF0000"/>
                </a:solidFill>
              </a:rPr>
              <a:t> C T </a:t>
            </a:r>
            <a:r>
              <a:rPr lang="en-US" dirty="0"/>
              <a:t>A G </a:t>
            </a:r>
            <a:r>
              <a:rPr lang="en-US" dirty="0" err="1"/>
              <a:t>G</a:t>
            </a:r>
            <a:r>
              <a:rPr lang="en-US" dirty="0"/>
              <a:t> C T A G </a:t>
            </a:r>
            <a:r>
              <a:rPr lang="en-US" dirty="0" err="1"/>
              <a:t>G</a:t>
            </a:r>
            <a:r>
              <a:rPr lang="en-US" dirty="0"/>
              <a:t> C…: </a:t>
            </a:r>
            <a:r>
              <a:rPr lang="en-US" dirty="0" err="1"/>
              <a:t>pentanucleotide</a:t>
            </a:r>
            <a:endParaRPr lang="en-US" dirty="0"/>
          </a:p>
          <a:p>
            <a:r>
              <a:rPr lang="en-US" dirty="0"/>
              <a:t>Different alleles contain different numbers of repeats</a:t>
            </a:r>
          </a:p>
          <a:p>
            <a:pPr lvl="1"/>
            <a:r>
              <a:rPr lang="en-US" dirty="0"/>
              <a:t>T </a:t>
            </a:r>
            <a:r>
              <a:rPr lang="en-US" dirty="0" err="1"/>
              <a:t>T</a:t>
            </a:r>
            <a:r>
              <a:rPr lang="en-US" dirty="0"/>
              <a:t> C T </a:t>
            </a:r>
            <a:r>
              <a:rPr lang="en-US" dirty="0" err="1"/>
              <a:t>T</a:t>
            </a:r>
            <a:r>
              <a:rPr lang="en-US" dirty="0"/>
              <a:t> C T </a:t>
            </a:r>
            <a:r>
              <a:rPr lang="en-US" dirty="0" err="1"/>
              <a:t>T</a:t>
            </a:r>
            <a:r>
              <a:rPr lang="en-US" dirty="0"/>
              <a:t> C T </a:t>
            </a:r>
            <a:r>
              <a:rPr lang="en-US" dirty="0" err="1"/>
              <a:t>T</a:t>
            </a:r>
            <a:r>
              <a:rPr lang="en-US" dirty="0"/>
              <a:t> C: four repeat alleles</a:t>
            </a:r>
          </a:p>
          <a:p>
            <a:pPr lvl="1"/>
            <a:r>
              <a:rPr lang="en-US" dirty="0"/>
              <a:t>T </a:t>
            </a:r>
            <a:r>
              <a:rPr lang="en-US" dirty="0" err="1"/>
              <a:t>T</a:t>
            </a:r>
            <a:r>
              <a:rPr lang="en-US" dirty="0"/>
              <a:t> C T </a:t>
            </a:r>
            <a:r>
              <a:rPr lang="en-US" dirty="0" err="1"/>
              <a:t>T</a:t>
            </a:r>
            <a:r>
              <a:rPr lang="en-US" dirty="0"/>
              <a:t> C T </a:t>
            </a:r>
            <a:r>
              <a:rPr lang="en-US" dirty="0" err="1"/>
              <a:t>T</a:t>
            </a:r>
            <a:r>
              <a:rPr lang="en-US" dirty="0"/>
              <a:t> C T </a:t>
            </a:r>
            <a:r>
              <a:rPr lang="en-US" dirty="0" err="1"/>
              <a:t>T</a:t>
            </a:r>
            <a:r>
              <a:rPr lang="en-US" dirty="0"/>
              <a:t> C T </a:t>
            </a:r>
            <a:r>
              <a:rPr lang="en-US" dirty="0" err="1"/>
              <a:t>T</a:t>
            </a:r>
            <a:r>
              <a:rPr lang="en-US" dirty="0"/>
              <a:t> C: five repeat alleles</a:t>
            </a:r>
          </a:p>
        </p:txBody>
      </p:sp>
    </p:spTree>
    <p:extLst>
      <p:ext uri="{BB962C8B-B14F-4D97-AF65-F5344CB8AC3E}">
        <p14:creationId xmlns:p14="http://schemas.microsoft.com/office/powerpoint/2010/main" val="2029334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67" name="Rectangle 83"/>
          <p:cNvSpPr>
            <a:spLocks noGrp="1" noChangeArrowheads="1"/>
          </p:cNvSpPr>
          <p:nvPr>
            <p:ph type="title"/>
          </p:nvPr>
        </p:nvSpPr>
        <p:spPr>
          <a:xfrm>
            <a:off x="756356" y="-14760"/>
            <a:ext cx="8235244" cy="1089529"/>
          </a:xfrm>
        </p:spPr>
        <p:txBody>
          <a:bodyPr/>
          <a:lstStyle/>
          <a:p>
            <a:r>
              <a:rPr lang="en-US" dirty="0"/>
              <a:t>Short Tandem Repeat (S T R) Polymorphisms (continued)</a:t>
            </a:r>
          </a:p>
        </p:txBody>
      </p:sp>
      <p:sp>
        <p:nvSpPr>
          <p:cNvPr id="3" name="Content Placeholder 2"/>
          <p:cNvSpPr>
            <a:spLocks noGrp="1"/>
          </p:cNvSpPr>
          <p:nvPr>
            <p:ph idx="1"/>
          </p:nvPr>
        </p:nvSpPr>
        <p:spPr>
          <a:xfrm>
            <a:off x="457200" y="1195349"/>
            <a:ext cx="8229600" cy="1014451"/>
          </a:xfrm>
        </p:spPr>
        <p:txBody>
          <a:bodyPr/>
          <a:lstStyle/>
          <a:p>
            <a:pPr marL="346075" indent="0">
              <a:buNone/>
            </a:pPr>
            <a:r>
              <a:rPr lang="en-US" dirty="0"/>
              <a:t>S T R alleles can be analyzed by </a:t>
            </a:r>
            <a:r>
              <a:rPr lang="en-US" dirty="0" err="1"/>
              <a:t>amplicon</a:t>
            </a:r>
            <a:r>
              <a:rPr lang="en-US" dirty="0"/>
              <a:t> size (polymerase chain reaction [P C R])</a:t>
            </a:r>
          </a:p>
        </p:txBody>
      </p:sp>
      <p:pic>
        <p:nvPicPr>
          <p:cNvPr id="11" name="Content Placeholder 10" descr="Two allele genotype gel patterns are shown containing 7 and 8 repeats. P C R product of allele 1 = 187 base pairs (7 repeats). P C R product of allele 2 = 191 base pairs (8 repeats)."/>
          <p:cNvPicPr>
            <a:picLocks noGrp="1" noChangeAspect="1"/>
          </p:cNvPicPr>
          <p:nvPr>
            <p:ph idx="10"/>
          </p:nvPr>
        </p:nvPicPr>
        <p:blipFill>
          <a:blip r:embed="rId3" cstate="print">
            <a:extLst>
              <a:ext uri="{28A0092B-C50C-407E-A947-70E740481C1C}">
                <a14:useLocalDpi xmlns:a14="http://schemas.microsoft.com/office/drawing/2010/main" val="0"/>
              </a:ext>
            </a:extLst>
          </a:blip>
          <a:stretch>
            <a:fillRect/>
          </a:stretch>
        </p:blipFill>
        <p:spPr>
          <a:xfrm>
            <a:off x="2693057" y="2362200"/>
            <a:ext cx="3757885" cy="2855337"/>
          </a:xfrm>
        </p:spPr>
      </p:pic>
      <p:sp>
        <p:nvSpPr>
          <p:cNvPr id="10" name="Content Placeholder 9"/>
          <p:cNvSpPr>
            <a:spLocks noGrp="1"/>
          </p:cNvSpPr>
          <p:nvPr>
            <p:ph idx="11"/>
          </p:nvPr>
        </p:nvSpPr>
        <p:spPr>
          <a:xfrm>
            <a:off x="457200" y="5334000"/>
            <a:ext cx="8229600" cy="1066800"/>
          </a:xfrm>
        </p:spPr>
        <p:txBody>
          <a:bodyPr/>
          <a:lstStyle/>
          <a:p>
            <a:pPr marL="346075" indent="0">
              <a:buNone/>
            </a:pPr>
            <a:r>
              <a:rPr lang="en-US" dirty="0"/>
              <a:t>Allelic ladders are standards representing all alleles observed in a population</a:t>
            </a:r>
          </a:p>
        </p:txBody>
      </p:sp>
    </p:spTree>
    <p:extLst>
      <p:ext uri="{BB962C8B-B14F-4D97-AF65-F5344CB8AC3E}">
        <p14:creationId xmlns:p14="http://schemas.microsoft.com/office/powerpoint/2010/main" val="3283754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73" name="Rectangle 241"/>
          <p:cNvSpPr>
            <a:spLocks noGrp="1" noChangeArrowheads="1"/>
          </p:cNvSpPr>
          <p:nvPr>
            <p:ph type="title"/>
          </p:nvPr>
        </p:nvSpPr>
        <p:spPr/>
        <p:txBody>
          <a:bodyPr/>
          <a:lstStyle/>
          <a:p>
            <a:r>
              <a:rPr lang="en-US" dirty="0"/>
              <a:t>S T R by Multiplex P C R</a:t>
            </a:r>
          </a:p>
        </p:txBody>
      </p:sp>
      <p:sp>
        <p:nvSpPr>
          <p:cNvPr id="19459" name="Rectangle 242"/>
          <p:cNvSpPr>
            <a:spLocks noGrp="1" noChangeArrowheads="1"/>
          </p:cNvSpPr>
          <p:nvPr>
            <p:ph sz="half" idx="1"/>
          </p:nvPr>
        </p:nvSpPr>
        <p:spPr/>
        <p:txBody>
          <a:bodyPr/>
          <a:lstStyle/>
          <a:p>
            <a:r>
              <a:rPr lang="en-US" dirty="0"/>
              <a:t>Multiple loci are genotyped in the same reaction using multiplex P C R</a:t>
            </a:r>
          </a:p>
          <a:p>
            <a:r>
              <a:rPr lang="en-US" dirty="0"/>
              <a:t>Allelic ladders must not overlap in the same reaction</a:t>
            </a:r>
          </a:p>
        </p:txBody>
      </p:sp>
      <p:pic>
        <p:nvPicPr>
          <p:cNvPr id="7" name="Content Placeholder 6" descr="Four and five different loci are shown on the left and right gels, respectively. The allelic ladders show that the ranges of potential amplicon sizes do not overlap, allowing resolution of multiple loci in the same lane. Two individual genotypes are shown on the second and third lanes of the two gel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34102" y="1717389"/>
            <a:ext cx="3816096" cy="3377184"/>
          </a:xfrm>
        </p:spPr>
      </p:pic>
    </p:spTree>
    <p:extLst>
      <p:ext uri="{BB962C8B-B14F-4D97-AF65-F5344CB8AC3E}">
        <p14:creationId xmlns:p14="http://schemas.microsoft.com/office/powerpoint/2010/main" val="928128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6" name="Rectangle 8"/>
          <p:cNvSpPr>
            <a:spLocks noGrp="1" noChangeArrowheads="1"/>
          </p:cNvSpPr>
          <p:nvPr>
            <p:ph type="title"/>
          </p:nvPr>
        </p:nvSpPr>
        <p:spPr/>
        <p:txBody>
          <a:bodyPr/>
          <a:lstStyle/>
          <a:p>
            <a:r>
              <a:rPr lang="en-US" dirty="0" err="1"/>
              <a:t>Amelogenin</a:t>
            </a:r>
            <a:r>
              <a:rPr lang="en-US" dirty="0"/>
              <a:t> Locus, </a:t>
            </a:r>
            <a:r>
              <a:rPr lang="en-US" i="1" dirty="0"/>
              <a:t>HUMAMEL</a:t>
            </a:r>
          </a:p>
        </p:txBody>
      </p:sp>
      <p:sp>
        <p:nvSpPr>
          <p:cNvPr id="21508" name="Rectangle 9"/>
          <p:cNvSpPr>
            <a:spLocks noGrp="1" noChangeArrowheads="1"/>
          </p:cNvSpPr>
          <p:nvPr>
            <p:ph idx="1"/>
          </p:nvPr>
        </p:nvSpPr>
        <p:spPr>
          <a:xfrm>
            <a:off x="457200" y="1195349"/>
            <a:ext cx="8229600" cy="3148051"/>
          </a:xfrm>
        </p:spPr>
        <p:txBody>
          <a:bodyPr/>
          <a:lstStyle/>
          <a:p>
            <a:r>
              <a:rPr lang="en-US" dirty="0"/>
              <a:t>The </a:t>
            </a:r>
            <a:r>
              <a:rPr lang="en-US" dirty="0" err="1"/>
              <a:t>amelogenin</a:t>
            </a:r>
            <a:r>
              <a:rPr lang="en-US" dirty="0"/>
              <a:t> locus is not an S T R</a:t>
            </a:r>
          </a:p>
          <a:p>
            <a:r>
              <a:rPr lang="en-US" dirty="0"/>
              <a:t>The </a:t>
            </a:r>
            <a:r>
              <a:rPr lang="en-US" i="1" dirty="0"/>
              <a:t>HUMAMEL</a:t>
            </a:r>
            <a:r>
              <a:rPr lang="en-US" dirty="0"/>
              <a:t> gene codes for </a:t>
            </a:r>
            <a:r>
              <a:rPr lang="en-US" dirty="0" err="1"/>
              <a:t>amelogenin</a:t>
            </a:r>
            <a:r>
              <a:rPr lang="en-US" dirty="0"/>
              <a:t>-like protein</a:t>
            </a:r>
          </a:p>
          <a:p>
            <a:r>
              <a:rPr lang="en-US" dirty="0"/>
              <a:t>The gene is located at Xp22.1-22.3 and Y</a:t>
            </a:r>
          </a:p>
          <a:p>
            <a:pPr>
              <a:lnSpc>
                <a:spcPct val="80000"/>
              </a:lnSpc>
              <a:buClr>
                <a:schemeClr val="tx1"/>
              </a:buClr>
              <a:buFont typeface="Webdings" pitchFamily="18" charset="2"/>
              <a:buChar char=""/>
            </a:pPr>
            <a:r>
              <a:rPr lang="en-US" dirty="0"/>
              <a:t>X allele = 212 base pairs</a:t>
            </a:r>
          </a:p>
          <a:p>
            <a:pPr>
              <a:lnSpc>
                <a:spcPct val="80000"/>
              </a:lnSpc>
              <a:buClr>
                <a:schemeClr val="tx1"/>
              </a:buClr>
              <a:buFont typeface="Webdings" pitchFamily="18" charset="2"/>
              <a:buChar char=""/>
            </a:pPr>
            <a:r>
              <a:rPr lang="en-US" dirty="0"/>
              <a:t>Y allele = 218 base pairs</a:t>
            </a:r>
          </a:p>
        </p:txBody>
      </p:sp>
      <p:pic>
        <p:nvPicPr>
          <p:cNvPr id="8" name="Content Placeholder 7" descr="Amplification and electrophoretic resolution reveal two bands or peaks for males (XY) producing a 218-base pairs product and 212 base pairs product and one band or peak for females (XX) producing a 212-base pairs product."/>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2895600" y="4694229"/>
            <a:ext cx="3352800" cy="1545265"/>
          </a:xfrm>
        </p:spPr>
      </p:pic>
    </p:spTree>
    <p:extLst>
      <p:ext uri="{BB962C8B-B14F-4D97-AF65-F5344CB8AC3E}">
        <p14:creationId xmlns:p14="http://schemas.microsoft.com/office/powerpoint/2010/main" val="3162238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6" name="Rectangle 8"/>
          <p:cNvSpPr>
            <a:spLocks noGrp="1" noChangeArrowheads="1"/>
          </p:cNvSpPr>
          <p:nvPr>
            <p:ph type="title"/>
          </p:nvPr>
        </p:nvSpPr>
        <p:spPr/>
        <p:txBody>
          <a:bodyPr/>
          <a:lstStyle/>
          <a:p>
            <a:r>
              <a:rPr lang="en-US" dirty="0" err="1"/>
              <a:t>Amelogenin</a:t>
            </a:r>
            <a:r>
              <a:rPr lang="en-US" dirty="0"/>
              <a:t> Locus, </a:t>
            </a:r>
            <a:r>
              <a:rPr lang="en-US" i="1" dirty="0"/>
              <a:t>HUMAMEL</a:t>
            </a:r>
            <a:r>
              <a:rPr lang="en-US" dirty="0"/>
              <a:t> (continued)</a:t>
            </a:r>
          </a:p>
        </p:txBody>
      </p:sp>
      <p:sp>
        <p:nvSpPr>
          <p:cNvPr id="21508" name="Rectangle 9"/>
          <p:cNvSpPr>
            <a:spLocks noGrp="1" noChangeArrowheads="1"/>
          </p:cNvSpPr>
          <p:nvPr>
            <p:ph idx="1"/>
          </p:nvPr>
        </p:nvSpPr>
        <p:spPr>
          <a:xfrm>
            <a:off x="457200" y="1195349"/>
            <a:ext cx="8229600" cy="1014451"/>
          </a:xfrm>
        </p:spPr>
        <p:txBody>
          <a:bodyPr/>
          <a:lstStyle/>
          <a:p>
            <a:pPr>
              <a:lnSpc>
                <a:spcPct val="80000"/>
              </a:lnSpc>
              <a:buClr>
                <a:schemeClr val="tx1"/>
              </a:buClr>
              <a:buFont typeface="Webdings" pitchFamily="18" charset="2"/>
              <a:buChar char=""/>
            </a:pPr>
            <a:r>
              <a:rPr lang="en-US" dirty="0"/>
              <a:t>Females (X, X): homozygous </a:t>
            </a:r>
          </a:p>
          <a:p>
            <a:pPr>
              <a:lnSpc>
                <a:spcPct val="80000"/>
              </a:lnSpc>
              <a:buClr>
                <a:schemeClr val="tx1"/>
              </a:buClr>
              <a:buFont typeface="Webdings" pitchFamily="18" charset="2"/>
              <a:buChar char=""/>
            </a:pPr>
            <a:r>
              <a:rPr lang="en-US" dirty="0"/>
              <a:t>Males (X, Y): heterozygous</a:t>
            </a:r>
          </a:p>
        </p:txBody>
      </p:sp>
    </p:spTree>
    <p:extLst>
      <p:ext uri="{BB962C8B-B14F-4D97-AF65-F5344CB8AC3E}">
        <p14:creationId xmlns:p14="http://schemas.microsoft.com/office/powerpoint/2010/main" val="65804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08" name="Rectangle 252"/>
          <p:cNvSpPr>
            <a:spLocks noGrp="1" noChangeArrowheads="1"/>
          </p:cNvSpPr>
          <p:nvPr>
            <p:ph type="title"/>
          </p:nvPr>
        </p:nvSpPr>
        <p:spPr/>
        <p:txBody>
          <a:bodyPr/>
          <a:lstStyle/>
          <a:p>
            <a:r>
              <a:rPr lang="en-US" dirty="0"/>
              <a:t>Analysis of S T R by P C R-C G E</a:t>
            </a:r>
          </a:p>
        </p:txBody>
      </p:sp>
      <p:sp>
        <p:nvSpPr>
          <p:cNvPr id="22531" name="Rectangle 253"/>
          <p:cNvSpPr>
            <a:spLocks noGrp="1" noChangeArrowheads="1"/>
          </p:cNvSpPr>
          <p:nvPr>
            <p:ph idx="1"/>
          </p:nvPr>
        </p:nvSpPr>
        <p:spPr>
          <a:xfrm>
            <a:off x="457200" y="1195349"/>
            <a:ext cx="8229600" cy="1090651"/>
          </a:xfrm>
        </p:spPr>
        <p:txBody>
          <a:bodyPr/>
          <a:lstStyle/>
          <a:p>
            <a:pPr marL="346075" indent="0">
              <a:buNone/>
            </a:pPr>
            <a:r>
              <a:rPr lang="en-US" dirty="0"/>
              <a:t>S T R genotypes are analyzed using gel or capillary gel electrophoresis</a:t>
            </a:r>
          </a:p>
        </p:txBody>
      </p:sp>
      <p:pic>
        <p:nvPicPr>
          <p:cNvPr id="5" name="Content Placeholder 4" descr="S T R analysis is shown in bands using gel electrophoresis and peaks using capillary electrophoresis. P C R product size is revealed."/>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3736616" y="2590800"/>
            <a:ext cx="1670768" cy="3656119"/>
          </a:xfrm>
        </p:spPr>
      </p:pic>
    </p:spTree>
    <p:extLst>
      <p:ext uri="{BB962C8B-B14F-4D97-AF65-F5344CB8AC3E}">
        <p14:creationId xmlns:p14="http://schemas.microsoft.com/office/powerpoint/2010/main" val="4090053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0" name="Rectangle 70"/>
          <p:cNvSpPr>
            <a:spLocks noGrp="1" noChangeArrowheads="1"/>
          </p:cNvSpPr>
          <p:nvPr>
            <p:ph type="title"/>
          </p:nvPr>
        </p:nvSpPr>
        <p:spPr/>
        <p:txBody>
          <a:bodyPr/>
          <a:lstStyle/>
          <a:p>
            <a:r>
              <a:rPr lang="en-US" dirty="0"/>
              <a:t>S T R and Parentage Testing</a:t>
            </a:r>
          </a:p>
        </p:txBody>
      </p:sp>
      <p:sp>
        <p:nvSpPr>
          <p:cNvPr id="23555" name="Rectangle 71"/>
          <p:cNvSpPr>
            <a:spLocks noGrp="1" noChangeArrowheads="1"/>
          </p:cNvSpPr>
          <p:nvPr>
            <p:ph idx="1"/>
          </p:nvPr>
        </p:nvSpPr>
        <p:spPr>
          <a:xfrm>
            <a:off x="457200" y="1195349"/>
            <a:ext cx="8229600" cy="633451"/>
          </a:xfrm>
        </p:spPr>
        <p:txBody>
          <a:bodyPr/>
          <a:lstStyle/>
          <a:p>
            <a:r>
              <a:rPr lang="en-US" dirty="0"/>
              <a:t>S T R genotypes are inherited</a:t>
            </a:r>
          </a:p>
        </p:txBody>
      </p:sp>
      <p:pic>
        <p:nvPicPr>
          <p:cNvPr id="12" name="Content Placeholder 11" descr="Electropherogram showing results from five STR loci and the amelogenin locus for a child, mother, and father. The child has inherited one of each allele from the mother and one from the fathe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1829849" y="2057400"/>
            <a:ext cx="5484301" cy="3429000"/>
          </a:xfrm>
        </p:spPr>
      </p:pic>
      <p:sp>
        <p:nvSpPr>
          <p:cNvPr id="7" name="Content Placeholder 6"/>
          <p:cNvSpPr>
            <a:spLocks noGrp="1"/>
          </p:cNvSpPr>
          <p:nvPr>
            <p:ph idx="11"/>
          </p:nvPr>
        </p:nvSpPr>
        <p:spPr>
          <a:xfrm>
            <a:off x="457200" y="5638800"/>
            <a:ext cx="8229600" cy="609600"/>
          </a:xfrm>
        </p:spPr>
        <p:txBody>
          <a:bodyPr/>
          <a:lstStyle/>
          <a:p>
            <a:r>
              <a:rPr lang="en-US" dirty="0"/>
              <a:t>One allele is inherited from each parent</a:t>
            </a:r>
          </a:p>
        </p:txBody>
      </p:sp>
    </p:spTree>
    <p:extLst>
      <p:ext uri="{BB962C8B-B14F-4D97-AF65-F5344CB8AC3E}">
        <p14:creationId xmlns:p14="http://schemas.microsoft.com/office/powerpoint/2010/main" val="802894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Parentage Testing by S T R-P C R</a:t>
            </a:r>
          </a:p>
        </p:txBody>
      </p:sp>
      <p:sp>
        <p:nvSpPr>
          <p:cNvPr id="3" name="Content Placeholder 2"/>
          <p:cNvSpPr>
            <a:spLocks noGrp="1"/>
          </p:cNvSpPr>
          <p:nvPr>
            <p:ph idx="1"/>
          </p:nvPr>
        </p:nvSpPr>
        <p:spPr>
          <a:xfrm>
            <a:off x="457200" y="1195349"/>
            <a:ext cx="8534400" cy="938251"/>
          </a:xfrm>
        </p:spPr>
        <p:txBody>
          <a:bodyPr/>
          <a:lstStyle/>
          <a:p>
            <a:pPr marL="346075" indent="0">
              <a:buNone/>
            </a:pPr>
            <a:r>
              <a:rPr lang="en-US" dirty="0"/>
              <a:t>Which alleged father (1 or 2) has the child’s paternal alleles?</a:t>
            </a:r>
          </a:p>
        </p:txBody>
      </p:sp>
      <p:graphicFrame>
        <p:nvGraphicFramePr>
          <p:cNvPr id="5" name="Content Placeholder 4"/>
          <p:cNvGraphicFramePr>
            <a:graphicFrameLocks noGrp="1"/>
          </p:cNvGraphicFramePr>
          <p:nvPr>
            <p:ph idx="10"/>
            <p:extLst>
              <p:ext uri="{D42A27DB-BD31-4B8C-83A1-F6EECF244321}">
                <p14:modId xmlns:p14="http://schemas.microsoft.com/office/powerpoint/2010/main" val="1262199489"/>
              </p:ext>
            </p:extLst>
          </p:nvPr>
        </p:nvGraphicFramePr>
        <p:xfrm>
          <a:off x="914400" y="2286000"/>
          <a:ext cx="7315200" cy="3337560"/>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1463040">
                  <a:extLst>
                    <a:ext uri="{9D8B030D-6E8A-4147-A177-3AD203B41FA5}">
                      <a16:colId xmlns:a16="http://schemas.microsoft.com/office/drawing/2014/main" val="20002"/>
                    </a:ext>
                  </a:extLst>
                </a:gridCol>
                <a:gridCol w="1463040">
                  <a:extLst>
                    <a:ext uri="{9D8B030D-6E8A-4147-A177-3AD203B41FA5}">
                      <a16:colId xmlns:a16="http://schemas.microsoft.com/office/drawing/2014/main" val="20003"/>
                    </a:ext>
                  </a:extLst>
                </a:gridCol>
                <a:gridCol w="1463040">
                  <a:extLst>
                    <a:ext uri="{9D8B030D-6E8A-4147-A177-3AD203B41FA5}">
                      <a16:colId xmlns:a16="http://schemas.microsoft.com/office/drawing/2014/main" val="20004"/>
                    </a:ext>
                  </a:extLst>
                </a:gridCol>
              </a:tblGrid>
              <a:tr h="370840">
                <a:tc>
                  <a:txBody>
                    <a:bodyPr/>
                    <a:lstStyle/>
                    <a:p>
                      <a:r>
                        <a:rPr lang="en-US" sz="1800" b="1" i="0" u="none" strike="noStrike" kern="1200" baseline="0" dirty="0">
                          <a:solidFill>
                            <a:schemeClr val="lt1"/>
                          </a:solidFill>
                          <a:latin typeface="+mn-lt"/>
                          <a:ea typeface="+mn-ea"/>
                          <a:cs typeface="+mn-cs"/>
                        </a:rPr>
                        <a:t>Locus</a:t>
                      </a:r>
                      <a:endParaRPr lang="en-US" b="1" dirty="0"/>
                    </a:p>
                  </a:txBody>
                  <a:tcPr/>
                </a:tc>
                <a:tc>
                  <a:txBody>
                    <a:bodyPr/>
                    <a:lstStyle/>
                    <a:p>
                      <a:r>
                        <a:rPr lang="en-US" sz="1800" b="1" i="0" u="none" strike="noStrike" kern="1200" baseline="0" dirty="0">
                          <a:solidFill>
                            <a:schemeClr val="lt1"/>
                          </a:solidFill>
                          <a:latin typeface="+mn-lt"/>
                          <a:ea typeface="+mn-ea"/>
                          <a:cs typeface="+mn-cs"/>
                        </a:rPr>
                        <a:t>Child</a:t>
                      </a:r>
                      <a:endParaRPr lang="en-US" b="1" dirty="0"/>
                    </a:p>
                  </a:txBody>
                  <a:tcPr/>
                </a:tc>
                <a:tc>
                  <a:txBody>
                    <a:bodyPr/>
                    <a:lstStyle/>
                    <a:p>
                      <a:r>
                        <a:rPr lang="en-US" sz="1800" b="1" i="0" u="none" strike="noStrike" kern="1200" baseline="0" dirty="0">
                          <a:solidFill>
                            <a:schemeClr val="lt1"/>
                          </a:solidFill>
                          <a:latin typeface="+mn-lt"/>
                          <a:ea typeface="+mn-ea"/>
                          <a:cs typeface="+mn-cs"/>
                        </a:rPr>
                        <a:t>Mother</a:t>
                      </a:r>
                      <a:endParaRPr lang="en-US" b="1" dirty="0"/>
                    </a:p>
                  </a:txBody>
                  <a:tcPr/>
                </a:tc>
                <a:tc>
                  <a:txBody>
                    <a:bodyPr/>
                    <a:lstStyle/>
                    <a:p>
                      <a:r>
                        <a:rPr lang="en-US" b="1" dirty="0"/>
                        <a:t>1</a:t>
                      </a:r>
                    </a:p>
                  </a:txBody>
                  <a:tcPr/>
                </a:tc>
                <a:tc>
                  <a:txBody>
                    <a:bodyPr/>
                    <a:lstStyle/>
                    <a:p>
                      <a:r>
                        <a:rPr lang="en-US" b="1" dirty="0"/>
                        <a:t>2</a:t>
                      </a:r>
                    </a:p>
                  </a:txBody>
                  <a:tcPr/>
                </a:tc>
                <a:extLst>
                  <a:ext uri="{0D108BD9-81ED-4DB2-BD59-A6C34878D82A}">
                    <a16:rowId xmlns:a16="http://schemas.microsoft.com/office/drawing/2014/main" val="10000"/>
                  </a:ext>
                </a:extLst>
              </a:tr>
              <a:tr h="370840">
                <a:tc>
                  <a:txBody>
                    <a:bodyPr/>
                    <a:lstStyle/>
                    <a:p>
                      <a:r>
                        <a:rPr lang="en-US" sz="1800" b="0" i="0" u="none" strike="noStrike" kern="1200" baseline="0" dirty="0">
                          <a:solidFill>
                            <a:schemeClr val="dk1"/>
                          </a:solidFill>
                          <a:latin typeface="+mn-lt"/>
                          <a:ea typeface="+mn-ea"/>
                          <a:cs typeface="+mn-cs"/>
                        </a:rPr>
                        <a:t>D3S1358</a:t>
                      </a:r>
                      <a:endParaRPr lang="en-US" dirty="0"/>
                    </a:p>
                  </a:txBody>
                  <a:tcPr/>
                </a:tc>
                <a:tc>
                  <a:txBody>
                    <a:bodyPr/>
                    <a:lstStyle/>
                    <a:p>
                      <a:r>
                        <a:rPr lang="en-US" sz="1800" b="1" i="0" u="none" strike="noStrike" kern="1200" baseline="0" dirty="0">
                          <a:solidFill>
                            <a:schemeClr val="dk1"/>
                          </a:solidFill>
                          <a:latin typeface="+mn-lt"/>
                          <a:ea typeface="+mn-ea"/>
                          <a:cs typeface="+mn-cs"/>
                        </a:rPr>
                        <a:t>16/17</a:t>
                      </a:r>
                      <a:endParaRPr lang="en-US" dirty="0"/>
                    </a:p>
                  </a:txBody>
                  <a:tcPr/>
                </a:tc>
                <a:tc>
                  <a:txBody>
                    <a:bodyPr/>
                    <a:lstStyle/>
                    <a:p>
                      <a:r>
                        <a:rPr lang="en-US" sz="1800" b="1" i="0" u="none" strike="noStrike" kern="1200" baseline="0" dirty="0">
                          <a:solidFill>
                            <a:schemeClr val="dk1"/>
                          </a:solidFill>
                          <a:latin typeface="+mn-lt"/>
                          <a:ea typeface="+mn-ea"/>
                          <a:cs typeface="+mn-cs"/>
                        </a:rPr>
                        <a:t>16</a:t>
                      </a:r>
                      <a:endParaRPr lang="en-US" dirty="0"/>
                    </a:p>
                  </a:txBody>
                  <a:tcPr/>
                </a:tc>
                <a:tc>
                  <a:txBody>
                    <a:bodyPr/>
                    <a:lstStyle/>
                    <a:p>
                      <a:r>
                        <a:rPr lang="en-US" sz="1800" b="1" i="0" u="none" strike="noStrike" kern="1200" baseline="0" dirty="0">
                          <a:solidFill>
                            <a:schemeClr val="dk1"/>
                          </a:solidFill>
                          <a:latin typeface="+mn-lt"/>
                          <a:ea typeface="+mn-ea"/>
                          <a:cs typeface="+mn-cs"/>
                        </a:rPr>
                        <a:t>17</a:t>
                      </a:r>
                      <a:endParaRPr lang="en-US" dirty="0"/>
                    </a:p>
                  </a:txBody>
                  <a:tcPr/>
                </a:tc>
                <a:tc>
                  <a:txBody>
                    <a:bodyPr/>
                    <a:lstStyle/>
                    <a:p>
                      <a:r>
                        <a:rPr lang="en-US" sz="1800" b="1" i="0" u="none" strike="noStrike" kern="1200" baseline="0" dirty="0">
                          <a:solidFill>
                            <a:schemeClr val="dk1"/>
                          </a:solidFill>
                          <a:latin typeface="+mn-lt"/>
                          <a:ea typeface="+mn-ea"/>
                          <a:cs typeface="+mn-cs"/>
                        </a:rPr>
                        <a:t>17</a:t>
                      </a:r>
                      <a:endParaRPr lang="en-US" dirty="0"/>
                    </a:p>
                  </a:txBody>
                  <a:tcPr/>
                </a:tc>
                <a:extLst>
                  <a:ext uri="{0D108BD9-81ED-4DB2-BD59-A6C34878D82A}">
                    <a16:rowId xmlns:a16="http://schemas.microsoft.com/office/drawing/2014/main" val="10001"/>
                  </a:ext>
                </a:extLst>
              </a:tr>
              <a:tr h="370840">
                <a:tc>
                  <a:txBody>
                    <a:bodyPr/>
                    <a:lstStyle/>
                    <a:p>
                      <a:r>
                        <a:rPr lang="en-US" sz="1800" b="0" i="0" u="none" strike="noStrike" kern="1200" baseline="0" dirty="0" err="1">
                          <a:solidFill>
                            <a:schemeClr val="dk1"/>
                          </a:solidFill>
                          <a:latin typeface="+mn-lt"/>
                          <a:ea typeface="+mn-ea"/>
                          <a:cs typeface="+mn-cs"/>
                        </a:rPr>
                        <a:t>vWA</a:t>
                      </a:r>
                      <a:endParaRPr lang="en-US" dirty="0"/>
                    </a:p>
                  </a:txBody>
                  <a:tcPr/>
                </a:tc>
                <a:tc>
                  <a:txBody>
                    <a:bodyPr/>
                    <a:lstStyle/>
                    <a:p>
                      <a:r>
                        <a:rPr lang="en-US" sz="1800" b="1" i="0" u="none" strike="noStrike" kern="1200" baseline="0" dirty="0">
                          <a:solidFill>
                            <a:schemeClr val="dk1"/>
                          </a:solidFill>
                          <a:latin typeface="+mn-lt"/>
                          <a:ea typeface="+mn-ea"/>
                          <a:cs typeface="+mn-cs"/>
                        </a:rPr>
                        <a:t>14/18</a:t>
                      </a:r>
                      <a:endParaRPr lang="en-US" dirty="0"/>
                    </a:p>
                  </a:txBody>
                  <a:tcPr/>
                </a:tc>
                <a:tc>
                  <a:txBody>
                    <a:bodyPr/>
                    <a:lstStyle/>
                    <a:p>
                      <a:r>
                        <a:rPr lang="en-US" sz="1800" b="1" i="0" u="none" strike="noStrike" kern="1200" baseline="0" dirty="0">
                          <a:solidFill>
                            <a:schemeClr val="dk1"/>
                          </a:solidFill>
                          <a:latin typeface="+mn-lt"/>
                          <a:ea typeface="+mn-ea"/>
                          <a:cs typeface="+mn-cs"/>
                        </a:rPr>
                        <a:t>16/18</a:t>
                      </a:r>
                      <a:endParaRPr lang="en-US" dirty="0"/>
                    </a:p>
                  </a:txBody>
                  <a:tcPr/>
                </a:tc>
                <a:tc>
                  <a:txBody>
                    <a:bodyPr/>
                    <a:lstStyle/>
                    <a:p>
                      <a:r>
                        <a:rPr lang="en-US" sz="1800" b="1" i="0" u="none" strike="noStrike" kern="1200" baseline="0" dirty="0">
                          <a:solidFill>
                            <a:schemeClr val="dk1"/>
                          </a:solidFill>
                          <a:latin typeface="+mn-lt"/>
                          <a:ea typeface="+mn-ea"/>
                          <a:cs typeface="+mn-cs"/>
                        </a:rPr>
                        <a:t>14/15</a:t>
                      </a:r>
                      <a:endParaRPr lang="en-US" dirty="0"/>
                    </a:p>
                  </a:txBody>
                  <a:tcPr/>
                </a:tc>
                <a:tc>
                  <a:txBody>
                    <a:bodyPr/>
                    <a:lstStyle/>
                    <a:p>
                      <a:r>
                        <a:rPr lang="en-US" sz="1800" b="1" i="0" u="none" strike="noStrike" kern="1200" baseline="0" dirty="0">
                          <a:solidFill>
                            <a:schemeClr val="dk1"/>
                          </a:solidFill>
                          <a:latin typeface="+mn-lt"/>
                          <a:ea typeface="+mn-ea"/>
                          <a:cs typeface="+mn-cs"/>
                        </a:rPr>
                        <a:t>16/17</a:t>
                      </a:r>
                      <a:endParaRPr lang="en-US" dirty="0"/>
                    </a:p>
                  </a:txBody>
                  <a:tcPr/>
                </a:tc>
                <a:extLst>
                  <a:ext uri="{0D108BD9-81ED-4DB2-BD59-A6C34878D82A}">
                    <a16:rowId xmlns:a16="http://schemas.microsoft.com/office/drawing/2014/main" val="10002"/>
                  </a:ext>
                </a:extLst>
              </a:tr>
              <a:tr h="370840">
                <a:tc>
                  <a:txBody>
                    <a:bodyPr/>
                    <a:lstStyle/>
                    <a:p>
                      <a:r>
                        <a:rPr lang="en-US" sz="1800" b="0" i="0" u="none" strike="noStrike" kern="1200" baseline="0" dirty="0">
                          <a:solidFill>
                            <a:schemeClr val="dk1"/>
                          </a:solidFill>
                          <a:latin typeface="+mn-lt"/>
                          <a:ea typeface="+mn-ea"/>
                          <a:cs typeface="+mn-cs"/>
                        </a:rPr>
                        <a:t>FGA</a:t>
                      </a:r>
                      <a:endParaRPr lang="en-US" dirty="0"/>
                    </a:p>
                  </a:txBody>
                  <a:tcPr/>
                </a:tc>
                <a:tc>
                  <a:txBody>
                    <a:bodyPr/>
                    <a:lstStyle/>
                    <a:p>
                      <a:r>
                        <a:rPr lang="en-US" sz="1800" b="1" i="0" u="none" strike="noStrike" kern="1200" baseline="0" dirty="0">
                          <a:solidFill>
                            <a:schemeClr val="dk1"/>
                          </a:solidFill>
                          <a:latin typeface="+mn-lt"/>
                          <a:ea typeface="+mn-ea"/>
                          <a:cs typeface="+mn-cs"/>
                        </a:rPr>
                        <a:t>21/24</a:t>
                      </a:r>
                      <a:endParaRPr lang="en-US" dirty="0"/>
                    </a:p>
                  </a:txBody>
                  <a:tcPr/>
                </a:tc>
                <a:tc>
                  <a:txBody>
                    <a:bodyPr/>
                    <a:lstStyle/>
                    <a:p>
                      <a:r>
                        <a:rPr lang="en-US" sz="1800" b="1" i="0" u="none" strike="noStrike" kern="1200" baseline="0" dirty="0">
                          <a:solidFill>
                            <a:schemeClr val="dk1"/>
                          </a:solidFill>
                          <a:latin typeface="+mn-lt"/>
                          <a:ea typeface="+mn-ea"/>
                          <a:cs typeface="+mn-cs"/>
                        </a:rPr>
                        <a:t>20/21</a:t>
                      </a:r>
                      <a:endParaRPr lang="en-US" dirty="0"/>
                    </a:p>
                  </a:txBody>
                  <a:tcPr/>
                </a:tc>
                <a:tc>
                  <a:txBody>
                    <a:bodyPr/>
                    <a:lstStyle/>
                    <a:p>
                      <a:r>
                        <a:rPr lang="en-US" sz="1800" b="1" i="0" u="none" strike="noStrike" kern="1200" baseline="0" dirty="0">
                          <a:solidFill>
                            <a:schemeClr val="dk1"/>
                          </a:solidFill>
                          <a:latin typeface="+mn-lt"/>
                          <a:ea typeface="+mn-ea"/>
                          <a:cs typeface="+mn-cs"/>
                        </a:rPr>
                        <a:t>24</a:t>
                      </a:r>
                      <a:endParaRPr lang="en-US" dirty="0"/>
                    </a:p>
                  </a:txBody>
                  <a:tcPr/>
                </a:tc>
                <a:tc>
                  <a:txBody>
                    <a:bodyPr/>
                    <a:lstStyle/>
                    <a:p>
                      <a:r>
                        <a:rPr lang="en-US" sz="1800" b="1" i="0" u="none" strike="noStrike" kern="1200" baseline="0" dirty="0">
                          <a:solidFill>
                            <a:schemeClr val="dk1"/>
                          </a:solidFill>
                          <a:latin typeface="+mn-lt"/>
                          <a:ea typeface="+mn-ea"/>
                          <a:cs typeface="+mn-cs"/>
                        </a:rPr>
                        <a:t>24</a:t>
                      </a:r>
                      <a:endParaRPr lang="en-US" dirty="0"/>
                    </a:p>
                  </a:txBody>
                  <a:tcPr/>
                </a:tc>
                <a:extLst>
                  <a:ext uri="{0D108BD9-81ED-4DB2-BD59-A6C34878D82A}">
                    <a16:rowId xmlns:a16="http://schemas.microsoft.com/office/drawing/2014/main" val="10003"/>
                  </a:ext>
                </a:extLst>
              </a:tr>
              <a:tr h="370840">
                <a:tc>
                  <a:txBody>
                    <a:bodyPr/>
                    <a:lstStyle/>
                    <a:p>
                      <a:r>
                        <a:rPr lang="en-US" sz="1800" b="0" i="0" u="none" strike="noStrike" kern="1200" baseline="0" dirty="0">
                          <a:solidFill>
                            <a:schemeClr val="dk1"/>
                          </a:solidFill>
                          <a:latin typeface="+mn-lt"/>
                          <a:ea typeface="+mn-ea"/>
                          <a:cs typeface="+mn-cs"/>
                        </a:rPr>
                        <a:t>TH01</a:t>
                      </a:r>
                      <a:endParaRPr lang="en-US" dirty="0"/>
                    </a:p>
                  </a:txBody>
                  <a:tcPr/>
                </a:tc>
                <a:tc>
                  <a:txBody>
                    <a:bodyPr/>
                    <a:lstStyle/>
                    <a:p>
                      <a:r>
                        <a:rPr lang="en-US" sz="1800" b="1" i="0" u="none" strike="noStrike" kern="1200" baseline="0" dirty="0">
                          <a:solidFill>
                            <a:schemeClr val="dk1"/>
                          </a:solidFill>
                          <a:latin typeface="+mn-lt"/>
                          <a:ea typeface="+mn-ea"/>
                          <a:cs typeface="+mn-cs"/>
                        </a:rPr>
                        <a:t>6</a:t>
                      </a:r>
                      <a:endParaRPr lang="en-US" dirty="0"/>
                    </a:p>
                  </a:txBody>
                  <a:tcPr/>
                </a:tc>
                <a:tc>
                  <a:txBody>
                    <a:bodyPr/>
                    <a:lstStyle/>
                    <a:p>
                      <a:r>
                        <a:rPr lang="en-US" sz="1800" b="1" i="0" u="none" strike="noStrike" kern="1200" baseline="0" dirty="0">
                          <a:solidFill>
                            <a:schemeClr val="dk1"/>
                          </a:solidFill>
                          <a:latin typeface="+mn-lt"/>
                          <a:ea typeface="+mn-ea"/>
                          <a:cs typeface="+mn-cs"/>
                        </a:rPr>
                        <a:t>6/9.3</a:t>
                      </a:r>
                      <a:endParaRPr lang="en-US" dirty="0"/>
                    </a:p>
                  </a:txBody>
                  <a:tcPr/>
                </a:tc>
                <a:tc>
                  <a:txBody>
                    <a:bodyPr/>
                    <a:lstStyle/>
                    <a:p>
                      <a:r>
                        <a:rPr lang="en-US" sz="1800" b="1" i="0" u="none" strike="noStrike" kern="1200" baseline="0" dirty="0">
                          <a:solidFill>
                            <a:schemeClr val="dk1"/>
                          </a:solidFill>
                          <a:latin typeface="+mn-lt"/>
                          <a:ea typeface="+mn-ea"/>
                          <a:cs typeface="+mn-cs"/>
                        </a:rPr>
                        <a:t>6/9</a:t>
                      </a:r>
                      <a:endParaRPr lang="en-US" dirty="0"/>
                    </a:p>
                  </a:txBody>
                  <a:tcPr/>
                </a:tc>
                <a:tc>
                  <a:txBody>
                    <a:bodyPr/>
                    <a:lstStyle/>
                    <a:p>
                      <a:r>
                        <a:rPr lang="en-US" sz="1800" b="1" i="0" u="none" strike="noStrike" kern="1200" baseline="0" dirty="0">
                          <a:solidFill>
                            <a:schemeClr val="dk1"/>
                          </a:solidFill>
                          <a:latin typeface="+mn-lt"/>
                          <a:ea typeface="+mn-ea"/>
                          <a:cs typeface="+mn-cs"/>
                        </a:rPr>
                        <a:t>6/7</a:t>
                      </a:r>
                      <a:endParaRPr lang="en-US" dirty="0"/>
                    </a:p>
                  </a:txBody>
                  <a:tcPr/>
                </a:tc>
                <a:extLst>
                  <a:ext uri="{0D108BD9-81ED-4DB2-BD59-A6C34878D82A}">
                    <a16:rowId xmlns:a16="http://schemas.microsoft.com/office/drawing/2014/main" val="10004"/>
                  </a:ext>
                </a:extLst>
              </a:tr>
              <a:tr h="370840">
                <a:tc>
                  <a:txBody>
                    <a:bodyPr/>
                    <a:lstStyle/>
                    <a:p>
                      <a:r>
                        <a:rPr lang="en-US" sz="1800" b="0" i="0" u="none" strike="noStrike" kern="1200" baseline="0" dirty="0">
                          <a:solidFill>
                            <a:schemeClr val="dk1"/>
                          </a:solidFill>
                          <a:latin typeface="+mn-lt"/>
                          <a:ea typeface="+mn-ea"/>
                          <a:cs typeface="+mn-cs"/>
                        </a:rPr>
                        <a:t>TPOX</a:t>
                      </a:r>
                      <a:endParaRPr lang="en-US" dirty="0"/>
                    </a:p>
                  </a:txBody>
                  <a:tcPr/>
                </a:tc>
                <a:tc>
                  <a:txBody>
                    <a:bodyPr/>
                    <a:lstStyle/>
                    <a:p>
                      <a:r>
                        <a:rPr lang="en-US" sz="1800" b="1" i="0" u="none" strike="noStrike" kern="1200" baseline="0" dirty="0">
                          <a:solidFill>
                            <a:schemeClr val="dk1"/>
                          </a:solidFill>
                          <a:latin typeface="+mn-lt"/>
                          <a:ea typeface="+mn-ea"/>
                          <a:cs typeface="+mn-cs"/>
                        </a:rPr>
                        <a:t>10/11</a:t>
                      </a:r>
                      <a:endParaRPr lang="en-US" dirty="0"/>
                    </a:p>
                  </a:txBody>
                  <a:tcPr/>
                </a:tc>
                <a:tc>
                  <a:txBody>
                    <a:bodyPr/>
                    <a:lstStyle/>
                    <a:p>
                      <a:r>
                        <a:rPr lang="en-US" sz="1800" b="1" i="0" u="none" strike="noStrike" kern="1200" baseline="0" dirty="0">
                          <a:solidFill>
                            <a:schemeClr val="dk1"/>
                          </a:solidFill>
                          <a:latin typeface="+mn-lt"/>
                          <a:ea typeface="+mn-ea"/>
                          <a:cs typeface="+mn-cs"/>
                        </a:rPr>
                        <a:t>10/11</a:t>
                      </a:r>
                      <a:endParaRPr lang="en-US" dirty="0"/>
                    </a:p>
                  </a:txBody>
                  <a:tcPr/>
                </a:tc>
                <a:tc>
                  <a:txBody>
                    <a:bodyPr/>
                    <a:lstStyle/>
                    <a:p>
                      <a:r>
                        <a:rPr lang="en-US" sz="1800" b="1" i="0" u="none" strike="noStrike" kern="1200" baseline="0" dirty="0">
                          <a:solidFill>
                            <a:schemeClr val="dk1"/>
                          </a:solidFill>
                          <a:latin typeface="+mn-lt"/>
                          <a:ea typeface="+mn-ea"/>
                          <a:cs typeface="+mn-cs"/>
                        </a:rPr>
                        <a:t>8/11</a:t>
                      </a:r>
                      <a:endParaRPr lang="en-US" dirty="0"/>
                    </a:p>
                  </a:txBody>
                  <a:tcPr/>
                </a:tc>
                <a:tc>
                  <a:txBody>
                    <a:bodyPr/>
                    <a:lstStyle/>
                    <a:p>
                      <a:r>
                        <a:rPr lang="en-US" sz="1800" b="1" i="0" u="none" strike="noStrike" kern="1200" baseline="0" dirty="0">
                          <a:solidFill>
                            <a:schemeClr val="dk1"/>
                          </a:solidFill>
                          <a:latin typeface="+mn-lt"/>
                          <a:ea typeface="+mn-ea"/>
                          <a:cs typeface="+mn-cs"/>
                        </a:rPr>
                        <a:t>8/9</a:t>
                      </a:r>
                      <a:endParaRPr lang="en-US" dirty="0"/>
                    </a:p>
                  </a:txBody>
                  <a:tcPr/>
                </a:tc>
                <a:extLst>
                  <a:ext uri="{0D108BD9-81ED-4DB2-BD59-A6C34878D82A}">
                    <a16:rowId xmlns:a16="http://schemas.microsoft.com/office/drawing/2014/main" val="10005"/>
                  </a:ext>
                </a:extLst>
              </a:tr>
              <a:tr h="370840">
                <a:tc>
                  <a:txBody>
                    <a:bodyPr/>
                    <a:lstStyle/>
                    <a:p>
                      <a:r>
                        <a:rPr lang="en-US" sz="1800" b="0" i="0" u="none" strike="noStrike" kern="1200" baseline="0" dirty="0">
                          <a:solidFill>
                            <a:schemeClr val="dk1"/>
                          </a:solidFill>
                          <a:latin typeface="+mn-lt"/>
                          <a:ea typeface="+mn-ea"/>
                          <a:cs typeface="+mn-cs"/>
                        </a:rPr>
                        <a:t>CSF1PO</a:t>
                      </a:r>
                      <a:endParaRPr lang="en-US" dirty="0"/>
                    </a:p>
                  </a:txBody>
                  <a:tcPr/>
                </a:tc>
                <a:tc>
                  <a:txBody>
                    <a:bodyPr/>
                    <a:lstStyle/>
                    <a:p>
                      <a:r>
                        <a:rPr lang="en-US" sz="1800" b="1" i="0" u="none" strike="noStrike" kern="1200" baseline="0" dirty="0">
                          <a:solidFill>
                            <a:schemeClr val="dk1"/>
                          </a:solidFill>
                          <a:latin typeface="+mn-lt"/>
                          <a:ea typeface="+mn-ea"/>
                          <a:cs typeface="+mn-cs"/>
                        </a:rPr>
                        <a:t>11/12</a:t>
                      </a:r>
                      <a:endParaRPr lang="en-US" dirty="0"/>
                    </a:p>
                  </a:txBody>
                  <a:tcPr/>
                </a:tc>
                <a:tc>
                  <a:txBody>
                    <a:bodyPr/>
                    <a:lstStyle/>
                    <a:p>
                      <a:r>
                        <a:rPr lang="en-US" sz="1800" b="1" i="0" u="none" strike="noStrike" kern="1200" baseline="0" dirty="0">
                          <a:solidFill>
                            <a:schemeClr val="dk1"/>
                          </a:solidFill>
                          <a:latin typeface="+mn-lt"/>
                          <a:ea typeface="+mn-ea"/>
                          <a:cs typeface="+mn-cs"/>
                        </a:rPr>
                        <a:t>12</a:t>
                      </a:r>
                      <a:endParaRPr lang="en-US" dirty="0"/>
                    </a:p>
                  </a:txBody>
                  <a:tcPr/>
                </a:tc>
                <a:tc>
                  <a:txBody>
                    <a:bodyPr/>
                    <a:lstStyle/>
                    <a:p>
                      <a:r>
                        <a:rPr lang="en-US" sz="1800" b="1" i="0" u="none" strike="noStrike" kern="1200" baseline="0" dirty="0">
                          <a:solidFill>
                            <a:schemeClr val="dk1"/>
                          </a:solidFill>
                          <a:latin typeface="+mn-lt"/>
                          <a:ea typeface="+mn-ea"/>
                          <a:cs typeface="+mn-cs"/>
                        </a:rPr>
                        <a:t>11</a:t>
                      </a:r>
                      <a:endParaRPr lang="en-US" dirty="0"/>
                    </a:p>
                  </a:txBody>
                  <a:tcPr/>
                </a:tc>
                <a:tc>
                  <a:txBody>
                    <a:bodyPr/>
                    <a:lstStyle/>
                    <a:p>
                      <a:r>
                        <a:rPr lang="en-US" sz="1800" b="1" i="0" u="none" strike="noStrike" kern="1200" baseline="0" dirty="0">
                          <a:solidFill>
                            <a:schemeClr val="dk1"/>
                          </a:solidFill>
                          <a:latin typeface="+mn-lt"/>
                          <a:ea typeface="+mn-ea"/>
                          <a:cs typeface="+mn-cs"/>
                        </a:rPr>
                        <a:t>11/13</a:t>
                      </a:r>
                      <a:endParaRPr lang="en-US" dirty="0"/>
                    </a:p>
                  </a:txBody>
                  <a:tcPr/>
                </a:tc>
                <a:extLst>
                  <a:ext uri="{0D108BD9-81ED-4DB2-BD59-A6C34878D82A}">
                    <a16:rowId xmlns:a16="http://schemas.microsoft.com/office/drawing/2014/main" val="10006"/>
                  </a:ext>
                </a:extLst>
              </a:tr>
              <a:tr h="370840">
                <a:tc>
                  <a:txBody>
                    <a:bodyPr/>
                    <a:lstStyle/>
                    <a:p>
                      <a:r>
                        <a:rPr lang="en-US" sz="1800" b="0" i="0" u="none" strike="noStrike" kern="1200" baseline="0" dirty="0">
                          <a:solidFill>
                            <a:schemeClr val="dk1"/>
                          </a:solidFill>
                          <a:latin typeface="+mn-lt"/>
                          <a:ea typeface="+mn-ea"/>
                          <a:cs typeface="+mn-cs"/>
                        </a:rPr>
                        <a:t>D5S818</a:t>
                      </a:r>
                      <a:endParaRPr lang="en-US" dirty="0"/>
                    </a:p>
                  </a:txBody>
                  <a:tcPr/>
                </a:tc>
                <a:tc>
                  <a:txBody>
                    <a:bodyPr/>
                    <a:lstStyle/>
                    <a:p>
                      <a:r>
                        <a:rPr lang="en-US" sz="1800" b="1" i="0" u="none" strike="noStrike" kern="1200" baseline="0" dirty="0">
                          <a:solidFill>
                            <a:schemeClr val="dk1"/>
                          </a:solidFill>
                          <a:latin typeface="+mn-lt"/>
                          <a:ea typeface="+mn-ea"/>
                          <a:cs typeface="+mn-cs"/>
                        </a:rPr>
                        <a:t>11/13</a:t>
                      </a:r>
                      <a:endParaRPr lang="en-US" dirty="0"/>
                    </a:p>
                  </a:txBody>
                  <a:tcPr/>
                </a:tc>
                <a:tc>
                  <a:txBody>
                    <a:bodyPr/>
                    <a:lstStyle/>
                    <a:p>
                      <a:r>
                        <a:rPr lang="en-US" sz="1800" b="1" i="0" u="none" strike="noStrike" kern="1200" baseline="0" dirty="0">
                          <a:solidFill>
                            <a:schemeClr val="dk1"/>
                          </a:solidFill>
                          <a:latin typeface="+mn-lt"/>
                          <a:ea typeface="+mn-ea"/>
                          <a:cs typeface="+mn-cs"/>
                        </a:rPr>
                        <a:t>10/11</a:t>
                      </a:r>
                      <a:endParaRPr lang="en-US" dirty="0"/>
                    </a:p>
                  </a:txBody>
                  <a:tcPr/>
                </a:tc>
                <a:tc>
                  <a:txBody>
                    <a:bodyPr/>
                    <a:lstStyle/>
                    <a:p>
                      <a:r>
                        <a:rPr lang="en-US" sz="1800" b="1" i="0" u="none" strike="noStrike" kern="1200" baseline="0" dirty="0">
                          <a:solidFill>
                            <a:schemeClr val="dk1"/>
                          </a:solidFill>
                          <a:latin typeface="+mn-lt"/>
                          <a:ea typeface="+mn-ea"/>
                          <a:cs typeface="+mn-cs"/>
                        </a:rPr>
                        <a:t>13</a:t>
                      </a:r>
                      <a:endParaRPr lang="en-US" dirty="0"/>
                    </a:p>
                  </a:txBody>
                  <a:tcPr/>
                </a:tc>
                <a:tc>
                  <a:txBody>
                    <a:bodyPr/>
                    <a:lstStyle/>
                    <a:p>
                      <a:r>
                        <a:rPr lang="en-US" sz="1800" b="1" i="0" u="none" strike="noStrike" kern="1200" baseline="0" dirty="0">
                          <a:solidFill>
                            <a:schemeClr val="dk1"/>
                          </a:solidFill>
                          <a:latin typeface="+mn-lt"/>
                          <a:ea typeface="+mn-ea"/>
                          <a:cs typeface="+mn-cs"/>
                        </a:rPr>
                        <a:t>9/13</a:t>
                      </a:r>
                      <a:endParaRPr lang="en-US" dirty="0"/>
                    </a:p>
                  </a:txBody>
                  <a:tcPr/>
                </a:tc>
                <a:extLst>
                  <a:ext uri="{0D108BD9-81ED-4DB2-BD59-A6C34878D82A}">
                    <a16:rowId xmlns:a16="http://schemas.microsoft.com/office/drawing/2014/main" val="10007"/>
                  </a:ext>
                </a:extLst>
              </a:tr>
              <a:tr h="370840">
                <a:tc>
                  <a:txBody>
                    <a:bodyPr/>
                    <a:lstStyle/>
                    <a:p>
                      <a:r>
                        <a:rPr lang="en-US" sz="1800" b="0" i="0" u="none" strike="noStrike" kern="1200" baseline="0" dirty="0">
                          <a:solidFill>
                            <a:schemeClr val="dk1"/>
                          </a:solidFill>
                          <a:latin typeface="+mn-lt"/>
                          <a:ea typeface="+mn-ea"/>
                          <a:cs typeface="+mn-cs"/>
                        </a:rPr>
                        <a:t>D13S317</a:t>
                      </a:r>
                      <a:endParaRPr lang="en-US" dirty="0"/>
                    </a:p>
                  </a:txBody>
                  <a:tcPr/>
                </a:tc>
                <a:tc>
                  <a:txBody>
                    <a:bodyPr/>
                    <a:lstStyle/>
                    <a:p>
                      <a:r>
                        <a:rPr lang="en-US" sz="1800" b="1" i="0" u="none" strike="noStrike" kern="1200" baseline="0" dirty="0">
                          <a:solidFill>
                            <a:schemeClr val="dk1"/>
                          </a:solidFill>
                          <a:latin typeface="+mn-lt"/>
                          <a:ea typeface="+mn-ea"/>
                          <a:cs typeface="+mn-cs"/>
                        </a:rPr>
                        <a:t>9/12</a:t>
                      </a:r>
                      <a:endParaRPr lang="en-US" dirty="0"/>
                    </a:p>
                  </a:txBody>
                  <a:tcPr/>
                </a:tc>
                <a:tc>
                  <a:txBody>
                    <a:bodyPr/>
                    <a:lstStyle/>
                    <a:p>
                      <a:r>
                        <a:rPr lang="en-US" sz="1800" b="1" i="0" u="none" strike="noStrike" kern="1200" baseline="0" dirty="0">
                          <a:solidFill>
                            <a:schemeClr val="dk1"/>
                          </a:solidFill>
                          <a:latin typeface="+mn-lt"/>
                          <a:ea typeface="+mn-ea"/>
                          <a:cs typeface="+mn-cs"/>
                        </a:rPr>
                        <a:t>9</a:t>
                      </a:r>
                      <a:endParaRPr lang="en-US" dirty="0"/>
                    </a:p>
                  </a:txBody>
                  <a:tcPr/>
                </a:tc>
                <a:tc>
                  <a:txBody>
                    <a:bodyPr/>
                    <a:lstStyle/>
                    <a:p>
                      <a:r>
                        <a:rPr lang="en-US" sz="1800" b="1" i="0" u="none" strike="noStrike" kern="1200" baseline="0" dirty="0">
                          <a:solidFill>
                            <a:schemeClr val="dk1"/>
                          </a:solidFill>
                          <a:latin typeface="+mn-lt"/>
                          <a:ea typeface="+mn-ea"/>
                          <a:cs typeface="+mn-cs"/>
                        </a:rPr>
                        <a:t>12/13</a:t>
                      </a:r>
                      <a:endParaRPr lang="en-US" dirty="0"/>
                    </a:p>
                  </a:txBody>
                  <a:tcPr/>
                </a:tc>
                <a:tc>
                  <a:txBody>
                    <a:bodyPr/>
                    <a:lstStyle/>
                    <a:p>
                      <a:r>
                        <a:rPr lang="en-US" sz="1800" b="1" i="0" u="none" strike="noStrike" kern="1200" baseline="0" dirty="0">
                          <a:solidFill>
                            <a:schemeClr val="dk1"/>
                          </a:solidFill>
                          <a:latin typeface="+mn-lt"/>
                          <a:ea typeface="+mn-ea"/>
                          <a:cs typeface="+mn-cs"/>
                        </a:rPr>
                        <a:t>11/12</a:t>
                      </a:r>
                      <a:endParaRPr lang="en-US"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182503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p:txBody>
          <a:bodyPr/>
          <a:lstStyle/>
          <a:p>
            <a:r>
              <a:rPr lang="en-US"/>
              <a:t>Objectives</a:t>
            </a:r>
            <a:endParaRPr lang="en-US" dirty="0"/>
          </a:p>
        </p:txBody>
      </p:sp>
      <p:sp>
        <p:nvSpPr>
          <p:cNvPr id="7171" name="Rectangle 5"/>
          <p:cNvSpPr>
            <a:spLocks noGrp="1" noChangeArrowheads="1"/>
          </p:cNvSpPr>
          <p:nvPr>
            <p:ph idx="1"/>
          </p:nvPr>
        </p:nvSpPr>
        <p:spPr>
          <a:xfrm>
            <a:off x="457200" y="1195349"/>
            <a:ext cx="8229600" cy="4367251"/>
          </a:xfrm>
        </p:spPr>
        <p:txBody>
          <a:bodyPr/>
          <a:lstStyle/>
          <a:p>
            <a:r>
              <a:rPr lang="en-US" dirty="0"/>
              <a:t>Compare and contrast different types of polymorphisms.</a:t>
            </a:r>
          </a:p>
          <a:p>
            <a:r>
              <a:rPr lang="en-US" dirty="0"/>
              <a:t>Define </a:t>
            </a:r>
            <a:r>
              <a:rPr lang="en-US" i="1" dirty="0"/>
              <a:t>restriction fragment length polymorphisms.</a:t>
            </a:r>
          </a:p>
          <a:p>
            <a:r>
              <a:rPr lang="en-US" dirty="0"/>
              <a:t>Describe short tandem repeat structure and nomenclature.</a:t>
            </a:r>
          </a:p>
          <a:p>
            <a:r>
              <a:rPr lang="en-US" dirty="0"/>
              <a:t>Describe gender identification using the </a:t>
            </a:r>
            <a:r>
              <a:rPr lang="en-US" dirty="0" err="1"/>
              <a:t>amelogenin</a:t>
            </a:r>
            <a:r>
              <a:rPr lang="en-US" dirty="0"/>
              <a:t> locus.</a:t>
            </a:r>
          </a:p>
        </p:txBody>
      </p:sp>
    </p:spTree>
    <p:extLst>
      <p:ext uri="{BB962C8B-B14F-4D97-AF65-F5344CB8AC3E}">
        <p14:creationId xmlns:p14="http://schemas.microsoft.com/office/powerpoint/2010/main" val="80303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95" name="Rectangle 271"/>
          <p:cNvSpPr>
            <a:spLocks noGrp="1" noChangeArrowheads="1"/>
          </p:cNvSpPr>
          <p:nvPr>
            <p:ph type="title"/>
          </p:nvPr>
        </p:nvSpPr>
        <p:spPr/>
        <p:txBody>
          <a:bodyPr/>
          <a:lstStyle/>
          <a:p>
            <a:r>
              <a:rPr lang="en-US" dirty="0"/>
              <a:t>Forensic Testing by S T R-P C R</a:t>
            </a:r>
          </a:p>
        </p:txBody>
      </p:sp>
      <p:sp>
        <p:nvSpPr>
          <p:cNvPr id="8" name="Content Placeholder 7"/>
          <p:cNvSpPr>
            <a:spLocks noGrp="1"/>
          </p:cNvSpPr>
          <p:nvPr>
            <p:ph idx="1"/>
          </p:nvPr>
        </p:nvSpPr>
        <p:spPr>
          <a:xfrm>
            <a:off x="457200" y="1195349"/>
            <a:ext cx="8458200" cy="5053051"/>
          </a:xfrm>
        </p:spPr>
        <p:txBody>
          <a:bodyPr/>
          <a:lstStyle/>
          <a:p>
            <a:r>
              <a:rPr lang="en-US" dirty="0"/>
              <a:t>In 1997 the Federal Bureau of Investigation adopted 13 “core” loci as the Combined D N A Indexing System (</a:t>
            </a:r>
            <a:r>
              <a:rPr lang="en-US" dirty="0">
                <a:solidFill>
                  <a:srgbClr val="FF0000"/>
                </a:solidFill>
              </a:rPr>
              <a:t>C O D I S</a:t>
            </a:r>
            <a:r>
              <a:rPr lang="en-US" dirty="0"/>
              <a:t>)</a:t>
            </a:r>
          </a:p>
          <a:p>
            <a:r>
              <a:rPr lang="en-US" dirty="0"/>
              <a:t>The genotype, or profile, of a sample is the collection of alleles in all the loci tested</a:t>
            </a:r>
          </a:p>
          <a:p>
            <a:r>
              <a:rPr lang="en-US" dirty="0">
                <a:solidFill>
                  <a:srgbClr val="FF0000"/>
                </a:solidFill>
              </a:rPr>
              <a:t>Genetic concordance</a:t>
            </a:r>
            <a:r>
              <a:rPr lang="en-US" dirty="0"/>
              <a:t>: all locus genotypes (alleles) from two sources (for example, suspect and crime evidence) are the same</a:t>
            </a:r>
          </a:p>
          <a:p>
            <a:pPr lvl="1"/>
            <a:r>
              <a:rPr lang="en-US" dirty="0"/>
              <a:t>Concordance is interpreted as inclusion of a single individual as the donor of both genotypes</a:t>
            </a:r>
          </a:p>
        </p:txBody>
      </p:sp>
    </p:spTree>
    <p:extLst>
      <p:ext uri="{BB962C8B-B14F-4D97-AF65-F5344CB8AC3E}">
        <p14:creationId xmlns:p14="http://schemas.microsoft.com/office/powerpoint/2010/main" val="135444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356" y="-14760"/>
            <a:ext cx="8235244" cy="1089529"/>
          </a:xfrm>
        </p:spPr>
        <p:txBody>
          <a:bodyPr/>
          <a:lstStyle/>
          <a:p>
            <a:r>
              <a:rPr lang="en-US" dirty="0"/>
              <a:t>Matching Probability of S T R Genotypes in Subpopulations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43075798"/>
              </p:ext>
            </p:extLst>
          </p:nvPr>
        </p:nvGraphicFramePr>
        <p:xfrm>
          <a:off x="990600" y="1600200"/>
          <a:ext cx="7696200" cy="2829212"/>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582467">
                <a:tc>
                  <a:txBody>
                    <a:bodyPr/>
                    <a:lstStyle/>
                    <a:p>
                      <a:pPr marL="0" marR="0">
                        <a:lnSpc>
                          <a:spcPct val="200000"/>
                        </a:lnSpc>
                        <a:spcBef>
                          <a:spcPts val="0"/>
                        </a:spcBef>
                        <a:spcAft>
                          <a:spcPts val="0"/>
                        </a:spcAft>
                      </a:pPr>
                      <a:r>
                        <a:rPr lang="en-US" sz="1800" dirty="0">
                          <a:solidFill>
                            <a:schemeClr val="bg1"/>
                          </a:solidFill>
                          <a:effectLst/>
                        </a:rPr>
                        <a:t> </a:t>
                      </a:r>
                      <a:endParaRPr lang="en-US" sz="1800" b="1" dirty="0">
                        <a:solidFill>
                          <a:schemeClr val="bg1"/>
                        </a:solidFill>
                        <a:effectLst/>
                        <a:latin typeface="Times New Roman"/>
                        <a:ea typeface="B Times Bold"/>
                      </a:endParaRPr>
                    </a:p>
                  </a:txBody>
                  <a:tcPr marL="68580" marR="68580" marT="0" marB="0">
                    <a:solidFill>
                      <a:srgbClr val="28805C"/>
                    </a:solidFill>
                  </a:tcPr>
                </a:tc>
                <a:tc>
                  <a:txBody>
                    <a:bodyPr/>
                    <a:lstStyle/>
                    <a:p>
                      <a:pPr marL="0" marR="0">
                        <a:lnSpc>
                          <a:spcPct val="200000"/>
                        </a:lnSpc>
                        <a:spcBef>
                          <a:spcPts val="0"/>
                        </a:spcBef>
                        <a:spcAft>
                          <a:spcPts val="0"/>
                        </a:spcAft>
                      </a:pPr>
                      <a:r>
                        <a:rPr lang="en-US" sz="1800" dirty="0">
                          <a:effectLst/>
                        </a:rPr>
                        <a:t>African American</a:t>
                      </a:r>
                      <a:endParaRPr lang="en-US" sz="1800" b="1" dirty="0">
                        <a:effectLst/>
                        <a:latin typeface="Times New Roman"/>
                        <a:ea typeface="B Times Bold"/>
                      </a:endParaRPr>
                    </a:p>
                  </a:txBody>
                  <a:tcPr marL="68580" marR="68580" marT="0" marB="0" anchor="ctr"/>
                </a:tc>
                <a:tc>
                  <a:txBody>
                    <a:bodyPr/>
                    <a:lstStyle/>
                    <a:p>
                      <a:pPr marL="0" marR="0">
                        <a:lnSpc>
                          <a:spcPct val="200000"/>
                        </a:lnSpc>
                        <a:spcBef>
                          <a:spcPts val="0"/>
                        </a:spcBef>
                        <a:spcAft>
                          <a:spcPts val="0"/>
                        </a:spcAft>
                      </a:pPr>
                      <a:r>
                        <a:rPr lang="en-US" sz="1800" dirty="0">
                          <a:effectLst/>
                        </a:rPr>
                        <a:t>White American</a:t>
                      </a:r>
                      <a:endParaRPr lang="en-US" sz="1800" b="1" dirty="0">
                        <a:effectLst/>
                        <a:latin typeface="Times New Roman"/>
                        <a:ea typeface="B Times Bold"/>
                      </a:endParaRPr>
                    </a:p>
                  </a:txBody>
                  <a:tcPr marL="68580" marR="68580" marT="0" marB="0" anchor="ctr"/>
                </a:tc>
                <a:tc>
                  <a:txBody>
                    <a:bodyPr/>
                    <a:lstStyle/>
                    <a:p>
                      <a:pPr marL="0" marR="0">
                        <a:lnSpc>
                          <a:spcPct val="200000"/>
                        </a:lnSpc>
                        <a:spcBef>
                          <a:spcPts val="0"/>
                        </a:spcBef>
                        <a:spcAft>
                          <a:spcPts val="0"/>
                        </a:spcAft>
                      </a:pPr>
                      <a:r>
                        <a:rPr lang="en-US" sz="1800" dirty="0">
                          <a:effectLst/>
                        </a:rPr>
                        <a:t>Hispanic American</a:t>
                      </a:r>
                      <a:endParaRPr lang="en-US" sz="1800" b="1" dirty="0">
                        <a:effectLst/>
                        <a:latin typeface="Times New Roman"/>
                        <a:ea typeface="B Times Bold"/>
                      </a:endParaRPr>
                    </a:p>
                  </a:txBody>
                  <a:tcPr marL="68580" marR="68580" marT="0" marB="0" anchor="ctr"/>
                </a:tc>
                <a:extLst>
                  <a:ext uri="{0D108BD9-81ED-4DB2-BD59-A6C34878D82A}">
                    <a16:rowId xmlns:a16="http://schemas.microsoft.com/office/drawing/2014/main" val="10000"/>
                  </a:ext>
                </a:extLst>
              </a:tr>
              <a:tr h="582467">
                <a:tc>
                  <a:txBody>
                    <a:bodyPr/>
                    <a:lstStyle/>
                    <a:p>
                      <a:pPr marL="0" marR="0">
                        <a:lnSpc>
                          <a:spcPct val="200000"/>
                        </a:lnSpc>
                        <a:spcBef>
                          <a:spcPts val="0"/>
                        </a:spcBef>
                        <a:spcAft>
                          <a:spcPts val="0"/>
                        </a:spcAft>
                      </a:pPr>
                      <a:r>
                        <a:rPr lang="en-US" sz="1800" b="0" dirty="0">
                          <a:solidFill>
                            <a:schemeClr val="bg1"/>
                          </a:solidFill>
                          <a:effectLst/>
                        </a:rPr>
                        <a:t>8 loci</a:t>
                      </a:r>
                      <a:endParaRPr lang="en-US" sz="1800" b="0" dirty="0">
                        <a:solidFill>
                          <a:schemeClr val="bg1"/>
                        </a:solidFill>
                        <a:effectLst/>
                        <a:latin typeface="Times New Roman"/>
                        <a:ea typeface="Times"/>
                      </a:endParaRPr>
                    </a:p>
                  </a:txBody>
                  <a:tcPr marL="68580" marR="68580" marT="0" marB="0">
                    <a:solidFill>
                      <a:srgbClr val="28805C"/>
                    </a:solidFill>
                  </a:tcPr>
                </a:tc>
                <a:tc>
                  <a:txBody>
                    <a:bodyPr/>
                    <a:lstStyle/>
                    <a:p>
                      <a:pPr marL="0" marR="0">
                        <a:lnSpc>
                          <a:spcPct val="200000"/>
                        </a:lnSpc>
                        <a:spcBef>
                          <a:spcPts val="0"/>
                        </a:spcBef>
                        <a:spcAft>
                          <a:spcPts val="0"/>
                        </a:spcAft>
                      </a:pPr>
                      <a:r>
                        <a:rPr lang="en-US" sz="1800" b="0" dirty="0">
                          <a:solidFill>
                            <a:schemeClr val="tx1"/>
                          </a:solidFill>
                          <a:effectLst/>
                        </a:rPr>
                        <a:t>1/274,000,000</a:t>
                      </a:r>
                      <a:endParaRPr lang="en-US" sz="1800" b="0" dirty="0">
                        <a:solidFill>
                          <a:schemeClr val="tx1"/>
                        </a:solidFill>
                        <a:effectLst/>
                        <a:latin typeface="Times New Roman"/>
                        <a:ea typeface="Times"/>
                      </a:endParaRPr>
                    </a:p>
                  </a:txBody>
                  <a:tcPr marL="68580" marR="68580" marT="0" marB="0"/>
                </a:tc>
                <a:tc>
                  <a:txBody>
                    <a:bodyPr/>
                    <a:lstStyle/>
                    <a:p>
                      <a:pPr marL="0" marR="0">
                        <a:lnSpc>
                          <a:spcPct val="200000"/>
                        </a:lnSpc>
                        <a:spcBef>
                          <a:spcPts val="0"/>
                        </a:spcBef>
                        <a:spcAft>
                          <a:spcPts val="0"/>
                        </a:spcAft>
                      </a:pPr>
                      <a:r>
                        <a:rPr lang="en-US" sz="1800" b="0" dirty="0">
                          <a:solidFill>
                            <a:schemeClr val="tx1"/>
                          </a:solidFill>
                          <a:effectLst/>
                        </a:rPr>
                        <a:t>1/114,000,000</a:t>
                      </a:r>
                      <a:endParaRPr lang="en-US" sz="1800" b="0" dirty="0">
                        <a:solidFill>
                          <a:schemeClr val="tx1"/>
                        </a:solidFill>
                        <a:effectLst/>
                        <a:latin typeface="Times New Roman"/>
                        <a:ea typeface="Times"/>
                      </a:endParaRPr>
                    </a:p>
                  </a:txBody>
                  <a:tcPr marL="68580" marR="68580" marT="0" marB="0"/>
                </a:tc>
                <a:tc>
                  <a:txBody>
                    <a:bodyPr/>
                    <a:lstStyle/>
                    <a:p>
                      <a:pPr marL="0" marR="0">
                        <a:lnSpc>
                          <a:spcPct val="200000"/>
                        </a:lnSpc>
                        <a:spcBef>
                          <a:spcPts val="0"/>
                        </a:spcBef>
                        <a:spcAft>
                          <a:spcPts val="0"/>
                        </a:spcAft>
                      </a:pPr>
                      <a:r>
                        <a:rPr lang="en-US" sz="1800" b="0" dirty="0">
                          <a:solidFill>
                            <a:schemeClr val="tx1"/>
                          </a:solidFill>
                          <a:effectLst/>
                        </a:rPr>
                        <a:t>1/145,000,000</a:t>
                      </a:r>
                      <a:endParaRPr lang="en-US" sz="1800" b="0" dirty="0">
                        <a:solidFill>
                          <a:schemeClr val="tx1"/>
                        </a:solidFill>
                        <a:effectLst/>
                        <a:latin typeface="Times New Roman"/>
                        <a:ea typeface="Times"/>
                      </a:endParaRPr>
                    </a:p>
                  </a:txBody>
                  <a:tcPr marL="68580" marR="68580" marT="0" marB="0"/>
                </a:tc>
                <a:extLst>
                  <a:ext uri="{0D108BD9-81ED-4DB2-BD59-A6C34878D82A}">
                    <a16:rowId xmlns:a16="http://schemas.microsoft.com/office/drawing/2014/main" val="10001"/>
                  </a:ext>
                </a:extLst>
              </a:tr>
              <a:tr h="582467">
                <a:tc>
                  <a:txBody>
                    <a:bodyPr/>
                    <a:lstStyle/>
                    <a:p>
                      <a:pPr marL="0" marR="0">
                        <a:lnSpc>
                          <a:spcPct val="200000"/>
                        </a:lnSpc>
                        <a:spcBef>
                          <a:spcPts val="0"/>
                        </a:spcBef>
                        <a:spcAft>
                          <a:spcPts val="0"/>
                        </a:spcAft>
                      </a:pPr>
                      <a:r>
                        <a:rPr lang="en-US" sz="1800" b="0" dirty="0">
                          <a:solidFill>
                            <a:schemeClr val="bg1"/>
                          </a:solidFill>
                          <a:effectLst/>
                        </a:rPr>
                        <a:t>9 loci</a:t>
                      </a:r>
                      <a:endParaRPr lang="en-US" sz="1800" b="0" dirty="0">
                        <a:solidFill>
                          <a:schemeClr val="bg1"/>
                        </a:solidFill>
                        <a:effectLst/>
                        <a:latin typeface="Times New Roman"/>
                        <a:ea typeface="Times"/>
                      </a:endParaRPr>
                    </a:p>
                  </a:txBody>
                  <a:tcPr marL="68580" marR="68580" marT="0" marB="0">
                    <a:solidFill>
                      <a:srgbClr val="28805C"/>
                    </a:solidFill>
                  </a:tcPr>
                </a:tc>
                <a:tc>
                  <a:txBody>
                    <a:bodyPr/>
                    <a:lstStyle/>
                    <a:p>
                      <a:pPr marL="0" marR="0">
                        <a:lnSpc>
                          <a:spcPct val="200000"/>
                        </a:lnSpc>
                        <a:spcBef>
                          <a:spcPts val="0"/>
                        </a:spcBef>
                        <a:spcAft>
                          <a:spcPts val="0"/>
                        </a:spcAft>
                      </a:pPr>
                      <a:r>
                        <a:rPr lang="en-US" sz="1800" b="0" dirty="0">
                          <a:solidFill>
                            <a:schemeClr val="tx1"/>
                          </a:solidFill>
                          <a:effectLst/>
                        </a:rPr>
                        <a:t>1/5.18 </a:t>
                      </a:r>
                      <a:r>
                        <a:rPr lang="en-US" sz="1800" b="0" dirty="0">
                          <a:solidFill>
                            <a:schemeClr val="tx1"/>
                          </a:solidFill>
                          <a:effectLst/>
                          <a:sym typeface="Symbol"/>
                        </a:rPr>
                        <a:t></a:t>
                      </a:r>
                      <a:r>
                        <a:rPr lang="en-US" sz="1800" b="0" dirty="0">
                          <a:solidFill>
                            <a:schemeClr val="tx1"/>
                          </a:solidFill>
                          <a:effectLst/>
                        </a:rPr>
                        <a:t> 10</a:t>
                      </a:r>
                      <a:r>
                        <a:rPr lang="en-US" sz="1800" b="0" baseline="30000" dirty="0">
                          <a:solidFill>
                            <a:schemeClr val="tx1"/>
                          </a:solidFill>
                          <a:effectLst/>
                        </a:rPr>
                        <a:t>9</a:t>
                      </a:r>
                      <a:endParaRPr lang="en-US" sz="1800" b="0" dirty="0">
                        <a:solidFill>
                          <a:schemeClr val="tx1"/>
                        </a:solidFill>
                        <a:effectLst/>
                        <a:latin typeface="Times New Roman"/>
                        <a:ea typeface="Times"/>
                      </a:endParaRPr>
                    </a:p>
                  </a:txBody>
                  <a:tcPr marL="68580" marR="68580" marT="0" marB="0"/>
                </a:tc>
                <a:tc>
                  <a:txBody>
                    <a:bodyPr/>
                    <a:lstStyle/>
                    <a:p>
                      <a:pPr marL="0" marR="0">
                        <a:lnSpc>
                          <a:spcPct val="200000"/>
                        </a:lnSpc>
                        <a:spcBef>
                          <a:spcPts val="0"/>
                        </a:spcBef>
                        <a:spcAft>
                          <a:spcPts val="0"/>
                        </a:spcAft>
                      </a:pPr>
                      <a:r>
                        <a:rPr lang="en-US" sz="1800" b="0" dirty="0">
                          <a:solidFill>
                            <a:schemeClr val="tx1"/>
                          </a:solidFill>
                          <a:effectLst/>
                        </a:rPr>
                        <a:t>1/1.03 </a:t>
                      </a:r>
                      <a:r>
                        <a:rPr lang="en-US" sz="1800" b="0" dirty="0">
                          <a:solidFill>
                            <a:schemeClr val="tx1"/>
                          </a:solidFill>
                          <a:effectLst/>
                          <a:sym typeface="Symbol"/>
                        </a:rPr>
                        <a:t></a:t>
                      </a:r>
                      <a:r>
                        <a:rPr lang="en-US" sz="1800" b="0" dirty="0">
                          <a:solidFill>
                            <a:schemeClr val="tx1"/>
                          </a:solidFill>
                          <a:effectLst/>
                        </a:rPr>
                        <a:t> 10</a:t>
                      </a:r>
                      <a:r>
                        <a:rPr lang="en-US" sz="1800" b="0" baseline="30000" dirty="0">
                          <a:solidFill>
                            <a:schemeClr val="tx1"/>
                          </a:solidFill>
                          <a:effectLst/>
                        </a:rPr>
                        <a:t>9</a:t>
                      </a:r>
                      <a:endParaRPr lang="en-US" sz="1800" b="0" dirty="0">
                        <a:solidFill>
                          <a:schemeClr val="tx1"/>
                        </a:solidFill>
                        <a:effectLst/>
                        <a:latin typeface="Times New Roman"/>
                        <a:ea typeface="Times"/>
                      </a:endParaRPr>
                    </a:p>
                  </a:txBody>
                  <a:tcPr marL="68580" marR="68580" marT="0" marB="0"/>
                </a:tc>
                <a:tc>
                  <a:txBody>
                    <a:bodyPr/>
                    <a:lstStyle/>
                    <a:p>
                      <a:pPr marL="0" marR="0">
                        <a:lnSpc>
                          <a:spcPct val="200000"/>
                        </a:lnSpc>
                        <a:spcBef>
                          <a:spcPts val="0"/>
                        </a:spcBef>
                        <a:spcAft>
                          <a:spcPts val="0"/>
                        </a:spcAft>
                      </a:pPr>
                      <a:r>
                        <a:rPr lang="en-US" sz="1800" b="0" dirty="0">
                          <a:solidFill>
                            <a:schemeClr val="tx1"/>
                          </a:solidFill>
                          <a:effectLst/>
                        </a:rPr>
                        <a:t>1/1.84 </a:t>
                      </a:r>
                      <a:r>
                        <a:rPr lang="en-US" sz="1800" b="0" dirty="0">
                          <a:solidFill>
                            <a:schemeClr val="tx1"/>
                          </a:solidFill>
                          <a:effectLst/>
                          <a:sym typeface="Symbol"/>
                        </a:rPr>
                        <a:t></a:t>
                      </a:r>
                      <a:r>
                        <a:rPr lang="en-US" sz="1800" b="0" dirty="0">
                          <a:solidFill>
                            <a:schemeClr val="tx1"/>
                          </a:solidFill>
                          <a:effectLst/>
                        </a:rPr>
                        <a:t> 10</a:t>
                      </a:r>
                      <a:r>
                        <a:rPr lang="en-US" sz="1800" b="0" baseline="30000" dirty="0">
                          <a:solidFill>
                            <a:schemeClr val="tx1"/>
                          </a:solidFill>
                          <a:effectLst/>
                        </a:rPr>
                        <a:t>9</a:t>
                      </a:r>
                      <a:endParaRPr lang="en-US" sz="1800" b="0" dirty="0">
                        <a:solidFill>
                          <a:schemeClr val="tx1"/>
                        </a:solidFill>
                        <a:effectLst/>
                        <a:latin typeface="Times New Roman"/>
                        <a:ea typeface="Times"/>
                      </a:endParaRPr>
                    </a:p>
                  </a:txBody>
                  <a:tcPr marL="68580" marR="68580" marT="0" marB="0"/>
                </a:tc>
                <a:extLst>
                  <a:ext uri="{0D108BD9-81ED-4DB2-BD59-A6C34878D82A}">
                    <a16:rowId xmlns:a16="http://schemas.microsoft.com/office/drawing/2014/main" val="10002"/>
                  </a:ext>
                </a:extLst>
              </a:tr>
              <a:tr h="582467">
                <a:tc>
                  <a:txBody>
                    <a:bodyPr/>
                    <a:lstStyle/>
                    <a:p>
                      <a:pPr marL="0" marR="0">
                        <a:lnSpc>
                          <a:spcPct val="200000"/>
                        </a:lnSpc>
                        <a:spcBef>
                          <a:spcPts val="0"/>
                        </a:spcBef>
                        <a:spcAft>
                          <a:spcPts val="0"/>
                        </a:spcAft>
                      </a:pPr>
                      <a:r>
                        <a:rPr lang="en-US" sz="1800" b="0" dirty="0">
                          <a:solidFill>
                            <a:schemeClr val="bg1"/>
                          </a:solidFill>
                          <a:effectLst/>
                        </a:rPr>
                        <a:t>14 loci</a:t>
                      </a:r>
                      <a:endParaRPr lang="en-US" sz="1800" b="0" dirty="0">
                        <a:solidFill>
                          <a:schemeClr val="bg1"/>
                        </a:solidFill>
                        <a:effectLst/>
                        <a:latin typeface="Times New Roman"/>
                        <a:ea typeface="Times"/>
                      </a:endParaRPr>
                    </a:p>
                  </a:txBody>
                  <a:tcPr marL="68580" marR="68580" marT="0" marB="0">
                    <a:solidFill>
                      <a:srgbClr val="28805C"/>
                    </a:solidFill>
                  </a:tcPr>
                </a:tc>
                <a:tc>
                  <a:txBody>
                    <a:bodyPr/>
                    <a:lstStyle/>
                    <a:p>
                      <a:pPr marL="0" marR="0">
                        <a:lnSpc>
                          <a:spcPct val="200000"/>
                        </a:lnSpc>
                        <a:spcBef>
                          <a:spcPts val="0"/>
                        </a:spcBef>
                        <a:spcAft>
                          <a:spcPts val="0"/>
                        </a:spcAft>
                      </a:pPr>
                      <a:r>
                        <a:rPr lang="en-US" sz="1800" b="0" dirty="0">
                          <a:solidFill>
                            <a:schemeClr val="tx1"/>
                          </a:solidFill>
                          <a:effectLst/>
                        </a:rPr>
                        <a:t>1/6.11 </a:t>
                      </a:r>
                      <a:r>
                        <a:rPr lang="en-US" sz="1800" b="0" dirty="0">
                          <a:solidFill>
                            <a:schemeClr val="tx1"/>
                          </a:solidFill>
                          <a:effectLst/>
                          <a:sym typeface="Symbol"/>
                        </a:rPr>
                        <a:t></a:t>
                      </a:r>
                      <a:r>
                        <a:rPr lang="en-US" sz="1800" b="0" dirty="0">
                          <a:solidFill>
                            <a:schemeClr val="tx1"/>
                          </a:solidFill>
                          <a:effectLst/>
                        </a:rPr>
                        <a:t> 10</a:t>
                      </a:r>
                      <a:r>
                        <a:rPr lang="en-US" sz="1800" b="0" baseline="30000" dirty="0">
                          <a:solidFill>
                            <a:schemeClr val="tx1"/>
                          </a:solidFill>
                          <a:effectLst/>
                        </a:rPr>
                        <a:t>17</a:t>
                      </a:r>
                      <a:endParaRPr lang="en-US" sz="1800" b="0" dirty="0">
                        <a:solidFill>
                          <a:schemeClr val="tx1"/>
                        </a:solidFill>
                        <a:effectLst/>
                        <a:latin typeface="Times New Roman"/>
                        <a:ea typeface="Times"/>
                      </a:endParaRPr>
                    </a:p>
                  </a:txBody>
                  <a:tcPr marL="68580" marR="68580" marT="0" marB="0"/>
                </a:tc>
                <a:tc>
                  <a:txBody>
                    <a:bodyPr/>
                    <a:lstStyle/>
                    <a:p>
                      <a:pPr marL="0" marR="0">
                        <a:lnSpc>
                          <a:spcPct val="200000"/>
                        </a:lnSpc>
                        <a:spcBef>
                          <a:spcPts val="0"/>
                        </a:spcBef>
                        <a:spcAft>
                          <a:spcPts val="0"/>
                        </a:spcAft>
                      </a:pPr>
                      <a:r>
                        <a:rPr lang="en-US" sz="1800" b="0" dirty="0">
                          <a:solidFill>
                            <a:schemeClr val="tx1"/>
                          </a:solidFill>
                          <a:effectLst/>
                        </a:rPr>
                        <a:t>1/9.96 </a:t>
                      </a:r>
                      <a:r>
                        <a:rPr lang="en-US" sz="1800" b="0" dirty="0">
                          <a:solidFill>
                            <a:schemeClr val="tx1"/>
                          </a:solidFill>
                          <a:effectLst/>
                          <a:sym typeface="Symbol"/>
                        </a:rPr>
                        <a:t></a:t>
                      </a:r>
                      <a:r>
                        <a:rPr lang="en-US" sz="1800" b="0" dirty="0">
                          <a:solidFill>
                            <a:schemeClr val="tx1"/>
                          </a:solidFill>
                          <a:effectLst/>
                        </a:rPr>
                        <a:t> 10</a:t>
                      </a:r>
                      <a:r>
                        <a:rPr lang="en-US" sz="1800" b="0" baseline="30000" dirty="0">
                          <a:solidFill>
                            <a:schemeClr val="tx1"/>
                          </a:solidFill>
                          <a:effectLst/>
                        </a:rPr>
                        <a:t>17</a:t>
                      </a:r>
                      <a:endParaRPr lang="en-US" sz="1800" b="0" dirty="0">
                        <a:solidFill>
                          <a:schemeClr val="tx1"/>
                        </a:solidFill>
                        <a:effectLst/>
                        <a:latin typeface="Times New Roman"/>
                        <a:ea typeface="Times"/>
                      </a:endParaRPr>
                    </a:p>
                  </a:txBody>
                  <a:tcPr marL="68580" marR="68580" marT="0" marB="0"/>
                </a:tc>
                <a:tc>
                  <a:txBody>
                    <a:bodyPr/>
                    <a:lstStyle/>
                    <a:p>
                      <a:pPr marL="0" marR="0">
                        <a:lnSpc>
                          <a:spcPct val="200000"/>
                        </a:lnSpc>
                        <a:spcBef>
                          <a:spcPts val="0"/>
                        </a:spcBef>
                        <a:spcAft>
                          <a:spcPts val="0"/>
                        </a:spcAft>
                      </a:pPr>
                      <a:r>
                        <a:rPr lang="en-US" sz="1800" b="0" dirty="0">
                          <a:solidFill>
                            <a:schemeClr val="tx1"/>
                          </a:solidFill>
                          <a:effectLst/>
                        </a:rPr>
                        <a:t>1/1.31 </a:t>
                      </a:r>
                      <a:r>
                        <a:rPr lang="en-US" sz="1800" b="0" dirty="0">
                          <a:solidFill>
                            <a:schemeClr val="tx1"/>
                          </a:solidFill>
                          <a:effectLst/>
                          <a:sym typeface="Symbol"/>
                        </a:rPr>
                        <a:t></a:t>
                      </a:r>
                      <a:r>
                        <a:rPr lang="en-US" sz="1800" b="0" dirty="0">
                          <a:solidFill>
                            <a:schemeClr val="tx1"/>
                          </a:solidFill>
                          <a:effectLst/>
                        </a:rPr>
                        <a:t> 10</a:t>
                      </a:r>
                      <a:r>
                        <a:rPr lang="en-US" sz="1800" b="0" baseline="30000" dirty="0">
                          <a:solidFill>
                            <a:schemeClr val="tx1"/>
                          </a:solidFill>
                          <a:effectLst/>
                        </a:rPr>
                        <a:t>17</a:t>
                      </a:r>
                      <a:endParaRPr lang="en-US" sz="1800" b="0" dirty="0">
                        <a:solidFill>
                          <a:schemeClr val="tx1"/>
                        </a:solidFill>
                        <a:effectLst/>
                        <a:latin typeface="Times New Roman"/>
                        <a:ea typeface="Times"/>
                      </a:endParaRPr>
                    </a:p>
                  </a:txBody>
                  <a:tcPr marL="68580" marR="68580" marT="0" marB="0"/>
                </a:tc>
                <a:extLst>
                  <a:ext uri="{0D108BD9-81ED-4DB2-BD59-A6C34878D82A}">
                    <a16:rowId xmlns:a16="http://schemas.microsoft.com/office/drawing/2014/main" val="10003"/>
                  </a:ext>
                </a:extLst>
              </a:tr>
              <a:tr h="499344">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sz="1800" dirty="0">
                          <a:solidFill>
                            <a:schemeClr val="bg1"/>
                          </a:solidFill>
                          <a:effectLst/>
                        </a:rPr>
                        <a:t>16 loci</a:t>
                      </a:r>
                      <a:endParaRPr lang="en-US" sz="1800" b="0" dirty="0">
                        <a:solidFill>
                          <a:schemeClr val="bg1"/>
                        </a:solidFill>
                        <a:effectLst/>
                        <a:latin typeface="Times New Roman"/>
                        <a:ea typeface="Times"/>
                      </a:endParaRPr>
                    </a:p>
                  </a:txBody>
                  <a:tcPr marL="68580" marR="68580" marT="0" marB="0">
                    <a:solidFill>
                      <a:srgbClr val="28805C"/>
                    </a:solidFill>
                  </a:tcPr>
                </a:tc>
                <a:tc>
                  <a:txBody>
                    <a:bodyPr/>
                    <a:lstStyle/>
                    <a:p>
                      <a:pPr marL="0" marR="0">
                        <a:lnSpc>
                          <a:spcPct val="200000"/>
                        </a:lnSpc>
                        <a:spcBef>
                          <a:spcPts val="0"/>
                        </a:spcBef>
                        <a:spcAft>
                          <a:spcPts val="0"/>
                        </a:spcAft>
                      </a:pPr>
                      <a:r>
                        <a:rPr lang="en-US" sz="1800" b="0" dirty="0">
                          <a:solidFill>
                            <a:schemeClr val="tx1"/>
                          </a:solidFill>
                          <a:effectLst/>
                        </a:rPr>
                        <a:t>1/7.64 </a:t>
                      </a:r>
                      <a:r>
                        <a:rPr lang="en-US" sz="1800" b="0" dirty="0">
                          <a:solidFill>
                            <a:schemeClr val="tx1"/>
                          </a:solidFill>
                          <a:effectLst/>
                          <a:sym typeface="Symbol"/>
                        </a:rPr>
                        <a:t></a:t>
                      </a:r>
                      <a:r>
                        <a:rPr lang="en-US" sz="1800" b="0" dirty="0">
                          <a:solidFill>
                            <a:schemeClr val="tx1"/>
                          </a:solidFill>
                          <a:effectLst/>
                        </a:rPr>
                        <a:t> 10</a:t>
                      </a:r>
                      <a:r>
                        <a:rPr lang="en-US" sz="1800" b="0" baseline="30000" dirty="0">
                          <a:solidFill>
                            <a:schemeClr val="tx1"/>
                          </a:solidFill>
                          <a:effectLst/>
                        </a:rPr>
                        <a:t>17</a:t>
                      </a:r>
                      <a:endParaRPr lang="en-US" sz="1800" b="0" dirty="0">
                        <a:solidFill>
                          <a:schemeClr val="tx1"/>
                        </a:solidFill>
                        <a:effectLst/>
                        <a:latin typeface="Times New Roman"/>
                        <a:ea typeface="Times"/>
                      </a:endParaRPr>
                    </a:p>
                  </a:txBody>
                  <a:tcPr marL="68580" marR="68580" marT="0" marB="0"/>
                </a:tc>
                <a:tc>
                  <a:txBody>
                    <a:bodyPr/>
                    <a:lstStyle/>
                    <a:p>
                      <a:pPr marL="0" marR="0">
                        <a:lnSpc>
                          <a:spcPct val="200000"/>
                        </a:lnSpc>
                        <a:spcBef>
                          <a:spcPts val="0"/>
                        </a:spcBef>
                        <a:spcAft>
                          <a:spcPts val="0"/>
                        </a:spcAft>
                      </a:pPr>
                      <a:r>
                        <a:rPr lang="en-US" sz="1800" b="0" dirty="0">
                          <a:solidFill>
                            <a:schemeClr val="tx1"/>
                          </a:solidFill>
                          <a:effectLst/>
                        </a:rPr>
                        <a:t>1/9.96 </a:t>
                      </a:r>
                      <a:r>
                        <a:rPr lang="en-US" sz="1800" b="0" dirty="0">
                          <a:solidFill>
                            <a:schemeClr val="tx1"/>
                          </a:solidFill>
                          <a:effectLst/>
                          <a:sym typeface="Symbol"/>
                        </a:rPr>
                        <a:t></a:t>
                      </a:r>
                      <a:r>
                        <a:rPr lang="en-US" sz="1800" b="0" dirty="0">
                          <a:solidFill>
                            <a:schemeClr val="tx1"/>
                          </a:solidFill>
                          <a:effectLst/>
                        </a:rPr>
                        <a:t> 10</a:t>
                      </a:r>
                      <a:r>
                        <a:rPr lang="en-US" sz="1800" b="0" baseline="30000" dirty="0">
                          <a:solidFill>
                            <a:schemeClr val="tx1"/>
                          </a:solidFill>
                          <a:effectLst/>
                        </a:rPr>
                        <a:t>17</a:t>
                      </a:r>
                      <a:endParaRPr lang="en-US" sz="1800" b="0" dirty="0">
                        <a:solidFill>
                          <a:schemeClr val="tx1"/>
                        </a:solidFill>
                        <a:effectLst/>
                        <a:latin typeface="Times New Roman"/>
                        <a:ea typeface="Times"/>
                      </a:endParaRPr>
                    </a:p>
                  </a:txBody>
                  <a:tcPr marL="68580" marR="68580" marT="0" marB="0"/>
                </a:tc>
                <a:tc>
                  <a:txBody>
                    <a:bodyPr/>
                    <a:lstStyle/>
                    <a:p>
                      <a:pPr marL="0" marR="0">
                        <a:lnSpc>
                          <a:spcPct val="200000"/>
                        </a:lnSpc>
                        <a:spcBef>
                          <a:spcPts val="0"/>
                        </a:spcBef>
                        <a:spcAft>
                          <a:spcPts val="0"/>
                        </a:spcAft>
                      </a:pPr>
                      <a:r>
                        <a:rPr lang="en-US" sz="1800" b="0" dirty="0">
                          <a:solidFill>
                            <a:schemeClr val="tx1"/>
                          </a:solidFill>
                          <a:effectLst/>
                        </a:rPr>
                        <a:t>1/1.31 </a:t>
                      </a:r>
                      <a:r>
                        <a:rPr lang="en-US" sz="1800" b="0" dirty="0">
                          <a:solidFill>
                            <a:schemeClr val="tx1"/>
                          </a:solidFill>
                          <a:effectLst/>
                          <a:sym typeface="Symbol"/>
                        </a:rPr>
                        <a:t></a:t>
                      </a:r>
                      <a:r>
                        <a:rPr lang="en-US" sz="1800" b="0" dirty="0">
                          <a:solidFill>
                            <a:schemeClr val="tx1"/>
                          </a:solidFill>
                          <a:effectLst/>
                        </a:rPr>
                        <a:t> 10</a:t>
                      </a:r>
                      <a:r>
                        <a:rPr lang="en-US" sz="1800" b="0" baseline="30000" dirty="0">
                          <a:solidFill>
                            <a:schemeClr val="tx1"/>
                          </a:solidFill>
                          <a:effectLst/>
                        </a:rPr>
                        <a:t>17</a:t>
                      </a:r>
                      <a:endParaRPr lang="en-US" sz="1800" b="0" dirty="0">
                        <a:solidFill>
                          <a:schemeClr val="tx1"/>
                        </a:solidFill>
                        <a:effectLst/>
                        <a:latin typeface="Times New Roman"/>
                        <a:ea typeface="Times"/>
                      </a:endParaRPr>
                    </a:p>
                  </a:txBody>
                  <a:tcPr marL="68580" marR="68580" marT="0" marB="0"/>
                </a:tc>
                <a:extLst>
                  <a:ext uri="{0D108BD9-81ED-4DB2-BD59-A6C34878D82A}">
                    <a16:rowId xmlns:a16="http://schemas.microsoft.com/office/drawing/2014/main" val="10004"/>
                  </a:ext>
                </a:extLst>
              </a:tr>
            </a:tbl>
          </a:graphicData>
        </a:graphic>
      </p:graphicFrame>
      <p:sp>
        <p:nvSpPr>
          <p:cNvPr id="4" name="Content Placeholder 3"/>
          <p:cNvSpPr>
            <a:spLocks noGrp="1"/>
          </p:cNvSpPr>
          <p:nvPr>
            <p:ph idx="10"/>
          </p:nvPr>
        </p:nvSpPr>
        <p:spPr>
          <a:xfrm>
            <a:off x="571500" y="4724400"/>
            <a:ext cx="8229600" cy="914400"/>
          </a:xfrm>
        </p:spPr>
        <p:txBody>
          <a:bodyPr/>
          <a:lstStyle/>
          <a:p>
            <a:pPr marL="346075" indent="0">
              <a:buNone/>
            </a:pPr>
            <a:r>
              <a:rPr lang="en-US" sz="2400" b="1" dirty="0"/>
              <a:t>1/n = likelihood of two unrelated individuals sharing the same genotype</a:t>
            </a:r>
            <a:endParaRPr lang="en-US" sz="2400" dirty="0"/>
          </a:p>
        </p:txBody>
      </p:sp>
    </p:spTree>
    <p:extLst>
      <p:ext uri="{BB962C8B-B14F-4D97-AF65-F5344CB8AC3E}">
        <p14:creationId xmlns:p14="http://schemas.microsoft.com/office/powerpoint/2010/main" val="994725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73" name="Rectangle 93"/>
          <p:cNvSpPr>
            <a:spLocks noGrp="1" noChangeArrowheads="1"/>
          </p:cNvSpPr>
          <p:nvPr>
            <p:ph type="title"/>
          </p:nvPr>
        </p:nvSpPr>
        <p:spPr/>
        <p:txBody>
          <a:bodyPr/>
          <a:lstStyle/>
          <a:p>
            <a:r>
              <a:rPr lang="en-US" dirty="0"/>
              <a:t>S T R Polymorphisms: Y-S T R</a:t>
            </a:r>
          </a:p>
        </p:txBody>
      </p:sp>
      <p:sp>
        <p:nvSpPr>
          <p:cNvPr id="25603" name="Rectangle 94"/>
          <p:cNvSpPr>
            <a:spLocks noGrp="1" noChangeArrowheads="1"/>
          </p:cNvSpPr>
          <p:nvPr>
            <p:ph type="body" idx="1"/>
          </p:nvPr>
        </p:nvSpPr>
        <p:spPr/>
        <p:txBody>
          <a:bodyPr/>
          <a:lstStyle/>
          <a:p>
            <a:r>
              <a:rPr lang="en-US" dirty="0"/>
              <a:t>The Y chromosome is inherited from father to son without recombination</a:t>
            </a:r>
          </a:p>
          <a:p>
            <a:r>
              <a:rPr lang="en-US" dirty="0"/>
              <a:t>S T R’s on the Y chromosome are therefore inherited </a:t>
            </a:r>
            <a:r>
              <a:rPr lang="en-US" dirty="0">
                <a:solidFill>
                  <a:srgbClr val="FF0000"/>
                </a:solidFill>
              </a:rPr>
              <a:t>paternally</a:t>
            </a:r>
            <a:r>
              <a:rPr lang="en-US" dirty="0"/>
              <a:t> as a haplotype</a:t>
            </a:r>
          </a:p>
          <a:p>
            <a:r>
              <a:rPr lang="en-US" dirty="0"/>
              <a:t>Y haplotypes are used for </a:t>
            </a:r>
            <a:r>
              <a:rPr lang="en-US" dirty="0">
                <a:solidFill>
                  <a:srgbClr val="FF0000"/>
                </a:solidFill>
              </a:rPr>
              <a:t>exclusion</a:t>
            </a:r>
            <a:r>
              <a:rPr lang="en-US" dirty="0"/>
              <a:t> and paternal lineage analysis</a:t>
            </a:r>
          </a:p>
        </p:txBody>
      </p:sp>
    </p:spTree>
    <p:extLst>
      <p:ext uri="{BB962C8B-B14F-4D97-AF65-F5344CB8AC3E}">
        <p14:creationId xmlns:p14="http://schemas.microsoft.com/office/powerpoint/2010/main" val="410175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43" name="Rectangle 35"/>
          <p:cNvSpPr>
            <a:spLocks noGrp="1" noChangeArrowheads="1"/>
          </p:cNvSpPr>
          <p:nvPr>
            <p:ph type="title"/>
          </p:nvPr>
        </p:nvSpPr>
        <p:spPr/>
        <p:txBody>
          <a:bodyPr/>
          <a:lstStyle/>
          <a:p>
            <a:r>
              <a:rPr lang="en-US" dirty="0"/>
              <a:t>Mitochondrial D N A Polymorphisms</a:t>
            </a:r>
          </a:p>
        </p:txBody>
      </p:sp>
      <p:sp>
        <p:nvSpPr>
          <p:cNvPr id="39940" name="Rectangle 36"/>
          <p:cNvSpPr>
            <a:spLocks noGrp="1" noChangeArrowheads="1"/>
          </p:cNvSpPr>
          <p:nvPr>
            <p:ph idx="1"/>
          </p:nvPr>
        </p:nvSpPr>
        <p:spPr>
          <a:xfrm>
            <a:off x="457200" y="1195349"/>
            <a:ext cx="8229600" cy="1090651"/>
          </a:xfrm>
        </p:spPr>
        <p:txBody>
          <a:bodyPr/>
          <a:lstStyle/>
          <a:p>
            <a:pPr marL="346075" indent="0">
              <a:buNone/>
            </a:pPr>
            <a:r>
              <a:rPr lang="en-US" dirty="0"/>
              <a:t>Sequence differences in the </a:t>
            </a:r>
            <a:r>
              <a:rPr lang="en-US" dirty="0" err="1">
                <a:solidFill>
                  <a:srgbClr val="FF0000"/>
                </a:solidFill>
              </a:rPr>
              <a:t>hypervariable</a:t>
            </a:r>
            <a:r>
              <a:rPr lang="en-US" dirty="0">
                <a:solidFill>
                  <a:srgbClr val="FF0000"/>
                </a:solidFill>
              </a:rPr>
              <a:t> regions </a:t>
            </a:r>
            <a:r>
              <a:rPr lang="en-US" dirty="0"/>
              <a:t>(H V) of the mitochondrial genome</a:t>
            </a:r>
          </a:p>
        </p:txBody>
      </p:sp>
      <p:pic>
        <p:nvPicPr>
          <p:cNvPr id="6" name="Content Placeholder 5" descr="The mitochondrial genome is circular. The hypervariable (H V) areas in the control region are shown. Mitochondrial genes are transcribed bidirectionally starting at promoters (P L , P H1 , and P H2 )."/>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2987635" y="2667000"/>
            <a:ext cx="3168730" cy="3515109"/>
          </a:xfrm>
        </p:spPr>
      </p:pic>
    </p:spTree>
    <p:extLst>
      <p:ext uri="{BB962C8B-B14F-4D97-AF65-F5344CB8AC3E}">
        <p14:creationId xmlns:p14="http://schemas.microsoft.com/office/powerpoint/2010/main" val="2824765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3" name="Rectangle 7"/>
          <p:cNvSpPr>
            <a:spLocks noGrp="1" noChangeArrowheads="1"/>
          </p:cNvSpPr>
          <p:nvPr>
            <p:ph type="title"/>
          </p:nvPr>
        </p:nvSpPr>
        <p:spPr>
          <a:xfrm>
            <a:off x="756356" y="-14760"/>
            <a:ext cx="8235244" cy="1089529"/>
          </a:xfrm>
        </p:spPr>
        <p:txBody>
          <a:bodyPr/>
          <a:lstStyle/>
          <a:p>
            <a:r>
              <a:rPr lang="en-US" dirty="0"/>
              <a:t>Mitochondrial D N A Polymorphisms (continued)</a:t>
            </a:r>
          </a:p>
        </p:txBody>
      </p:sp>
      <p:sp>
        <p:nvSpPr>
          <p:cNvPr id="40963" name="Rectangle 8"/>
          <p:cNvSpPr>
            <a:spLocks noGrp="1" noChangeArrowheads="1"/>
          </p:cNvSpPr>
          <p:nvPr>
            <p:ph type="body" idx="1"/>
          </p:nvPr>
        </p:nvSpPr>
        <p:spPr>
          <a:xfrm>
            <a:off x="457200" y="1195349"/>
            <a:ext cx="8229600" cy="4748251"/>
          </a:xfrm>
        </p:spPr>
        <p:txBody>
          <a:bodyPr/>
          <a:lstStyle/>
          <a:p>
            <a:r>
              <a:rPr lang="en-US" dirty="0"/>
              <a:t>Mitochondria are </a:t>
            </a:r>
            <a:r>
              <a:rPr lang="en-US" dirty="0">
                <a:solidFill>
                  <a:srgbClr val="FF0000"/>
                </a:solidFill>
              </a:rPr>
              <a:t>maternally inherited</a:t>
            </a:r>
          </a:p>
          <a:p>
            <a:r>
              <a:rPr lang="en-US" dirty="0"/>
              <a:t>There are an average of 8.5 base differences in the mitochondrial H V sequences of unrelated individuals</a:t>
            </a:r>
          </a:p>
          <a:p>
            <a:r>
              <a:rPr lang="en-US" dirty="0"/>
              <a:t>All maternal relatives will have the same mitochondrial sequences</a:t>
            </a:r>
          </a:p>
          <a:p>
            <a:r>
              <a:rPr lang="en-US" dirty="0"/>
              <a:t>Mitochondrial typing can be used for legal </a:t>
            </a:r>
            <a:r>
              <a:rPr lang="en-US" dirty="0">
                <a:solidFill>
                  <a:srgbClr val="FF0000"/>
                </a:solidFill>
              </a:rPr>
              <a:t>exclusion</a:t>
            </a:r>
            <a:r>
              <a:rPr lang="en-US" dirty="0"/>
              <a:t> of individuals or confirmation of </a:t>
            </a:r>
            <a:r>
              <a:rPr lang="en-US" dirty="0">
                <a:solidFill>
                  <a:srgbClr val="FF0000"/>
                </a:solidFill>
              </a:rPr>
              <a:t>maternal lineage</a:t>
            </a:r>
          </a:p>
        </p:txBody>
      </p:sp>
    </p:spTree>
    <p:extLst>
      <p:ext uri="{BB962C8B-B14F-4D97-AF65-F5344CB8AC3E}">
        <p14:creationId xmlns:p14="http://schemas.microsoft.com/office/powerpoint/2010/main" val="1033421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3" name="Rectangle 23"/>
          <p:cNvSpPr>
            <a:spLocks noGrp="1" noChangeArrowheads="1"/>
          </p:cNvSpPr>
          <p:nvPr>
            <p:ph type="title"/>
          </p:nvPr>
        </p:nvSpPr>
        <p:spPr/>
        <p:txBody>
          <a:bodyPr/>
          <a:lstStyle/>
          <a:p>
            <a:r>
              <a:rPr lang="en-US" dirty="0"/>
              <a:t>Single-Nucleotide Polymorphisms (S N P’s)</a:t>
            </a:r>
          </a:p>
        </p:txBody>
      </p:sp>
      <p:sp>
        <p:nvSpPr>
          <p:cNvPr id="35845" name="Rectangle 24"/>
          <p:cNvSpPr>
            <a:spLocks noGrp="1" noChangeArrowheads="1"/>
          </p:cNvSpPr>
          <p:nvPr>
            <p:ph type="body" idx="1"/>
          </p:nvPr>
        </p:nvSpPr>
        <p:spPr>
          <a:xfrm>
            <a:off x="457200" y="1195349"/>
            <a:ext cx="8229600" cy="4291051"/>
          </a:xfrm>
        </p:spPr>
        <p:txBody>
          <a:bodyPr/>
          <a:lstStyle/>
          <a:p>
            <a:r>
              <a:rPr lang="en-US" dirty="0"/>
              <a:t>Single-nucleotide differences among D N A sequences</a:t>
            </a:r>
          </a:p>
          <a:p>
            <a:r>
              <a:rPr lang="en-US" dirty="0"/>
              <a:t>One S N P occurs every ~1,000 base pairs in human D N A</a:t>
            </a:r>
          </a:p>
          <a:p>
            <a:r>
              <a:rPr lang="en-US" dirty="0"/>
              <a:t>S N P’s are detected by sequencing, melt-curve analysis, or other methods</a:t>
            </a:r>
          </a:p>
          <a:p>
            <a:r>
              <a:rPr lang="en-US" dirty="0"/>
              <a:t>99% have no biological effect; 60,000 are within genes</a:t>
            </a:r>
          </a:p>
        </p:txBody>
      </p:sp>
    </p:spTree>
    <p:extLst>
      <p:ext uri="{BB962C8B-B14F-4D97-AF65-F5344CB8AC3E}">
        <p14:creationId xmlns:p14="http://schemas.microsoft.com/office/powerpoint/2010/main" val="914655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66" name="Rectangle 34"/>
          <p:cNvSpPr>
            <a:spLocks noGrp="1" noChangeArrowheads="1"/>
          </p:cNvSpPr>
          <p:nvPr>
            <p:ph type="title"/>
          </p:nvPr>
        </p:nvSpPr>
        <p:spPr/>
        <p:txBody>
          <a:bodyPr/>
          <a:lstStyle/>
          <a:p>
            <a:r>
              <a:rPr lang="en-US" dirty="0"/>
              <a:t>S N P Haplotypes</a:t>
            </a:r>
          </a:p>
        </p:txBody>
      </p:sp>
      <p:sp>
        <p:nvSpPr>
          <p:cNvPr id="37892" name="Rectangle 35"/>
          <p:cNvSpPr>
            <a:spLocks noGrp="1" noChangeArrowheads="1"/>
          </p:cNvSpPr>
          <p:nvPr>
            <p:ph type="body" idx="1"/>
          </p:nvPr>
        </p:nvSpPr>
        <p:spPr/>
        <p:txBody>
          <a:bodyPr/>
          <a:lstStyle/>
          <a:p>
            <a:r>
              <a:rPr lang="en-US" dirty="0"/>
              <a:t>S N P’s are inherited in blocks or haplotypes</a:t>
            </a:r>
          </a:p>
          <a:p>
            <a:r>
              <a:rPr lang="en-US" dirty="0"/>
              <a:t>S N P’s can be used for gene mapping, human identification, </a:t>
            </a:r>
            <a:r>
              <a:rPr lang="en-US" dirty="0" err="1"/>
              <a:t>chimerism</a:t>
            </a:r>
            <a:r>
              <a:rPr lang="en-US" dirty="0"/>
              <a:t> analysis, and many other applications</a:t>
            </a:r>
          </a:p>
          <a:p>
            <a:r>
              <a:rPr lang="en-US" dirty="0"/>
              <a:t>The Human Haplotype Mapping (</a:t>
            </a:r>
            <a:r>
              <a:rPr lang="en-US" dirty="0" err="1">
                <a:solidFill>
                  <a:srgbClr val="FF0000"/>
                </a:solidFill>
              </a:rPr>
              <a:t>HapMap</a:t>
            </a:r>
            <a:r>
              <a:rPr lang="en-US" dirty="0"/>
              <a:t>) Project identified S N P haplotypes throughout the human genome</a:t>
            </a:r>
          </a:p>
        </p:txBody>
      </p:sp>
    </p:spTree>
    <p:extLst>
      <p:ext uri="{BB962C8B-B14F-4D97-AF65-F5344CB8AC3E}">
        <p14:creationId xmlns:p14="http://schemas.microsoft.com/office/powerpoint/2010/main" val="4265876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47" name="Rectangle 99"/>
          <p:cNvSpPr>
            <a:spLocks noGrp="1" noChangeArrowheads="1"/>
          </p:cNvSpPr>
          <p:nvPr>
            <p:ph type="title"/>
          </p:nvPr>
        </p:nvSpPr>
        <p:spPr/>
        <p:txBody>
          <a:bodyPr/>
          <a:lstStyle/>
          <a:p>
            <a:r>
              <a:rPr lang="en-US" dirty="0"/>
              <a:t>Engraftment Testing Using S T R</a:t>
            </a:r>
          </a:p>
        </p:txBody>
      </p:sp>
      <p:sp>
        <p:nvSpPr>
          <p:cNvPr id="27651" name="Rectangle 100"/>
          <p:cNvSpPr>
            <a:spLocks noGrp="1" noChangeArrowheads="1"/>
          </p:cNvSpPr>
          <p:nvPr>
            <p:ph sz="half" idx="1"/>
          </p:nvPr>
        </p:nvSpPr>
        <p:spPr>
          <a:xfrm>
            <a:off x="756356" y="1143001"/>
            <a:ext cx="3815644" cy="4191000"/>
          </a:xfrm>
        </p:spPr>
        <p:txBody>
          <a:bodyPr>
            <a:normAutofit fontScale="92500" lnSpcReduction="10000"/>
          </a:bodyPr>
          <a:lstStyle/>
          <a:p>
            <a:pPr marL="342900" lvl="1" indent="0">
              <a:buNone/>
            </a:pPr>
            <a:r>
              <a:rPr lang="en-US" sz="3200" dirty="0">
                <a:solidFill>
                  <a:srgbClr val="FF0000"/>
                </a:solidFill>
              </a:rPr>
              <a:t>Allogeneic</a:t>
            </a:r>
            <a:r>
              <a:rPr lang="en-US" sz="3200" dirty="0"/>
              <a:t> bone marrow transplants (B M T) are effective treatments for cancer and diseases of the immune system</a:t>
            </a:r>
          </a:p>
          <a:p>
            <a:r>
              <a:rPr lang="en-US" sz="3200" dirty="0"/>
              <a:t>B M T are monitored using S T R</a:t>
            </a:r>
          </a:p>
        </p:txBody>
      </p:sp>
      <p:pic>
        <p:nvPicPr>
          <p:cNvPr id="7" name="Content Placeholder 6" descr="At top, bone marrow cells are taken from a patient and returned to the same patient after treatment. At bottom, bone marrow cells are take from a donor and given to the patient."/>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81446" y="1507236"/>
            <a:ext cx="2121408" cy="3462528"/>
          </a:xfrm>
        </p:spPr>
      </p:pic>
      <p:sp>
        <p:nvSpPr>
          <p:cNvPr id="6" name="Content Placeholder 5"/>
          <p:cNvSpPr>
            <a:spLocks noGrp="1"/>
          </p:cNvSpPr>
          <p:nvPr>
            <p:ph idx="13"/>
          </p:nvPr>
        </p:nvSpPr>
        <p:spPr/>
        <p:txBody>
          <a:bodyPr/>
          <a:lstStyle/>
          <a:p>
            <a:pPr marL="636587" lvl="1" indent="0" algn="r">
              <a:buNone/>
            </a:pPr>
            <a:r>
              <a:rPr lang="en-US" sz="2400" dirty="0"/>
              <a:t>A recipient with donor marrow is a </a:t>
            </a:r>
            <a:r>
              <a:rPr lang="en-US" sz="2400" dirty="0">
                <a:solidFill>
                  <a:srgbClr val="FF0000"/>
                </a:solidFill>
              </a:rPr>
              <a:t>chimera</a:t>
            </a:r>
          </a:p>
        </p:txBody>
      </p:sp>
    </p:spTree>
    <p:extLst>
      <p:ext uri="{BB962C8B-B14F-4D97-AF65-F5344CB8AC3E}">
        <p14:creationId xmlns:p14="http://schemas.microsoft.com/office/powerpoint/2010/main" val="2639288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Rectangle 7"/>
          <p:cNvSpPr>
            <a:spLocks noGrp="1" noChangeArrowheads="1"/>
          </p:cNvSpPr>
          <p:nvPr>
            <p:ph type="title"/>
          </p:nvPr>
        </p:nvSpPr>
        <p:spPr>
          <a:xfrm>
            <a:off x="756356" y="-14760"/>
            <a:ext cx="8235244" cy="1089529"/>
          </a:xfrm>
        </p:spPr>
        <p:txBody>
          <a:bodyPr/>
          <a:lstStyle/>
          <a:p>
            <a:r>
              <a:rPr lang="en-US" dirty="0"/>
              <a:t>Engraftment Testing Using S T R:</a:t>
            </a:r>
            <a:br>
              <a:rPr lang="en-US" dirty="0"/>
            </a:br>
            <a:r>
              <a:rPr lang="en-US" dirty="0" err="1"/>
              <a:t>Pretransplant</a:t>
            </a:r>
            <a:r>
              <a:rPr lang="en-US" dirty="0"/>
              <a:t> S T R Informative Analysis</a:t>
            </a:r>
          </a:p>
        </p:txBody>
      </p:sp>
      <p:sp>
        <p:nvSpPr>
          <p:cNvPr id="30723" name="Rectangle 8"/>
          <p:cNvSpPr>
            <a:spLocks noGrp="1" noChangeArrowheads="1"/>
          </p:cNvSpPr>
          <p:nvPr>
            <p:ph idx="1"/>
          </p:nvPr>
        </p:nvSpPr>
        <p:spPr>
          <a:xfrm>
            <a:off x="457200" y="1195349"/>
            <a:ext cx="8229600" cy="1486509"/>
          </a:xfrm>
        </p:spPr>
        <p:txBody>
          <a:bodyPr/>
          <a:lstStyle/>
          <a:p>
            <a:r>
              <a:rPr lang="en-US" dirty="0"/>
              <a:t>S T R’s are scanned to find </a:t>
            </a:r>
            <a:r>
              <a:rPr lang="en-US" dirty="0">
                <a:solidFill>
                  <a:srgbClr val="FF0000"/>
                </a:solidFill>
              </a:rPr>
              <a:t>informative loci </a:t>
            </a:r>
            <a:r>
              <a:rPr lang="en-US" dirty="0"/>
              <a:t>(donor alleles that differ from recipient alleles)</a:t>
            </a:r>
          </a:p>
        </p:txBody>
      </p:sp>
      <p:pic>
        <p:nvPicPr>
          <p:cNvPr id="2" name="Content Placeholder 1" descr="Screening of 16 loci for informative S T R alleles. Recipient peak patterns  are compared with donor patterns."/>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2619074" y="2802438"/>
            <a:ext cx="3324526" cy="3317376"/>
          </a:xfrm>
        </p:spPr>
      </p:pic>
    </p:spTree>
    <p:extLst>
      <p:ext uri="{BB962C8B-B14F-4D97-AF65-F5344CB8AC3E}">
        <p14:creationId xmlns:p14="http://schemas.microsoft.com/office/powerpoint/2010/main" val="4198352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Rectangle 7"/>
          <p:cNvSpPr>
            <a:spLocks noGrp="1" noChangeArrowheads="1"/>
          </p:cNvSpPr>
          <p:nvPr>
            <p:ph type="title"/>
          </p:nvPr>
        </p:nvSpPr>
        <p:spPr>
          <a:xfrm>
            <a:off x="756356" y="49700"/>
            <a:ext cx="8311444" cy="923330"/>
          </a:xfrm>
        </p:spPr>
        <p:txBody>
          <a:bodyPr/>
          <a:lstStyle/>
          <a:p>
            <a:r>
              <a:rPr lang="en-US" sz="3000" dirty="0"/>
              <a:t>Engraftment Testing Using S T R:</a:t>
            </a:r>
            <a:br>
              <a:rPr lang="en-US" sz="3000" dirty="0"/>
            </a:br>
            <a:r>
              <a:rPr lang="en-US" sz="3000" dirty="0" err="1"/>
              <a:t>Pretransplant</a:t>
            </a:r>
            <a:r>
              <a:rPr lang="en-US" sz="3000" dirty="0"/>
              <a:t> S T R Informative Analysis (continued)</a:t>
            </a:r>
          </a:p>
        </p:txBody>
      </p:sp>
      <p:sp>
        <p:nvSpPr>
          <p:cNvPr id="30723" name="Rectangle 8"/>
          <p:cNvSpPr>
            <a:spLocks noGrp="1" noChangeArrowheads="1"/>
          </p:cNvSpPr>
          <p:nvPr>
            <p:ph type="body" idx="1"/>
          </p:nvPr>
        </p:nvSpPr>
        <p:spPr>
          <a:xfrm>
            <a:off x="457200" y="1493837"/>
            <a:ext cx="8229600" cy="4525963"/>
          </a:xfrm>
        </p:spPr>
        <p:txBody>
          <a:bodyPr/>
          <a:lstStyle/>
          <a:p>
            <a:r>
              <a:rPr lang="en-US" dirty="0"/>
              <a:t>There are different degrees of </a:t>
            </a:r>
            <a:r>
              <a:rPr lang="en-US" dirty="0" err="1"/>
              <a:t>informativeness</a:t>
            </a:r>
            <a:endParaRPr lang="en-US" dirty="0"/>
          </a:p>
          <a:p>
            <a:r>
              <a:rPr lang="en-US" dirty="0"/>
              <a:t>With the most informative loci, recipient bands or peaks do not overlap</a:t>
            </a:r>
          </a:p>
          <a:p>
            <a:r>
              <a:rPr lang="en-US" dirty="0">
                <a:solidFill>
                  <a:srgbClr val="FF0000"/>
                </a:solidFill>
              </a:rPr>
              <a:t>Stutter </a:t>
            </a:r>
            <a:r>
              <a:rPr lang="en-US" dirty="0"/>
              <a:t>in donor bands or peaks should be avoided as well</a:t>
            </a:r>
          </a:p>
          <a:p>
            <a:pPr lvl="1"/>
            <a:r>
              <a:rPr lang="en-US" dirty="0"/>
              <a:t>Stutter is a technical artifact of the P C R reaction in which a minor product of n-1 repeat units is produced</a:t>
            </a:r>
          </a:p>
        </p:txBody>
      </p:sp>
    </p:spTree>
    <p:extLst>
      <p:ext uri="{BB962C8B-B14F-4D97-AF65-F5344CB8AC3E}">
        <p14:creationId xmlns:p14="http://schemas.microsoft.com/office/powerpoint/2010/main" val="4203382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p:txBody>
          <a:bodyPr/>
          <a:lstStyle/>
          <a:p>
            <a:r>
              <a:rPr lang="en-US" dirty="0"/>
              <a:t>Objectives (continued)</a:t>
            </a:r>
          </a:p>
        </p:txBody>
      </p:sp>
      <p:sp>
        <p:nvSpPr>
          <p:cNvPr id="7171" name="Rectangle 5"/>
          <p:cNvSpPr>
            <a:spLocks noGrp="1" noChangeArrowheads="1"/>
          </p:cNvSpPr>
          <p:nvPr>
            <p:ph idx="1"/>
          </p:nvPr>
        </p:nvSpPr>
        <p:spPr>
          <a:xfrm>
            <a:off x="457200" y="1195349"/>
            <a:ext cx="8001000" cy="2843251"/>
          </a:xfrm>
        </p:spPr>
        <p:txBody>
          <a:bodyPr/>
          <a:lstStyle/>
          <a:p>
            <a:r>
              <a:rPr lang="en-US" dirty="0"/>
              <a:t>Illustrate the use of short tandem repeats (S T R’s) for bone marrow engraftment monitoring. </a:t>
            </a:r>
          </a:p>
          <a:p>
            <a:r>
              <a:rPr lang="en-US" dirty="0"/>
              <a:t>Define </a:t>
            </a:r>
            <a:r>
              <a:rPr lang="en-US" i="1" dirty="0"/>
              <a:t>single-nucleotide polymorphisms.</a:t>
            </a:r>
          </a:p>
          <a:p>
            <a:r>
              <a:rPr lang="en-US" dirty="0"/>
              <a:t>Discuss mitochondrial D N A typing.</a:t>
            </a:r>
          </a:p>
        </p:txBody>
      </p:sp>
    </p:spTree>
    <p:extLst>
      <p:ext uri="{BB962C8B-B14F-4D97-AF65-F5344CB8AC3E}">
        <p14:creationId xmlns:p14="http://schemas.microsoft.com/office/powerpoint/2010/main" val="3296716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7"/>
          <p:cNvSpPr>
            <a:spLocks noGrp="1" noChangeArrowheads="1"/>
          </p:cNvSpPr>
          <p:nvPr>
            <p:ph type="title"/>
          </p:nvPr>
        </p:nvSpPr>
        <p:spPr/>
        <p:txBody>
          <a:bodyPr/>
          <a:lstStyle/>
          <a:p>
            <a:r>
              <a:rPr lang="en-US"/>
              <a:t>Post-Transplant Engraftment Analysis</a:t>
            </a:r>
            <a:endParaRPr lang="en-US" dirty="0"/>
          </a:p>
        </p:txBody>
      </p:sp>
      <p:sp>
        <p:nvSpPr>
          <p:cNvPr id="33795" name="Rectangle 33"/>
          <p:cNvSpPr>
            <a:spLocks noGrp="1" noChangeArrowheads="1"/>
          </p:cNvSpPr>
          <p:nvPr>
            <p:ph idx="1"/>
          </p:nvPr>
        </p:nvSpPr>
        <p:spPr/>
        <p:txBody>
          <a:bodyPr/>
          <a:lstStyle/>
          <a:p>
            <a:pPr marL="346075" indent="0">
              <a:buNone/>
            </a:pPr>
            <a:r>
              <a:rPr lang="en-US" dirty="0"/>
              <a:t>Using informative loci, peak areas (A) are determined in fluorescence units </a:t>
            </a:r>
          </a:p>
          <a:p>
            <a:pPr marL="346075" indent="0">
              <a:buNone/>
            </a:pPr>
            <a:r>
              <a:rPr lang="en-US" dirty="0"/>
              <a:t>A(R) = recipient; A(D) = donor</a:t>
            </a:r>
            <a:endParaRPr lang="en-US" sz="2800" dirty="0"/>
          </a:p>
        </p:txBody>
      </p:sp>
      <p:pic>
        <p:nvPicPr>
          <p:cNvPr id="4" name="Content Placeholder 3" descr="Percent Recipient D N A equal to A(R) over A(R) plus A(D) multiplied by 100"/>
          <p:cNvPicPr>
            <a:picLocks noGrp="1" noChangeAspect="1"/>
          </p:cNvPicPr>
          <p:nvPr>
            <p:ph idx="10"/>
          </p:nvPr>
        </p:nvPicPr>
        <p:blipFill>
          <a:blip r:embed="rId3" cstate="print">
            <a:extLst>
              <a:ext uri="{28A0092B-C50C-407E-A947-70E740481C1C}">
                <a14:useLocalDpi xmlns:a14="http://schemas.microsoft.com/office/drawing/2010/main" val="0"/>
              </a:ext>
            </a:extLst>
          </a:blip>
          <a:stretch>
            <a:fillRect/>
          </a:stretch>
        </p:blipFill>
        <p:spPr>
          <a:xfrm>
            <a:off x="1722120" y="3287268"/>
            <a:ext cx="5699760" cy="816864"/>
          </a:xfrm>
        </p:spPr>
      </p:pic>
      <p:pic>
        <p:nvPicPr>
          <p:cNvPr id="5" name="Content Placeholder 4" descr="Percent Donor D N A equal to A(D) over A(R) plus A(D) multiplied by 100"/>
          <p:cNvPicPr>
            <a:picLocks noGrp="1" noChangeAspect="1"/>
          </p:cNvPicPr>
          <p:nvPr>
            <p:ph idx="11"/>
          </p:nvPr>
        </p:nvPicPr>
        <p:blipFill>
          <a:blip r:embed="rId4" cstate="print">
            <a:extLst>
              <a:ext uri="{28A0092B-C50C-407E-A947-70E740481C1C}">
                <a14:useLocalDpi xmlns:a14="http://schemas.microsoft.com/office/drawing/2010/main" val="0"/>
              </a:ext>
            </a:extLst>
          </a:blip>
          <a:stretch>
            <a:fillRect/>
          </a:stretch>
        </p:blipFill>
        <p:spPr>
          <a:xfrm>
            <a:off x="1947672" y="4888992"/>
            <a:ext cx="5248656" cy="813816"/>
          </a:xfrm>
        </p:spPr>
      </p:pic>
    </p:spTree>
    <p:extLst>
      <p:ext uri="{BB962C8B-B14F-4D97-AF65-F5344CB8AC3E}">
        <p14:creationId xmlns:p14="http://schemas.microsoft.com/office/powerpoint/2010/main" val="1990243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7"/>
          <p:cNvSpPr>
            <a:spLocks noGrp="1" noChangeArrowheads="1"/>
          </p:cNvSpPr>
          <p:nvPr>
            <p:ph type="title"/>
          </p:nvPr>
        </p:nvSpPr>
        <p:spPr/>
        <p:txBody>
          <a:bodyPr/>
          <a:lstStyle/>
          <a:p>
            <a:r>
              <a:rPr lang="en-US" dirty="0"/>
              <a:t>Post-Transplant Engraftment Analysis (continued)</a:t>
            </a:r>
          </a:p>
        </p:txBody>
      </p:sp>
      <p:sp>
        <p:nvSpPr>
          <p:cNvPr id="7" name="Content Placeholder 6"/>
          <p:cNvSpPr>
            <a:spLocks noGrp="1"/>
          </p:cNvSpPr>
          <p:nvPr>
            <p:ph idx="1"/>
          </p:nvPr>
        </p:nvSpPr>
        <p:spPr>
          <a:xfrm>
            <a:off x="457200" y="1195349"/>
            <a:ext cx="8229600" cy="2233651"/>
          </a:xfrm>
        </p:spPr>
        <p:txBody>
          <a:bodyPr/>
          <a:lstStyle/>
          <a:p>
            <a:pPr marL="346075" indent="0">
              <a:buNone/>
            </a:pPr>
            <a:r>
              <a:rPr lang="en-US" dirty="0"/>
              <a:t>Example: Donor and recipient are homozygous for locus L P L</a:t>
            </a:r>
          </a:p>
          <a:p>
            <a:pPr marL="346075" indent="0">
              <a:buNone/>
            </a:pPr>
            <a:r>
              <a:rPr lang="en-US" dirty="0"/>
              <a:t>Recipient peak area:  17,387 fluorescent units</a:t>
            </a:r>
          </a:p>
          <a:p>
            <a:pPr marL="346075" indent="0">
              <a:buNone/>
            </a:pPr>
            <a:r>
              <a:rPr lang="en-US" dirty="0"/>
              <a:t>Donor peak area:        68,751 fluorescent units</a:t>
            </a:r>
            <a:endParaRPr lang="en-US" sz="2400" dirty="0"/>
          </a:p>
        </p:txBody>
      </p:sp>
      <p:pic>
        <p:nvPicPr>
          <p:cNvPr id="4" name="Content Placeholder 3" descr="Percent Recipient D N A equal to 17,387 over (17,387 + 68,751) multiplied by 100 equal to 20 percent Recipient"/>
          <p:cNvPicPr>
            <a:picLocks noGrp="1" noChangeAspect="1"/>
          </p:cNvPicPr>
          <p:nvPr>
            <p:ph idx="10"/>
          </p:nvPr>
        </p:nvPicPr>
        <p:blipFill>
          <a:blip r:embed="rId3" cstate="print">
            <a:extLst>
              <a:ext uri="{28A0092B-C50C-407E-A947-70E740481C1C}">
                <a14:useLocalDpi xmlns:a14="http://schemas.microsoft.com/office/drawing/2010/main" val="0"/>
              </a:ext>
            </a:extLst>
          </a:blip>
          <a:stretch>
            <a:fillRect/>
          </a:stretch>
        </p:blipFill>
        <p:spPr>
          <a:xfrm>
            <a:off x="958596" y="3887724"/>
            <a:ext cx="7226808" cy="682752"/>
          </a:xfrm>
        </p:spPr>
      </p:pic>
      <p:pic>
        <p:nvPicPr>
          <p:cNvPr id="5" name="Content Placeholder 4" descr="Percent Donor D N A equal to 68,751 over (17,387 + 68,751) multiplied by 100 equal to 80 percent Donor"/>
          <p:cNvPicPr>
            <a:picLocks noGrp="1" noChangeAspect="1"/>
          </p:cNvPicPr>
          <p:nvPr>
            <p:ph idx="11"/>
          </p:nvPr>
        </p:nvPicPr>
        <p:blipFill>
          <a:blip r:embed="rId4" cstate="print">
            <a:extLst>
              <a:ext uri="{28A0092B-C50C-407E-A947-70E740481C1C}">
                <a14:useLocalDpi xmlns:a14="http://schemas.microsoft.com/office/drawing/2010/main" val="0"/>
              </a:ext>
            </a:extLst>
          </a:blip>
          <a:stretch>
            <a:fillRect/>
          </a:stretch>
        </p:blipFill>
        <p:spPr>
          <a:xfrm>
            <a:off x="1121664" y="5029200"/>
            <a:ext cx="6900672" cy="682752"/>
          </a:xfrm>
        </p:spPr>
      </p:pic>
    </p:spTree>
    <p:extLst>
      <p:ext uri="{BB962C8B-B14F-4D97-AF65-F5344CB8AC3E}">
        <p14:creationId xmlns:p14="http://schemas.microsoft.com/office/powerpoint/2010/main" val="2957841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3" name="Rectangle 9"/>
          <p:cNvSpPr>
            <a:spLocks noGrp="1" noChangeArrowheads="1"/>
          </p:cNvSpPr>
          <p:nvPr>
            <p:ph type="title"/>
          </p:nvPr>
        </p:nvSpPr>
        <p:spPr/>
        <p:txBody>
          <a:bodyPr/>
          <a:lstStyle/>
          <a:p>
            <a:r>
              <a:rPr lang="en-US"/>
              <a:t>Summary</a:t>
            </a:r>
            <a:endParaRPr lang="en-US" dirty="0"/>
          </a:p>
        </p:txBody>
      </p:sp>
      <p:sp>
        <p:nvSpPr>
          <p:cNvPr id="41987" name="Rectangle 10"/>
          <p:cNvSpPr>
            <a:spLocks noGrp="1" noChangeArrowheads="1"/>
          </p:cNvSpPr>
          <p:nvPr>
            <p:ph type="body" idx="1"/>
          </p:nvPr>
        </p:nvSpPr>
        <p:spPr>
          <a:xfrm>
            <a:off x="457200" y="1195349"/>
            <a:ext cx="8229600" cy="5053051"/>
          </a:xfrm>
        </p:spPr>
        <p:txBody>
          <a:bodyPr/>
          <a:lstStyle/>
          <a:p>
            <a:r>
              <a:rPr lang="en-US" dirty="0"/>
              <a:t>Four types of polymorphisms are used for a variety of purposes in the laboratory: R F L P, V N T R, S T R, and S N P</a:t>
            </a:r>
          </a:p>
          <a:p>
            <a:pPr lvl="1"/>
            <a:r>
              <a:rPr lang="en-US" dirty="0"/>
              <a:t>Polymorphisms are used for human identification and parentage testing</a:t>
            </a:r>
          </a:p>
          <a:p>
            <a:r>
              <a:rPr lang="en-US" dirty="0"/>
              <a:t>S T R alleles (number of repeat units) are easily identified using P C R</a:t>
            </a:r>
          </a:p>
          <a:p>
            <a:r>
              <a:rPr lang="en-US" dirty="0"/>
              <a:t>S T R polymorphisms are used for parentage testing, forensics, and engraftment after allogeneic bone marrow transplants</a:t>
            </a:r>
          </a:p>
        </p:txBody>
      </p:sp>
    </p:spTree>
    <p:extLst>
      <p:ext uri="{BB962C8B-B14F-4D97-AF65-F5344CB8AC3E}">
        <p14:creationId xmlns:p14="http://schemas.microsoft.com/office/powerpoint/2010/main" val="3339553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3" name="Rectangle 9"/>
          <p:cNvSpPr>
            <a:spLocks noGrp="1" noChangeArrowheads="1"/>
          </p:cNvSpPr>
          <p:nvPr>
            <p:ph type="title"/>
          </p:nvPr>
        </p:nvSpPr>
        <p:spPr/>
        <p:txBody>
          <a:bodyPr/>
          <a:lstStyle/>
          <a:p>
            <a:r>
              <a:rPr lang="en-US" dirty="0"/>
              <a:t>Summary (continued_1)</a:t>
            </a:r>
          </a:p>
        </p:txBody>
      </p:sp>
      <p:sp>
        <p:nvSpPr>
          <p:cNvPr id="41987" name="Rectangle 10"/>
          <p:cNvSpPr>
            <a:spLocks noGrp="1" noChangeArrowheads="1"/>
          </p:cNvSpPr>
          <p:nvPr>
            <p:ph type="body" idx="1"/>
          </p:nvPr>
        </p:nvSpPr>
        <p:spPr>
          <a:xfrm>
            <a:off x="457200" y="1195349"/>
            <a:ext cx="8229600" cy="4976851"/>
          </a:xfrm>
        </p:spPr>
        <p:txBody>
          <a:bodyPr/>
          <a:lstStyle/>
          <a:p>
            <a:r>
              <a:rPr lang="en-US" dirty="0"/>
              <a:t>Y-S T R haplotypes are paternally inherited; maternal relatives have the same mitochondrial D N A alleles</a:t>
            </a:r>
          </a:p>
          <a:p>
            <a:r>
              <a:rPr lang="en-US" dirty="0"/>
              <a:t>Mitochondrial types are maternally inherited</a:t>
            </a:r>
          </a:p>
          <a:p>
            <a:r>
              <a:rPr lang="en-US" dirty="0"/>
              <a:t>S N P’s are detected by sequencing, melt-curve analysis, or other methods</a:t>
            </a:r>
          </a:p>
          <a:p>
            <a:r>
              <a:rPr lang="en-US" dirty="0"/>
              <a:t>S N P’s can be used for the same applications as other polymorphisms</a:t>
            </a:r>
          </a:p>
        </p:txBody>
      </p:sp>
    </p:spTree>
    <p:extLst>
      <p:ext uri="{BB962C8B-B14F-4D97-AF65-F5344CB8AC3E}">
        <p14:creationId xmlns:p14="http://schemas.microsoft.com/office/powerpoint/2010/main" val="1580812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p:txBody>
          <a:bodyPr/>
          <a:lstStyle/>
          <a:p>
            <a:r>
              <a:rPr lang="en-US" dirty="0"/>
              <a:t>Summary (continued_2)</a:t>
            </a:r>
          </a:p>
        </p:txBody>
      </p:sp>
      <p:sp>
        <p:nvSpPr>
          <p:cNvPr id="43011" name="Rectangle 5"/>
          <p:cNvSpPr>
            <a:spLocks noGrp="1" noChangeArrowheads="1"/>
          </p:cNvSpPr>
          <p:nvPr>
            <p:ph type="body" idx="1"/>
          </p:nvPr>
        </p:nvSpPr>
        <p:spPr/>
        <p:txBody>
          <a:bodyPr/>
          <a:lstStyle/>
          <a:p>
            <a:r>
              <a:rPr lang="en-US" dirty="0"/>
              <a:t>S T R are used to distinguish donor/recipient cells after allogeneic bone marrow transplant</a:t>
            </a:r>
          </a:p>
        </p:txBody>
      </p:sp>
    </p:spTree>
    <p:extLst>
      <p:ext uri="{BB962C8B-B14F-4D97-AF65-F5344CB8AC3E}">
        <p14:creationId xmlns:p14="http://schemas.microsoft.com/office/powerpoint/2010/main" val="2269670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lstStyle/>
          <a:p>
            <a:r>
              <a:rPr lang="en-US"/>
              <a:t>Polymorphism</a:t>
            </a:r>
            <a:endParaRPr lang="en-US" dirty="0"/>
          </a:p>
        </p:txBody>
      </p:sp>
      <p:sp>
        <p:nvSpPr>
          <p:cNvPr id="8195" name="Rectangle 5"/>
          <p:cNvSpPr>
            <a:spLocks noGrp="1" noChangeArrowheads="1"/>
          </p:cNvSpPr>
          <p:nvPr>
            <p:ph type="body" idx="1"/>
          </p:nvPr>
        </p:nvSpPr>
        <p:spPr/>
        <p:txBody>
          <a:bodyPr/>
          <a:lstStyle/>
          <a:p>
            <a:r>
              <a:rPr lang="en-US" dirty="0"/>
              <a:t>A D N A </a:t>
            </a:r>
            <a:r>
              <a:rPr lang="en-US" dirty="0">
                <a:solidFill>
                  <a:srgbClr val="FF0000"/>
                </a:solidFill>
              </a:rPr>
              <a:t>polymorphism</a:t>
            </a:r>
            <a:r>
              <a:rPr lang="en-US" dirty="0"/>
              <a:t> is a sequence difference compared to a reference standard that is present in at least 1% to 2% of a population</a:t>
            </a:r>
          </a:p>
          <a:p>
            <a:r>
              <a:rPr lang="en-US" dirty="0"/>
              <a:t>Polymorphisms can be single bases or thousands of bases</a:t>
            </a:r>
          </a:p>
          <a:p>
            <a:r>
              <a:rPr lang="en-US" dirty="0"/>
              <a:t>Polymorphisms may or may not have phenotypic effects</a:t>
            </a:r>
          </a:p>
        </p:txBody>
      </p:sp>
    </p:spTree>
    <p:extLst>
      <p:ext uri="{BB962C8B-B14F-4D97-AF65-F5344CB8AC3E}">
        <p14:creationId xmlns:p14="http://schemas.microsoft.com/office/powerpoint/2010/main" val="754651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p:txBody>
          <a:bodyPr/>
          <a:lstStyle/>
          <a:p>
            <a:r>
              <a:rPr lang="en-US" dirty="0"/>
              <a:t>Polymorphic D N A Sequences</a:t>
            </a:r>
          </a:p>
        </p:txBody>
      </p:sp>
      <p:sp>
        <p:nvSpPr>
          <p:cNvPr id="9219" name="Rectangle 5"/>
          <p:cNvSpPr>
            <a:spLocks noGrp="1" noChangeArrowheads="1"/>
          </p:cNvSpPr>
          <p:nvPr>
            <p:ph type="body" idx="1"/>
          </p:nvPr>
        </p:nvSpPr>
        <p:spPr/>
        <p:txBody>
          <a:bodyPr/>
          <a:lstStyle/>
          <a:p>
            <a:r>
              <a:rPr lang="en-US" dirty="0"/>
              <a:t>Polymorphisms are found throughout the genome</a:t>
            </a:r>
          </a:p>
          <a:p>
            <a:r>
              <a:rPr lang="en-US" dirty="0"/>
              <a:t>If the location of a polymorphic sequence is known, it can serve as a landmark or </a:t>
            </a:r>
            <a:r>
              <a:rPr lang="en-US" dirty="0">
                <a:solidFill>
                  <a:srgbClr val="FF0000"/>
                </a:solidFill>
              </a:rPr>
              <a:t>marker </a:t>
            </a:r>
            <a:r>
              <a:rPr lang="en-US" dirty="0"/>
              <a:t>for locating other genes or genetics regions</a:t>
            </a:r>
          </a:p>
          <a:p>
            <a:r>
              <a:rPr lang="en-US" dirty="0"/>
              <a:t>Each polymorphic marker has different versions or </a:t>
            </a:r>
            <a:r>
              <a:rPr lang="en-US" dirty="0">
                <a:solidFill>
                  <a:srgbClr val="FF0000"/>
                </a:solidFill>
              </a:rPr>
              <a:t>alleles</a:t>
            </a:r>
            <a:endParaRPr lang="en-US" dirty="0"/>
          </a:p>
        </p:txBody>
      </p:sp>
    </p:spTree>
    <p:extLst>
      <p:ext uri="{BB962C8B-B14F-4D97-AF65-F5344CB8AC3E}">
        <p14:creationId xmlns:p14="http://schemas.microsoft.com/office/powerpoint/2010/main" val="2514891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p:txBody>
          <a:bodyPr/>
          <a:lstStyle/>
          <a:p>
            <a:r>
              <a:rPr lang="en-US" dirty="0"/>
              <a:t>Types of Polymorphic D N A Sequences</a:t>
            </a:r>
          </a:p>
        </p:txBody>
      </p:sp>
      <p:sp>
        <p:nvSpPr>
          <p:cNvPr id="10243" name="Rectangle 7"/>
          <p:cNvSpPr>
            <a:spLocks noGrp="1" noChangeArrowheads="1"/>
          </p:cNvSpPr>
          <p:nvPr>
            <p:ph type="body" idx="1"/>
          </p:nvPr>
        </p:nvSpPr>
        <p:spPr/>
        <p:txBody>
          <a:bodyPr/>
          <a:lstStyle/>
          <a:p>
            <a:r>
              <a:rPr lang="en-US" dirty="0">
                <a:solidFill>
                  <a:srgbClr val="FF0000"/>
                </a:solidFill>
              </a:rPr>
              <a:t>R F L P</a:t>
            </a:r>
            <a:r>
              <a:rPr lang="en-US" dirty="0"/>
              <a:t>: restriction fragment length polymorphism</a:t>
            </a:r>
          </a:p>
          <a:p>
            <a:r>
              <a:rPr lang="en-US" dirty="0">
                <a:solidFill>
                  <a:srgbClr val="FF0000"/>
                </a:solidFill>
              </a:rPr>
              <a:t>V N T R</a:t>
            </a:r>
            <a:r>
              <a:rPr lang="en-US" dirty="0"/>
              <a:t>: variable-number tandem repeat (8 to &gt;50 base pairs)</a:t>
            </a:r>
          </a:p>
          <a:p>
            <a:r>
              <a:rPr lang="en-US" dirty="0">
                <a:solidFill>
                  <a:srgbClr val="FF0000"/>
                </a:solidFill>
              </a:rPr>
              <a:t>S T R</a:t>
            </a:r>
            <a:r>
              <a:rPr lang="en-US" dirty="0"/>
              <a:t>: short tandem repeat (1 to 8 base pairs)</a:t>
            </a:r>
          </a:p>
          <a:p>
            <a:r>
              <a:rPr lang="en-US" dirty="0">
                <a:solidFill>
                  <a:srgbClr val="FF0000"/>
                </a:solidFill>
              </a:rPr>
              <a:t>S N P</a:t>
            </a:r>
            <a:r>
              <a:rPr lang="en-US" dirty="0"/>
              <a:t>: single-nucleotide polymorphism</a:t>
            </a:r>
          </a:p>
        </p:txBody>
      </p:sp>
    </p:spTree>
    <p:extLst>
      <p:ext uri="{BB962C8B-B14F-4D97-AF65-F5344CB8AC3E}">
        <p14:creationId xmlns:p14="http://schemas.microsoft.com/office/powerpoint/2010/main" val="110727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 name="Rectangle 92"/>
          <p:cNvSpPr>
            <a:spLocks noGrp="1" noChangeArrowheads="1"/>
          </p:cNvSpPr>
          <p:nvPr>
            <p:ph type="title"/>
          </p:nvPr>
        </p:nvSpPr>
        <p:spPr/>
        <p:txBody>
          <a:bodyPr/>
          <a:lstStyle/>
          <a:p>
            <a:r>
              <a:rPr lang="en-US"/>
              <a:t>Restriction Fragment Length Polymorphisms</a:t>
            </a:r>
            <a:endParaRPr lang="en-US" dirty="0"/>
          </a:p>
        </p:txBody>
      </p:sp>
      <p:sp>
        <p:nvSpPr>
          <p:cNvPr id="11267" name="Rectangle 93"/>
          <p:cNvSpPr>
            <a:spLocks noGrp="1" noChangeArrowheads="1"/>
          </p:cNvSpPr>
          <p:nvPr>
            <p:ph idx="1"/>
          </p:nvPr>
        </p:nvSpPr>
        <p:spPr>
          <a:xfrm>
            <a:off x="457200" y="1195349"/>
            <a:ext cx="8229600" cy="1471651"/>
          </a:xfrm>
        </p:spPr>
        <p:txBody>
          <a:bodyPr/>
          <a:lstStyle/>
          <a:p>
            <a:pPr marL="346075" indent="0">
              <a:buNone/>
            </a:pPr>
            <a:r>
              <a:rPr lang="en-US" dirty="0"/>
              <a:t>Restriction fragment sizes are altered by changes in or between enzyme recognition sites</a:t>
            </a:r>
          </a:p>
        </p:txBody>
      </p:sp>
      <p:pic>
        <p:nvPicPr>
          <p:cNvPr id="6" name="Content Placeholder 5" descr="Types of DNA sequence alterations that change restriction fragment lengths. Normal D N A, point mutations, insertions, duplications, and fragment insertion (or deletion) are shown."/>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2525279" y="2774781"/>
            <a:ext cx="4093441" cy="3397419"/>
          </a:xfrm>
        </p:spPr>
      </p:pic>
    </p:spTree>
    <p:extLst>
      <p:ext uri="{BB962C8B-B14F-4D97-AF65-F5344CB8AC3E}">
        <p14:creationId xmlns:p14="http://schemas.microsoft.com/office/powerpoint/2010/main" val="489897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6" name="Rectangle 94"/>
          <p:cNvSpPr>
            <a:spLocks noGrp="1" noChangeArrowheads="1"/>
          </p:cNvSpPr>
          <p:nvPr>
            <p:ph type="title"/>
          </p:nvPr>
        </p:nvSpPr>
        <p:spPr>
          <a:xfrm>
            <a:off x="756356" y="-14760"/>
            <a:ext cx="8235244" cy="1089529"/>
          </a:xfrm>
        </p:spPr>
        <p:txBody>
          <a:bodyPr/>
          <a:lstStyle/>
          <a:p>
            <a:r>
              <a:rPr lang="en-US" dirty="0"/>
              <a:t>Restriction Fragment Length Polymorphisms (continued_1)</a:t>
            </a:r>
          </a:p>
        </p:txBody>
      </p:sp>
      <p:sp>
        <p:nvSpPr>
          <p:cNvPr id="12291" name="Rectangle 95"/>
          <p:cNvSpPr>
            <a:spLocks noGrp="1" noChangeArrowheads="1"/>
          </p:cNvSpPr>
          <p:nvPr>
            <p:ph idx="1"/>
          </p:nvPr>
        </p:nvSpPr>
        <p:spPr>
          <a:xfrm>
            <a:off x="457200" y="1195349"/>
            <a:ext cx="8229600" cy="1090651"/>
          </a:xfrm>
        </p:spPr>
        <p:txBody>
          <a:bodyPr/>
          <a:lstStyle/>
          <a:p>
            <a:pPr marL="346075" indent="0">
              <a:buNone/>
            </a:pPr>
            <a:r>
              <a:rPr lang="en-US" dirty="0"/>
              <a:t>The presence of an R F L P is inferred from changes in fragment sizes</a:t>
            </a:r>
          </a:p>
        </p:txBody>
      </p:sp>
      <p:pic>
        <p:nvPicPr>
          <p:cNvPr id="5" name="Content Placeholder 4" descr="A linear piece of D N A with two polymorphic Bgl 2 restriction enzyme sites yield different fragment sizes."/>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2509994" y="2514600"/>
            <a:ext cx="4124011" cy="3605213"/>
          </a:xfrm>
        </p:spPr>
      </p:pic>
    </p:spTree>
    <p:extLst>
      <p:ext uri="{BB962C8B-B14F-4D97-AF65-F5344CB8AC3E}">
        <p14:creationId xmlns:p14="http://schemas.microsoft.com/office/powerpoint/2010/main" val="153959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1" name="Rectangle 11" descr="Two different genetic regions, or loci, are shown, locus A and locus B. There are several versions or alleles of each locus. The father is heterozygous at locus A and homozygous at locus B. The alleles in the child will be a combination of one allele from each parent."/>
          <p:cNvSpPr>
            <a:spLocks noGrp="1" noChangeArrowheads="1"/>
          </p:cNvSpPr>
          <p:nvPr>
            <p:ph type="title"/>
          </p:nvPr>
        </p:nvSpPr>
        <p:spPr>
          <a:xfrm>
            <a:off x="756356" y="-14760"/>
            <a:ext cx="8235244" cy="1089529"/>
          </a:xfrm>
        </p:spPr>
        <p:txBody>
          <a:bodyPr/>
          <a:lstStyle/>
          <a:p>
            <a:r>
              <a:rPr lang="en-US" dirty="0"/>
              <a:t>Restriction Fragment Length Polymorphisms (continued_2)</a:t>
            </a:r>
          </a:p>
        </p:txBody>
      </p:sp>
      <p:sp>
        <p:nvSpPr>
          <p:cNvPr id="13315" name="Rectangle 12" descr="Two different genetic regions, or loci, are shown, locus A and locus B. There are several versions or alleles of each locus. The father is heterozygous at locus A and homozygous at locus B. The alleles in the child will be a combination of one allele from each parent."/>
          <p:cNvSpPr>
            <a:spLocks noGrp="1" noChangeArrowheads="1"/>
          </p:cNvSpPr>
          <p:nvPr>
            <p:ph idx="1"/>
          </p:nvPr>
        </p:nvSpPr>
        <p:spPr>
          <a:xfrm>
            <a:off x="457200" y="1195349"/>
            <a:ext cx="8229600" cy="1700251"/>
          </a:xfrm>
        </p:spPr>
        <p:txBody>
          <a:bodyPr/>
          <a:lstStyle/>
          <a:p>
            <a:r>
              <a:rPr lang="en-US" dirty="0"/>
              <a:t>R F L P genotypes are inherited</a:t>
            </a:r>
          </a:p>
          <a:p>
            <a:r>
              <a:rPr lang="en-US" dirty="0"/>
              <a:t>For each locus, one allele is inherited from each parent</a:t>
            </a:r>
          </a:p>
        </p:txBody>
      </p:sp>
      <p:pic>
        <p:nvPicPr>
          <p:cNvPr id="6" name="Content Placeholder 5" descr="Two different genetic regions, or loci, are shown, locus A and locus B. There are several versions or alleles of each locus. The father is heterozygous at locus A and homozygous at locus B. The alleles in the child will be a combination of one allele from each parent."/>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2793899" y="3200400"/>
            <a:ext cx="3556201" cy="3069050"/>
          </a:xfrm>
        </p:spPr>
      </p:pic>
    </p:spTree>
    <p:extLst>
      <p:ext uri="{BB962C8B-B14F-4D97-AF65-F5344CB8AC3E}">
        <p14:creationId xmlns:p14="http://schemas.microsoft.com/office/powerpoint/2010/main" val="954238557"/>
      </p:ext>
    </p:extLst>
  </p:cSld>
  <p:clrMapOvr>
    <a:masterClrMapping/>
  </p:clrMapOvr>
</p:sld>
</file>

<file path=ppt/theme/theme1.xml><?xml version="1.0" encoding="utf-8"?>
<a:theme xmlns:a="http://schemas.openxmlformats.org/drawingml/2006/main" name="Office Theme">
  <a:themeElements>
    <a:clrScheme name="FAD Nursing">
      <a:dk1>
        <a:srgbClr val="737373"/>
      </a:dk1>
      <a:lt1>
        <a:sysClr val="window" lastClr="FFFFFF"/>
      </a:lt1>
      <a:dk2>
        <a:srgbClr val="28805C"/>
      </a:dk2>
      <a:lt2>
        <a:srgbClr val="FFFFFF"/>
      </a:lt2>
      <a:accent1>
        <a:srgbClr val="28805C"/>
      </a:accent1>
      <a:accent2>
        <a:srgbClr val="737373"/>
      </a:accent2>
      <a:accent3>
        <a:srgbClr val="D99C21"/>
      </a:accent3>
      <a:accent4>
        <a:srgbClr val="C00000"/>
      </a:accent4>
      <a:accent5>
        <a:srgbClr val="BFBFBF"/>
      </a:accent5>
      <a:accent6>
        <a:srgbClr val="C2EC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8" id="{91B66E46-3F3C-49C2-9025-2800839DEA96}" vid="{348BD038-7B76-4A48-9886-575F33252E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88135b7f-3fab-49b6-8009-71309f2107a8">F.A. Davis</Category>
    <v7hm xmlns="88135b7f-3fab-49b6-8009-71309f2107a8" xsi:nil="true"/>
    <Tertiary_x0020_Category xmlns="88135b7f-3fab-49b6-8009-71309f2107a8" xsi:nil="true"/>
    <Sub_x002d_Category xmlns="88135b7f-3fab-49b6-8009-71309f2107a8">FAD PowerPoint Presentations</Sub_x002d_Category>
    <SortOrder xmlns="88135b7f-3fab-49b6-8009-71309f2107a8"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D074F316A9D19642AFB347C36D63796C" ma:contentTypeVersion="5" ma:contentTypeDescription="Create a new document." ma:contentTypeScope="" ma:versionID="cad381adda5b2ce407c58584fcfb8d10">
  <xsd:schema xmlns:xsd="http://www.w3.org/2001/XMLSchema" xmlns:xs="http://www.w3.org/2001/XMLSchema" xmlns:p="http://schemas.microsoft.com/office/2006/metadata/properties" xmlns:ns2="71d46e88-8733-4645-9284-85cf006978cc" xmlns:ns3="88135b7f-3fab-49b6-8009-71309f2107a8" targetNamespace="http://schemas.microsoft.com/office/2006/metadata/properties" ma:root="true" ma:fieldsID="8417b20f22cd2cb04f08b6ff97a2b690" ns2:_="" ns3:_="">
    <xsd:import namespace="71d46e88-8733-4645-9284-85cf006978cc"/>
    <xsd:import namespace="88135b7f-3fab-49b6-8009-71309f2107a8"/>
    <xsd:element name="properties">
      <xsd:complexType>
        <xsd:sequence>
          <xsd:element name="documentManagement">
            <xsd:complexType>
              <xsd:all>
                <xsd:element ref="ns2:_dlc_DocId" minOccurs="0"/>
                <xsd:element ref="ns2:_dlc_DocIdUrl" minOccurs="0"/>
                <xsd:element ref="ns2:_dlc_DocIdPersistId" minOccurs="0"/>
                <xsd:element ref="ns3:Category" minOccurs="0"/>
                <xsd:element ref="ns3:Sub_x002d_Category" minOccurs="0"/>
                <xsd:element ref="ns3:SortOrder" minOccurs="0"/>
                <xsd:element ref="ns3:v7hm" minOccurs="0"/>
                <xsd:element ref="ns3:Tertiary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d46e88-8733-4645-9284-85cf006978c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8135b7f-3fab-49b6-8009-71309f2107a8" elementFormDefault="qualified">
    <xsd:import namespace="http://schemas.microsoft.com/office/2006/documentManagement/types"/>
    <xsd:import namespace="http://schemas.microsoft.com/office/infopath/2007/PartnerControls"/>
    <xsd:element name="Category" ma:index="11" nillable="true" ma:displayName="Category" ma:format="Dropdown" ma:internalName="Category">
      <xsd:simpleType>
        <xsd:union memberTypes="dms:Text">
          <xsd:simpleType>
            <xsd:restriction base="dms:Choice">
              <xsd:enumeration value="Additional Images"/>
              <xsd:enumeration value="DavisAdvantage"/>
              <xsd:enumeration value="DavisEdge"/>
              <xsd:enumeration value="DavisForward - internal use only"/>
              <xsd:enumeration value="DavisPlus"/>
              <xsd:enumeration value="Dental Care Decisions"/>
              <xsd:enumeration value="Dosage Calc"/>
              <xsd:enumeration value="F.A. Davis"/>
              <xsd:enumeration value="Fitness Decisions"/>
              <xsd:enumeration value="Kines in Action"/>
              <xsd:enumeration value="Medical Coding Lab"/>
              <xsd:enumeration value="Medical Language Lab"/>
              <xsd:enumeration value="Tabers"/>
            </xsd:restriction>
          </xsd:simpleType>
        </xsd:union>
      </xsd:simpleType>
    </xsd:element>
    <xsd:element name="Sub_x002d_Category" ma:index="12" nillable="true" ma:displayName="Sub-Category" ma:format="Dropdown" ma:internalName="Sub_x002d_Category">
      <xsd:simpleType>
        <xsd:union memberTypes="dms:Text">
          <xsd:simpleType>
            <xsd:restriction base="dms:Choice">
              <xsd:enumeration value="Branding Guide (attachment)"/>
              <xsd:enumeration value="DA Logos"/>
              <xsd:enumeration value="DA Powerpoint Presentation"/>
              <xsd:enumeration value="DC Logo"/>
              <xsd:enumeration value="DC Powerpoint Presentation"/>
              <xsd:enumeration value="DCD Logo"/>
              <xsd:enumeration value="DCD Powerpoint Presentation"/>
              <xsd:enumeration value="DE Logos"/>
              <xsd:enumeration value="DE Powerpoint Presentation"/>
              <xsd:enumeration value="DF Logo"/>
              <xsd:enumeration value="DF Powerpoint Presentation"/>
              <xsd:enumeration value="DP Homepage image"/>
              <xsd:enumeration value="DP Logo"/>
              <xsd:enumeration value="Electronic Devices"/>
              <xsd:enumeration value="FAD Digital Logos"/>
              <xsd:enumeration value="FAD Powerpiont Presentations"/>
              <xsd:enumeration value="FAD Print Logos"/>
              <xsd:enumeration value="FD Logo"/>
              <xsd:enumeration value="FD Powerpoint Presentation"/>
              <xsd:enumeration value="KIA Logo"/>
              <xsd:enumeration value="KIA Powerpoint Presentation"/>
              <xsd:enumeration value="MCL Logo"/>
              <xsd:enumeration value="MCL Powerpoint Presentation"/>
              <xsd:enumeration value="MLL 2.0 Logo"/>
              <xsd:enumeration value="MLL Logo"/>
              <xsd:enumeration value="MLL Powerpoint Presentation"/>
              <xsd:enumeration value="MTC Logo"/>
              <xsd:enumeration value="Taber’s 22"/>
              <xsd:enumeration value="Taber’s 22 with tagline"/>
              <xsd:enumeration value="Tabers Logo"/>
              <xsd:enumeration value="Tabers.com Homepage screen"/>
              <xsd:enumeration value="Useful Images"/>
            </xsd:restriction>
          </xsd:simpleType>
        </xsd:union>
      </xsd:simpleType>
    </xsd:element>
    <xsd:element name="SortOrder" ma:index="13" nillable="true" ma:displayName="SortOrder" ma:internalName="SortOrder">
      <xsd:simpleType>
        <xsd:restriction base="dms:Number"/>
      </xsd:simpleType>
    </xsd:element>
    <xsd:element name="v7hm" ma:index="14" nillable="true" ma:displayName="Tert" ma:internalName="v7hm">
      <xsd:simpleType>
        <xsd:restriction base="dms:Number"/>
      </xsd:simpleType>
    </xsd:element>
    <xsd:element name="Tertiary_x0020_Category" ma:index="15" nillable="true" ma:displayName="Tertiary Category" ma:internalName="Tertiary_x0020_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C939C3-7EE7-4FC7-818E-985D0213E860}">
  <ds:schemaRefs>
    <ds:schemaRef ds:uri="http://purl.org/dc/elements/1.1/"/>
    <ds:schemaRef ds:uri="http://schemas.openxmlformats.org/package/2006/metadata/core-properties"/>
    <ds:schemaRef ds:uri="http://schemas.microsoft.com/office/infopath/2007/PartnerControls"/>
    <ds:schemaRef ds:uri="88135b7f-3fab-49b6-8009-71309f2107a8"/>
    <ds:schemaRef ds:uri="http://purl.org/dc/terms/"/>
    <ds:schemaRef ds:uri="http://www.w3.org/XML/1998/namespace"/>
    <ds:schemaRef ds:uri="http://schemas.microsoft.com/office/2006/documentManagement/types"/>
    <ds:schemaRef ds:uri="71d46e88-8733-4645-9284-85cf006978cc"/>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DE28C97C-1C07-4631-B50A-E80D18B785BB}">
  <ds:schemaRefs>
    <ds:schemaRef ds:uri="http://schemas.microsoft.com/sharepoint/events"/>
  </ds:schemaRefs>
</ds:datastoreItem>
</file>

<file path=customXml/itemProps3.xml><?xml version="1.0" encoding="utf-8"?>
<ds:datastoreItem xmlns:ds="http://schemas.openxmlformats.org/officeDocument/2006/customXml" ds:itemID="{523EB0E3-5915-4E57-8F39-28F926E76D4B}">
  <ds:schemaRefs>
    <ds:schemaRef ds:uri="http://schemas.microsoft.com/sharepoint/v3/contenttype/forms"/>
  </ds:schemaRefs>
</ds:datastoreItem>
</file>

<file path=customXml/itemProps4.xml><?xml version="1.0" encoding="utf-8"?>
<ds:datastoreItem xmlns:ds="http://schemas.openxmlformats.org/officeDocument/2006/customXml" ds:itemID="{B8860857-213E-449D-9D68-31992611CF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d46e88-8733-4645-9284-85cf006978cc"/>
    <ds:schemaRef ds:uri="88135b7f-3fab-49b6-8009-71309f2107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FAD_Nursing_Template_Sample</Template>
  <TotalTime>1307</TotalTime>
  <Words>2250</Words>
  <Application>Microsoft Office PowerPoint</Application>
  <PresentationFormat>On-screen Show (4:3)</PresentationFormat>
  <Paragraphs>240</Paragraphs>
  <Slides>34</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Symbol</vt:lpstr>
      <vt:lpstr>Times New Roman</vt:lpstr>
      <vt:lpstr>Webdings</vt:lpstr>
      <vt:lpstr>Wingdings</vt:lpstr>
      <vt:lpstr>Office Theme</vt:lpstr>
      <vt:lpstr> </vt:lpstr>
      <vt:lpstr>Objectives</vt:lpstr>
      <vt:lpstr>Objectives (continued)</vt:lpstr>
      <vt:lpstr>Polymorphism</vt:lpstr>
      <vt:lpstr>Polymorphic D N A Sequences</vt:lpstr>
      <vt:lpstr>Types of Polymorphic D N A Sequences</vt:lpstr>
      <vt:lpstr>Restriction Fragment Length Polymorphisms</vt:lpstr>
      <vt:lpstr>Restriction Fragment Length Polymorphisms (continued_1)</vt:lpstr>
      <vt:lpstr>Restriction Fragment Length Polymorphisms (continued_2)</vt:lpstr>
      <vt:lpstr>Parentage Testing by R F L P</vt:lpstr>
      <vt:lpstr>Evidence Testing by R F L P</vt:lpstr>
      <vt:lpstr>Short Tandem Repeat (S T R) Polymorphisms</vt:lpstr>
      <vt:lpstr>Short Tandem Repeat (S T R) Polymorphisms (continued)</vt:lpstr>
      <vt:lpstr>S T R by Multiplex P C R</vt:lpstr>
      <vt:lpstr>Amelogenin Locus, HUMAMEL</vt:lpstr>
      <vt:lpstr>Amelogenin Locus, HUMAMEL (continued)</vt:lpstr>
      <vt:lpstr>Analysis of S T R by P C R-C G E</vt:lpstr>
      <vt:lpstr>S T R and Parentage Testing</vt:lpstr>
      <vt:lpstr>Parentage Testing by S T R-P C R</vt:lpstr>
      <vt:lpstr>Forensic Testing by S T R-P C R</vt:lpstr>
      <vt:lpstr>Matching Probability of S T R Genotypes in Subpopulations</vt:lpstr>
      <vt:lpstr>S T R Polymorphisms: Y-S T R</vt:lpstr>
      <vt:lpstr>Mitochondrial D N A Polymorphisms</vt:lpstr>
      <vt:lpstr>Mitochondrial D N A Polymorphisms (continued)</vt:lpstr>
      <vt:lpstr>Single-Nucleotide Polymorphisms (S N P’s)</vt:lpstr>
      <vt:lpstr>S N P Haplotypes</vt:lpstr>
      <vt:lpstr>Engraftment Testing Using S T R</vt:lpstr>
      <vt:lpstr>Engraftment Testing Using S T R: Pretransplant S T R Informative Analysis</vt:lpstr>
      <vt:lpstr>Engraftment Testing Using S T R: Pretransplant S T R Informative Analysis (continued)</vt:lpstr>
      <vt:lpstr>Post-Transplant Engraftment Analysis</vt:lpstr>
      <vt:lpstr>Post-Transplant Engraftment Analysis (continued)</vt:lpstr>
      <vt:lpstr>Summary</vt:lpstr>
      <vt:lpstr>Summary (continued_1)</vt:lpstr>
      <vt:lpstr>Summary (continued_2)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DNA Polymorphisms and Human Identification</dc:title>
  <dc:creator>Buckingham</dc:creator>
  <cp:lastModifiedBy>Jennifer Hastings</cp:lastModifiedBy>
  <cp:revision>486</cp:revision>
  <dcterms:created xsi:type="dcterms:W3CDTF">2019-02-28T04:09:41Z</dcterms:created>
  <dcterms:modified xsi:type="dcterms:W3CDTF">2019-03-29T17:59:25Z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0x010100D074F316A9D19642AFB347C36D63796C</vt:lpwstr>
  </property>
  <property fmtid="{D5CDD505-2E9C-101B-9397-08002B2CF9AE}" pid="3" name="_dlc_DocIdItemGuid">
    <vt:lpwstr>647463b2-28f5-46c6-8d1e-a6b9b2370ab9</vt:lpwstr>
  </property>
  <property fmtid="{D5CDD505-2E9C-101B-9397-08002B2CF9AE}" pid="4" name="Category">
    <vt:lpwstr>.F.A. Davis</vt:lpwstr>
  </property>
  <property fmtid="{D5CDD505-2E9C-101B-9397-08002B2CF9AE}" pid="5" name="v7hm">
    <vt:lpwstr/>
  </property>
  <property fmtid="{D5CDD505-2E9C-101B-9397-08002B2CF9AE}" pid="6" name="Sub-Category">
    <vt:lpwstr>FAD Powerpiont Presentations</vt:lpwstr>
  </property>
  <property fmtid="{D5CDD505-2E9C-101B-9397-08002B2CF9AE}" pid="7" name="SortOrder">
    <vt:lpwstr/>
  </property>
  <property fmtid="{D5CDD505-2E9C-101B-9397-08002B2CF9AE}" pid="8" name="_dlc_DocId">
    <vt:lpwstr>HESUHV4WET5P-708-25</vt:lpwstr>
  </property>
  <property fmtid="{D5CDD505-2E9C-101B-9397-08002B2CF9AE}" pid="9" name="_dlc_DocIdUrl">
    <vt:lpwstr>http://portal.fadavis.com/marketing/_layouts/15/DocIdRedir.aspx?ID=HESUHV4WET5P-708-25, HESUHV4WET5P-708-25</vt:lpwstr>
  </property>
  <property fmtid="{D5CDD505-2E9C-101B-9397-08002B2CF9AE}" pid="10" name="Tertiary Category">
    <vt:lpwstr/>
  </property>
</Properties>
</file>