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7"/>
  </p:notesMasterIdLst>
  <p:handoutMasterIdLst>
    <p:handoutMasterId r:id="rId38"/>
  </p:handoutMasterIdLst>
  <p:sldIdLst>
    <p:sldId id="309" r:id="rId6"/>
    <p:sldId id="311" r:id="rId7"/>
    <p:sldId id="338" r:id="rId8"/>
    <p:sldId id="344" r:id="rId9"/>
    <p:sldId id="313" r:id="rId10"/>
    <p:sldId id="314" r:id="rId11"/>
    <p:sldId id="339" r:id="rId12"/>
    <p:sldId id="315" r:id="rId13"/>
    <p:sldId id="316" r:id="rId14"/>
    <p:sldId id="317" r:id="rId15"/>
    <p:sldId id="318" r:id="rId16"/>
    <p:sldId id="319" r:id="rId17"/>
    <p:sldId id="320" r:id="rId18"/>
    <p:sldId id="321" r:id="rId19"/>
    <p:sldId id="322" r:id="rId20"/>
    <p:sldId id="341" r:id="rId21"/>
    <p:sldId id="324" r:id="rId22"/>
    <p:sldId id="325" r:id="rId23"/>
    <p:sldId id="326" r:id="rId24"/>
    <p:sldId id="327" r:id="rId25"/>
    <p:sldId id="328" r:id="rId26"/>
    <p:sldId id="329" r:id="rId27"/>
    <p:sldId id="330" r:id="rId28"/>
    <p:sldId id="331" r:id="rId29"/>
    <p:sldId id="342" r:id="rId30"/>
    <p:sldId id="333" r:id="rId31"/>
    <p:sldId id="334" r:id="rId32"/>
    <p:sldId id="335" r:id="rId33"/>
    <p:sldId id="343" r:id="rId34"/>
    <p:sldId id="337" r:id="rId35"/>
    <p:sldId id="340"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 userDrawn="1">
          <p15:clr>
            <a:srgbClr val="A4A3A4"/>
          </p15:clr>
        </p15:guide>
        <p15:guide id="2" pos="2880" userDrawn="1">
          <p15:clr>
            <a:srgbClr val="A4A3A4"/>
          </p15:clr>
        </p15:guide>
        <p15:guide id="3" orient="horz" pos="1008">
          <p15:clr>
            <a:srgbClr val="A4A3A4"/>
          </p15:clr>
        </p15:guide>
        <p15:guide id="4" pos="5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05C"/>
    <a:srgbClr val="CC3300"/>
    <a:srgbClr val="737373"/>
    <a:srgbClr val="D99C21"/>
    <a:srgbClr val="5858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75" autoAdjust="0"/>
  </p:normalViewPr>
  <p:slideViewPr>
    <p:cSldViewPr>
      <p:cViewPr varScale="1">
        <p:scale>
          <a:sx n="67" d="100"/>
          <a:sy n="67" d="100"/>
        </p:scale>
        <p:origin x="72" y="720"/>
      </p:cViewPr>
      <p:guideLst>
        <p:guide orient="horz" pos="864"/>
        <p:guide pos="2880"/>
        <p:guide orient="horz" pos="1008"/>
        <p:guide pos="57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44"/>
    </p:cViewPr>
  </p:sorterViewPr>
  <p:notesViewPr>
    <p:cSldViewPr>
      <p:cViewPr varScale="1">
        <p:scale>
          <a:sx n="57" d="100"/>
          <a:sy n="57" d="100"/>
        </p:scale>
        <p:origin x="169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61E734-30F1-456B-8B88-B517BAE0A233}" type="datetimeFigureOut">
              <a:rPr lang="en-US" smtClean="0"/>
              <a:t>3/29/2019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D1CF74-1493-46D2-9CFB-D9771BD399B9}" type="slidenum">
              <a:rPr lang="en-US" smtClean="0"/>
              <a:t>‹#›</a:t>
            </a:fld>
            <a:endParaRPr lang="en-US"/>
          </a:p>
        </p:txBody>
      </p:sp>
    </p:spTree>
    <p:extLst>
      <p:ext uri="{BB962C8B-B14F-4D97-AF65-F5344CB8AC3E}">
        <p14:creationId xmlns:p14="http://schemas.microsoft.com/office/powerpoint/2010/main" val="4233874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6A6551-8743-415C-B8DC-7E8D559D5B4C}" type="datetimeFigureOut">
              <a:rPr lang="en-US" smtClean="0"/>
              <a:t>3/29/2019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E3FD1-3D53-424A-A1AD-A3C30BC928DB}" type="slidenum">
              <a:rPr lang="en-US" smtClean="0"/>
              <a:t>‹#›</a:t>
            </a:fld>
            <a:endParaRPr lang="en-US"/>
          </a:p>
        </p:txBody>
      </p:sp>
    </p:spTree>
    <p:extLst>
      <p:ext uri="{BB962C8B-B14F-4D97-AF65-F5344CB8AC3E}">
        <p14:creationId xmlns:p14="http://schemas.microsoft.com/office/powerpoint/2010/main" val="2207289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FE3FD1-3D53-424A-A1AD-A3C30BC928DB}" type="slidenum">
              <a:rPr lang="en-US" smtClean="0"/>
              <a:t>1</a:t>
            </a:fld>
            <a:endParaRPr lang="en-US"/>
          </a:p>
        </p:txBody>
      </p:sp>
    </p:spTree>
    <p:extLst>
      <p:ext uri="{BB962C8B-B14F-4D97-AF65-F5344CB8AC3E}">
        <p14:creationId xmlns:p14="http://schemas.microsoft.com/office/powerpoint/2010/main" val="356362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The purpose of internal controls is to monitor proper nucleic acid isolation, amplification, and detection.</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234CA1-7828-4AC3-B823-886A932E63E4}" type="slidenum">
              <a:rPr lang="en-US" altLang="en-US"/>
              <a:pPr eaLnBrk="1" hangingPunct="1"/>
              <a:t>11</a:t>
            </a:fld>
            <a:endParaRPr lang="en-US" altLang="en-US" dirty="0"/>
          </a:p>
        </p:txBody>
      </p:sp>
    </p:spTree>
    <p:extLst>
      <p:ext uri="{BB962C8B-B14F-4D97-AF65-F5344CB8AC3E}">
        <p14:creationId xmlns:p14="http://schemas.microsoft.com/office/powerpoint/2010/main" val="1550595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False positives may occur due to the sensitivity and robust nature of nucleic acid–amplification methods. D N A or RNA from organisms that are no longer viable may be detected for a time after treatment. The minimum presence of organisms may not be clinically significant but may be detectable by amplification methods.</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F6F4A4D-CAAD-4F8A-9C50-9F958201E8F6}" type="slidenum">
              <a:rPr lang="en-US" altLang="en-US"/>
              <a:pPr eaLnBrk="1" hangingPunct="1"/>
              <a:t>12</a:t>
            </a:fld>
            <a:endParaRPr lang="en-US" altLang="en-US" dirty="0"/>
          </a:p>
        </p:txBody>
      </p:sp>
    </p:spTree>
    <p:extLst>
      <p:ext uri="{BB962C8B-B14F-4D97-AF65-F5344CB8AC3E}">
        <p14:creationId xmlns:p14="http://schemas.microsoft.com/office/powerpoint/2010/main" val="2210911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Internal controls aid in detecting and finding the reason for or source of the false-negative results.</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9C622A8-252F-4A75-A6EF-3B54B69C7999}" type="slidenum">
              <a:rPr lang="en-US" altLang="en-US"/>
              <a:pPr eaLnBrk="1" hangingPunct="1"/>
              <a:t>13</a:t>
            </a:fld>
            <a:endParaRPr lang="en-US" altLang="en-US" dirty="0"/>
          </a:p>
        </p:txBody>
      </p:sp>
    </p:spTree>
    <p:extLst>
      <p:ext uri="{BB962C8B-B14F-4D97-AF65-F5344CB8AC3E}">
        <p14:creationId xmlns:p14="http://schemas.microsoft.com/office/powerpoint/2010/main" val="104771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Viruses can be difficult to culture and may be hazardous to the laboratory scientist. Amplification methods decrease the time of detection as well as exposure to viral pathogens.</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349DDE-FC54-444F-9DDE-30D03D15C986}" type="slidenum">
              <a:rPr lang="en-US" altLang="en-US"/>
              <a:pPr eaLnBrk="1" hangingPunct="1"/>
              <a:t>14</a:t>
            </a:fld>
            <a:endParaRPr lang="en-US" altLang="en-US" dirty="0"/>
          </a:p>
        </p:txBody>
      </p:sp>
    </p:spTree>
    <p:extLst>
      <p:ext uri="{BB962C8B-B14F-4D97-AF65-F5344CB8AC3E}">
        <p14:creationId xmlns:p14="http://schemas.microsoft.com/office/powerpoint/2010/main" val="2503547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t-BR" dirty="0"/>
              <a:t>qP C R measurements that</a:t>
            </a:r>
            <a:r>
              <a:rPr lang="pt-BR" baseline="0" dirty="0"/>
              <a:t> differ by less then 0.3 cycles are considered equivalent. (</a:t>
            </a:r>
            <a:r>
              <a:rPr lang="pt-BR" dirty="0"/>
              <a:t>Cobb BR, Vaks JE, Do T, Vilchez RA. </a:t>
            </a:r>
            <a:r>
              <a:rPr lang="en-US" dirty="0"/>
              <a:t>Evolution in the sensitivity of quantitative HIV-1 viral load tests. </a:t>
            </a:r>
            <a:r>
              <a:rPr lang="en-US" i="1" dirty="0"/>
              <a:t>J Clin Virology.</a:t>
            </a:r>
            <a:r>
              <a:rPr lang="en-US" dirty="0"/>
              <a:t> 2001;582:S77–S82.)</a:t>
            </a:r>
            <a:endParaRPr lang="en-US" alt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349DDE-FC54-444F-9DDE-30D03D15C986}" type="slidenum">
              <a:rPr lang="en-US" altLang="en-US"/>
              <a:pPr eaLnBrk="1" hangingPunct="1"/>
              <a:t>15</a:t>
            </a:fld>
            <a:endParaRPr lang="en-US" altLang="en-US" dirty="0"/>
          </a:p>
        </p:txBody>
      </p:sp>
    </p:spTree>
    <p:extLst>
      <p:ext uri="{BB962C8B-B14F-4D97-AF65-F5344CB8AC3E}">
        <p14:creationId xmlns:p14="http://schemas.microsoft.com/office/powerpoint/2010/main" val="1020991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BFFB921-F05B-48E6-A559-F95A111E441C}" type="slidenum">
              <a:rPr lang="en-US" altLang="en-US"/>
              <a:pPr eaLnBrk="1" hangingPunct="1"/>
              <a:t>17</a:t>
            </a:fld>
            <a:endParaRPr lang="en-US" altLang="en-US" dirty="0"/>
          </a:p>
        </p:txBody>
      </p:sp>
    </p:spTree>
    <p:extLst>
      <p:ext uri="{BB962C8B-B14F-4D97-AF65-F5344CB8AC3E}">
        <p14:creationId xmlns:p14="http://schemas.microsoft.com/office/powerpoint/2010/main" val="3814738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Antimicrobial agents are designed to counter the growth and survival requirements of target organisms.</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87F05DD-1EE3-4B44-8F05-6408E6BC2B83}" type="slidenum">
              <a:rPr lang="en-US" altLang="en-US"/>
              <a:pPr eaLnBrk="1" hangingPunct="1"/>
              <a:t>18</a:t>
            </a:fld>
            <a:endParaRPr lang="en-US" altLang="en-US" dirty="0"/>
          </a:p>
        </p:txBody>
      </p:sp>
    </p:spTree>
    <p:extLst>
      <p:ext uri="{BB962C8B-B14F-4D97-AF65-F5344CB8AC3E}">
        <p14:creationId xmlns:p14="http://schemas.microsoft.com/office/powerpoint/2010/main" val="3298357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Organisms react to antimicrobial agents through generation/selection of genetic changes or acquisition of plasmids carrying resistance genes, such as enzymes that inactivate therapeutic agents.</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B1C500-240B-4816-9CDA-F90E6B174518}" type="slidenum">
              <a:rPr lang="en-US" altLang="en-US"/>
              <a:pPr eaLnBrk="1" hangingPunct="1"/>
              <a:t>19</a:t>
            </a:fld>
            <a:endParaRPr lang="en-US" altLang="en-US" dirty="0"/>
          </a:p>
        </p:txBody>
      </p:sp>
    </p:spTree>
    <p:extLst>
      <p:ext uri="{BB962C8B-B14F-4D97-AF65-F5344CB8AC3E}">
        <p14:creationId xmlns:p14="http://schemas.microsoft.com/office/powerpoint/2010/main" val="617667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650B58-45A9-4BB5-8C6E-2C85CD22FD0E}" type="slidenum">
              <a:rPr lang="en-US" altLang="en-US"/>
              <a:pPr eaLnBrk="1" hangingPunct="1"/>
              <a:t>20</a:t>
            </a:fld>
            <a:endParaRPr lang="en-US" altLang="en-US" dirty="0"/>
          </a:p>
        </p:txBody>
      </p:sp>
    </p:spTree>
    <p:extLst>
      <p:ext uri="{BB962C8B-B14F-4D97-AF65-F5344CB8AC3E}">
        <p14:creationId xmlns:p14="http://schemas.microsoft.com/office/powerpoint/2010/main" val="2881091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Nucleic acid analysis detects and identifies new resistance factors. Matrix-assisted laser desorption/ionization (MALDI) may also be used to detect the peptide products of enzymatic resistance.</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3C8D2-E116-45EF-8D00-C3E8BC480922}" type="slidenum">
              <a:rPr lang="en-US" altLang="en-US"/>
              <a:pPr eaLnBrk="1" hangingPunct="1"/>
              <a:t>21</a:t>
            </a:fld>
            <a:endParaRPr lang="en-US" altLang="en-US" dirty="0"/>
          </a:p>
        </p:txBody>
      </p:sp>
    </p:spTree>
    <p:extLst>
      <p:ext uri="{BB962C8B-B14F-4D97-AF65-F5344CB8AC3E}">
        <p14:creationId xmlns:p14="http://schemas.microsoft.com/office/powerpoint/2010/main" val="2892632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3FD1CFD-2C3B-450F-9A5A-1A8593087325}" type="slidenum">
              <a:rPr lang="en-US" altLang="en-US"/>
              <a:pPr eaLnBrk="1" hangingPunct="1"/>
              <a:t>2</a:t>
            </a:fld>
            <a:endParaRPr lang="en-US" altLang="en-US" dirty="0"/>
          </a:p>
        </p:txBody>
      </p:sp>
    </p:spTree>
    <p:extLst>
      <p:ext uri="{BB962C8B-B14F-4D97-AF65-F5344CB8AC3E}">
        <p14:creationId xmlns:p14="http://schemas.microsoft.com/office/powerpoint/2010/main" val="297788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Molecular epidemiology is applied to the identification and source of pathogenic microorganisms in specific locations or populations.</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8AC131-EB85-4630-82B3-B494243E4C53}" type="slidenum">
              <a:rPr lang="en-US" altLang="en-US"/>
              <a:pPr eaLnBrk="1" hangingPunct="1"/>
              <a:t>22</a:t>
            </a:fld>
            <a:endParaRPr lang="en-US" altLang="en-US" dirty="0"/>
          </a:p>
        </p:txBody>
      </p:sp>
    </p:spTree>
    <p:extLst>
      <p:ext uri="{BB962C8B-B14F-4D97-AF65-F5344CB8AC3E}">
        <p14:creationId xmlns:p14="http://schemas.microsoft.com/office/powerpoint/2010/main" val="39978473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5AC3161-434F-4682-B0CA-85D5533AE9E2}" type="slidenum">
              <a:rPr lang="en-US" altLang="en-US"/>
              <a:pPr eaLnBrk="1" hangingPunct="1"/>
              <a:t>23</a:t>
            </a:fld>
            <a:endParaRPr lang="en-US" altLang="en-US" dirty="0"/>
          </a:p>
        </p:txBody>
      </p:sp>
    </p:spTree>
    <p:extLst>
      <p:ext uri="{BB962C8B-B14F-4D97-AF65-F5344CB8AC3E}">
        <p14:creationId xmlns:p14="http://schemas.microsoft.com/office/powerpoint/2010/main" val="36479923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Digestion of genomic D N A of cultured organisms with restriction enzymes and resolution by P F G E will produce unique band patterns. Changes are counted as the gain or loss of bands compared with the reference (outbreak) strain.</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E6456EB-EC71-4BA3-A898-364927C12215}" type="slidenum">
              <a:rPr lang="en-US" altLang="en-US"/>
              <a:pPr eaLnBrk="1" hangingPunct="1"/>
              <a:t>24</a:t>
            </a:fld>
            <a:endParaRPr lang="en-US" altLang="en-US" dirty="0"/>
          </a:p>
        </p:txBody>
      </p:sp>
    </p:spTree>
    <p:extLst>
      <p:ext uri="{BB962C8B-B14F-4D97-AF65-F5344CB8AC3E}">
        <p14:creationId xmlns:p14="http://schemas.microsoft.com/office/powerpoint/2010/main" val="23476823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R A P D is another comparative method to compare test strains to reference or outbreak strains. Differences in band patterns indicate differences in strains. The band patterns produced by this method are often complex and may be difficult to interpret.</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1009AD-10E9-4801-8E7C-265273FD57FD}" type="slidenum">
              <a:rPr lang="en-US" altLang="en-US"/>
              <a:pPr eaLnBrk="1" hangingPunct="1"/>
              <a:t>26</a:t>
            </a:fld>
            <a:endParaRPr lang="en-US" altLang="en-US" dirty="0"/>
          </a:p>
        </p:txBody>
      </p:sp>
    </p:spTree>
    <p:extLst>
      <p:ext uri="{BB962C8B-B14F-4D97-AF65-F5344CB8AC3E}">
        <p14:creationId xmlns:p14="http://schemas.microsoft.com/office/powerpoint/2010/main" val="2186087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Amplification from repetitive elements reveals differences in sizes of unique sequences between the elements. The unknown strain is strain B.</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64EE705-45C5-4991-BBCD-F685E5311695}" type="slidenum">
              <a:rPr lang="en-US" altLang="en-US"/>
              <a:pPr eaLnBrk="1" hangingPunct="1"/>
              <a:t>27</a:t>
            </a:fld>
            <a:endParaRPr lang="en-US" altLang="en-US" dirty="0"/>
          </a:p>
        </p:txBody>
      </p:sp>
    </p:spTree>
    <p:extLst>
      <p:ext uri="{BB962C8B-B14F-4D97-AF65-F5344CB8AC3E}">
        <p14:creationId xmlns:p14="http://schemas.microsoft.com/office/powerpoint/2010/main" val="11311115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Various methods have been developed for epidemiological analyses. The choice of method will depend on the organisms to be tested and the available sample.</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D6F3D3-C7AA-4B57-BB7C-2CB9839400CE}" type="slidenum">
              <a:rPr lang="en-US" altLang="en-US"/>
              <a:pPr eaLnBrk="1" hangingPunct="1"/>
              <a:t>28</a:t>
            </a:fld>
            <a:endParaRPr lang="en-US" altLang="en-US" dirty="0"/>
          </a:p>
        </p:txBody>
      </p:sp>
    </p:spTree>
    <p:extLst>
      <p:ext uri="{BB962C8B-B14F-4D97-AF65-F5344CB8AC3E}">
        <p14:creationId xmlns:p14="http://schemas.microsoft.com/office/powerpoint/2010/main" val="35682909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00CFDE1-4F9F-421D-AC64-038A8CEFBDD3}" type="slidenum">
              <a:rPr lang="en-US" altLang="en-US"/>
              <a:pPr eaLnBrk="1" hangingPunct="1"/>
              <a:t>30</a:t>
            </a:fld>
            <a:endParaRPr lang="en-US" altLang="en-US" dirty="0"/>
          </a:p>
        </p:txBody>
      </p:sp>
    </p:spTree>
    <p:extLst>
      <p:ext uri="{BB962C8B-B14F-4D97-AF65-F5344CB8AC3E}">
        <p14:creationId xmlns:p14="http://schemas.microsoft.com/office/powerpoint/2010/main" val="10133898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00CFDE1-4F9F-421D-AC64-038A8CEFBDD3}" type="slidenum">
              <a:rPr lang="en-US" altLang="en-US"/>
              <a:pPr eaLnBrk="1" hangingPunct="1"/>
              <a:t>31</a:t>
            </a:fld>
            <a:endParaRPr lang="en-US" altLang="en-US" dirty="0"/>
          </a:p>
        </p:txBody>
      </p:sp>
    </p:spTree>
    <p:extLst>
      <p:ext uri="{BB962C8B-B14F-4D97-AF65-F5344CB8AC3E}">
        <p14:creationId xmlns:p14="http://schemas.microsoft.com/office/powerpoint/2010/main" val="2749220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3FD1CFD-2C3B-450F-9A5A-1A8593087325}" type="slidenum">
              <a:rPr lang="en-US" altLang="en-US"/>
              <a:pPr eaLnBrk="1" hangingPunct="1"/>
              <a:t>3</a:t>
            </a:fld>
            <a:endParaRPr lang="en-US" altLang="en-US" dirty="0"/>
          </a:p>
        </p:txBody>
      </p:sp>
    </p:spTree>
    <p:extLst>
      <p:ext uri="{BB962C8B-B14F-4D97-AF65-F5344CB8AC3E}">
        <p14:creationId xmlns:p14="http://schemas.microsoft.com/office/powerpoint/2010/main" val="4224191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DAA85F8-398F-4FCD-A357-6F5DF4B5A129}" type="slidenum">
              <a:rPr lang="en-US" altLang="en-US"/>
              <a:pPr eaLnBrk="1" hangingPunct="1"/>
              <a:t>5</a:t>
            </a:fld>
            <a:endParaRPr lang="en-US" altLang="en-US" dirty="0"/>
          </a:p>
        </p:txBody>
      </p:sp>
    </p:spTree>
    <p:extLst>
      <p:ext uri="{BB962C8B-B14F-4D97-AF65-F5344CB8AC3E}">
        <p14:creationId xmlns:p14="http://schemas.microsoft.com/office/powerpoint/2010/main" val="2390369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1921D50-995B-4C2E-953B-AC6EFD19AC7F}" type="slidenum">
              <a:rPr lang="en-US" altLang="en-US"/>
              <a:pPr eaLnBrk="1" hangingPunct="1"/>
              <a:t>6</a:t>
            </a:fld>
            <a:endParaRPr lang="en-US" altLang="en-US" dirty="0"/>
          </a:p>
        </p:txBody>
      </p:sp>
    </p:spTree>
    <p:extLst>
      <p:ext uri="{BB962C8B-B14F-4D97-AF65-F5344CB8AC3E}">
        <p14:creationId xmlns:p14="http://schemas.microsoft.com/office/powerpoint/2010/main" val="1394322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1921D50-995B-4C2E-953B-AC6EFD19AC7F}" type="slidenum">
              <a:rPr lang="en-US" altLang="en-US"/>
              <a:pPr eaLnBrk="1" hangingPunct="1"/>
              <a:t>7</a:t>
            </a:fld>
            <a:endParaRPr lang="en-US" altLang="en-US" dirty="0"/>
          </a:p>
        </p:txBody>
      </p:sp>
    </p:spTree>
    <p:extLst>
      <p:ext uri="{BB962C8B-B14F-4D97-AF65-F5344CB8AC3E}">
        <p14:creationId xmlns:p14="http://schemas.microsoft.com/office/powerpoint/2010/main" val="1564423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5033F4-27F9-480D-9EF8-B70172C9C658}" type="slidenum">
              <a:rPr lang="en-US" altLang="en-US"/>
              <a:pPr eaLnBrk="1" hangingPunct="1"/>
              <a:t>8</a:t>
            </a:fld>
            <a:endParaRPr lang="en-US" altLang="en-US" dirty="0"/>
          </a:p>
        </p:txBody>
      </p:sp>
    </p:spTree>
    <p:extLst>
      <p:ext uri="{BB962C8B-B14F-4D97-AF65-F5344CB8AC3E}">
        <p14:creationId xmlns:p14="http://schemas.microsoft.com/office/powerpoint/2010/main" val="1527825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Sequences in microorganisms may be common or nonspecific (A), specific to related variants (C), or type-specific (B).  Screening tests may use (C) or even (A) to detect the presence of flora, whereas (B) would likely be used to confirm the presence of a target organism.</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1203654-9BD8-400F-8FEF-ADA1380A07AA}" type="slidenum">
              <a:rPr lang="en-US" altLang="en-US"/>
              <a:pPr eaLnBrk="1" hangingPunct="1"/>
              <a:t>9</a:t>
            </a:fld>
            <a:endParaRPr lang="en-US" altLang="en-US" dirty="0"/>
          </a:p>
        </p:txBody>
      </p:sp>
    </p:spTree>
    <p:extLst>
      <p:ext uri="{BB962C8B-B14F-4D97-AF65-F5344CB8AC3E}">
        <p14:creationId xmlns:p14="http://schemas.microsoft.com/office/powerpoint/2010/main" val="1975429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1203654-9BD8-400F-8FEF-ADA1380A07AA}" type="slidenum">
              <a:rPr lang="en-US" altLang="en-US"/>
              <a:pPr eaLnBrk="1" hangingPunct="1"/>
              <a:t>10</a:t>
            </a:fld>
            <a:endParaRPr lang="en-US" altLang="en-US" dirty="0"/>
          </a:p>
        </p:txBody>
      </p:sp>
    </p:spTree>
    <p:extLst>
      <p:ext uri="{BB962C8B-B14F-4D97-AF65-F5344CB8AC3E}">
        <p14:creationId xmlns:p14="http://schemas.microsoft.com/office/powerpoint/2010/main" val="256487269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spTree>
      <p:nvGrpSpPr>
        <p:cNvPr id="1" name=""/>
        <p:cNvGrpSpPr/>
        <p:nvPr/>
      </p:nvGrpSpPr>
      <p:grpSpPr>
        <a:xfrm>
          <a:off x="0" y="0"/>
          <a:ext cx="0" cy="0"/>
          <a:chOff x="0" y="0"/>
          <a:chExt cx="0" cy="0"/>
        </a:xfrm>
      </p:grpSpPr>
      <p:sp>
        <p:nvSpPr>
          <p:cNvPr id="13" name="Picture Placeholder 11"/>
          <p:cNvSpPr>
            <a:spLocks noGrp="1"/>
          </p:cNvSpPr>
          <p:nvPr>
            <p:ph type="pic" sz="quarter" idx="13" hasCustomPrompt="1"/>
          </p:nvPr>
        </p:nvSpPr>
        <p:spPr>
          <a:xfrm>
            <a:off x="2689302" y="228600"/>
            <a:ext cx="3733800" cy="4267200"/>
          </a:xfrm>
        </p:spPr>
        <p:txBody>
          <a:bodyPr rtlCol="0">
            <a:normAutofit/>
          </a:bodyPr>
          <a:lstStyle>
            <a:lvl1pPr>
              <a:defRPr/>
            </a:lvl1pPr>
          </a:lstStyle>
          <a:p>
            <a:pPr lvl="0"/>
            <a:r>
              <a:rPr lang="en-US" noProof="0" dirty="0"/>
              <a:t>Click icon to add cover image</a:t>
            </a:r>
          </a:p>
        </p:txBody>
      </p:sp>
      <p:sp>
        <p:nvSpPr>
          <p:cNvPr id="14" name="Rectangle 13"/>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0"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5" name="Straight Connector 4"/>
          <p:cNvCxnSpPr/>
          <p:nvPr/>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4"/>
          <a:stretch>
            <a:fillRect/>
          </a:stretch>
        </p:blipFill>
        <p:spPr>
          <a:xfrm>
            <a:off x="0" y="6426743"/>
            <a:ext cx="9169400" cy="48773"/>
          </a:xfrm>
          <a:prstGeom prst="rect">
            <a:avLst/>
          </a:prstGeom>
        </p:spPr>
      </p:pic>
    </p:spTree>
    <p:extLst>
      <p:ext uri="{BB962C8B-B14F-4D97-AF65-F5344CB8AC3E}">
        <p14:creationId xmlns:p14="http://schemas.microsoft.com/office/powerpoint/2010/main" val="2659551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None/>
              <a:defRPr sz="3200"/>
            </a:lvl1pPr>
          </a:lstStyle>
          <a:p>
            <a:pPr lvl="0"/>
            <a:r>
              <a:rPr lang="en-US"/>
              <a:t>Click to edit Master text styles</a:t>
            </a:r>
          </a:p>
        </p:txBody>
      </p:sp>
      <p:sp>
        <p:nvSpPr>
          <p:cNvPr id="3" name="Content Placeholder 2"/>
          <p:cNvSpPr>
            <a:spLocks noGrp="1"/>
          </p:cNvSpPr>
          <p:nvPr>
            <p:ph idx="1"/>
          </p:nvPr>
        </p:nvSpPr>
        <p:spPr>
          <a:xfrm>
            <a:off x="457200" y="1741449"/>
            <a:ext cx="8229600" cy="19161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idx="12"/>
          </p:nvPr>
        </p:nvSpPr>
        <p:spPr>
          <a:xfrm>
            <a:off x="457200" y="3886200"/>
            <a:ext cx="8229600" cy="20050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178941078"/>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None/>
              <a:defRPr sz="3200"/>
            </a:lvl1pPr>
          </a:lstStyle>
          <a:p>
            <a:pPr lvl="0"/>
            <a:r>
              <a:rPr lang="en-US"/>
              <a:t>Click to edit Master text styles</a:t>
            </a:r>
          </a:p>
        </p:txBody>
      </p:sp>
      <p:sp>
        <p:nvSpPr>
          <p:cNvPr id="3" name="Content Placeholder 2"/>
          <p:cNvSpPr>
            <a:spLocks noGrp="1"/>
          </p:cNvSpPr>
          <p:nvPr>
            <p:ph idx="1"/>
          </p:nvPr>
        </p:nvSpPr>
        <p:spPr>
          <a:xfrm>
            <a:off x="457200" y="1741449"/>
            <a:ext cx="8229600" cy="10779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2"/>
          </p:nvPr>
        </p:nvSpPr>
        <p:spPr>
          <a:xfrm>
            <a:off x="457200" y="2971801"/>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Content Placeholder 2"/>
          <p:cNvSpPr>
            <a:spLocks noGrp="1"/>
          </p:cNvSpPr>
          <p:nvPr>
            <p:ph idx="13"/>
          </p:nvPr>
        </p:nvSpPr>
        <p:spPr>
          <a:xfrm>
            <a:off x="457200" y="4495802"/>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881309590"/>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idx="1"/>
          </p:nvPr>
        </p:nvSpPr>
        <p:spPr>
          <a:xfrm>
            <a:off x="457200" y="1218935"/>
            <a:ext cx="8229600" cy="10779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2"/>
          </p:nvPr>
        </p:nvSpPr>
        <p:spPr>
          <a:xfrm>
            <a:off x="457200" y="2449287"/>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
        <p:nvSpPr>
          <p:cNvPr id="7" name="Content Placeholder 2"/>
          <p:cNvSpPr>
            <a:spLocks noGrp="1"/>
          </p:cNvSpPr>
          <p:nvPr>
            <p:ph idx="13"/>
          </p:nvPr>
        </p:nvSpPr>
        <p:spPr>
          <a:xfrm>
            <a:off x="457200" y="3973288"/>
            <a:ext cx="8229600" cy="13716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Content Placeholder 2"/>
          <p:cNvSpPr>
            <a:spLocks noGrp="1"/>
          </p:cNvSpPr>
          <p:nvPr>
            <p:ph idx="14"/>
          </p:nvPr>
        </p:nvSpPr>
        <p:spPr>
          <a:xfrm>
            <a:off x="457200" y="5450114"/>
            <a:ext cx="8229600" cy="798286"/>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674617486"/>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Bulleted Lists">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56356" y="1143001"/>
            <a:ext cx="4038600" cy="4191000"/>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5023556" y="1143000"/>
            <a:ext cx="4038600" cy="4191001"/>
          </a:xfrm>
        </p:spPr>
        <p:txBody>
          <a:bodyPr>
            <a:normAutofit/>
          </a:bodyPr>
          <a:lstStyle>
            <a:lvl1pPr marL="282575" indent="-282575">
              <a:defRPr lang="en-US" sz="2800" kern="2000" dirty="0" smtClean="0">
                <a:solidFill>
                  <a:schemeClr val="tx1">
                    <a:lumMod val="75000"/>
                  </a:schemeClr>
                </a:solidFill>
                <a:latin typeface="+mn-lt"/>
                <a:ea typeface="+mn-ea"/>
                <a:cs typeface="+mn-cs"/>
              </a:defRPr>
            </a:lvl1pPr>
            <a:lvl2pPr marL="511175" indent="-220663">
              <a:defRPr lang="en-US" sz="2400" kern="1200" dirty="0" smtClean="0">
                <a:solidFill>
                  <a:schemeClr val="tx1">
                    <a:lumMod val="75000"/>
                  </a:schemeClr>
                </a:solidFill>
                <a:latin typeface="+mn-lt"/>
                <a:ea typeface="+mn-ea"/>
                <a:cs typeface="+mn-cs"/>
              </a:defRPr>
            </a:lvl2pPr>
            <a:lvl3pPr marL="804863" indent="-293688">
              <a:defRPr lang="en-US" sz="2000" kern="1200" baseline="0" dirty="0" smtClean="0">
                <a:solidFill>
                  <a:schemeClr val="tx1">
                    <a:lumMod val="75000"/>
                  </a:schemeClr>
                </a:solidFill>
                <a:latin typeface="+mn-lt"/>
                <a:ea typeface="+mn-ea"/>
                <a:cs typeface="+mn-cs"/>
              </a:defRPr>
            </a:lvl3pPr>
            <a:lvl4pPr marL="1089025" indent="-285750">
              <a:buFont typeface="Wingdings" panose="05000000000000000000" pitchFamily="2" charset="2"/>
              <a:buChar char="§"/>
              <a:defRPr lang="en-US" sz="1800" kern="1200" dirty="0" smtClean="0">
                <a:solidFill>
                  <a:schemeClr val="tx1">
                    <a:lumMod val="75000"/>
                  </a:schemeClr>
                </a:solidFill>
                <a:latin typeface="+mn-lt"/>
                <a:ea typeface="+mn-ea"/>
                <a:cs typeface="+mn-cs"/>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idx="13"/>
          </p:nvPr>
        </p:nvSpPr>
        <p:spPr>
          <a:xfrm>
            <a:off x="762000" y="5486400"/>
            <a:ext cx="8229600" cy="761998"/>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59034639"/>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Bulleted Lists">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56356" y="1143000"/>
            <a:ext cx="4038600" cy="4525963"/>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5023556" y="1143000"/>
            <a:ext cx="4038600" cy="4525963"/>
          </a:xfrm>
        </p:spPr>
        <p:txBody>
          <a:bodyPr>
            <a:normAutofit/>
          </a:bodyPr>
          <a:lstStyle>
            <a:lvl1pPr marL="282575" indent="-282575">
              <a:defRPr lang="en-US" sz="2800" kern="2000" dirty="0" smtClean="0">
                <a:solidFill>
                  <a:schemeClr val="tx1">
                    <a:lumMod val="75000"/>
                  </a:schemeClr>
                </a:solidFill>
                <a:latin typeface="+mn-lt"/>
                <a:ea typeface="+mn-ea"/>
                <a:cs typeface="+mn-cs"/>
              </a:defRPr>
            </a:lvl1pPr>
            <a:lvl2pPr marL="511175" indent="-220663">
              <a:defRPr lang="en-US" sz="2400" kern="1200" dirty="0" smtClean="0">
                <a:solidFill>
                  <a:schemeClr val="tx1">
                    <a:lumMod val="75000"/>
                  </a:schemeClr>
                </a:solidFill>
                <a:latin typeface="+mn-lt"/>
                <a:ea typeface="+mn-ea"/>
                <a:cs typeface="+mn-cs"/>
              </a:defRPr>
            </a:lvl2pPr>
            <a:lvl3pPr marL="804863" indent="-293688">
              <a:defRPr lang="en-US" sz="2000" kern="1200" baseline="0" dirty="0" smtClean="0">
                <a:solidFill>
                  <a:schemeClr val="tx1">
                    <a:lumMod val="75000"/>
                  </a:schemeClr>
                </a:solidFill>
                <a:latin typeface="+mn-lt"/>
                <a:ea typeface="+mn-ea"/>
                <a:cs typeface="+mn-cs"/>
              </a:defRPr>
            </a:lvl3pPr>
            <a:lvl4pPr marL="1089025" indent="-285750">
              <a:buFont typeface="Wingdings" panose="05000000000000000000" pitchFamily="2" charset="2"/>
              <a:buChar char="§"/>
              <a:defRPr lang="en-US" sz="1800" kern="1200" dirty="0" smtClean="0">
                <a:solidFill>
                  <a:schemeClr val="tx1">
                    <a:lumMod val="75000"/>
                  </a:schemeClr>
                </a:solidFill>
                <a:latin typeface="+mn-lt"/>
                <a:ea typeface="+mn-ea"/>
                <a:cs typeface="+mn-cs"/>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747304010"/>
      </p:ext>
    </p:extLst>
  </p:cSld>
  <p:clrMapOvr>
    <a:masterClrMapping/>
  </p:clrMapOvr>
  <p:extLst mod="1">
    <p:ext uri="{DCECCB84-F9BA-43D5-87BE-67443E8EF086}">
      <p15:sldGuideLst xmlns:p15="http://schemas.microsoft.com/office/powerpoint/2012/main">
        <p15:guide id="1" orient="horz" pos="1008">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Bulleted Lists with Heads">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Text Placeholder 3"/>
          <p:cNvSpPr>
            <a:spLocks noGrp="1"/>
          </p:cNvSpPr>
          <p:nvPr>
            <p:ph type="body" sz="quarter" idx="15" hasCustomPrompt="1"/>
          </p:nvPr>
        </p:nvSpPr>
        <p:spPr>
          <a:xfrm>
            <a:off x="755650" y="1173163"/>
            <a:ext cx="4044950" cy="639762"/>
          </a:xfrm>
        </p:spPr>
        <p:txBody>
          <a:bodyPr/>
          <a:lstStyle>
            <a:lvl1pPr marL="0" indent="0">
              <a:buNone/>
              <a:defRPr sz="2800" b="1"/>
            </a:lvl1pPr>
          </a:lstStyle>
          <a:p>
            <a:pPr lvl="0"/>
            <a:r>
              <a:rPr lang="en-US" dirty="0"/>
              <a:t>Click to add text</a:t>
            </a:r>
          </a:p>
        </p:txBody>
      </p:sp>
      <p:sp>
        <p:nvSpPr>
          <p:cNvPr id="7" name="Content Placeholder 6"/>
          <p:cNvSpPr>
            <a:spLocks noGrp="1"/>
          </p:cNvSpPr>
          <p:nvPr>
            <p:ph sz="quarter" idx="16"/>
          </p:nvPr>
        </p:nvSpPr>
        <p:spPr>
          <a:xfrm>
            <a:off x="755650" y="1901825"/>
            <a:ext cx="4044950" cy="3962400"/>
          </a:xfrm>
        </p:spPr>
        <p:txBody>
          <a:bodyPr/>
          <a:lstStyle>
            <a:lvl1pPr marL="237744">
              <a:defRPr sz="2800"/>
            </a:lvl1pPr>
            <a:lvl2pPr marL="457200" indent="-219456">
              <a:defRPr sz="2400"/>
            </a:lvl2pPr>
            <a:lvl3pPr marL="685800" indent="-237744">
              <a:defRPr sz="2000"/>
            </a:lvl3pPr>
          </a:lstStyle>
          <a:p>
            <a:pPr lvl="0"/>
            <a:r>
              <a:rPr lang="en-US"/>
              <a:t>Click to edit Master text styles</a:t>
            </a:r>
          </a:p>
          <a:p>
            <a:pPr lvl="1"/>
            <a:r>
              <a:rPr lang="en-US"/>
              <a:t>Second level</a:t>
            </a:r>
          </a:p>
          <a:p>
            <a:pPr lvl="2"/>
            <a:r>
              <a:rPr lang="en-US"/>
              <a:t>Third level</a:t>
            </a:r>
          </a:p>
        </p:txBody>
      </p:sp>
      <p:sp>
        <p:nvSpPr>
          <p:cNvPr id="10" name="Text Placeholder 9"/>
          <p:cNvSpPr>
            <a:spLocks noGrp="1"/>
          </p:cNvSpPr>
          <p:nvPr>
            <p:ph type="body" sz="quarter" idx="17" hasCustomPrompt="1"/>
          </p:nvPr>
        </p:nvSpPr>
        <p:spPr>
          <a:xfrm>
            <a:off x="4953000" y="1181100"/>
            <a:ext cx="4038600" cy="660400"/>
          </a:xfrm>
        </p:spPr>
        <p:txBody>
          <a:bodyPr/>
          <a:lstStyle>
            <a:lvl1pPr marL="0" indent="0">
              <a:buNone/>
              <a:defRPr sz="2800" b="1"/>
            </a:lvl1pPr>
          </a:lstStyle>
          <a:p>
            <a:pPr lvl="0"/>
            <a:r>
              <a:rPr lang="en-US" dirty="0"/>
              <a:t>Click to add text</a:t>
            </a:r>
          </a:p>
        </p:txBody>
      </p:sp>
      <p:sp>
        <p:nvSpPr>
          <p:cNvPr id="13" name="Content Placeholder 12"/>
          <p:cNvSpPr>
            <a:spLocks noGrp="1"/>
          </p:cNvSpPr>
          <p:nvPr>
            <p:ph sz="quarter" idx="18"/>
          </p:nvPr>
        </p:nvSpPr>
        <p:spPr>
          <a:xfrm>
            <a:off x="4953000" y="1901825"/>
            <a:ext cx="4038600" cy="3962400"/>
          </a:xfrm>
        </p:spPr>
        <p:txBody>
          <a:bodyPr/>
          <a:lstStyle>
            <a:lvl1pPr marL="237744" indent="-274320">
              <a:defRPr sz="2800"/>
            </a:lvl1pPr>
            <a:lvl2pPr marL="457200" indent="-219456">
              <a:defRPr sz="2400"/>
            </a:lvl2pPr>
            <a:lvl3pPr marL="685800" indent="-237744">
              <a:defRPr sz="20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38424730"/>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ulleted List and Figure">
    <p:spTree>
      <p:nvGrpSpPr>
        <p:cNvPr id="1" name=""/>
        <p:cNvGrpSpPr/>
        <p:nvPr/>
      </p:nvGrpSpPr>
      <p:grpSpPr>
        <a:xfrm>
          <a:off x="0" y="0"/>
          <a:ext cx="0" cy="0"/>
          <a:chOff x="0" y="0"/>
          <a:chExt cx="0" cy="0"/>
        </a:xfrm>
      </p:grpSpPr>
      <p:sp>
        <p:nvSpPr>
          <p:cNvPr id="6"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3" name="Content Placeholder 2"/>
          <p:cNvSpPr>
            <a:spLocks noGrp="1"/>
          </p:cNvSpPr>
          <p:nvPr>
            <p:ph sz="half" idx="1"/>
          </p:nvPr>
        </p:nvSpPr>
        <p:spPr>
          <a:xfrm>
            <a:off x="762000" y="1219200"/>
            <a:ext cx="4038600" cy="4525963"/>
          </a:xfrm>
        </p:spPr>
        <p:txBody>
          <a:bodyPr>
            <a:normAutofit/>
          </a:bodyPr>
          <a:lstStyle>
            <a:lvl1pPr marL="290513" indent="-290513">
              <a:defRPr sz="2800">
                <a:solidFill>
                  <a:schemeClr val="tx1">
                    <a:lumMod val="75000"/>
                  </a:schemeClr>
                </a:solidFill>
              </a:defRPr>
            </a:lvl1pPr>
            <a:lvl2pPr marL="512763" indent="-222250">
              <a:defRPr sz="2400">
                <a:solidFill>
                  <a:schemeClr val="tx1">
                    <a:lumMod val="75000"/>
                  </a:schemeClr>
                </a:solidFill>
              </a:defRPr>
            </a:lvl2pPr>
            <a:lvl3pPr marL="803275" indent="-290513">
              <a:tabLst>
                <a:tab pos="803275" algn="l"/>
                <a:tab pos="858838" algn="l"/>
              </a:tabLst>
              <a:defRPr sz="2000">
                <a:solidFill>
                  <a:schemeClr val="tx1">
                    <a:lumMod val="75000"/>
                  </a:schemeClr>
                </a:solidFill>
              </a:defRPr>
            </a:lvl3pPr>
            <a:lvl4pPr marL="1081088" indent="-277813">
              <a:buFont typeface="Wingdings" panose="05000000000000000000" pitchFamily="2" charset="2"/>
              <a:buChar char="§"/>
              <a:defRPr sz="1800">
                <a:solidFill>
                  <a:schemeClr val="tx1">
                    <a:lumMod val="75000"/>
                  </a:schemeClr>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Picture Placeholder 6"/>
          <p:cNvSpPr>
            <a:spLocks noGrp="1"/>
          </p:cNvSpPr>
          <p:nvPr>
            <p:ph type="pic" sz="quarter" idx="12"/>
          </p:nvPr>
        </p:nvSpPr>
        <p:spPr>
          <a:xfrm>
            <a:off x="4953000" y="1219200"/>
            <a:ext cx="3733800" cy="4526280"/>
          </a:xfrm>
        </p:spPr>
        <p:txBody>
          <a:bodyPr rtlCol="0">
            <a:normAutofit/>
          </a:bodyPr>
          <a:lstStyle/>
          <a:p>
            <a:pPr lvl="0"/>
            <a:r>
              <a:rPr lang="en-US" noProof="0"/>
              <a:t>Click icon to add picture</a:t>
            </a:r>
            <a:endParaRPr lang="en-US" noProof="0" dirty="0"/>
          </a:p>
        </p:txBody>
      </p:sp>
    </p:spTree>
    <p:extLst>
      <p:ext uri="{BB962C8B-B14F-4D97-AF65-F5344CB8AC3E}">
        <p14:creationId xmlns:p14="http://schemas.microsoft.com/office/powerpoint/2010/main" val="275367672"/>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Fig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7" name="Picture Placeholder 6"/>
          <p:cNvSpPr>
            <a:spLocks noGrp="1"/>
          </p:cNvSpPr>
          <p:nvPr>
            <p:ph type="pic" sz="quarter" idx="13"/>
          </p:nvPr>
        </p:nvSpPr>
        <p:spPr>
          <a:xfrm>
            <a:off x="762000" y="1326995"/>
            <a:ext cx="3505200" cy="4540405"/>
          </a:xfrm>
        </p:spPr>
        <p:txBody>
          <a:bodyPr rtlCol="0">
            <a:normAutofit/>
          </a:bodyPr>
          <a:lstStyle/>
          <a:p>
            <a:pPr lvl="0"/>
            <a:r>
              <a:rPr lang="en-US" noProof="0"/>
              <a:t>Click icon to add picture</a:t>
            </a:r>
            <a:endParaRPr lang="en-US" noProof="0" dirty="0"/>
          </a:p>
        </p:txBody>
      </p:sp>
      <p:sp>
        <p:nvSpPr>
          <p:cNvPr id="6" name="Text Placeholder 5"/>
          <p:cNvSpPr>
            <a:spLocks noGrp="1"/>
          </p:cNvSpPr>
          <p:nvPr>
            <p:ph type="body" sz="quarter" idx="16" hasCustomPrompt="1"/>
          </p:nvPr>
        </p:nvSpPr>
        <p:spPr>
          <a:xfrm>
            <a:off x="4495800" y="3200400"/>
            <a:ext cx="4495800" cy="838200"/>
          </a:xfrm>
        </p:spPr>
        <p:txBody>
          <a:bodyPr/>
          <a:lstStyle>
            <a:lvl1pPr marL="346075" indent="0">
              <a:buNone/>
              <a:defRPr/>
            </a:lvl1pPr>
          </a:lstStyle>
          <a:p>
            <a:pPr lvl="0"/>
            <a:r>
              <a:rPr lang="en-US" dirty="0"/>
              <a:t>Click to add Caption</a:t>
            </a:r>
          </a:p>
        </p:txBody>
      </p:sp>
    </p:spTree>
    <p:extLst>
      <p:ext uri="{BB962C8B-B14F-4D97-AF65-F5344CB8AC3E}">
        <p14:creationId xmlns:p14="http://schemas.microsoft.com/office/powerpoint/2010/main" val="13517107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Table Placeholder 7"/>
          <p:cNvSpPr>
            <a:spLocks noGrp="1"/>
          </p:cNvSpPr>
          <p:nvPr>
            <p:ph type="tbl" sz="quarter" idx="14"/>
          </p:nvPr>
        </p:nvSpPr>
        <p:spPr>
          <a:xfrm>
            <a:off x="762000" y="1338147"/>
            <a:ext cx="7620000" cy="4572000"/>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48584152"/>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estion">
    <p:spTree>
      <p:nvGrpSpPr>
        <p:cNvPr id="1" name=""/>
        <p:cNvGrpSpPr/>
        <p:nvPr/>
      </p:nvGrpSpPr>
      <p:grpSpPr>
        <a:xfrm>
          <a:off x="0" y="0"/>
          <a:ext cx="0" cy="0"/>
          <a:chOff x="0" y="0"/>
          <a:chExt cx="0" cy="0"/>
        </a:xfrm>
      </p:grpSpPr>
      <p:sp>
        <p:nvSpPr>
          <p:cNvPr id="7"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Text Placeholder 3"/>
          <p:cNvSpPr>
            <a:spLocks noGrp="1"/>
          </p:cNvSpPr>
          <p:nvPr>
            <p:ph type="body" sz="quarter" idx="10" hasCustomPrompt="1"/>
          </p:nvPr>
        </p:nvSpPr>
        <p:spPr>
          <a:xfrm>
            <a:off x="457200" y="1181100"/>
            <a:ext cx="8534400" cy="457200"/>
          </a:xfrm>
        </p:spPr>
        <p:txBody>
          <a:bodyPr/>
          <a:lstStyle>
            <a:lvl1pPr marL="346075" indent="0">
              <a:buNone/>
              <a:defRPr b="1"/>
            </a:lvl1pPr>
          </a:lstStyle>
          <a:p>
            <a:pPr lvl="0"/>
            <a:r>
              <a:rPr lang="en-US" dirty="0"/>
              <a:t>Click to add Question</a:t>
            </a:r>
          </a:p>
        </p:txBody>
      </p:sp>
      <p:sp>
        <p:nvSpPr>
          <p:cNvPr id="9" name="Content Placeholder 8"/>
          <p:cNvSpPr>
            <a:spLocks noGrp="1"/>
          </p:cNvSpPr>
          <p:nvPr>
            <p:ph sz="quarter" idx="11"/>
          </p:nvPr>
        </p:nvSpPr>
        <p:spPr>
          <a:xfrm>
            <a:off x="457200" y="2057400"/>
            <a:ext cx="8534400" cy="4038600"/>
          </a:xfrm>
        </p:spPr>
        <p:txBody>
          <a:bodyPr/>
          <a:lstStyle>
            <a:lvl1pPr marL="860425" indent="-514350">
              <a:buFont typeface="+mj-lt"/>
              <a:buAutoNum type="alphaUcPeriod"/>
              <a:defRPr/>
            </a:lvl1pPr>
          </a:lstStyle>
          <a:p>
            <a:pPr lvl="0"/>
            <a:r>
              <a:rPr lang="en-US"/>
              <a:t>Click to edit Master text styles</a:t>
            </a:r>
          </a:p>
        </p:txBody>
      </p:sp>
    </p:spTree>
    <p:extLst>
      <p:ext uri="{BB962C8B-B14F-4D97-AF65-F5344CB8AC3E}">
        <p14:creationId xmlns:p14="http://schemas.microsoft.com/office/powerpoint/2010/main" val="2175702165"/>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and Title">
    <p:spTree>
      <p:nvGrpSpPr>
        <p:cNvPr id="1" name=""/>
        <p:cNvGrpSpPr/>
        <p:nvPr/>
      </p:nvGrpSpPr>
      <p:grpSpPr>
        <a:xfrm>
          <a:off x="0" y="0"/>
          <a:ext cx="0" cy="0"/>
          <a:chOff x="0" y="0"/>
          <a:chExt cx="0" cy="0"/>
        </a:xfrm>
      </p:grpSpPr>
      <p:sp>
        <p:nvSpPr>
          <p:cNvPr id="13" name="Text Placeholder 12"/>
          <p:cNvSpPr>
            <a:spLocks noGrp="1"/>
          </p:cNvSpPr>
          <p:nvPr>
            <p:ph type="body" sz="quarter" idx="13" hasCustomPrompt="1"/>
          </p:nvPr>
        </p:nvSpPr>
        <p:spPr>
          <a:xfrm>
            <a:off x="1790700" y="1828800"/>
            <a:ext cx="5562600" cy="457200"/>
          </a:xfrm>
        </p:spPr>
        <p:txBody>
          <a:bodyPr anchor="ctr">
            <a:noAutofit/>
          </a:bodyPr>
          <a:lstStyle>
            <a:lvl1pPr marL="0" indent="0" algn="ctr">
              <a:buFontTx/>
              <a:buNone/>
              <a:defRPr sz="3200"/>
            </a:lvl1pPr>
            <a:lvl2pPr marL="623887" indent="0">
              <a:buFontTx/>
              <a:buNone/>
              <a:defRPr/>
            </a:lvl2pPr>
            <a:lvl3pPr marL="969962" indent="0">
              <a:buFontTx/>
              <a:buNone/>
              <a:defRPr/>
            </a:lvl3pPr>
            <a:lvl4pPr marL="1371600" indent="0">
              <a:buFontTx/>
              <a:buNone/>
              <a:defRPr/>
            </a:lvl4pPr>
            <a:lvl5pPr marL="1828800" indent="0">
              <a:buFontTx/>
              <a:buNone/>
              <a:defRPr/>
            </a:lvl5pPr>
          </a:lstStyle>
          <a:p>
            <a:pPr lvl="0"/>
            <a:r>
              <a:rPr lang="en-US" dirty="0"/>
              <a:t>Chapter #</a:t>
            </a:r>
          </a:p>
        </p:txBody>
      </p:sp>
      <p:sp>
        <p:nvSpPr>
          <p:cNvPr id="2" name="Title 1"/>
          <p:cNvSpPr>
            <a:spLocks noGrp="1"/>
          </p:cNvSpPr>
          <p:nvPr>
            <p:ph type="ctrTitle" hasCustomPrompt="1"/>
          </p:nvPr>
        </p:nvSpPr>
        <p:spPr>
          <a:xfrm>
            <a:off x="685800" y="2831169"/>
            <a:ext cx="7772400" cy="646331"/>
          </a:xfrm>
        </p:spPr>
        <p:txBody>
          <a:bodyPr/>
          <a:lstStyle>
            <a:lvl1pPr marL="0" algn="ctr" defTabSz="914400" rtl="0" eaLnBrk="1" latinLnBrk="0" hangingPunct="1">
              <a:defRPr lang="en-US" sz="4000" kern="1200" dirty="0">
                <a:solidFill>
                  <a:srgbClr val="737373"/>
                </a:solidFill>
                <a:latin typeface="+mn-lt"/>
                <a:ea typeface="+mn-ea"/>
                <a:cs typeface="+mn-cs"/>
              </a:defRPr>
            </a:lvl1pPr>
          </a:lstStyle>
          <a:p>
            <a:r>
              <a:rPr lang="en-US" dirty="0"/>
              <a:t>Click to add Chapter Title</a:t>
            </a:r>
          </a:p>
        </p:txBody>
      </p:sp>
      <p:sp>
        <p:nvSpPr>
          <p:cNvPr id="16" name="Rectangle 15"/>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8"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1" name="Straight Connector 10"/>
          <p:cNvCxnSpPr/>
          <p:nvPr userDrawn="1"/>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4"/>
          <a:stretch>
            <a:fillRect/>
          </a:stretch>
        </p:blipFill>
        <p:spPr>
          <a:xfrm>
            <a:off x="0" y="6426743"/>
            <a:ext cx="9169400" cy="48773"/>
          </a:xfrm>
          <a:prstGeom prst="rect">
            <a:avLst/>
          </a:prstGeom>
        </p:spPr>
      </p:pic>
    </p:spTree>
    <p:extLst>
      <p:ext uri="{BB962C8B-B14F-4D97-AF65-F5344CB8AC3E}">
        <p14:creationId xmlns:p14="http://schemas.microsoft.com/office/powerpoint/2010/main" val="3208904195"/>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nswer">
    <p:spTree>
      <p:nvGrpSpPr>
        <p:cNvPr id="1" name=""/>
        <p:cNvGrpSpPr/>
        <p:nvPr/>
      </p:nvGrpSpPr>
      <p:grpSpPr>
        <a:xfrm>
          <a:off x="0" y="0"/>
          <a:ext cx="0" cy="0"/>
          <a:chOff x="0" y="0"/>
          <a:chExt cx="0" cy="0"/>
        </a:xfrm>
      </p:grpSpPr>
      <p:sp>
        <p:nvSpPr>
          <p:cNvPr id="5"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9" name="Text Placeholder 8"/>
          <p:cNvSpPr>
            <a:spLocks noGrp="1"/>
          </p:cNvSpPr>
          <p:nvPr>
            <p:ph type="body" sz="quarter" idx="10" hasCustomPrompt="1"/>
          </p:nvPr>
        </p:nvSpPr>
        <p:spPr>
          <a:xfrm>
            <a:off x="457200" y="1219200"/>
            <a:ext cx="8534400" cy="381000"/>
          </a:xfrm>
        </p:spPr>
        <p:txBody>
          <a:bodyPr/>
          <a:lstStyle>
            <a:lvl1pPr marL="346075" indent="0">
              <a:buNone/>
              <a:defRPr/>
            </a:lvl1pPr>
          </a:lstStyle>
          <a:p>
            <a:pPr lvl="0"/>
            <a:r>
              <a:rPr lang="en-US" dirty="0"/>
              <a:t>Click to answer</a:t>
            </a:r>
          </a:p>
        </p:txBody>
      </p:sp>
      <p:sp>
        <p:nvSpPr>
          <p:cNvPr id="13" name="Content Placeholder 12"/>
          <p:cNvSpPr>
            <a:spLocks noGrp="1"/>
          </p:cNvSpPr>
          <p:nvPr>
            <p:ph sz="quarter" idx="11"/>
          </p:nvPr>
        </p:nvSpPr>
        <p:spPr>
          <a:xfrm>
            <a:off x="457200" y="2057400"/>
            <a:ext cx="8534400" cy="4038600"/>
          </a:xfrm>
        </p:spPr>
        <p:txBody>
          <a:bodyPr/>
          <a:lstStyle>
            <a:lvl1pPr marL="346075" indent="0">
              <a:buNone/>
              <a:defRPr/>
            </a:lvl1pPr>
          </a:lstStyle>
          <a:p>
            <a:pPr lvl="0"/>
            <a:r>
              <a:rPr lang="en-US"/>
              <a:t>Click to edit Master text styles</a:t>
            </a:r>
          </a:p>
        </p:txBody>
      </p:sp>
    </p:spTree>
    <p:extLst>
      <p:ext uri="{BB962C8B-B14F-4D97-AF65-F5344CB8AC3E}">
        <p14:creationId xmlns:p14="http://schemas.microsoft.com/office/powerpoint/2010/main" val="1295770433"/>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lickerCheck">
    <p:spTree>
      <p:nvGrpSpPr>
        <p:cNvPr id="1" name=""/>
        <p:cNvGrpSpPr/>
        <p:nvPr/>
      </p:nvGrpSpPr>
      <p:grpSpPr>
        <a:xfrm>
          <a:off x="0" y="0"/>
          <a:ext cx="0" cy="0"/>
          <a:chOff x="0" y="0"/>
          <a:chExt cx="0" cy="0"/>
        </a:xfrm>
      </p:grpSpPr>
      <p:sp>
        <p:nvSpPr>
          <p:cNvPr id="7"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FontTx/>
              <a:buNone/>
              <a:defRPr sz="3200" b="0"/>
            </a:lvl1pPr>
          </a:lstStyle>
          <a:p>
            <a:pPr lvl="0"/>
            <a:r>
              <a:rPr lang="en-US"/>
              <a:t>Click to edit Master text styles</a:t>
            </a:r>
          </a:p>
        </p:txBody>
      </p:sp>
      <p:sp>
        <p:nvSpPr>
          <p:cNvPr id="3" name="Content Placeholder 2"/>
          <p:cNvSpPr>
            <a:spLocks noGrp="1"/>
          </p:cNvSpPr>
          <p:nvPr>
            <p:ph idx="1"/>
          </p:nvPr>
        </p:nvSpPr>
        <p:spPr>
          <a:xfrm>
            <a:off x="457200" y="1763751"/>
            <a:ext cx="8229600" cy="4068763"/>
          </a:xfrm>
        </p:spPr>
        <p:txBody>
          <a:bodyPr/>
          <a:lstStyle>
            <a:lvl1pPr marL="860425" indent="-514350">
              <a:buFont typeface="+mj-lt"/>
              <a:buAutoNum type="alphaUcPeriod"/>
              <a:defRPr/>
            </a:lvl1pPr>
            <a:lvl2pPr marL="914400" indent="-290513">
              <a:defRPr/>
            </a:lvl2pPr>
            <a:lvl3pPr marL="1260475" indent="-290513">
              <a:defRPr sz="2000"/>
            </a:lvl3pPr>
            <a:lvl4pPr marL="1600200" indent="-228600">
              <a:buFont typeface="Wingdings" panose="05000000000000000000" pitchFamily="2" charset="2"/>
              <a:buChar char="§"/>
              <a:defRPr sz="1800">
                <a:solidFill>
                  <a:srgbClr val="737373"/>
                </a:solidFill>
              </a:defRPr>
            </a:lvl4pPr>
          </a:lstStyle>
          <a:p>
            <a:pPr lvl="0"/>
            <a:r>
              <a:rPr lang="en-US"/>
              <a:t>Click to edit Master text styles</a:t>
            </a:r>
          </a:p>
        </p:txBody>
      </p:sp>
    </p:spTree>
    <p:extLst>
      <p:ext uri="{BB962C8B-B14F-4D97-AF65-F5344CB8AC3E}">
        <p14:creationId xmlns:p14="http://schemas.microsoft.com/office/powerpoint/2010/main" val="3217463967"/>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lickerCheck">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FontTx/>
              <a:buNone/>
              <a:defRPr sz="3200" b="0"/>
            </a:lvl1pPr>
          </a:lstStyle>
          <a:p>
            <a:pPr lvl="0"/>
            <a:r>
              <a:rPr lang="en-US"/>
              <a:t>Click to edit Master text styles</a:t>
            </a:r>
          </a:p>
        </p:txBody>
      </p:sp>
      <p:sp>
        <p:nvSpPr>
          <p:cNvPr id="3" name="Content Placeholder 2"/>
          <p:cNvSpPr>
            <a:spLocks noGrp="1"/>
          </p:cNvSpPr>
          <p:nvPr>
            <p:ph idx="1"/>
          </p:nvPr>
        </p:nvSpPr>
        <p:spPr>
          <a:xfrm>
            <a:off x="457200" y="1763751"/>
            <a:ext cx="8229600" cy="4068763"/>
          </a:xfrm>
        </p:spPr>
        <p:txBody>
          <a:bodyPr/>
          <a:lstStyle>
            <a:lvl1pPr marL="346075" indent="0">
              <a:buFontTx/>
              <a:buNone/>
              <a:defRPr/>
            </a:lvl1pPr>
            <a:lvl2pPr marL="914400" indent="-290513">
              <a:defRPr/>
            </a:lvl2pPr>
            <a:lvl3pPr marL="1260475" indent="-290513">
              <a:defRPr sz="2000"/>
            </a:lvl3pPr>
            <a:lvl4pPr marL="1600200" indent="-228600">
              <a:buFont typeface="Wingdings" panose="05000000000000000000" pitchFamily="2" charset="2"/>
              <a:buChar char="§"/>
              <a:defRPr sz="1800">
                <a:solidFill>
                  <a:srgbClr val="737373"/>
                </a:solidFill>
              </a:defRPr>
            </a:lvl4pPr>
          </a:lstStyle>
          <a:p>
            <a:pPr lvl="0"/>
            <a:r>
              <a:rPr lang="en-US"/>
              <a:t>Click to edit Master text styles</a:t>
            </a:r>
          </a:p>
        </p:txBody>
      </p:sp>
    </p:spTree>
    <p:extLst>
      <p:ext uri="{BB962C8B-B14F-4D97-AF65-F5344CB8AC3E}">
        <p14:creationId xmlns:p14="http://schemas.microsoft.com/office/powerpoint/2010/main" val="2757109553"/>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4323421-ED9C-43A9-8F4C-39CB1CAD0313}" type="slidenum">
              <a:rPr lang="en-US"/>
              <a:pPr>
                <a:defRPr/>
              </a:pPr>
              <a:t>‹#›</a:t>
            </a:fld>
            <a:endParaRPr lang="en-US" dirty="0"/>
          </a:p>
        </p:txBody>
      </p:sp>
    </p:spTree>
    <p:extLst>
      <p:ext uri="{BB962C8B-B14F-4D97-AF65-F5344CB8AC3E}">
        <p14:creationId xmlns:p14="http://schemas.microsoft.com/office/powerpoint/2010/main" val="3538114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dirty="0"/>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E5B9FBE0-02EB-4082-910F-06900AEFDF2E}" type="slidenum">
              <a:rPr lang="en-US"/>
              <a:pPr/>
              <a:t>‹#›</a:t>
            </a:fld>
            <a:endParaRPr lang="en-US" dirty="0"/>
          </a:p>
        </p:txBody>
      </p:sp>
    </p:spTree>
    <p:extLst>
      <p:ext uri="{BB962C8B-B14F-4D97-AF65-F5344CB8AC3E}">
        <p14:creationId xmlns:p14="http://schemas.microsoft.com/office/powerpoint/2010/main" val="3451609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4_Chapter and Title">
    <p:spTree>
      <p:nvGrpSpPr>
        <p:cNvPr id="1" name=""/>
        <p:cNvGrpSpPr/>
        <p:nvPr/>
      </p:nvGrpSpPr>
      <p:grpSpPr>
        <a:xfrm>
          <a:off x="0" y="0"/>
          <a:ext cx="0" cy="0"/>
          <a:chOff x="0" y="0"/>
          <a:chExt cx="0" cy="0"/>
        </a:xfrm>
      </p:grpSpPr>
      <p:sp>
        <p:nvSpPr>
          <p:cNvPr id="4" name="Picture Placeholder 3"/>
          <p:cNvSpPr>
            <a:spLocks noGrp="1"/>
          </p:cNvSpPr>
          <p:nvPr>
            <p:ph type="pic" sz="quarter" idx="14"/>
          </p:nvPr>
        </p:nvSpPr>
        <p:spPr>
          <a:xfrm>
            <a:off x="381000" y="1143000"/>
            <a:ext cx="2590800" cy="3568700"/>
          </a:xfrm>
        </p:spPr>
        <p:txBody>
          <a:bodyPr/>
          <a:lstStyle/>
          <a:p>
            <a:r>
              <a:rPr lang="en-US"/>
              <a:t>Click icon to add picture</a:t>
            </a:r>
            <a:endParaRPr lang="en-US" dirty="0"/>
          </a:p>
        </p:txBody>
      </p:sp>
      <p:sp>
        <p:nvSpPr>
          <p:cNvPr id="5" name="Text Placeholder 4"/>
          <p:cNvSpPr>
            <a:spLocks noGrp="1"/>
          </p:cNvSpPr>
          <p:nvPr>
            <p:ph type="body" sz="quarter" idx="15"/>
          </p:nvPr>
        </p:nvSpPr>
        <p:spPr>
          <a:xfrm>
            <a:off x="3429000" y="2362200"/>
            <a:ext cx="5410200" cy="565150"/>
          </a:xfrm>
        </p:spPr>
        <p:txBody>
          <a:bodyPr/>
          <a:lstStyle>
            <a:lvl1pPr marL="0" indent="0" algn="r">
              <a:buNone/>
              <a:defRPr sz="3200"/>
            </a:lvl1pPr>
          </a:lstStyle>
          <a:p>
            <a:pPr lvl="0"/>
            <a:r>
              <a:rPr lang="en-US"/>
              <a:t>Click to edit Master text styles</a:t>
            </a:r>
          </a:p>
        </p:txBody>
      </p:sp>
      <p:sp>
        <p:nvSpPr>
          <p:cNvPr id="15" name="Text Placeholder 5"/>
          <p:cNvSpPr>
            <a:spLocks noGrp="1"/>
          </p:cNvSpPr>
          <p:nvPr>
            <p:ph type="body" sz="quarter" idx="16"/>
          </p:nvPr>
        </p:nvSpPr>
        <p:spPr>
          <a:xfrm>
            <a:off x="3423557" y="3008009"/>
            <a:ext cx="5410200" cy="565150"/>
          </a:xfrm>
        </p:spPr>
        <p:txBody>
          <a:bodyPr/>
          <a:lstStyle>
            <a:lvl1pPr marL="0" indent="0" algn="r">
              <a:buNone/>
              <a:defRPr sz="3200"/>
            </a:lvl1pPr>
          </a:lstStyle>
          <a:p>
            <a:pPr lvl="0"/>
            <a:r>
              <a:rPr lang="en-US"/>
              <a:t>Click to edit Master text styles</a:t>
            </a:r>
          </a:p>
        </p:txBody>
      </p:sp>
      <p:sp>
        <p:nvSpPr>
          <p:cNvPr id="16" name="Rectangle 15"/>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8" name="Picture 13"/>
          <p:cNvPicPr>
            <a:picLocks noChangeAspect="1"/>
          </p:cNvPicPr>
          <p:nvPr userDrawn="1"/>
        </p:nvPicPr>
        <p:blipFill>
          <a:blip r:embed="rId2" cstate="print">
            <a:clrChange>
              <a:clrFrom>
                <a:srgbClr val="FFFFFE"/>
              </a:clrFrom>
              <a:clrTo>
                <a:srgbClr val="FFFFFE">
                  <a:alpha val="0"/>
                </a:srgbClr>
              </a:clrTo>
            </a:clrChang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4728898"/>
            <a:ext cx="9144000" cy="1708150"/>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1" name="Straight Connector 10"/>
          <p:cNvCxnSpPr/>
          <p:nvPr userDrawn="1"/>
        </p:nvCxnSpPr>
        <p:spPr>
          <a:xfrm>
            <a:off x="0" y="4728898"/>
            <a:ext cx="9144000" cy="0"/>
          </a:xfrm>
          <a:prstGeom prst="line">
            <a:avLst/>
          </a:prstGeom>
          <a:ln w="50800">
            <a:solidFill>
              <a:srgbClr val="D99C2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4"/>
          <a:stretch>
            <a:fillRect/>
          </a:stretch>
        </p:blipFill>
        <p:spPr>
          <a:xfrm>
            <a:off x="0" y="6426743"/>
            <a:ext cx="9169400" cy="48773"/>
          </a:xfrm>
          <a:prstGeom prst="rect">
            <a:avLst/>
          </a:prstGeom>
        </p:spPr>
      </p:pic>
      <p:sp>
        <p:nvSpPr>
          <p:cNvPr id="14" name="Title 1"/>
          <p:cNvSpPr>
            <a:spLocks noGrp="1"/>
          </p:cNvSpPr>
          <p:nvPr>
            <p:ph type="title"/>
          </p:nvPr>
        </p:nvSpPr>
        <p:spPr>
          <a:xfrm>
            <a:off x="381000" y="163941"/>
            <a:ext cx="570653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r">
              <a:defRPr lang="en-US" sz="3600" dirty="0">
                <a:solidFill>
                  <a:schemeClr val="tx1">
                    <a:lumMod val="75000"/>
                  </a:schemeClr>
                </a:solidFill>
              </a:defRPr>
            </a:lvl1pPr>
          </a:lstStyle>
          <a:p>
            <a:pPr lvl="0"/>
            <a:r>
              <a:rPr lang="en-US"/>
              <a:t>Click to edit Master title style</a:t>
            </a:r>
            <a:endParaRPr lang="en-US" dirty="0"/>
          </a:p>
        </p:txBody>
      </p:sp>
    </p:spTree>
    <p:extLst>
      <p:ext uri="{BB962C8B-B14F-4D97-AF65-F5344CB8AC3E}">
        <p14:creationId xmlns:p14="http://schemas.microsoft.com/office/powerpoint/2010/main" val="393139167"/>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4068763"/>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591786487"/>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23098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idx="10"/>
          </p:nvPr>
        </p:nvSpPr>
        <p:spPr>
          <a:xfrm>
            <a:off x="457200" y="3810000"/>
            <a:ext cx="8229600" cy="23098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51346992"/>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16240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0"/>
          </p:nvPr>
        </p:nvSpPr>
        <p:spPr>
          <a:xfrm>
            <a:off x="457200" y="2971800"/>
            <a:ext cx="8229600" cy="14478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Content Placeholder 2"/>
          <p:cNvSpPr>
            <a:spLocks noGrp="1"/>
          </p:cNvSpPr>
          <p:nvPr>
            <p:ph idx="11"/>
          </p:nvPr>
        </p:nvSpPr>
        <p:spPr>
          <a:xfrm>
            <a:off x="457200" y="4572000"/>
            <a:ext cx="8229600" cy="14478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268062374"/>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12430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0"/>
          </p:nvPr>
        </p:nvSpPr>
        <p:spPr>
          <a:xfrm>
            <a:off x="457200" y="2590801"/>
            <a:ext cx="8229600" cy="838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Content Placeholder 2"/>
          <p:cNvSpPr>
            <a:spLocks noGrp="1"/>
          </p:cNvSpPr>
          <p:nvPr>
            <p:ph idx="11"/>
          </p:nvPr>
        </p:nvSpPr>
        <p:spPr>
          <a:xfrm>
            <a:off x="457200" y="3657600"/>
            <a:ext cx="8229600" cy="1243051"/>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Content Placeholder 2"/>
          <p:cNvSpPr>
            <a:spLocks noGrp="1"/>
          </p:cNvSpPr>
          <p:nvPr>
            <p:ph idx="12"/>
          </p:nvPr>
        </p:nvSpPr>
        <p:spPr>
          <a:xfrm>
            <a:off x="457200" y="5053052"/>
            <a:ext cx="8229600" cy="838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10430109"/>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4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4" name="Content Placeholder 2"/>
          <p:cNvSpPr>
            <a:spLocks noGrp="1"/>
          </p:cNvSpPr>
          <p:nvPr>
            <p:ph idx="1"/>
          </p:nvPr>
        </p:nvSpPr>
        <p:spPr>
          <a:xfrm>
            <a:off x="457200" y="1195349"/>
            <a:ext cx="8229600" cy="447703"/>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2"/>
          <p:cNvSpPr>
            <a:spLocks noGrp="1"/>
          </p:cNvSpPr>
          <p:nvPr>
            <p:ph idx="10"/>
          </p:nvPr>
        </p:nvSpPr>
        <p:spPr>
          <a:xfrm>
            <a:off x="457200" y="1839559"/>
            <a:ext cx="8229600" cy="524433"/>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Content Placeholder 2"/>
          <p:cNvSpPr>
            <a:spLocks noGrp="1"/>
          </p:cNvSpPr>
          <p:nvPr>
            <p:ph idx="11"/>
          </p:nvPr>
        </p:nvSpPr>
        <p:spPr>
          <a:xfrm>
            <a:off x="457200" y="2586493"/>
            <a:ext cx="8229600" cy="520669"/>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Content Placeholder 2"/>
          <p:cNvSpPr>
            <a:spLocks noGrp="1"/>
          </p:cNvSpPr>
          <p:nvPr>
            <p:ph idx="12"/>
          </p:nvPr>
        </p:nvSpPr>
        <p:spPr>
          <a:xfrm>
            <a:off x="457200" y="3259562"/>
            <a:ext cx="8229600" cy="457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idx="13"/>
          </p:nvPr>
        </p:nvSpPr>
        <p:spPr>
          <a:xfrm>
            <a:off x="444649" y="3869162"/>
            <a:ext cx="8229600" cy="457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Content Placeholder 2"/>
          <p:cNvSpPr>
            <a:spLocks noGrp="1"/>
          </p:cNvSpPr>
          <p:nvPr>
            <p:ph idx="14"/>
          </p:nvPr>
        </p:nvSpPr>
        <p:spPr>
          <a:xfrm>
            <a:off x="444649" y="4506553"/>
            <a:ext cx="8229600" cy="457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Content Placeholder 2"/>
          <p:cNvSpPr>
            <a:spLocks noGrp="1"/>
          </p:cNvSpPr>
          <p:nvPr>
            <p:ph idx="15"/>
          </p:nvPr>
        </p:nvSpPr>
        <p:spPr>
          <a:xfrm>
            <a:off x="423134" y="5143944"/>
            <a:ext cx="8229600" cy="457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Content Placeholder 2"/>
          <p:cNvSpPr>
            <a:spLocks noGrp="1"/>
          </p:cNvSpPr>
          <p:nvPr>
            <p:ph idx="16"/>
          </p:nvPr>
        </p:nvSpPr>
        <p:spPr>
          <a:xfrm>
            <a:off x="423134" y="5714993"/>
            <a:ext cx="8229600" cy="457200"/>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854756575"/>
      </p:ext>
    </p:extLst>
  </p:cSld>
  <p:clrMapOvr>
    <a:masterClrMapping/>
  </p:clrMapOvr>
  <p:extLst mod="1">
    <p:ext uri="{DCECCB84-F9BA-43D5-87BE-67443E8EF086}">
      <p15:sldGuideLst xmlns:p15="http://schemas.microsoft.com/office/powerpoint/2012/main">
        <p15:guide id="1" orient="horz" pos="1008">
          <p15:clr>
            <a:srgbClr val="FBAE40"/>
          </p15:clr>
        </p15:guide>
        <p15:guide id="2" pos="4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Lead-in Head, and Bulleted List">
    <p:spTree>
      <p:nvGrpSpPr>
        <p:cNvPr id="1" name=""/>
        <p:cNvGrpSpPr/>
        <p:nvPr/>
      </p:nvGrpSpPr>
      <p:grpSpPr>
        <a:xfrm>
          <a:off x="0" y="0"/>
          <a:ext cx="0" cy="0"/>
          <a:chOff x="0" y="0"/>
          <a:chExt cx="0" cy="0"/>
        </a:xfrm>
      </p:grpSpPr>
      <p:sp>
        <p:nvSpPr>
          <p:cNvPr id="8" name="Title 1"/>
          <p:cNvSpPr>
            <a:spLocks noGrp="1"/>
          </p:cNvSpPr>
          <p:nvPr>
            <p:ph type="title"/>
          </p:nvPr>
        </p:nvSpPr>
        <p:spPr>
          <a:xfrm>
            <a:off x="756356" y="234539"/>
            <a:ext cx="8235244" cy="590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defRPr lang="en-US" dirty="0"/>
            </a:lvl1pPr>
          </a:lstStyle>
          <a:p>
            <a:pPr lvl="0"/>
            <a:r>
              <a:rPr lang="en-US"/>
              <a:t>Click to edit Master title style</a:t>
            </a:r>
            <a:endParaRPr lang="en-US" dirty="0"/>
          </a:p>
        </p:txBody>
      </p:sp>
      <p:sp>
        <p:nvSpPr>
          <p:cNvPr id="6" name="Text Placeholder 5"/>
          <p:cNvSpPr>
            <a:spLocks noGrp="1"/>
          </p:cNvSpPr>
          <p:nvPr>
            <p:ph type="body" sz="quarter" idx="11"/>
          </p:nvPr>
        </p:nvSpPr>
        <p:spPr>
          <a:xfrm>
            <a:off x="457200" y="1295400"/>
            <a:ext cx="8229600" cy="381000"/>
          </a:xfrm>
        </p:spPr>
        <p:txBody>
          <a:bodyPr anchor="ctr">
            <a:noAutofit/>
          </a:bodyPr>
          <a:lstStyle>
            <a:lvl1pPr marL="346075" indent="0">
              <a:buNone/>
              <a:defRPr sz="3200"/>
            </a:lvl1pPr>
          </a:lstStyle>
          <a:p>
            <a:pPr lvl="0"/>
            <a:r>
              <a:rPr lang="en-US"/>
              <a:t>Click to edit Master text styles</a:t>
            </a:r>
          </a:p>
        </p:txBody>
      </p:sp>
      <p:sp>
        <p:nvSpPr>
          <p:cNvPr id="3" name="Content Placeholder 2"/>
          <p:cNvSpPr>
            <a:spLocks noGrp="1"/>
          </p:cNvSpPr>
          <p:nvPr>
            <p:ph idx="1"/>
          </p:nvPr>
        </p:nvSpPr>
        <p:spPr>
          <a:xfrm>
            <a:off x="457200" y="1741449"/>
            <a:ext cx="8229600" cy="4068763"/>
          </a:xfrm>
        </p:spPr>
        <p:txBody>
          <a:bodyPr/>
          <a:lstStyle>
            <a:lvl2pPr marL="914400" indent="-290513">
              <a:defRPr>
                <a:solidFill>
                  <a:schemeClr val="tx1">
                    <a:lumMod val="75000"/>
                  </a:schemeClr>
                </a:solidFill>
              </a:defRPr>
            </a:lvl2pPr>
            <a:lvl3pPr marL="1260475" indent="-290513">
              <a:defRPr sz="2400">
                <a:solidFill>
                  <a:schemeClr val="tx1">
                    <a:lumMod val="75000"/>
                  </a:schemeClr>
                </a:solidFill>
              </a:defRPr>
            </a:lvl3pPr>
            <a:lvl4pPr marL="1600200" indent="-228600">
              <a:buFont typeface="Wingdings" panose="05000000000000000000" pitchFamily="2" charset="2"/>
              <a:buChar char="§"/>
              <a:defRPr sz="2000">
                <a:solidFill>
                  <a:schemeClr val="tx1">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51827765"/>
      </p:ext>
    </p:extLst>
  </p:cSld>
  <p:clrMapOvr>
    <a:masterClrMapping/>
  </p:clrMapOvr>
  <p:extLst mod="1">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6356350"/>
            <a:ext cx="9144000" cy="507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txBox="1">
            <a:spLocks/>
          </p:cNvSpPr>
          <p:nvPr userDrawn="1"/>
        </p:nvSpPr>
        <p:spPr>
          <a:xfrm>
            <a:off x="101599" y="6470650"/>
            <a:ext cx="2422525" cy="365125"/>
          </a:xfrm>
          <a:prstGeom prst="rect">
            <a:avLst/>
          </a:prstGeom>
        </p:spPr>
        <p:txBody>
          <a:bodyPr anchor="ctr"/>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900" b="1" dirty="0">
                <a:solidFill>
                  <a:srgbClr val="585858"/>
                </a:solidFill>
              </a:rPr>
              <a:t>Copyright ©2019 F.A. Davis Company</a:t>
            </a:r>
          </a:p>
        </p:txBody>
      </p:sp>
      <p:pic>
        <p:nvPicPr>
          <p:cNvPr id="12" name="Picture 13"/>
          <p:cNvPicPr>
            <a:picLocks noChangeAspect="1"/>
          </p:cNvPicPr>
          <p:nvPr userDrawn="1"/>
        </p:nvPicPr>
        <p:blipFill>
          <a:blip r:embed="rId26" cstate="print">
            <a:clrChange>
              <a:clrFrom>
                <a:srgbClr val="FFFFFE"/>
              </a:clrFrom>
              <a:clrTo>
                <a:srgbClr val="FFFFFE">
                  <a:alpha val="0"/>
                </a:srgbClr>
              </a:clrTo>
            </a:clrChange>
            <a:extLst>
              <a:ext uri="{BEBA8EAE-BF5A-486C-A8C5-ECC9F3942E4B}">
                <a14:imgProps xmlns:a14="http://schemas.microsoft.com/office/drawing/2010/main">
                  <a14:imgLayer r:embed="rId27">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7977294" y="6492183"/>
            <a:ext cx="1005840" cy="3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preferRelativeResize="0">
            <a:picLocks/>
          </p:cNvPicPr>
          <p:nvPr userDrawn="1"/>
        </p:nvPicPr>
        <p:blipFill>
          <a:blip r:embed="rId28"/>
          <a:stretch>
            <a:fillRect/>
          </a:stretch>
        </p:blipFill>
        <p:spPr>
          <a:xfrm>
            <a:off x="0" y="6434694"/>
            <a:ext cx="9171432" cy="45719"/>
          </a:xfrm>
          <a:prstGeom prst="rect">
            <a:avLst/>
          </a:prstGeom>
        </p:spPr>
      </p:pic>
      <p:sp>
        <p:nvSpPr>
          <p:cNvPr id="1026" name="Title Placeholder 1"/>
          <p:cNvSpPr>
            <a:spLocks noGrp="1"/>
          </p:cNvSpPr>
          <p:nvPr>
            <p:ph type="title"/>
          </p:nvPr>
        </p:nvSpPr>
        <p:spPr bwMode="auto">
          <a:xfrm>
            <a:off x="762000" y="239154"/>
            <a:ext cx="82296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en-US"/>
              <a:t>Click to edit Master title style</a:t>
            </a:r>
            <a:endParaRPr lang="en-US" altLang="en-US" dirty="0"/>
          </a:p>
        </p:txBody>
      </p:sp>
      <p:sp>
        <p:nvSpPr>
          <p:cNvPr id="1027" name="Text Placeholder 2"/>
          <p:cNvSpPr>
            <a:spLocks noGrp="1"/>
          </p:cNvSpPr>
          <p:nvPr>
            <p:ph type="body" idx="1"/>
          </p:nvPr>
        </p:nvSpPr>
        <p:spPr bwMode="auto">
          <a:xfrm>
            <a:off x="457200" y="12954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endParaRPr lang="en-US" altLang="en-US" dirty="0"/>
          </a:p>
          <a:p>
            <a:pPr lvl="2"/>
            <a:endParaRPr lang="en-US" altLang="en-US" dirty="0"/>
          </a:p>
        </p:txBody>
      </p:sp>
      <p:cxnSp>
        <p:nvCxnSpPr>
          <p:cNvPr id="7" name="Straight Connector 6"/>
          <p:cNvCxnSpPr/>
          <p:nvPr/>
        </p:nvCxnSpPr>
        <p:spPr>
          <a:xfrm>
            <a:off x="0" y="990600"/>
            <a:ext cx="9144000" cy="0"/>
          </a:xfrm>
          <a:prstGeom prst="line">
            <a:avLst/>
          </a:prstGeom>
          <a:ln w="12700">
            <a:solidFill>
              <a:srgbClr val="D99C21"/>
            </a:solidFill>
          </a:ln>
        </p:spPr>
        <p:style>
          <a:lnRef idx="1">
            <a:schemeClr val="accent1"/>
          </a:lnRef>
          <a:fillRef idx="0">
            <a:schemeClr val="accent1"/>
          </a:fillRef>
          <a:effectRef idx="0">
            <a:schemeClr val="accent1"/>
          </a:effectRef>
          <a:fontRef idx="minor">
            <a:schemeClr val="tx1"/>
          </a:fontRef>
        </p:style>
      </p:cxnSp>
      <p:pic>
        <p:nvPicPr>
          <p:cNvPr id="14" name="Picture 13"/>
          <p:cNvPicPr preferRelativeResize="0">
            <a:picLocks/>
          </p:cNvPicPr>
          <p:nvPr userDrawn="1"/>
        </p:nvPicPr>
        <p:blipFill>
          <a:blip r:embed="rId28"/>
          <a:stretch>
            <a:fillRect/>
          </a:stretch>
        </p:blipFill>
        <p:spPr>
          <a:xfrm>
            <a:off x="0" y="6364006"/>
            <a:ext cx="9171432" cy="45719"/>
          </a:xfrm>
          <a:prstGeom prst="rect">
            <a:avLst/>
          </a:prstGeom>
        </p:spPr>
      </p:pic>
      <p:sp>
        <p:nvSpPr>
          <p:cNvPr id="9" name="Rectangle 8"/>
          <p:cNvSpPr/>
          <p:nvPr/>
        </p:nvSpPr>
        <p:spPr>
          <a:xfrm>
            <a:off x="0" y="6400800"/>
            <a:ext cx="9144000" cy="45719"/>
          </a:xfrm>
          <a:prstGeom prst="rect">
            <a:avLst/>
          </a:prstGeom>
          <a:solidFill>
            <a:srgbClr val="28805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95" r:id="rId3"/>
    <p:sldLayoutId id="2147483683" r:id="rId4"/>
    <p:sldLayoutId id="2147483706" r:id="rId5"/>
    <p:sldLayoutId id="2147483708" r:id="rId6"/>
    <p:sldLayoutId id="2147483707" r:id="rId7"/>
    <p:sldLayoutId id="2147483712" r:id="rId8"/>
    <p:sldLayoutId id="2147483684" r:id="rId9"/>
    <p:sldLayoutId id="2147483692" r:id="rId10"/>
    <p:sldLayoutId id="2147483699" r:id="rId11"/>
    <p:sldLayoutId id="2147483703" r:id="rId12"/>
    <p:sldLayoutId id="2147483678" r:id="rId13"/>
    <p:sldLayoutId id="2147483700" r:id="rId14"/>
    <p:sldLayoutId id="2147483679" r:id="rId15"/>
    <p:sldLayoutId id="2147483680" r:id="rId16"/>
    <p:sldLayoutId id="2147483685" r:id="rId17"/>
    <p:sldLayoutId id="2147483686" r:id="rId18"/>
    <p:sldLayoutId id="2147483687" r:id="rId19"/>
    <p:sldLayoutId id="2147483688" r:id="rId20"/>
    <p:sldLayoutId id="2147483689" r:id="rId21"/>
    <p:sldLayoutId id="2147483690" r:id="rId22"/>
    <p:sldLayoutId id="2147483710" r:id="rId23"/>
    <p:sldLayoutId id="2147483711" r:id="rId24"/>
  </p:sldLayoutIdLst>
  <p:txStyles>
    <p:titleStyle>
      <a:lvl1pPr algn="l" rtl="0" eaLnBrk="1" fontAlgn="base" hangingPunct="1">
        <a:lnSpc>
          <a:spcPct val="90000"/>
        </a:lnSpc>
        <a:spcBef>
          <a:spcPct val="0"/>
        </a:spcBef>
        <a:spcAft>
          <a:spcPct val="0"/>
        </a:spcAft>
        <a:defRPr lang="en-US" sz="3600" kern="1200">
          <a:solidFill>
            <a:srgbClr val="D99C21"/>
          </a:solidFill>
          <a:latin typeface="+mn-lt"/>
          <a:ea typeface="+mn-ea"/>
          <a:cs typeface="+mn-cs"/>
        </a:defRPr>
      </a:lvl1pPr>
      <a:lvl2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2pPr>
      <a:lvl3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3pPr>
      <a:lvl4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4pPr>
      <a:lvl5pPr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5pPr>
      <a:lvl6pPr marL="4572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6pPr>
      <a:lvl7pPr marL="9144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7pPr>
      <a:lvl8pPr marL="13716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8pPr>
      <a:lvl9pPr marL="1828800" algn="ctr" rtl="0" eaLnBrk="1" fontAlgn="base" hangingPunct="1">
        <a:lnSpc>
          <a:spcPct val="90000"/>
        </a:lnSpc>
        <a:spcBef>
          <a:spcPct val="0"/>
        </a:spcBef>
        <a:spcAft>
          <a:spcPct val="0"/>
        </a:spcAft>
        <a:defRPr sz="3600">
          <a:solidFill>
            <a:srgbClr val="D99C21"/>
          </a:solidFill>
          <a:latin typeface="Calibri" panose="020F0502020204030204" pitchFamily="34" charset="0"/>
        </a:defRPr>
      </a:lvl9pPr>
    </p:titleStyle>
    <p:bodyStyle>
      <a:lvl1pPr marL="623888" indent="-277813" algn="l" rtl="0" eaLnBrk="1" fontAlgn="base" hangingPunct="1">
        <a:spcBef>
          <a:spcPct val="20000"/>
        </a:spcBef>
        <a:spcAft>
          <a:spcPct val="0"/>
        </a:spcAft>
        <a:buClr>
          <a:srgbClr val="28805C"/>
        </a:buClr>
        <a:buFont typeface="Wingdings" panose="05000000000000000000" pitchFamily="2" charset="2"/>
        <a:buChar char="§"/>
        <a:defRPr lang="en-US" sz="3200" kern="2000" dirty="0">
          <a:solidFill>
            <a:schemeClr val="tx1">
              <a:lumMod val="75000"/>
            </a:schemeClr>
          </a:solidFill>
          <a:latin typeface="+mn-lt"/>
          <a:ea typeface="+mn-ea"/>
          <a:cs typeface="+mn-cs"/>
        </a:defRPr>
      </a:lvl1pPr>
      <a:lvl2pPr marL="914400" indent="-290513" algn="l" rtl="0" eaLnBrk="1" fontAlgn="base" hangingPunct="1">
        <a:spcBef>
          <a:spcPct val="20000"/>
        </a:spcBef>
        <a:spcAft>
          <a:spcPct val="0"/>
        </a:spcAft>
        <a:buClr>
          <a:srgbClr val="D99C21"/>
        </a:buClr>
        <a:buFont typeface="Arial" panose="020B0604020202020204" pitchFamily="34" charset="0"/>
        <a:buChar char="•"/>
        <a:defRPr lang="en-US" sz="2800" kern="1200" dirty="0">
          <a:solidFill>
            <a:schemeClr val="tx1">
              <a:lumMod val="75000"/>
            </a:schemeClr>
          </a:solidFill>
          <a:latin typeface="+mn-lt"/>
          <a:ea typeface="+mn-ea"/>
          <a:cs typeface="+mn-cs"/>
        </a:defRPr>
      </a:lvl2pPr>
      <a:lvl3pPr marL="1260475" indent="-290513" algn="l" rtl="0" eaLnBrk="1" fontAlgn="base" hangingPunct="1">
        <a:spcBef>
          <a:spcPct val="20000"/>
        </a:spcBef>
        <a:spcAft>
          <a:spcPct val="0"/>
        </a:spcAft>
        <a:buClr>
          <a:srgbClr val="737373"/>
        </a:buClr>
        <a:buFont typeface="Calibri" panose="020F0502020204030204" pitchFamily="34" charset="0"/>
        <a:buChar char="‒"/>
        <a:tabLst>
          <a:tab pos="858838" algn="l"/>
        </a:tabLst>
        <a:defRPr sz="2800" kern="1200">
          <a:solidFill>
            <a:schemeClr val="tx1">
              <a:lumMod val="75000"/>
            </a:schemeClr>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3.xml"/><Relationship Id="rId1" Type="http://schemas.openxmlformats.org/officeDocument/2006/relationships/slideLayout" Target="../slideLayouts/slideLayout5.xml"/><Relationship Id="rId4" Type="http://schemas.openxmlformats.org/officeDocument/2006/relationships/image" Target="../media/image10.jpg"/></Relationships>
</file>

<file path=ppt/slides/_rels/slide2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2.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Molecular Diagnostics, Third Edition">
            <a:extLst>
              <a:ext uri="{FF2B5EF4-FFF2-40B4-BE49-F238E27FC236}">
                <a16:creationId xmlns:a16="http://schemas.microsoft.com/office/drawing/2014/main" id="{DA0E496D-D16B-45A0-A261-CF9FEE0E18E6}"/>
              </a:ext>
            </a:extLst>
          </p:cNvPr>
          <p:cNvPicPr>
            <a:picLocks noGrp="1" noChangeAspect="1"/>
          </p:cNvPicPr>
          <p:nvPr>
            <p:ph type="pic" sz="quarter" idx="14"/>
          </p:nvPr>
        </p:nvPicPr>
        <p:blipFill>
          <a:blip r:embed="rId3" cstate="print">
            <a:extLst>
              <a:ext uri="{28A0092B-C50C-407E-A947-70E740481C1C}">
                <a14:useLocalDpi xmlns:a14="http://schemas.microsoft.com/office/drawing/2010/main" val="0"/>
              </a:ext>
            </a:extLst>
          </a:blip>
          <a:srcRect l="4199" r="4199"/>
          <a:stretch>
            <a:fillRect/>
          </a:stretch>
        </p:blipFill>
        <p:spPr/>
      </p:pic>
      <p:sp>
        <p:nvSpPr>
          <p:cNvPr id="3" name="Text Placeholder 2"/>
          <p:cNvSpPr>
            <a:spLocks noGrp="1"/>
          </p:cNvSpPr>
          <p:nvPr>
            <p:ph type="body" sz="quarter" idx="15"/>
          </p:nvPr>
        </p:nvSpPr>
        <p:spPr/>
        <p:txBody>
          <a:bodyPr/>
          <a:lstStyle/>
          <a:p>
            <a:pPr lvl="0"/>
            <a:r>
              <a:rPr lang="en-US" dirty="0">
                <a:solidFill>
                  <a:srgbClr val="585858"/>
                </a:solidFill>
              </a:rPr>
              <a:t>Chapter 11</a:t>
            </a:r>
          </a:p>
        </p:txBody>
      </p:sp>
      <p:sp>
        <p:nvSpPr>
          <p:cNvPr id="4" name="Text Placeholder 3"/>
          <p:cNvSpPr>
            <a:spLocks noGrp="1"/>
          </p:cNvSpPr>
          <p:nvPr>
            <p:ph type="body" sz="quarter" idx="16"/>
          </p:nvPr>
        </p:nvSpPr>
        <p:spPr>
          <a:xfrm>
            <a:off x="3423557" y="3008008"/>
            <a:ext cx="5410200" cy="1106791"/>
          </a:xfrm>
        </p:spPr>
        <p:txBody>
          <a:bodyPr/>
          <a:lstStyle/>
          <a:p>
            <a:pPr lvl="0"/>
            <a:r>
              <a:rPr lang="en-US" dirty="0"/>
              <a:t>Detection and Identification of Microorganisms</a:t>
            </a:r>
          </a:p>
        </p:txBody>
      </p:sp>
      <p:sp>
        <p:nvSpPr>
          <p:cNvPr id="2" name="Title 1" hidden="1"/>
          <p:cNvSpPr>
            <a:spLocks noGrp="1"/>
          </p:cNvSpPr>
          <p:nvPr>
            <p:ph type="title"/>
          </p:nvPr>
        </p:nvSpPr>
        <p:spPr/>
        <p:txBody>
          <a:bodyPr/>
          <a:lstStyle/>
          <a:p>
            <a:r>
              <a:rPr lang="en-US" dirty="0"/>
              <a:t> </a:t>
            </a:r>
          </a:p>
        </p:txBody>
      </p:sp>
    </p:spTree>
    <p:extLst>
      <p:ext uri="{BB962C8B-B14F-4D97-AF65-F5344CB8AC3E}">
        <p14:creationId xmlns:p14="http://schemas.microsoft.com/office/powerpoint/2010/main" val="2903224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56356" y="-14760"/>
            <a:ext cx="8235244" cy="1089529"/>
          </a:xfrm>
        </p:spPr>
        <p:txBody>
          <a:bodyPr/>
          <a:lstStyle/>
          <a:p>
            <a:r>
              <a:rPr lang="en-US" altLang="en-US" dirty="0"/>
              <a:t>P C R Detection of Microorganisms:</a:t>
            </a:r>
            <a:br>
              <a:rPr lang="en-US" altLang="en-US" dirty="0"/>
            </a:br>
            <a:r>
              <a:rPr lang="en-US" altLang="en-US" dirty="0"/>
              <a:t>Quality Control</a:t>
            </a:r>
          </a:p>
        </p:txBody>
      </p:sp>
      <p:sp>
        <p:nvSpPr>
          <p:cNvPr id="8195" name="Rectangle 3"/>
          <p:cNvSpPr>
            <a:spLocks noGrp="1" noChangeArrowheads="1"/>
          </p:cNvSpPr>
          <p:nvPr>
            <p:ph type="body" idx="1"/>
          </p:nvPr>
        </p:nvSpPr>
        <p:spPr>
          <a:xfrm>
            <a:off x="457200" y="1195349"/>
            <a:ext cx="8229600" cy="4976851"/>
          </a:xfrm>
        </p:spPr>
        <p:txBody>
          <a:bodyPr/>
          <a:lstStyle/>
          <a:p>
            <a:r>
              <a:rPr lang="en-US" altLang="en-US" dirty="0"/>
              <a:t>P C R and other amplification methods are extremely sensitive and very specific</a:t>
            </a:r>
          </a:p>
          <a:p>
            <a:r>
              <a:rPr lang="en-US" altLang="en-US" dirty="0"/>
              <a:t>For accurate test interpretation, use proper controls:</a:t>
            </a:r>
          </a:p>
          <a:p>
            <a:pPr lvl="1"/>
            <a:r>
              <a:rPr lang="en-US" altLang="en-US" dirty="0">
                <a:solidFill>
                  <a:srgbClr val="FF0000"/>
                </a:solidFill>
              </a:rPr>
              <a:t>Positive control</a:t>
            </a:r>
            <a:r>
              <a:rPr lang="en-US" altLang="en-US" dirty="0"/>
              <a:t>: positive template</a:t>
            </a:r>
          </a:p>
          <a:p>
            <a:pPr lvl="1"/>
            <a:r>
              <a:rPr lang="en-US" altLang="en-US" dirty="0">
                <a:solidFill>
                  <a:srgbClr val="FF0000"/>
                </a:solidFill>
              </a:rPr>
              <a:t>Negative control</a:t>
            </a:r>
            <a:r>
              <a:rPr lang="en-US" altLang="en-US" dirty="0"/>
              <a:t>: negative template</a:t>
            </a:r>
          </a:p>
          <a:p>
            <a:pPr lvl="1"/>
            <a:r>
              <a:rPr lang="en-US" altLang="en-US" dirty="0">
                <a:solidFill>
                  <a:srgbClr val="FF0000"/>
                </a:solidFill>
              </a:rPr>
              <a:t>Amplification control</a:t>
            </a:r>
            <a:r>
              <a:rPr lang="en-US" altLang="en-US" dirty="0"/>
              <a:t>: omnipresent</a:t>
            </a:r>
          </a:p>
          <a:p>
            <a:pPr marL="346075" indent="0">
              <a:buNone/>
            </a:pPr>
            <a:r>
              <a:rPr lang="en-US" altLang="en-US" dirty="0"/>
              <a:t>Template unrelated to target:</a:t>
            </a:r>
          </a:p>
          <a:p>
            <a:pPr lvl="1"/>
            <a:r>
              <a:rPr lang="en-US" altLang="en-US" dirty="0">
                <a:solidFill>
                  <a:srgbClr val="FF0000"/>
                </a:solidFill>
              </a:rPr>
              <a:t>Reagent blank</a:t>
            </a:r>
            <a:r>
              <a:rPr lang="en-US" altLang="en-US" dirty="0"/>
              <a:t>: no template present</a:t>
            </a:r>
          </a:p>
        </p:txBody>
      </p:sp>
    </p:spTree>
    <p:extLst>
      <p:ext uri="{BB962C8B-B14F-4D97-AF65-F5344CB8AC3E}">
        <p14:creationId xmlns:p14="http://schemas.microsoft.com/office/powerpoint/2010/main" val="3200203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P C R Quality Control: Internal Controls</a:t>
            </a:r>
          </a:p>
        </p:txBody>
      </p:sp>
      <p:sp>
        <p:nvSpPr>
          <p:cNvPr id="9219" name="Rectangle 3"/>
          <p:cNvSpPr>
            <a:spLocks noGrp="1" noChangeArrowheads="1"/>
          </p:cNvSpPr>
          <p:nvPr>
            <p:ph sz="half" idx="1"/>
          </p:nvPr>
        </p:nvSpPr>
        <p:spPr/>
        <p:txBody>
          <a:bodyPr>
            <a:normAutofit/>
          </a:bodyPr>
          <a:lstStyle/>
          <a:p>
            <a:r>
              <a:rPr lang="en-US" altLang="en-US" dirty="0">
                <a:solidFill>
                  <a:srgbClr val="FF0000"/>
                </a:solidFill>
              </a:rPr>
              <a:t>Homologous extrinsic</a:t>
            </a:r>
          </a:p>
          <a:p>
            <a:pPr lvl="1"/>
            <a:r>
              <a:rPr lang="en-US" altLang="en-US" dirty="0"/>
              <a:t>Controls for amplification</a:t>
            </a:r>
          </a:p>
          <a:p>
            <a:r>
              <a:rPr lang="en-US" altLang="en-US" dirty="0">
                <a:solidFill>
                  <a:srgbClr val="FF0000"/>
                </a:solidFill>
              </a:rPr>
              <a:t>Heterologous extrinsic</a:t>
            </a:r>
          </a:p>
          <a:p>
            <a:pPr lvl="1"/>
            <a:r>
              <a:rPr lang="en-US" altLang="en-US" dirty="0"/>
              <a:t>Controls for extraction and amplification</a:t>
            </a:r>
          </a:p>
          <a:p>
            <a:r>
              <a:rPr lang="en-US" altLang="en-US" dirty="0">
                <a:solidFill>
                  <a:srgbClr val="FF0000"/>
                </a:solidFill>
              </a:rPr>
              <a:t>Heterologous intrinsic</a:t>
            </a:r>
          </a:p>
          <a:p>
            <a:pPr lvl="1"/>
            <a:r>
              <a:rPr lang="en-US" altLang="en-US" dirty="0"/>
              <a:t>Human gene control</a:t>
            </a:r>
          </a:p>
        </p:txBody>
      </p:sp>
      <p:pic>
        <p:nvPicPr>
          <p:cNvPr id="2" name="Content Placeholder 1" descr="Amplification controls and their relationships to the molecular target."/>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73978" y="1524000"/>
            <a:ext cx="4038600" cy="2675214"/>
          </a:xfrm>
        </p:spPr>
      </p:pic>
    </p:spTree>
    <p:extLst>
      <p:ext uri="{BB962C8B-B14F-4D97-AF65-F5344CB8AC3E}">
        <p14:creationId xmlns:p14="http://schemas.microsoft.com/office/powerpoint/2010/main" val="215431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Quality Control: False Positives</a:t>
            </a:r>
            <a:endParaRPr lang="en-US" altLang="en-US" dirty="0"/>
          </a:p>
        </p:txBody>
      </p:sp>
      <p:sp>
        <p:nvSpPr>
          <p:cNvPr id="10243" name="Rectangle 3"/>
          <p:cNvSpPr>
            <a:spLocks noGrp="1" noChangeArrowheads="1"/>
          </p:cNvSpPr>
          <p:nvPr>
            <p:ph type="body" idx="1"/>
          </p:nvPr>
        </p:nvSpPr>
        <p:spPr/>
        <p:txBody>
          <a:bodyPr/>
          <a:lstStyle/>
          <a:p>
            <a:r>
              <a:rPr lang="en-US" altLang="en-US" dirty="0"/>
              <a:t>Contamination: check reagent blank</a:t>
            </a:r>
          </a:p>
          <a:p>
            <a:r>
              <a:rPr lang="en-US" altLang="en-US" dirty="0"/>
              <a:t>Dead or dying organisms: retest 3 to 6 weeks after antimicrobial therapy</a:t>
            </a:r>
          </a:p>
          <a:p>
            <a:r>
              <a:rPr lang="en-US" altLang="en-US" dirty="0"/>
              <a:t>Detection of less than clinically significant levels</a:t>
            </a:r>
          </a:p>
        </p:txBody>
      </p:sp>
    </p:spTree>
    <p:extLst>
      <p:ext uri="{BB962C8B-B14F-4D97-AF65-F5344CB8AC3E}">
        <p14:creationId xmlns:p14="http://schemas.microsoft.com/office/powerpoint/2010/main" val="2249294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Quality Control: False Negatives</a:t>
            </a:r>
            <a:endParaRPr lang="en-US" altLang="en-US" dirty="0"/>
          </a:p>
        </p:txBody>
      </p:sp>
      <p:sp>
        <p:nvSpPr>
          <p:cNvPr id="11267" name="Rectangle 3"/>
          <p:cNvSpPr>
            <a:spLocks noGrp="1" noChangeArrowheads="1"/>
          </p:cNvSpPr>
          <p:nvPr>
            <p:ph type="body" idx="1"/>
          </p:nvPr>
        </p:nvSpPr>
        <p:spPr>
          <a:xfrm>
            <a:off x="457200" y="1195349"/>
            <a:ext cx="8534400" cy="4068763"/>
          </a:xfrm>
        </p:spPr>
        <p:txBody>
          <a:bodyPr/>
          <a:lstStyle/>
          <a:p>
            <a:r>
              <a:rPr lang="en-US" altLang="en-US" dirty="0"/>
              <a:t>Improper collection, specimen handling</a:t>
            </a:r>
          </a:p>
          <a:p>
            <a:r>
              <a:rPr lang="en-US" altLang="en-US" dirty="0"/>
              <a:t>Extraction/amplification failure: check internal controls</a:t>
            </a:r>
          </a:p>
          <a:p>
            <a:r>
              <a:rPr lang="en-US" altLang="en-US" dirty="0"/>
              <a:t>Technical difficulties with chemistry or instrumentation: check method and calibrations</a:t>
            </a:r>
          </a:p>
        </p:txBody>
      </p:sp>
    </p:spTree>
    <p:extLst>
      <p:ext uri="{BB962C8B-B14F-4D97-AF65-F5344CB8AC3E}">
        <p14:creationId xmlns:p14="http://schemas.microsoft.com/office/powerpoint/2010/main" val="1095568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Viruses</a:t>
            </a:r>
            <a:endParaRPr lang="en-US" altLang="en-US" dirty="0"/>
          </a:p>
        </p:txBody>
      </p:sp>
      <p:sp>
        <p:nvSpPr>
          <p:cNvPr id="24579" name="Rectangle 3"/>
          <p:cNvSpPr>
            <a:spLocks noGrp="1" noChangeArrowheads="1"/>
          </p:cNvSpPr>
          <p:nvPr>
            <p:ph type="body" idx="1"/>
          </p:nvPr>
        </p:nvSpPr>
        <p:spPr>
          <a:xfrm>
            <a:off x="457200" y="1195349"/>
            <a:ext cx="8229600" cy="4748251"/>
          </a:xfrm>
        </p:spPr>
        <p:txBody>
          <a:bodyPr/>
          <a:lstStyle/>
          <a:p>
            <a:r>
              <a:rPr lang="en-US" altLang="en-US" dirty="0"/>
              <a:t>“Classic methods” of detection include antibody detection, antigen detection, and culture</a:t>
            </a:r>
          </a:p>
          <a:p>
            <a:r>
              <a:rPr lang="en-US" altLang="en-US" dirty="0"/>
              <a:t>Molecular methods of detection include target, probe, and signal amplification</a:t>
            </a:r>
          </a:p>
          <a:p>
            <a:r>
              <a:rPr lang="en-US" altLang="en-US" dirty="0"/>
              <a:t>Test are designed for identification of virus, determination </a:t>
            </a:r>
            <a:r>
              <a:rPr lang="en-US" altLang="en-US" dirty="0">
                <a:solidFill>
                  <a:srgbClr val="FF0000"/>
                </a:solidFill>
              </a:rPr>
              <a:t>viral load </a:t>
            </a:r>
            <a:r>
              <a:rPr lang="en-US" altLang="en-US" dirty="0"/>
              <a:t>(number of viruses per </a:t>
            </a:r>
            <a:r>
              <a:rPr lang="en-US" dirty="0"/>
              <a:t>milliliter</a:t>
            </a:r>
            <a:r>
              <a:rPr lang="en-US" altLang="en-US" dirty="0"/>
              <a:t> of fluid), and genotyping by sequence analysis</a:t>
            </a:r>
          </a:p>
        </p:txBody>
      </p:sp>
    </p:spTree>
    <p:extLst>
      <p:ext uri="{BB962C8B-B14F-4D97-AF65-F5344CB8AC3E}">
        <p14:creationId xmlns:p14="http://schemas.microsoft.com/office/powerpoint/2010/main" val="1035111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Viral Load</a:t>
            </a:r>
            <a:endParaRPr lang="en-US" altLang="en-US" dirty="0"/>
          </a:p>
        </p:txBody>
      </p:sp>
      <p:sp>
        <p:nvSpPr>
          <p:cNvPr id="24579" name="Rectangle 3"/>
          <p:cNvSpPr>
            <a:spLocks noGrp="1" noChangeArrowheads="1"/>
          </p:cNvSpPr>
          <p:nvPr>
            <p:ph type="body" idx="1"/>
          </p:nvPr>
        </p:nvSpPr>
        <p:spPr>
          <a:xfrm>
            <a:off x="457200" y="1195349"/>
            <a:ext cx="8229600" cy="4367251"/>
          </a:xfrm>
        </p:spPr>
        <p:txBody>
          <a:bodyPr/>
          <a:lstStyle/>
          <a:p>
            <a:r>
              <a:rPr lang="en-US" altLang="en-US" dirty="0"/>
              <a:t>Number of viruses per </a:t>
            </a:r>
            <a:r>
              <a:rPr lang="en-US" dirty="0"/>
              <a:t>milliliter</a:t>
            </a:r>
            <a:r>
              <a:rPr lang="en-US" altLang="en-US" dirty="0"/>
              <a:t> of body fluid</a:t>
            </a:r>
          </a:p>
          <a:p>
            <a:r>
              <a:rPr lang="en-US" altLang="en-US" dirty="0"/>
              <a:t>Measured by quantitative polymerase chain reaction (q P C R), digital P C R (d P C R), or other methods</a:t>
            </a:r>
          </a:p>
          <a:p>
            <a:r>
              <a:rPr lang="en-US" altLang="en-US" dirty="0"/>
              <a:t>Measurements by different methods may not be equivalent</a:t>
            </a:r>
          </a:p>
          <a:p>
            <a:pPr lvl="1"/>
            <a:r>
              <a:rPr lang="en-US" altLang="en-US" dirty="0"/>
              <a:t>Technical variability</a:t>
            </a:r>
          </a:p>
          <a:p>
            <a:pPr lvl="1"/>
            <a:r>
              <a:rPr lang="en-US" altLang="en-US" dirty="0"/>
              <a:t>Biological variability</a:t>
            </a:r>
          </a:p>
        </p:txBody>
      </p:sp>
    </p:spTree>
    <p:extLst>
      <p:ext uri="{BB962C8B-B14F-4D97-AF65-F5344CB8AC3E}">
        <p14:creationId xmlns:p14="http://schemas.microsoft.com/office/powerpoint/2010/main" val="3670705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14760"/>
            <a:ext cx="8235244" cy="1089529"/>
          </a:xfrm>
        </p:spPr>
        <p:txBody>
          <a:bodyPr/>
          <a:lstStyle/>
          <a:p>
            <a:r>
              <a:rPr lang="en-US" altLang="en-US" dirty="0"/>
              <a:t>Test Performance Features for Viral Load Measurement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9120684"/>
              </p:ext>
            </p:extLst>
          </p:nvPr>
        </p:nvGraphicFramePr>
        <p:xfrm>
          <a:off x="914400" y="1447800"/>
          <a:ext cx="7772400" cy="3986211"/>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5867400">
                  <a:extLst>
                    <a:ext uri="{9D8B030D-6E8A-4147-A177-3AD203B41FA5}">
                      <a16:colId xmlns:a16="http://schemas.microsoft.com/office/drawing/2014/main" val="20001"/>
                    </a:ext>
                  </a:extLst>
                </a:gridCol>
              </a:tblGrid>
              <a:tr h="468117">
                <a:tc>
                  <a:txBody>
                    <a:bodyPr/>
                    <a:lstStyle/>
                    <a:p>
                      <a:pPr algn="ctr" rtl="0" fontAlgn="ctr"/>
                      <a:r>
                        <a:rPr lang="en-US" sz="1800" b="0" i="0" u="none" strike="noStrike" dirty="0">
                          <a:solidFill>
                            <a:schemeClr val="bg1"/>
                          </a:solidFill>
                          <a:effectLst/>
                          <a:latin typeface="+mj-lt"/>
                        </a:rPr>
                        <a:t>Characteristic</a:t>
                      </a:r>
                    </a:p>
                  </a:txBody>
                  <a:tcPr marR="0" marT="9525" marB="0" anchor="ctr"/>
                </a:tc>
                <a:tc>
                  <a:txBody>
                    <a:bodyPr/>
                    <a:lstStyle/>
                    <a:p>
                      <a:pPr algn="ctr" rtl="0" fontAlgn="ctr"/>
                      <a:r>
                        <a:rPr lang="en-US" sz="1800" b="0" i="0" u="none" strike="noStrike" dirty="0">
                          <a:solidFill>
                            <a:schemeClr val="bg1"/>
                          </a:solidFill>
                          <a:effectLst/>
                          <a:latin typeface="+mj-lt"/>
                        </a:rPr>
                        <a:t>Description</a:t>
                      </a:r>
                    </a:p>
                  </a:txBody>
                  <a:tcPr marL="9525" marR="9525" marT="9525" marB="0" anchor="ctr"/>
                </a:tc>
                <a:extLst>
                  <a:ext uri="{0D108BD9-81ED-4DB2-BD59-A6C34878D82A}">
                    <a16:rowId xmlns:a16="http://schemas.microsoft.com/office/drawing/2014/main" val="10000"/>
                  </a:ext>
                </a:extLst>
              </a:tr>
              <a:tr h="468117">
                <a:tc>
                  <a:txBody>
                    <a:bodyPr/>
                    <a:lstStyle/>
                    <a:p>
                      <a:pPr algn="l" rtl="0" fontAlgn="ctr"/>
                      <a:r>
                        <a:rPr lang="en-US" sz="1800" b="0" i="0" u="none" strike="noStrike" dirty="0">
                          <a:solidFill>
                            <a:srgbClr val="737373"/>
                          </a:solidFill>
                          <a:effectLst/>
                          <a:latin typeface="+mn-lt"/>
                        </a:rPr>
                        <a:t>Sensitivity</a:t>
                      </a:r>
                    </a:p>
                  </a:txBody>
                  <a:tcPr marR="0" marT="9525" marB="0" anchor="ctr"/>
                </a:tc>
                <a:tc>
                  <a:txBody>
                    <a:bodyPr/>
                    <a:lstStyle/>
                    <a:p>
                      <a:pPr algn="l" rtl="0" fontAlgn="ctr"/>
                      <a:r>
                        <a:rPr lang="en-US" sz="1800" b="0" i="0" u="none" strike="noStrike" dirty="0">
                          <a:solidFill>
                            <a:srgbClr val="737373"/>
                          </a:solidFill>
                          <a:effectLst/>
                          <a:latin typeface="+mn-lt"/>
                        </a:rPr>
                        <a:t>Lowest level detected at least 95% of the time</a:t>
                      </a:r>
                    </a:p>
                  </a:txBody>
                  <a:tcPr marR="9525" marT="9525" marB="0" anchor="ctr"/>
                </a:tc>
                <a:extLst>
                  <a:ext uri="{0D108BD9-81ED-4DB2-BD59-A6C34878D82A}">
                    <a16:rowId xmlns:a16="http://schemas.microsoft.com/office/drawing/2014/main" val="10001"/>
                  </a:ext>
                </a:extLst>
              </a:tr>
              <a:tr h="468117">
                <a:tc>
                  <a:txBody>
                    <a:bodyPr/>
                    <a:lstStyle/>
                    <a:p>
                      <a:pPr algn="l" rtl="0" fontAlgn="ctr"/>
                      <a:r>
                        <a:rPr lang="en-US" sz="1800" b="0" i="0" u="none" strike="noStrike" dirty="0">
                          <a:solidFill>
                            <a:srgbClr val="737373"/>
                          </a:solidFill>
                          <a:effectLst/>
                          <a:latin typeface="+mn-lt"/>
                        </a:rPr>
                        <a:t>Accuracy</a:t>
                      </a:r>
                    </a:p>
                  </a:txBody>
                  <a:tcPr marR="0" marT="9525" marB="0" anchor="ctr"/>
                </a:tc>
                <a:tc>
                  <a:txBody>
                    <a:bodyPr/>
                    <a:lstStyle/>
                    <a:p>
                      <a:pPr algn="l" rtl="0" fontAlgn="ctr"/>
                      <a:r>
                        <a:rPr lang="en-US" sz="1800" b="0" i="0" u="none" strike="noStrike" dirty="0">
                          <a:solidFill>
                            <a:srgbClr val="737373"/>
                          </a:solidFill>
                          <a:effectLst/>
                          <a:latin typeface="+mn-lt"/>
                        </a:rPr>
                        <a:t>Ability to determine true value</a:t>
                      </a:r>
                    </a:p>
                  </a:txBody>
                  <a:tcPr marR="9525" marT="9525" marB="0" anchor="ctr"/>
                </a:tc>
                <a:extLst>
                  <a:ext uri="{0D108BD9-81ED-4DB2-BD59-A6C34878D82A}">
                    <a16:rowId xmlns:a16="http://schemas.microsoft.com/office/drawing/2014/main" val="10002"/>
                  </a:ext>
                </a:extLst>
              </a:tr>
              <a:tr h="468117">
                <a:tc>
                  <a:txBody>
                    <a:bodyPr/>
                    <a:lstStyle/>
                    <a:p>
                      <a:pPr algn="l" rtl="0" fontAlgn="ctr"/>
                      <a:r>
                        <a:rPr lang="en-US" sz="1800" b="0" i="0" u="none" strike="noStrike" dirty="0">
                          <a:solidFill>
                            <a:srgbClr val="737373"/>
                          </a:solidFill>
                          <a:effectLst/>
                          <a:latin typeface="+mn-lt"/>
                        </a:rPr>
                        <a:t>Precision</a:t>
                      </a:r>
                    </a:p>
                  </a:txBody>
                  <a:tcPr marR="0" marT="9525" marB="0" anchor="ctr"/>
                </a:tc>
                <a:tc>
                  <a:txBody>
                    <a:bodyPr/>
                    <a:lstStyle/>
                    <a:p>
                      <a:pPr algn="l" rtl="0" fontAlgn="ctr"/>
                      <a:r>
                        <a:rPr lang="en-US" sz="1800" b="0" i="0" u="none" strike="noStrike" dirty="0">
                          <a:solidFill>
                            <a:srgbClr val="737373"/>
                          </a:solidFill>
                          <a:effectLst/>
                          <a:latin typeface="+mn-lt"/>
                        </a:rPr>
                        <a:t>Reproducibility of independently determined test results</a:t>
                      </a:r>
                    </a:p>
                  </a:txBody>
                  <a:tcPr marR="9525" marT="9525" marB="0" anchor="ctr"/>
                </a:tc>
                <a:extLst>
                  <a:ext uri="{0D108BD9-81ED-4DB2-BD59-A6C34878D82A}">
                    <a16:rowId xmlns:a16="http://schemas.microsoft.com/office/drawing/2014/main" val="10003"/>
                  </a:ext>
                </a:extLst>
              </a:tr>
              <a:tr h="704581">
                <a:tc>
                  <a:txBody>
                    <a:bodyPr/>
                    <a:lstStyle/>
                    <a:p>
                      <a:pPr algn="l" rtl="0" fontAlgn="ctr"/>
                      <a:r>
                        <a:rPr lang="en-US" sz="1800" b="0" i="0" u="none" strike="noStrike" dirty="0">
                          <a:solidFill>
                            <a:srgbClr val="737373"/>
                          </a:solidFill>
                          <a:effectLst/>
                          <a:latin typeface="+mn-lt"/>
                        </a:rPr>
                        <a:t>Specificity</a:t>
                      </a:r>
                    </a:p>
                  </a:txBody>
                  <a:tcPr marR="0" marT="9525" marB="0" anchor="ctr"/>
                </a:tc>
                <a:tc>
                  <a:txBody>
                    <a:bodyPr/>
                    <a:lstStyle/>
                    <a:p>
                      <a:pPr algn="l" rtl="0" fontAlgn="ctr"/>
                      <a:r>
                        <a:rPr lang="en-US" sz="1800" b="0" i="0" u="none" strike="noStrike">
                          <a:solidFill>
                            <a:srgbClr val="737373"/>
                          </a:solidFill>
                          <a:effectLst/>
                          <a:latin typeface="+mn-lt"/>
                        </a:rPr>
                        <a:t>Negative samples are always negative, and positive results are true positives</a:t>
                      </a:r>
                    </a:p>
                  </a:txBody>
                  <a:tcPr marR="9525" marT="9525" marB="0" anchor="ctr"/>
                </a:tc>
                <a:extLst>
                  <a:ext uri="{0D108BD9-81ED-4DB2-BD59-A6C34878D82A}">
                    <a16:rowId xmlns:a16="http://schemas.microsoft.com/office/drawing/2014/main" val="10004"/>
                  </a:ext>
                </a:extLst>
              </a:tr>
              <a:tr h="704581">
                <a:tc>
                  <a:txBody>
                    <a:bodyPr/>
                    <a:lstStyle/>
                    <a:p>
                      <a:pPr algn="l" rtl="0" fontAlgn="ctr"/>
                      <a:r>
                        <a:rPr lang="en-US" sz="1800" b="0" i="0" u="none" strike="noStrike" dirty="0">
                          <a:solidFill>
                            <a:srgbClr val="737373"/>
                          </a:solidFill>
                          <a:effectLst/>
                          <a:latin typeface="+mn-lt"/>
                        </a:rPr>
                        <a:t>Linearity</a:t>
                      </a:r>
                    </a:p>
                  </a:txBody>
                  <a:tcPr marR="0" marT="9525" marB="0" anchor="ctr"/>
                </a:tc>
                <a:tc>
                  <a:txBody>
                    <a:bodyPr/>
                    <a:lstStyle/>
                    <a:p>
                      <a:pPr algn="l" rtl="0" fontAlgn="ctr"/>
                      <a:r>
                        <a:rPr lang="en-US" sz="1800" b="0" i="0" u="none" strike="noStrike">
                          <a:solidFill>
                            <a:srgbClr val="737373"/>
                          </a:solidFill>
                          <a:effectLst/>
                          <a:latin typeface="+mn-lt"/>
                        </a:rPr>
                        <a:t>A serial dilution of standard curve closely approximates a straight line</a:t>
                      </a:r>
                    </a:p>
                  </a:txBody>
                  <a:tcPr marR="9525" marT="9525" marB="0" anchor="ctr"/>
                </a:tc>
                <a:extLst>
                  <a:ext uri="{0D108BD9-81ED-4DB2-BD59-A6C34878D82A}">
                    <a16:rowId xmlns:a16="http://schemas.microsoft.com/office/drawing/2014/main" val="10005"/>
                  </a:ext>
                </a:extLst>
              </a:tr>
              <a:tr h="704581">
                <a:tc>
                  <a:txBody>
                    <a:bodyPr/>
                    <a:lstStyle/>
                    <a:p>
                      <a:pPr algn="l" rtl="0" fontAlgn="ctr"/>
                      <a:r>
                        <a:rPr lang="en-US" sz="1800" b="0" i="0" u="none" strike="noStrike" dirty="0">
                          <a:solidFill>
                            <a:srgbClr val="737373"/>
                          </a:solidFill>
                          <a:effectLst/>
                          <a:latin typeface="+mn-lt"/>
                        </a:rPr>
                        <a:t>Flexibility</a:t>
                      </a:r>
                    </a:p>
                  </a:txBody>
                  <a:tcPr marR="0" marT="9525" marB="0" anchor="ctr"/>
                </a:tc>
                <a:tc>
                  <a:txBody>
                    <a:bodyPr/>
                    <a:lstStyle/>
                    <a:p>
                      <a:pPr algn="l" rtl="0" fontAlgn="ctr"/>
                      <a:r>
                        <a:rPr lang="en-US" sz="1800" b="0" i="0" u="none" strike="noStrike" dirty="0">
                          <a:solidFill>
                            <a:srgbClr val="737373"/>
                          </a:solidFill>
                          <a:effectLst/>
                          <a:latin typeface="+mn-lt"/>
                        </a:rPr>
                        <a:t>Accuracy of measurement of virus regardless of sequence variations</a:t>
                      </a:r>
                    </a:p>
                  </a:txBody>
                  <a:tcPr marR="9525" marT="9525"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80006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Antimicrobial Agents</a:t>
            </a:r>
            <a:endParaRPr lang="en-US" altLang="en-US" dirty="0"/>
          </a:p>
        </p:txBody>
      </p:sp>
      <p:sp>
        <p:nvSpPr>
          <p:cNvPr id="12291" name="Rectangle 3"/>
          <p:cNvSpPr>
            <a:spLocks noGrp="1" noChangeArrowheads="1"/>
          </p:cNvSpPr>
          <p:nvPr>
            <p:ph type="body" idx="1"/>
          </p:nvPr>
        </p:nvSpPr>
        <p:spPr>
          <a:xfrm>
            <a:off x="457200" y="1195349"/>
            <a:ext cx="8229600" cy="4214851"/>
          </a:xfrm>
        </p:spPr>
        <p:txBody>
          <a:bodyPr/>
          <a:lstStyle/>
          <a:p>
            <a:r>
              <a:rPr lang="en-US" altLang="en-US" dirty="0"/>
              <a:t>Inhibit growth (-</a:t>
            </a:r>
            <a:r>
              <a:rPr lang="en-US" altLang="en-US" dirty="0">
                <a:solidFill>
                  <a:srgbClr val="FF0000"/>
                </a:solidFill>
              </a:rPr>
              <a:t>static</a:t>
            </a:r>
            <a:r>
              <a:rPr lang="en-US" altLang="en-US" dirty="0"/>
              <a:t>), for example, bacteriostatic, </a:t>
            </a:r>
            <a:r>
              <a:rPr lang="en-US" altLang="en-US" dirty="0" err="1"/>
              <a:t>fungistatic</a:t>
            </a:r>
            <a:endParaRPr lang="en-US" altLang="en-US" dirty="0"/>
          </a:p>
          <a:p>
            <a:r>
              <a:rPr lang="en-US" altLang="en-US" dirty="0"/>
              <a:t>Kill organisms (-</a:t>
            </a:r>
            <a:r>
              <a:rPr lang="en-US" altLang="en-US" dirty="0" err="1">
                <a:solidFill>
                  <a:srgbClr val="FF0000"/>
                </a:solidFill>
              </a:rPr>
              <a:t>cidal</a:t>
            </a:r>
            <a:r>
              <a:rPr lang="en-US" altLang="en-US" dirty="0"/>
              <a:t>), for example, </a:t>
            </a:r>
            <a:r>
              <a:rPr lang="en-US" altLang="en-US" dirty="0" err="1"/>
              <a:t>bacteriocidal</a:t>
            </a:r>
            <a:r>
              <a:rPr lang="en-US" altLang="en-US" dirty="0"/>
              <a:t>, fungicidal, </a:t>
            </a:r>
            <a:r>
              <a:rPr lang="en-US" altLang="en-US" dirty="0" err="1"/>
              <a:t>viricidal</a:t>
            </a:r>
            <a:endParaRPr lang="en-US" altLang="en-US" dirty="0"/>
          </a:p>
          <a:p>
            <a:r>
              <a:rPr lang="en-US" altLang="en-US" dirty="0"/>
              <a:t>Antimicrobial agents are classified by:</a:t>
            </a:r>
          </a:p>
          <a:p>
            <a:pPr marL="1028700" lvl="1" indent="-406400">
              <a:buFont typeface="+mj-lt"/>
              <a:buAutoNum type="arabicPeriod"/>
            </a:pPr>
            <a:r>
              <a:rPr lang="en-US" altLang="en-US" dirty="0"/>
              <a:t>-static/-</a:t>
            </a:r>
            <a:r>
              <a:rPr lang="en-US" altLang="en-US" dirty="0" err="1"/>
              <a:t>cidal</a:t>
            </a:r>
            <a:endParaRPr lang="en-US" altLang="en-US" dirty="0"/>
          </a:p>
          <a:p>
            <a:pPr marL="1028700" lvl="1" indent="-406400">
              <a:buFont typeface="+mj-lt"/>
              <a:buAutoNum type="arabicPeriod"/>
            </a:pPr>
            <a:r>
              <a:rPr lang="en-US" altLang="en-US" dirty="0"/>
              <a:t>Mode of action</a:t>
            </a:r>
          </a:p>
          <a:p>
            <a:pPr marL="1028700" lvl="1" indent="-406400">
              <a:buFont typeface="+mj-lt"/>
              <a:buAutoNum type="arabicPeriod"/>
            </a:pPr>
            <a:r>
              <a:rPr lang="en-US" altLang="en-US" dirty="0"/>
              <a:t>Chemical structure</a:t>
            </a:r>
          </a:p>
        </p:txBody>
      </p:sp>
    </p:spTree>
    <p:extLst>
      <p:ext uri="{BB962C8B-B14F-4D97-AF65-F5344CB8AC3E}">
        <p14:creationId xmlns:p14="http://schemas.microsoft.com/office/powerpoint/2010/main" val="3951863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Sites of Action of Antimicrobial Agents</a:t>
            </a:r>
            <a:endParaRPr lang="en-US" altLang="en-US" dirty="0"/>
          </a:p>
        </p:txBody>
      </p:sp>
      <p:pic>
        <p:nvPicPr>
          <p:cNvPr id="2" name="Content Placeholder 1" descr="Sites where antimicrobial action can occur are depicted. Structures affected by antimicrobial action include: protein synthesis, essential metabolism, nucleic acid metabolism, membrane integrity, and cell wall integrity."/>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43100" y="1600200"/>
            <a:ext cx="5257800" cy="4232694"/>
          </a:xfrm>
        </p:spPr>
      </p:pic>
    </p:spTree>
    <p:extLst>
      <p:ext uri="{BB962C8B-B14F-4D97-AF65-F5344CB8AC3E}">
        <p14:creationId xmlns:p14="http://schemas.microsoft.com/office/powerpoint/2010/main" val="493931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a:t>Mechanisms for Development of Resistance to Antimicrobial Agents</a:t>
            </a:r>
            <a:endParaRPr lang="en-US" altLang="en-US" dirty="0"/>
          </a:p>
        </p:txBody>
      </p:sp>
      <p:sp>
        <p:nvSpPr>
          <p:cNvPr id="14339" name="Rectangle 4"/>
          <p:cNvSpPr>
            <a:spLocks noGrp="1" noChangeArrowheads="1"/>
          </p:cNvSpPr>
          <p:nvPr>
            <p:ph type="body" idx="1"/>
          </p:nvPr>
        </p:nvSpPr>
        <p:spPr/>
        <p:txBody>
          <a:bodyPr/>
          <a:lstStyle/>
          <a:p>
            <a:r>
              <a:rPr lang="en-US" altLang="en-US" dirty="0">
                <a:solidFill>
                  <a:srgbClr val="FF0000"/>
                </a:solidFill>
              </a:rPr>
              <a:t>Enzymatic</a:t>
            </a:r>
            <a:r>
              <a:rPr lang="en-US" altLang="en-US" dirty="0"/>
              <a:t> inactivation of agent</a:t>
            </a:r>
          </a:p>
          <a:p>
            <a:r>
              <a:rPr lang="en-US" altLang="en-US" dirty="0"/>
              <a:t>Altered </a:t>
            </a:r>
            <a:r>
              <a:rPr lang="en-US" altLang="en-US" dirty="0">
                <a:solidFill>
                  <a:srgbClr val="FF0000"/>
                </a:solidFill>
              </a:rPr>
              <a:t>target</a:t>
            </a:r>
          </a:p>
          <a:p>
            <a:r>
              <a:rPr lang="en-US" altLang="en-US" dirty="0"/>
              <a:t>Altered </a:t>
            </a:r>
            <a:r>
              <a:rPr lang="en-US" altLang="en-US" dirty="0">
                <a:solidFill>
                  <a:srgbClr val="FF0000"/>
                </a:solidFill>
              </a:rPr>
              <a:t>transport</a:t>
            </a:r>
            <a:r>
              <a:rPr lang="en-US" altLang="en-US" dirty="0"/>
              <a:t> of agent in or out</a:t>
            </a:r>
          </a:p>
          <a:p>
            <a:r>
              <a:rPr lang="en-US" altLang="en-US" dirty="0"/>
              <a:t>Acquisition of </a:t>
            </a:r>
            <a:r>
              <a:rPr lang="en-US" altLang="en-US" dirty="0">
                <a:solidFill>
                  <a:srgbClr val="FF0000"/>
                </a:solidFill>
              </a:rPr>
              <a:t>genetic factors </a:t>
            </a:r>
            <a:r>
              <a:rPr lang="en-US" altLang="en-US" dirty="0"/>
              <a:t>from other resistant organisms</a:t>
            </a:r>
          </a:p>
        </p:txBody>
      </p:sp>
    </p:spTree>
    <p:extLst>
      <p:ext uri="{BB962C8B-B14F-4D97-AF65-F5344CB8AC3E}">
        <p14:creationId xmlns:p14="http://schemas.microsoft.com/office/powerpoint/2010/main" val="197991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t>Objectives</a:t>
            </a:r>
            <a:endParaRPr lang="en-US" altLang="en-US" dirty="0"/>
          </a:p>
        </p:txBody>
      </p:sp>
      <p:sp>
        <p:nvSpPr>
          <p:cNvPr id="3075" name="Rectangle 3"/>
          <p:cNvSpPr>
            <a:spLocks noGrp="1" noChangeArrowheads="1"/>
          </p:cNvSpPr>
          <p:nvPr>
            <p:ph type="body" idx="1"/>
          </p:nvPr>
        </p:nvSpPr>
        <p:spPr/>
        <p:txBody>
          <a:bodyPr/>
          <a:lstStyle/>
          <a:p>
            <a:r>
              <a:rPr lang="en-US" dirty="0"/>
              <a:t>Identify advantages and disadvantages of using molecular-based methods as compared with traditional culture-based methods in the detection and identification of microorganisms.</a:t>
            </a:r>
          </a:p>
          <a:p>
            <a:r>
              <a:rPr lang="en-US" dirty="0"/>
              <a:t>Explain the value of controls, particularly amplification controls, in ensuring the reliability of P C R results.</a:t>
            </a:r>
          </a:p>
        </p:txBody>
      </p:sp>
    </p:spTree>
    <p:extLst>
      <p:ext uri="{BB962C8B-B14F-4D97-AF65-F5344CB8AC3E}">
        <p14:creationId xmlns:p14="http://schemas.microsoft.com/office/powerpoint/2010/main" val="3888873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Viral Genotyping</a:t>
            </a:r>
            <a:endParaRPr lang="en-US" altLang="en-US" dirty="0"/>
          </a:p>
        </p:txBody>
      </p:sp>
      <p:sp>
        <p:nvSpPr>
          <p:cNvPr id="26627" name="Rectangle 3"/>
          <p:cNvSpPr>
            <a:spLocks noGrp="1" noChangeArrowheads="1"/>
          </p:cNvSpPr>
          <p:nvPr>
            <p:ph type="body" idx="1"/>
          </p:nvPr>
        </p:nvSpPr>
        <p:spPr/>
        <p:txBody>
          <a:bodyPr/>
          <a:lstStyle/>
          <a:p>
            <a:r>
              <a:rPr lang="en-US" altLang="en-US" dirty="0"/>
              <a:t>Viral genes mutate to overcome antiviral agents</a:t>
            </a:r>
          </a:p>
          <a:p>
            <a:pPr lvl="1"/>
            <a:r>
              <a:rPr lang="en-US" altLang="en-US" dirty="0"/>
              <a:t>Gene mutations are detected by sequencing</a:t>
            </a:r>
          </a:p>
          <a:p>
            <a:r>
              <a:rPr lang="en-US" altLang="en-US" dirty="0">
                <a:solidFill>
                  <a:srgbClr val="FF0000"/>
                </a:solidFill>
              </a:rPr>
              <a:t>Primary resistance mutations </a:t>
            </a:r>
            <a:r>
              <a:rPr lang="en-US" altLang="en-US" dirty="0"/>
              <a:t>affect drug sensitivity but may slow viral growth</a:t>
            </a:r>
          </a:p>
          <a:p>
            <a:r>
              <a:rPr lang="en-US" altLang="en-US" dirty="0">
                <a:solidFill>
                  <a:srgbClr val="FF0000"/>
                </a:solidFill>
              </a:rPr>
              <a:t>Secondary resistance mutations </a:t>
            </a:r>
            <a:r>
              <a:rPr lang="en-US" altLang="en-US" dirty="0"/>
              <a:t>compensate for the primary resistance growth defects</a:t>
            </a:r>
          </a:p>
        </p:txBody>
      </p:sp>
    </p:spTree>
    <p:extLst>
      <p:ext uri="{BB962C8B-B14F-4D97-AF65-F5344CB8AC3E}">
        <p14:creationId xmlns:p14="http://schemas.microsoft.com/office/powerpoint/2010/main" val="1027144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t>Advantages of Molecular Detection of Resistance to Antimicrobial Agents</a:t>
            </a:r>
            <a:endParaRPr lang="en-US" altLang="en-US" dirty="0"/>
          </a:p>
        </p:txBody>
      </p:sp>
      <p:sp>
        <p:nvSpPr>
          <p:cNvPr id="15363" name="Rectangle 3"/>
          <p:cNvSpPr>
            <a:spLocks noGrp="1" noChangeArrowheads="1"/>
          </p:cNvSpPr>
          <p:nvPr>
            <p:ph type="body" idx="1"/>
          </p:nvPr>
        </p:nvSpPr>
        <p:spPr/>
        <p:txBody>
          <a:bodyPr/>
          <a:lstStyle/>
          <a:p>
            <a:r>
              <a:rPr lang="en-US" altLang="en-US" dirty="0"/>
              <a:t>Mutated genes are strong evidence of resistance</a:t>
            </a:r>
          </a:p>
          <a:p>
            <a:r>
              <a:rPr lang="en-US" altLang="en-US" dirty="0"/>
              <a:t>Rapid detection without culturing</a:t>
            </a:r>
          </a:p>
          <a:p>
            <a:r>
              <a:rPr lang="en-US" altLang="en-US" dirty="0"/>
              <a:t>Direct comparison of multiple isolates in epidemiological investigations</a:t>
            </a:r>
          </a:p>
        </p:txBody>
      </p:sp>
    </p:spTree>
    <p:extLst>
      <p:ext uri="{BB962C8B-B14F-4D97-AF65-F5344CB8AC3E}">
        <p14:creationId xmlns:p14="http://schemas.microsoft.com/office/powerpoint/2010/main" val="656555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t>Molecular Epidemiology</a:t>
            </a:r>
            <a:endParaRPr lang="en-US" altLang="en-US" dirty="0"/>
          </a:p>
        </p:txBody>
      </p:sp>
      <p:sp>
        <p:nvSpPr>
          <p:cNvPr id="16387" name="Rectangle 3"/>
          <p:cNvSpPr>
            <a:spLocks noGrp="1" noChangeArrowheads="1"/>
          </p:cNvSpPr>
          <p:nvPr>
            <p:ph type="body" idx="1"/>
          </p:nvPr>
        </p:nvSpPr>
        <p:spPr/>
        <p:txBody>
          <a:bodyPr/>
          <a:lstStyle/>
          <a:p>
            <a:r>
              <a:rPr lang="en-US" altLang="en-US" dirty="0">
                <a:solidFill>
                  <a:srgbClr val="FF0000"/>
                </a:solidFill>
              </a:rPr>
              <a:t>Epidemic</a:t>
            </a:r>
            <a:r>
              <a:rPr lang="en-US" altLang="en-US" dirty="0"/>
              <a:t>—rapidly spreading outbreak of an infectious disease</a:t>
            </a:r>
          </a:p>
          <a:p>
            <a:r>
              <a:rPr lang="en-US" altLang="en-US" dirty="0">
                <a:solidFill>
                  <a:srgbClr val="FF0000"/>
                </a:solidFill>
              </a:rPr>
              <a:t>Pandemic</a:t>
            </a:r>
            <a:r>
              <a:rPr lang="en-US" altLang="en-US" dirty="0"/>
              <a:t>—a disease that sweeps across wide geographical areas</a:t>
            </a:r>
          </a:p>
          <a:p>
            <a:r>
              <a:rPr lang="en-US" altLang="en-US" dirty="0">
                <a:solidFill>
                  <a:srgbClr val="FF0000"/>
                </a:solidFill>
              </a:rPr>
              <a:t>Epidemiology</a:t>
            </a:r>
            <a:r>
              <a:rPr lang="en-US" altLang="en-US" dirty="0"/>
              <a:t>—collection and analysis of environmental, microbiological, and clinical data</a:t>
            </a:r>
          </a:p>
        </p:txBody>
      </p:sp>
    </p:spTree>
    <p:extLst>
      <p:ext uri="{BB962C8B-B14F-4D97-AF65-F5344CB8AC3E}">
        <p14:creationId xmlns:p14="http://schemas.microsoft.com/office/powerpoint/2010/main" val="1079308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a:t>Molecular Epidemiology (continued)</a:t>
            </a:r>
          </a:p>
        </p:txBody>
      </p:sp>
      <p:sp>
        <p:nvSpPr>
          <p:cNvPr id="17411" name="Rectangle 3"/>
          <p:cNvSpPr>
            <a:spLocks noGrp="1" noChangeArrowheads="1"/>
          </p:cNvSpPr>
          <p:nvPr>
            <p:ph type="body" idx="1"/>
          </p:nvPr>
        </p:nvSpPr>
        <p:spPr/>
        <p:txBody>
          <a:bodyPr/>
          <a:lstStyle/>
          <a:p>
            <a:r>
              <a:rPr lang="en-US" altLang="en-US" dirty="0"/>
              <a:t>Phenotypic analysis measures biological characteristics of organisms</a:t>
            </a:r>
          </a:p>
          <a:p>
            <a:r>
              <a:rPr lang="en-US" altLang="en-US" dirty="0"/>
              <a:t>Molecular epidemiology is a </a:t>
            </a:r>
            <a:r>
              <a:rPr lang="en-US" altLang="en-US" dirty="0">
                <a:solidFill>
                  <a:srgbClr val="FF0000"/>
                </a:solidFill>
              </a:rPr>
              <a:t>genotypic</a:t>
            </a:r>
            <a:r>
              <a:rPr lang="en-US" altLang="en-US" dirty="0"/>
              <a:t> analysis targeting genomic or plasmid D N A</a:t>
            </a:r>
          </a:p>
          <a:p>
            <a:pPr lvl="1"/>
            <a:r>
              <a:rPr lang="en-US" altLang="en-US" dirty="0"/>
              <a:t>Species-, strain-, or type-specific D N A sequences are the sources of genotype information</a:t>
            </a:r>
          </a:p>
        </p:txBody>
      </p:sp>
    </p:spTree>
    <p:extLst>
      <p:ext uri="{BB962C8B-B14F-4D97-AF65-F5344CB8AC3E}">
        <p14:creationId xmlns:p14="http://schemas.microsoft.com/office/powerpoint/2010/main" val="403164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a:t>Pulsed-Field Gel Electrophoresis (P F G E)</a:t>
            </a:r>
          </a:p>
        </p:txBody>
      </p:sp>
      <p:pic>
        <p:nvPicPr>
          <p:cNvPr id="2" name="Content Placeholder 1" descr="P F G E of coagulase-negative Staphylococcus showing the outbreak  and four test strains (top panel) . The gel image is shown in the bottom panel."/>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56048" y="1066800"/>
            <a:ext cx="2631903" cy="5189765"/>
          </a:xfrm>
        </p:spPr>
      </p:pic>
    </p:spTree>
    <p:extLst>
      <p:ext uri="{BB962C8B-B14F-4D97-AF65-F5344CB8AC3E}">
        <p14:creationId xmlns:p14="http://schemas.microsoft.com/office/powerpoint/2010/main" val="318645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96899"/>
            <a:ext cx="8235244" cy="1089529"/>
          </a:xfrm>
        </p:spPr>
        <p:txBody>
          <a:bodyPr/>
          <a:lstStyle/>
          <a:p>
            <a:r>
              <a:rPr lang="en-US" altLang="en-US" dirty="0"/>
              <a:t>Criteria for P F G E Pattern Interpretation: Rule of Three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83752016"/>
              </p:ext>
            </p:extLst>
          </p:nvPr>
        </p:nvGraphicFramePr>
        <p:xfrm>
          <a:off x="914399" y="1113249"/>
          <a:ext cx="7772401" cy="4639282"/>
        </p:xfrm>
        <a:graphic>
          <a:graphicData uri="http://schemas.openxmlformats.org/drawingml/2006/table">
            <a:tbl>
              <a:tblPr firstRow="1" bandRow="1">
                <a:tableStyleId>{5C22544A-7EE6-4342-B048-85BDC9FD1C3A}</a:tableStyleId>
              </a:tblPr>
              <a:tblGrid>
                <a:gridCol w="2133601">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528233">
                  <a:extLst>
                    <a:ext uri="{9D8B030D-6E8A-4147-A177-3AD203B41FA5}">
                      <a16:colId xmlns:a16="http://schemas.microsoft.com/office/drawing/2014/main" val="20002"/>
                    </a:ext>
                  </a:extLst>
                </a:gridCol>
                <a:gridCol w="2662767">
                  <a:extLst>
                    <a:ext uri="{9D8B030D-6E8A-4147-A177-3AD203B41FA5}">
                      <a16:colId xmlns:a16="http://schemas.microsoft.com/office/drawing/2014/main" val="20003"/>
                    </a:ext>
                  </a:extLst>
                </a:gridCol>
              </a:tblGrid>
              <a:tr h="838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charset="0"/>
                          <a:cs typeface="Times New Roman" pitchFamily="18" charset="0"/>
                        </a:rPr>
                        <a:t>Category</a:t>
                      </a:r>
                      <a:endParaRPr kumimoji="0" lang="en-US" sz="1800" b="0" i="0" u="none" strike="noStrike" cap="none" normalizeH="0" baseline="0" dirty="0">
                        <a:ln>
                          <a:noFill/>
                        </a:ln>
                        <a:solidFill>
                          <a:schemeClr val="bg1"/>
                        </a:solidFill>
                        <a:effectLst/>
                        <a:latin typeface="Arial" charset="0"/>
                      </a:endParaRPr>
                    </a:p>
                  </a:txBody>
                  <a:tcPr marL="88923" marR="88923" marT="44462" marB="44462"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charset="0"/>
                          <a:cs typeface="Times New Roman" pitchFamily="18" charset="0"/>
                        </a:rPr>
                        <a:t>Genetic Differences*</a:t>
                      </a:r>
                      <a:endParaRPr kumimoji="0" lang="en-US" sz="1800" b="0" i="0" u="none" strike="noStrike" cap="none" normalizeH="0" baseline="0" dirty="0">
                        <a:ln>
                          <a:noFill/>
                        </a:ln>
                        <a:solidFill>
                          <a:schemeClr val="bg1"/>
                        </a:solidFill>
                        <a:effectLst/>
                        <a:latin typeface="Arial" charset="0"/>
                      </a:endParaRPr>
                    </a:p>
                  </a:txBody>
                  <a:tcPr marL="88923" marR="88923" marT="44462" marB="44462"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charset="0"/>
                          <a:cs typeface="Times New Roman" pitchFamily="18" charset="0"/>
                        </a:rPr>
                        <a:t>Fragment Differences*</a:t>
                      </a:r>
                      <a:endParaRPr kumimoji="0" lang="en-US" sz="1800" b="0" i="0" u="none" strike="noStrike" cap="none" normalizeH="0" baseline="0" dirty="0">
                        <a:ln>
                          <a:noFill/>
                        </a:ln>
                        <a:solidFill>
                          <a:schemeClr val="bg1"/>
                        </a:solidFill>
                        <a:effectLst/>
                        <a:latin typeface="Arial" charset="0"/>
                      </a:endParaRPr>
                    </a:p>
                  </a:txBody>
                  <a:tcPr marL="88923" marR="88923" marT="44462" marB="44462"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charset="0"/>
                          <a:cs typeface="Times New Roman" pitchFamily="18" charset="0"/>
                        </a:rPr>
                        <a:t>Epidemiological Interpretation</a:t>
                      </a:r>
                      <a:endParaRPr kumimoji="0" lang="en-US" sz="1800" b="0" i="0" u="none" strike="noStrike" cap="none" normalizeH="0" baseline="0" dirty="0">
                        <a:ln>
                          <a:noFill/>
                        </a:ln>
                        <a:solidFill>
                          <a:schemeClr val="bg1"/>
                        </a:solidFill>
                        <a:effectLst/>
                        <a:latin typeface="Arial" charset="0"/>
                      </a:endParaRPr>
                    </a:p>
                  </a:txBody>
                  <a:tcPr marL="88923" marR="88923" marT="44462" marB="44462" horzOverflow="overflow"/>
                </a:tc>
                <a:extLst>
                  <a:ext uri="{0D108BD9-81ED-4DB2-BD59-A6C34878D82A}">
                    <a16:rowId xmlns:a16="http://schemas.microsoft.com/office/drawing/2014/main" val="10000"/>
                  </a:ext>
                </a:extLst>
              </a:tr>
              <a:tr h="990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Indistinguishable</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0</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0</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Test isolate is the same strain as the outbreak strain</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extLst>
                  <a:ext uri="{0D108BD9-81ED-4DB2-BD59-A6C34878D82A}">
                    <a16:rowId xmlns:a16="http://schemas.microsoft.com/office/drawing/2014/main" val="10001"/>
                  </a:ext>
                </a:extLst>
              </a:tr>
              <a:tr h="990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Closely related</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1</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2–3</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Test isolate is closely related to the outbreak strain</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extLst>
                  <a:ext uri="{0D108BD9-81ED-4DB2-BD59-A6C34878D82A}">
                    <a16:rowId xmlns:a16="http://schemas.microsoft.com/office/drawing/2014/main" val="10002"/>
                  </a:ext>
                </a:extLst>
              </a:tr>
              <a:tr h="990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Possibly related</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2</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4–6</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Test isolate is possibly related to the outbreak strain</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extLst>
                  <a:ext uri="{0D108BD9-81ED-4DB2-BD59-A6C34878D82A}">
                    <a16:rowId xmlns:a16="http://schemas.microsoft.com/office/drawing/2014/main" val="10003"/>
                  </a:ext>
                </a:extLst>
              </a:tr>
              <a:tr h="8292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Different</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sng" strike="noStrike" cap="none" normalizeH="0" baseline="0" dirty="0">
                          <a:ln>
                            <a:noFill/>
                          </a:ln>
                          <a:solidFill>
                            <a:schemeClr val="tx1"/>
                          </a:solidFill>
                          <a:effectLst/>
                          <a:latin typeface="Arial" charset="0"/>
                          <a:cs typeface="Times New Roman" pitchFamily="18" charset="0"/>
                        </a:rPr>
                        <a:t>&gt;</a:t>
                      </a:r>
                      <a:r>
                        <a:rPr kumimoji="0" lang="en-US" sz="1800" b="0" i="0" u="none" strike="noStrike" cap="none" normalizeH="0" baseline="0" dirty="0">
                          <a:ln>
                            <a:noFill/>
                          </a:ln>
                          <a:solidFill>
                            <a:schemeClr val="tx1"/>
                          </a:solidFill>
                          <a:effectLst/>
                          <a:latin typeface="Arial" charset="0"/>
                          <a:cs typeface="Times New Roman" pitchFamily="18" charset="0"/>
                        </a:rPr>
                        <a:t>3</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1800" b="0" i="0" u="sng" strike="noStrike" cap="none" normalizeH="0" baseline="0" dirty="0">
                          <a:ln>
                            <a:noFill/>
                          </a:ln>
                          <a:solidFill>
                            <a:schemeClr val="tx1"/>
                          </a:solidFill>
                          <a:effectLst/>
                          <a:latin typeface="Arial" charset="0"/>
                          <a:cs typeface="Times New Roman" pitchFamily="18" charset="0"/>
                        </a:rPr>
                        <a:t>&gt;</a:t>
                      </a:r>
                      <a:r>
                        <a:rPr kumimoji="0" lang="en-US" sz="1800" b="0" i="0" u="none" strike="noStrike" cap="none" normalizeH="0" baseline="0" dirty="0">
                          <a:ln>
                            <a:noFill/>
                          </a:ln>
                          <a:solidFill>
                            <a:schemeClr val="tx1"/>
                          </a:solidFill>
                          <a:effectLst/>
                          <a:latin typeface="Arial" charset="0"/>
                          <a:cs typeface="Times New Roman" pitchFamily="18" charset="0"/>
                        </a:rPr>
                        <a:t>6</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Test isolate is unrelated to the outbreak</a:t>
                      </a:r>
                      <a:endParaRPr kumimoji="0" lang="en-US" sz="1800" b="0" i="0" u="none" strike="noStrike" cap="none" normalizeH="0" baseline="0" dirty="0">
                        <a:ln>
                          <a:noFill/>
                        </a:ln>
                        <a:solidFill>
                          <a:schemeClr val="tx1"/>
                        </a:solidFill>
                        <a:effectLst/>
                        <a:latin typeface="Arial" charset="0"/>
                      </a:endParaRPr>
                    </a:p>
                  </a:txBody>
                  <a:tcPr marL="88923" marR="88923" marT="44462" marB="44462" horzOverflow="overflow"/>
                </a:tc>
                <a:extLst>
                  <a:ext uri="{0D108BD9-81ED-4DB2-BD59-A6C34878D82A}">
                    <a16:rowId xmlns:a16="http://schemas.microsoft.com/office/drawing/2014/main" val="10004"/>
                  </a:ext>
                </a:extLst>
              </a:tr>
            </a:tbl>
          </a:graphicData>
        </a:graphic>
      </p:graphicFrame>
      <p:sp>
        <p:nvSpPr>
          <p:cNvPr id="7" name="Content Placeholder 6"/>
          <p:cNvSpPr>
            <a:spLocks noGrp="1"/>
          </p:cNvSpPr>
          <p:nvPr>
            <p:ph idx="10"/>
          </p:nvPr>
        </p:nvSpPr>
        <p:spPr>
          <a:xfrm>
            <a:off x="457200" y="5943601"/>
            <a:ext cx="7924800" cy="380999"/>
          </a:xfrm>
        </p:spPr>
        <p:txBody>
          <a:bodyPr/>
          <a:lstStyle/>
          <a:p>
            <a:pPr marL="346075" indent="0">
              <a:buNone/>
            </a:pPr>
            <a:r>
              <a:rPr lang="en-US" altLang="en-US" sz="1800" b="1" dirty="0"/>
              <a:t>*</a:t>
            </a:r>
            <a:r>
              <a:rPr lang="en-US" altLang="en-US" sz="1800" dirty="0"/>
              <a:t>Compared to the outbreak strain</a:t>
            </a:r>
            <a:endParaRPr lang="en-US" sz="1800" dirty="0"/>
          </a:p>
        </p:txBody>
      </p:sp>
    </p:spTree>
    <p:extLst>
      <p:ext uri="{BB962C8B-B14F-4D97-AF65-F5344CB8AC3E}">
        <p14:creationId xmlns:p14="http://schemas.microsoft.com/office/powerpoint/2010/main" val="890157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56356" y="-14760"/>
            <a:ext cx="8463844" cy="1089529"/>
          </a:xfrm>
        </p:spPr>
        <p:txBody>
          <a:bodyPr/>
          <a:lstStyle/>
          <a:p>
            <a:r>
              <a:rPr lang="en-US" altLang="en-US" dirty="0"/>
              <a:t>Arbitrarily Primed P C R: Random Amplification of Polymorphic D N A (R A P D)</a:t>
            </a:r>
          </a:p>
        </p:txBody>
      </p:sp>
      <p:pic>
        <p:nvPicPr>
          <p:cNvPr id="4" name="Content Placeholder 3" descr="An unacceptable gel pattern has smeared bands and variable patterns. "/>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49313" y="1600200"/>
            <a:ext cx="4645373" cy="2014442"/>
          </a:xfrm>
        </p:spPr>
      </p:pic>
      <p:pic>
        <p:nvPicPr>
          <p:cNvPr id="6" name="Content Placeholder 5" descr="An acceptable gel pattern where variations in strains can be clearly identified."/>
          <p:cNvPicPr>
            <a:picLocks noGrp="1" noChangeAspect="1"/>
          </p:cNvPicPr>
          <p:nvPr>
            <p:ph idx="10"/>
          </p:nvPr>
        </p:nvPicPr>
        <p:blipFill>
          <a:blip r:embed="rId4">
            <a:extLst>
              <a:ext uri="{28A0092B-C50C-407E-A947-70E740481C1C}">
                <a14:useLocalDpi xmlns:a14="http://schemas.microsoft.com/office/drawing/2010/main" val="0"/>
              </a:ext>
            </a:extLst>
          </a:blip>
          <a:stretch>
            <a:fillRect/>
          </a:stretch>
        </p:blipFill>
        <p:spPr>
          <a:xfrm>
            <a:off x="2286000" y="3886200"/>
            <a:ext cx="4568716" cy="1981200"/>
          </a:xfrm>
        </p:spPr>
      </p:pic>
    </p:spTree>
    <p:extLst>
      <p:ext uri="{BB962C8B-B14F-4D97-AF65-F5344CB8AC3E}">
        <p14:creationId xmlns:p14="http://schemas.microsoft.com/office/powerpoint/2010/main" val="1222297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a:t>Interspersed Repetitive Elements</a:t>
            </a:r>
          </a:p>
        </p:txBody>
      </p:sp>
      <p:pic>
        <p:nvPicPr>
          <p:cNvPr id="4" name="Content Placeholder 3" descr="The central inverted repeat of a 126-bp E R I C sequence (top) and a consensus R E P sequence (bottom)."/>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39168" y="1195388"/>
            <a:ext cx="4865664" cy="1093740"/>
          </a:xfrm>
        </p:spPr>
      </p:pic>
      <p:sp>
        <p:nvSpPr>
          <p:cNvPr id="3" name="Content Placeholder 2"/>
          <p:cNvSpPr>
            <a:spLocks noGrp="1"/>
          </p:cNvSpPr>
          <p:nvPr>
            <p:ph idx="10"/>
          </p:nvPr>
        </p:nvSpPr>
        <p:spPr>
          <a:xfrm>
            <a:off x="457200" y="2465379"/>
            <a:ext cx="8229600" cy="1447800"/>
          </a:xfrm>
        </p:spPr>
        <p:txBody>
          <a:bodyPr/>
          <a:lstStyle/>
          <a:p>
            <a:pPr marL="346075" indent="0">
              <a:buNone/>
            </a:pPr>
            <a:r>
              <a:rPr lang="en-US" altLang="en-US" dirty="0"/>
              <a:t>P C R amplification priming outward from repetitive elements generates strain-specific products:</a:t>
            </a:r>
            <a:endParaRPr lang="en-US" dirty="0"/>
          </a:p>
        </p:txBody>
      </p:sp>
      <p:pic>
        <p:nvPicPr>
          <p:cNvPr id="9" name="Content Placeholder 8" descr="Species identification by R E P or E R I C primed amplification. R E P and E R I C sequences are present in different chromosomal locations in bacterial subtypes A and B."/>
          <p:cNvPicPr>
            <a:picLocks noGrp="1" noChangeAspect="1"/>
          </p:cNvPicPr>
          <p:nvPr>
            <p:ph idx="11"/>
          </p:nvPr>
        </p:nvPicPr>
        <p:blipFill>
          <a:blip r:embed="rId4" cstate="print">
            <a:extLst>
              <a:ext uri="{28A0092B-C50C-407E-A947-70E740481C1C}">
                <a14:useLocalDpi xmlns:a14="http://schemas.microsoft.com/office/drawing/2010/main" val="0"/>
              </a:ext>
            </a:extLst>
          </a:blip>
          <a:stretch>
            <a:fillRect/>
          </a:stretch>
        </p:blipFill>
        <p:spPr>
          <a:xfrm>
            <a:off x="3132703" y="4089430"/>
            <a:ext cx="2582297" cy="2164573"/>
          </a:xfrm>
        </p:spPr>
      </p:pic>
    </p:spTree>
    <p:extLst>
      <p:ext uri="{BB962C8B-B14F-4D97-AF65-F5344CB8AC3E}">
        <p14:creationId xmlns:p14="http://schemas.microsoft.com/office/powerpoint/2010/main" val="931687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Other Genotypic Methods Used to Type Organisms</a:t>
            </a:r>
            <a:endParaRPr lang="en-US" altLang="en-US" dirty="0"/>
          </a:p>
        </p:txBody>
      </p:sp>
      <p:sp>
        <p:nvSpPr>
          <p:cNvPr id="22531" name="Rectangle 3"/>
          <p:cNvSpPr>
            <a:spLocks noGrp="1" noChangeArrowheads="1"/>
          </p:cNvSpPr>
          <p:nvPr>
            <p:ph type="body" idx="1"/>
          </p:nvPr>
        </p:nvSpPr>
        <p:spPr>
          <a:xfrm>
            <a:off x="457200" y="1195349"/>
            <a:ext cx="8001000" cy="5053051"/>
          </a:xfrm>
        </p:spPr>
        <p:txBody>
          <a:bodyPr/>
          <a:lstStyle/>
          <a:p>
            <a:r>
              <a:rPr lang="en-US" altLang="en-US" dirty="0"/>
              <a:t>Plasmid fingerprinting with restriction enzymes</a:t>
            </a:r>
          </a:p>
          <a:p>
            <a:r>
              <a:rPr lang="en-US" altLang="en-US" dirty="0"/>
              <a:t>R F L P analysis</a:t>
            </a:r>
          </a:p>
          <a:p>
            <a:r>
              <a:rPr lang="en-US" altLang="en-US" dirty="0"/>
              <a:t>Amplified fragment length polymorphism (A F L P)</a:t>
            </a:r>
          </a:p>
          <a:p>
            <a:r>
              <a:rPr lang="en-US" altLang="en-US" dirty="0"/>
              <a:t>Interspersed repetitive elements</a:t>
            </a:r>
          </a:p>
          <a:p>
            <a:r>
              <a:rPr lang="en-US" altLang="en-US" dirty="0" err="1"/>
              <a:t>Ribotyping</a:t>
            </a:r>
            <a:endParaRPr lang="en-US" altLang="en-US" dirty="0"/>
          </a:p>
          <a:p>
            <a:r>
              <a:rPr lang="en-US" altLang="en-US" i="1" dirty="0"/>
              <a:t>spa</a:t>
            </a:r>
            <a:r>
              <a:rPr lang="en-US" altLang="en-US" dirty="0"/>
              <a:t> typing</a:t>
            </a:r>
          </a:p>
          <a:p>
            <a:r>
              <a:rPr lang="en-US" altLang="en-US" dirty="0"/>
              <a:t>Multi-locus sequence typing</a:t>
            </a:r>
          </a:p>
        </p:txBody>
      </p:sp>
    </p:spTree>
    <p:extLst>
      <p:ext uri="{BB962C8B-B14F-4D97-AF65-F5344CB8AC3E}">
        <p14:creationId xmlns:p14="http://schemas.microsoft.com/office/powerpoint/2010/main" val="1718259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14760"/>
            <a:ext cx="8235244" cy="1089529"/>
          </a:xfrm>
        </p:spPr>
        <p:txBody>
          <a:bodyPr/>
          <a:lstStyle/>
          <a:p>
            <a:r>
              <a:rPr lang="en-US" dirty="0"/>
              <a:t>Comparison of Molecular Epidemiology Methods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21892881"/>
              </p:ext>
            </p:extLst>
          </p:nvPr>
        </p:nvGraphicFramePr>
        <p:xfrm>
          <a:off x="685800" y="1195388"/>
          <a:ext cx="8153400" cy="4745829"/>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855422">
                  <a:extLst>
                    <a:ext uri="{9D8B030D-6E8A-4147-A177-3AD203B41FA5}">
                      <a16:colId xmlns:a16="http://schemas.microsoft.com/office/drawing/2014/main" val="20001"/>
                    </a:ext>
                  </a:extLst>
                </a:gridCol>
                <a:gridCol w="1412783">
                  <a:extLst>
                    <a:ext uri="{9D8B030D-6E8A-4147-A177-3AD203B41FA5}">
                      <a16:colId xmlns:a16="http://schemas.microsoft.com/office/drawing/2014/main" val="20002"/>
                    </a:ext>
                  </a:extLst>
                </a:gridCol>
                <a:gridCol w="1389395">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905000">
                  <a:extLst>
                    <a:ext uri="{9D8B030D-6E8A-4147-A177-3AD203B41FA5}">
                      <a16:colId xmlns:a16="http://schemas.microsoft.com/office/drawing/2014/main" val="20005"/>
                    </a:ext>
                  </a:extLst>
                </a:gridCol>
              </a:tblGrid>
              <a:tr h="48244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Method</a:t>
                      </a:r>
                      <a:endParaRPr kumimoji="0" lang="en-US" sz="1400" b="0" i="0" u="none" strike="noStrike" cap="none" normalizeH="0" baseline="0" dirty="0">
                        <a:ln>
                          <a:noFill/>
                        </a:ln>
                        <a:solidFill>
                          <a:schemeClr val="bg1"/>
                        </a:solidFill>
                        <a:effectLst/>
                        <a:latin typeface="Arial" charset="0"/>
                      </a:endParaRPr>
                    </a:p>
                  </a:txBody>
                  <a:tcPr marL="79616" marR="79616" marT="39808" marB="39808"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Typing</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Capacity</a:t>
                      </a:r>
                      <a:endParaRPr kumimoji="0" lang="en-US" sz="1400" b="0" i="0" u="none" strike="noStrike" cap="none" normalizeH="0" baseline="0" dirty="0">
                        <a:ln>
                          <a:noFill/>
                        </a:ln>
                        <a:solidFill>
                          <a:schemeClr val="bg1"/>
                        </a:solidFill>
                        <a:effectLst/>
                        <a:latin typeface="Arial" charset="0"/>
                      </a:endParaRPr>
                    </a:p>
                  </a:txBody>
                  <a:tcPr marL="79616" marR="79616" marT="39808" marB="39808"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Discriminatory</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Power</a:t>
                      </a:r>
                      <a:endParaRPr kumimoji="0" lang="en-US" sz="1400" b="0" i="0" u="none" strike="noStrike" cap="none" normalizeH="0" baseline="0" dirty="0">
                        <a:ln>
                          <a:noFill/>
                        </a:ln>
                        <a:solidFill>
                          <a:schemeClr val="bg1"/>
                        </a:solidFill>
                        <a:effectLst/>
                        <a:latin typeface="Arial" charset="0"/>
                      </a:endParaRPr>
                    </a:p>
                  </a:txBody>
                  <a:tcPr marL="79616" marR="79616" marT="39808" marB="39808"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Reproducibility</a:t>
                      </a:r>
                      <a:endParaRPr kumimoji="0" lang="en-US" sz="1400" b="0" i="0" u="none" strike="noStrike" cap="none" normalizeH="0" baseline="0" dirty="0">
                        <a:ln>
                          <a:noFill/>
                        </a:ln>
                        <a:solidFill>
                          <a:schemeClr val="bg1"/>
                        </a:solidFill>
                        <a:effectLst/>
                        <a:latin typeface="Arial" charset="0"/>
                      </a:endParaRPr>
                    </a:p>
                  </a:txBody>
                  <a:tcPr marL="79616" marR="79616" marT="39808" marB="39808"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Ease of</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Use</a:t>
                      </a:r>
                      <a:endParaRPr kumimoji="0" lang="en-US" sz="1400" b="0" i="0" u="none" strike="noStrike" cap="none" normalizeH="0" baseline="0" dirty="0">
                        <a:ln>
                          <a:noFill/>
                        </a:ln>
                        <a:solidFill>
                          <a:schemeClr val="bg1"/>
                        </a:solidFill>
                        <a:effectLst/>
                        <a:latin typeface="Arial" charset="0"/>
                      </a:endParaRPr>
                    </a:p>
                  </a:txBody>
                  <a:tcPr marL="79616" marR="79616" marT="39808" marB="39808"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Ease of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Arial" charset="0"/>
                          <a:cs typeface="Times New Roman" pitchFamily="18" charset="0"/>
                        </a:rPr>
                        <a:t>Interpretation</a:t>
                      </a:r>
                      <a:endParaRPr kumimoji="0" lang="en-US" sz="1400" b="0" i="0" u="none" strike="noStrike" cap="none" normalizeH="0" baseline="0" dirty="0">
                        <a:ln>
                          <a:noFill/>
                        </a:ln>
                        <a:solidFill>
                          <a:schemeClr val="bg1"/>
                        </a:solidFill>
                        <a:effectLst/>
                        <a:latin typeface="Arial" charset="0"/>
                      </a:endParaRPr>
                    </a:p>
                  </a:txBody>
                  <a:tcPr marL="79616" marR="79616" marT="39808" marB="39808" horzOverflow="overflow"/>
                </a:tc>
                <a:extLst>
                  <a:ext uri="{0D108BD9-81ED-4DB2-BD59-A6C34878D82A}">
                    <a16:rowId xmlns:a16="http://schemas.microsoft.com/office/drawing/2014/main" val="10000"/>
                  </a:ext>
                </a:extLst>
              </a:tr>
              <a:tr h="4318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Plasmid analysis</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extLst>
                  <a:ext uri="{0D108BD9-81ED-4DB2-BD59-A6C34878D82A}">
                    <a16:rowId xmlns:a16="http://schemas.microsoft.com/office/drawing/2014/main" val="10001"/>
                  </a:ext>
                </a:extLst>
              </a:tr>
              <a:tr h="40663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P F G E</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Moderate</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Good–Moderate</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extLst>
                  <a:ext uri="{0D108BD9-81ED-4DB2-BD59-A6C34878D82A}">
                    <a16:rowId xmlns:a16="http://schemas.microsoft.com/office/drawing/2014/main" val="10002"/>
                  </a:ext>
                </a:extLst>
              </a:tr>
              <a:tr h="4824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Genomic R F L P</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Moderate–Poor</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extLst>
                  <a:ext uri="{0D108BD9-81ED-4DB2-BD59-A6C34878D82A}">
                    <a16:rowId xmlns:a16="http://schemas.microsoft.com/office/drawing/2014/main" val="10003"/>
                  </a:ext>
                </a:extLst>
              </a:tr>
              <a:tr h="4824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Ribotyping</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extLst>
                  <a:ext uri="{0D108BD9-81ED-4DB2-BD59-A6C34878D82A}">
                    <a16:rowId xmlns:a16="http://schemas.microsoft.com/office/drawing/2014/main" val="10004"/>
                  </a:ext>
                </a:extLst>
              </a:tr>
              <a:tr h="4824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P C R-R F L P</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Moderate</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extLst>
                  <a:ext uri="{0D108BD9-81ED-4DB2-BD59-A6C34878D82A}">
                    <a16:rowId xmlns:a16="http://schemas.microsoft.com/office/drawing/2014/main" val="10005"/>
                  </a:ext>
                </a:extLst>
              </a:tr>
              <a:tr h="4824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R A P 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Poor</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extLst>
                  <a:ext uri="{0D108BD9-81ED-4DB2-BD59-A6C34878D82A}">
                    <a16:rowId xmlns:a16="http://schemas.microsoft.com/office/drawing/2014/main" val="10006"/>
                  </a:ext>
                </a:extLst>
              </a:tr>
              <a:tr h="4824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A F L P</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Moderate</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extLst>
                  <a:ext uri="{0D108BD9-81ED-4DB2-BD59-A6C34878D82A}">
                    <a16:rowId xmlns:a16="http://schemas.microsoft.com/office/drawing/2014/main" val="10007"/>
                  </a:ext>
                </a:extLst>
              </a:tr>
              <a:tr h="4824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Repetitive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Elements</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extLst>
                  <a:ext uri="{0D108BD9-81ED-4DB2-BD59-A6C34878D82A}">
                    <a16:rowId xmlns:a16="http://schemas.microsoft.com/office/drawing/2014/main" val="10008"/>
                  </a:ext>
                </a:extLst>
              </a:tr>
              <a:tr h="4824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Sequencing</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Moderate</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Good–High</a:t>
                      </a:r>
                      <a:endParaRPr kumimoji="0" lang="en-US" sz="1400" b="0" i="0" u="none" strike="noStrike" cap="none" normalizeH="0" baseline="0" dirty="0">
                        <a:ln>
                          <a:noFill/>
                        </a:ln>
                        <a:solidFill>
                          <a:schemeClr val="tx1"/>
                        </a:solidFill>
                        <a:effectLst/>
                        <a:latin typeface="Arial" charset="0"/>
                      </a:endParaRPr>
                    </a:p>
                  </a:txBody>
                  <a:tcPr marL="79616" marR="79616" marT="39808" marB="39808" horzOverflow="overflow"/>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6861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dirty="0"/>
              <a:t>Objectives (continued)</a:t>
            </a:r>
          </a:p>
        </p:txBody>
      </p:sp>
      <p:sp>
        <p:nvSpPr>
          <p:cNvPr id="3075" name="Rectangle 3"/>
          <p:cNvSpPr>
            <a:spLocks noGrp="1" noChangeArrowheads="1"/>
          </p:cNvSpPr>
          <p:nvPr>
            <p:ph type="body" idx="1"/>
          </p:nvPr>
        </p:nvSpPr>
        <p:spPr>
          <a:xfrm>
            <a:off x="457200" y="1195349"/>
            <a:ext cx="8153400" cy="5129251"/>
          </a:xfrm>
        </p:spPr>
        <p:txBody>
          <a:bodyPr/>
          <a:lstStyle/>
          <a:p>
            <a:r>
              <a:rPr lang="en-US" dirty="0"/>
              <a:t>List the genes involved in the emergence of antimicrobial resistance that can be detected by nucleic acid amplification methods.</a:t>
            </a:r>
          </a:p>
          <a:p>
            <a:r>
              <a:rPr lang="en-US" dirty="0"/>
              <a:t>Interpret pulse-field gel electrophoresis patterns to determine whether two isolates are related to or different from each other.</a:t>
            </a:r>
          </a:p>
          <a:p>
            <a:r>
              <a:rPr lang="en-US" dirty="0"/>
              <a:t>Compare and contrast the molecular methods that are used to type bacterial strains in epidemiological investigations.</a:t>
            </a:r>
          </a:p>
        </p:txBody>
      </p:sp>
    </p:spTree>
    <p:extLst>
      <p:ext uri="{BB962C8B-B14F-4D97-AF65-F5344CB8AC3E}">
        <p14:creationId xmlns:p14="http://schemas.microsoft.com/office/powerpoint/2010/main" val="36142171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Summary</a:t>
            </a:r>
            <a:endParaRPr lang="en-US" altLang="en-US" dirty="0"/>
          </a:p>
        </p:txBody>
      </p:sp>
      <p:sp>
        <p:nvSpPr>
          <p:cNvPr id="27651" name="Rectangle 3"/>
          <p:cNvSpPr>
            <a:spLocks noGrp="1" noChangeArrowheads="1"/>
          </p:cNvSpPr>
          <p:nvPr>
            <p:ph type="body" idx="1"/>
          </p:nvPr>
        </p:nvSpPr>
        <p:spPr>
          <a:xfrm>
            <a:off x="457200" y="1195349"/>
            <a:ext cx="8305800" cy="4976851"/>
          </a:xfrm>
        </p:spPr>
        <p:txBody>
          <a:bodyPr/>
          <a:lstStyle/>
          <a:p>
            <a:r>
              <a:rPr lang="en-US" altLang="en-US" dirty="0"/>
              <a:t>Molecular-based methods offer sensitive and direct detection of microorganisms</a:t>
            </a:r>
          </a:p>
          <a:p>
            <a:r>
              <a:rPr lang="en-US" altLang="en-US" dirty="0"/>
              <a:t>Specimen collection and handling are critical for successful molecular analysis</a:t>
            </a:r>
          </a:p>
          <a:p>
            <a:r>
              <a:rPr lang="en-US" altLang="en-US" dirty="0"/>
              <a:t>Quantitative viral load testing requires proper validation for accuracy</a:t>
            </a:r>
          </a:p>
          <a:p>
            <a:r>
              <a:rPr lang="en-US" altLang="en-US" dirty="0"/>
              <a:t>Due to high sensitivity and specificity, proper quality control is critical for molecular testing</a:t>
            </a:r>
          </a:p>
        </p:txBody>
      </p:sp>
    </p:spTree>
    <p:extLst>
      <p:ext uri="{BB962C8B-B14F-4D97-AF65-F5344CB8AC3E}">
        <p14:creationId xmlns:p14="http://schemas.microsoft.com/office/powerpoint/2010/main" val="25627947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a:t>Summary (continued)</a:t>
            </a:r>
          </a:p>
        </p:txBody>
      </p:sp>
      <p:sp>
        <p:nvSpPr>
          <p:cNvPr id="27651" name="Rectangle 3"/>
          <p:cNvSpPr>
            <a:spLocks noGrp="1" noChangeArrowheads="1"/>
          </p:cNvSpPr>
          <p:nvPr>
            <p:ph type="body" idx="1"/>
          </p:nvPr>
        </p:nvSpPr>
        <p:spPr>
          <a:xfrm>
            <a:off x="457200" y="1195349"/>
            <a:ext cx="8305800" cy="4976851"/>
          </a:xfrm>
        </p:spPr>
        <p:txBody>
          <a:bodyPr/>
          <a:lstStyle/>
          <a:p>
            <a:r>
              <a:rPr lang="en-US" altLang="en-US" dirty="0"/>
              <a:t>Molecular methods are used to type bacterial strains in epidemiological investigations</a:t>
            </a:r>
            <a:br>
              <a:rPr lang="en-US" altLang="en-US" dirty="0"/>
            </a:br>
            <a:endParaRPr lang="en-US" altLang="en-US" dirty="0"/>
          </a:p>
        </p:txBody>
      </p:sp>
    </p:spTree>
    <p:extLst>
      <p:ext uri="{BB962C8B-B14F-4D97-AF65-F5344CB8AC3E}">
        <p14:creationId xmlns:p14="http://schemas.microsoft.com/office/powerpoint/2010/main" val="980581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56" y="-14760"/>
            <a:ext cx="8235244" cy="1089529"/>
          </a:xfrm>
        </p:spPr>
        <p:txBody>
          <a:bodyPr/>
          <a:lstStyle/>
          <a:p>
            <a:r>
              <a:rPr lang="en-US" altLang="en-US" dirty="0"/>
              <a:t>Target Microorganisms for Molecular-Based Testing</a:t>
            </a:r>
            <a:endParaRPr lang="en-US" dirty="0"/>
          </a:p>
        </p:txBody>
      </p:sp>
      <p:sp>
        <p:nvSpPr>
          <p:cNvPr id="3" name="Content Placeholder 2"/>
          <p:cNvSpPr>
            <a:spLocks noGrp="1"/>
          </p:cNvSpPr>
          <p:nvPr>
            <p:ph idx="1"/>
          </p:nvPr>
        </p:nvSpPr>
        <p:spPr>
          <a:xfrm>
            <a:off x="457200" y="1195349"/>
            <a:ext cx="8229600" cy="938251"/>
          </a:xfrm>
        </p:spPr>
        <p:txBody>
          <a:bodyPr/>
          <a:lstStyle/>
          <a:p>
            <a:r>
              <a:rPr lang="en-US" altLang="en-US" dirty="0"/>
              <a:t>Those that are difficult or time-consuming to isolate</a:t>
            </a:r>
            <a:endParaRPr lang="en-US" dirty="0"/>
          </a:p>
        </p:txBody>
      </p:sp>
      <p:sp>
        <p:nvSpPr>
          <p:cNvPr id="4" name="Content Placeholder 3"/>
          <p:cNvSpPr>
            <a:spLocks noGrp="1"/>
          </p:cNvSpPr>
          <p:nvPr>
            <p:ph idx="10"/>
          </p:nvPr>
        </p:nvSpPr>
        <p:spPr>
          <a:xfrm>
            <a:off x="925830" y="2186715"/>
            <a:ext cx="5029200" cy="524433"/>
          </a:xfrm>
        </p:spPr>
        <p:txBody>
          <a:bodyPr/>
          <a:lstStyle/>
          <a:p>
            <a:pPr marL="346075" indent="0">
              <a:buNone/>
            </a:pPr>
            <a:r>
              <a:rPr lang="en-US" dirty="0"/>
              <a:t>for example</a:t>
            </a:r>
            <a:r>
              <a:rPr lang="en-US" altLang="en-US" dirty="0"/>
              <a:t>, </a:t>
            </a:r>
            <a:r>
              <a:rPr lang="en-US" altLang="en-US" i="1" dirty="0"/>
              <a:t>Mycobacteria</a:t>
            </a:r>
            <a:endParaRPr lang="en-US" dirty="0"/>
          </a:p>
        </p:txBody>
      </p:sp>
      <p:sp>
        <p:nvSpPr>
          <p:cNvPr id="5" name="Content Placeholder 4"/>
          <p:cNvSpPr>
            <a:spLocks noGrp="1"/>
          </p:cNvSpPr>
          <p:nvPr>
            <p:ph idx="11"/>
          </p:nvPr>
        </p:nvSpPr>
        <p:spPr>
          <a:xfrm>
            <a:off x="457200" y="2757943"/>
            <a:ext cx="8229600" cy="520669"/>
          </a:xfrm>
        </p:spPr>
        <p:txBody>
          <a:bodyPr/>
          <a:lstStyle/>
          <a:p>
            <a:r>
              <a:rPr lang="en-US" altLang="en-US" dirty="0"/>
              <a:t>Hazardous organisms</a:t>
            </a:r>
            <a:endParaRPr lang="en-US" dirty="0"/>
          </a:p>
        </p:txBody>
      </p:sp>
      <p:sp>
        <p:nvSpPr>
          <p:cNvPr id="6" name="Content Placeholder 5"/>
          <p:cNvSpPr>
            <a:spLocks noGrp="1"/>
          </p:cNvSpPr>
          <p:nvPr>
            <p:ph idx="12"/>
          </p:nvPr>
        </p:nvSpPr>
        <p:spPr>
          <a:xfrm>
            <a:off x="937260" y="3329705"/>
            <a:ext cx="7010400" cy="457200"/>
          </a:xfrm>
        </p:spPr>
        <p:txBody>
          <a:bodyPr/>
          <a:lstStyle/>
          <a:p>
            <a:pPr marL="346075" indent="0">
              <a:buNone/>
            </a:pPr>
            <a:r>
              <a:rPr lang="en-US" dirty="0"/>
              <a:t>for example</a:t>
            </a:r>
            <a:r>
              <a:rPr lang="en-US" altLang="en-US" dirty="0"/>
              <a:t>, </a:t>
            </a:r>
            <a:r>
              <a:rPr lang="en-US" altLang="en-US" i="1" dirty="0"/>
              <a:t>Histoplasma, </a:t>
            </a:r>
            <a:r>
              <a:rPr lang="en-US" altLang="en-US" i="1" dirty="0" err="1"/>
              <a:t>Coccidioides</a:t>
            </a:r>
            <a:endParaRPr lang="en-US" dirty="0"/>
          </a:p>
        </p:txBody>
      </p:sp>
      <p:sp>
        <p:nvSpPr>
          <p:cNvPr id="7" name="Content Placeholder 6"/>
          <p:cNvSpPr>
            <a:spLocks noGrp="1"/>
          </p:cNvSpPr>
          <p:nvPr>
            <p:ph idx="13"/>
          </p:nvPr>
        </p:nvSpPr>
        <p:spPr>
          <a:xfrm>
            <a:off x="444649" y="3834872"/>
            <a:ext cx="8229600" cy="457200"/>
          </a:xfrm>
        </p:spPr>
        <p:txBody>
          <a:bodyPr/>
          <a:lstStyle/>
          <a:p>
            <a:r>
              <a:rPr lang="en-US" altLang="en-US" dirty="0"/>
              <a:t>Those without reliable testing methods</a:t>
            </a:r>
            <a:endParaRPr lang="en-US" dirty="0"/>
          </a:p>
        </p:txBody>
      </p:sp>
      <p:sp>
        <p:nvSpPr>
          <p:cNvPr id="8" name="Content Placeholder 7"/>
          <p:cNvSpPr>
            <a:spLocks noGrp="1"/>
          </p:cNvSpPr>
          <p:nvPr>
            <p:ph idx="14"/>
          </p:nvPr>
        </p:nvSpPr>
        <p:spPr>
          <a:xfrm>
            <a:off x="914400" y="4346533"/>
            <a:ext cx="8229600" cy="457200"/>
          </a:xfrm>
        </p:spPr>
        <p:txBody>
          <a:bodyPr/>
          <a:lstStyle/>
          <a:p>
            <a:pPr marL="346075" indent="0">
              <a:buNone/>
            </a:pPr>
            <a:r>
              <a:rPr lang="en-US" dirty="0"/>
              <a:t>for example</a:t>
            </a:r>
            <a:r>
              <a:rPr lang="en-US" altLang="en-US" dirty="0"/>
              <a:t>, HIV, hepatitis C virus (H C V) </a:t>
            </a:r>
            <a:endParaRPr lang="en-US" dirty="0"/>
          </a:p>
        </p:txBody>
      </p:sp>
      <p:sp>
        <p:nvSpPr>
          <p:cNvPr id="9" name="Content Placeholder 8"/>
          <p:cNvSpPr>
            <a:spLocks noGrp="1"/>
          </p:cNvSpPr>
          <p:nvPr>
            <p:ph idx="15"/>
          </p:nvPr>
        </p:nvSpPr>
        <p:spPr>
          <a:xfrm>
            <a:off x="423134" y="4837674"/>
            <a:ext cx="8229600" cy="457200"/>
          </a:xfrm>
        </p:spPr>
        <p:txBody>
          <a:bodyPr/>
          <a:lstStyle/>
          <a:p>
            <a:r>
              <a:rPr lang="en-US" altLang="en-US" dirty="0"/>
              <a:t>High-volume tests</a:t>
            </a:r>
            <a:endParaRPr lang="en-US" dirty="0"/>
          </a:p>
        </p:txBody>
      </p:sp>
      <p:sp>
        <p:nvSpPr>
          <p:cNvPr id="10" name="Content Placeholder 9"/>
          <p:cNvSpPr>
            <a:spLocks noGrp="1"/>
          </p:cNvSpPr>
          <p:nvPr>
            <p:ph idx="16"/>
          </p:nvPr>
        </p:nvSpPr>
        <p:spPr>
          <a:xfrm>
            <a:off x="925830" y="5385964"/>
            <a:ext cx="8229600" cy="1098655"/>
          </a:xfrm>
        </p:spPr>
        <p:txBody>
          <a:bodyPr/>
          <a:lstStyle/>
          <a:p>
            <a:pPr marL="346075" indent="0">
              <a:buNone/>
            </a:pPr>
            <a:r>
              <a:rPr lang="en-US" dirty="0"/>
              <a:t>for example</a:t>
            </a:r>
            <a:r>
              <a:rPr lang="en-US" altLang="en-US" dirty="0"/>
              <a:t>, </a:t>
            </a:r>
            <a:r>
              <a:rPr lang="en-US" altLang="en-US" i="1" dirty="0"/>
              <a:t>S. pyogenes, N. gonorrhoeae,</a:t>
            </a:r>
            <a:br>
              <a:rPr lang="en-US" altLang="en-US" i="1" dirty="0"/>
            </a:br>
            <a:r>
              <a:rPr lang="en-US" altLang="en-US" i="1" dirty="0"/>
              <a:t>C. trachomatis</a:t>
            </a:r>
            <a:endParaRPr lang="en-US" dirty="0"/>
          </a:p>
        </p:txBody>
      </p:sp>
    </p:spTree>
    <p:extLst>
      <p:ext uri="{BB962C8B-B14F-4D97-AF65-F5344CB8AC3E}">
        <p14:creationId xmlns:p14="http://schemas.microsoft.com/office/powerpoint/2010/main" val="2187789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Applications of Molecular-Based Testing</a:t>
            </a:r>
            <a:endParaRPr lang="en-US" altLang="en-US" dirty="0"/>
          </a:p>
        </p:txBody>
      </p:sp>
      <p:sp>
        <p:nvSpPr>
          <p:cNvPr id="5123" name="Rectangle 3"/>
          <p:cNvSpPr>
            <a:spLocks noGrp="1" noChangeArrowheads="1"/>
          </p:cNvSpPr>
          <p:nvPr>
            <p:ph type="body" idx="1"/>
          </p:nvPr>
        </p:nvSpPr>
        <p:spPr/>
        <p:txBody>
          <a:bodyPr/>
          <a:lstStyle/>
          <a:p>
            <a:r>
              <a:rPr lang="en-US" altLang="en-US" dirty="0"/>
              <a:t>Rapid or high-throughput identification of microorganisms</a:t>
            </a:r>
          </a:p>
          <a:p>
            <a:r>
              <a:rPr lang="en-US" altLang="en-US" dirty="0"/>
              <a:t>Detection and analysis of resistance genes</a:t>
            </a:r>
          </a:p>
          <a:p>
            <a:r>
              <a:rPr lang="en-US" altLang="en-US" dirty="0"/>
              <a:t>Genotyping</a:t>
            </a:r>
          </a:p>
          <a:p>
            <a:r>
              <a:rPr lang="en-US" altLang="en-US" dirty="0"/>
              <a:t>Classification</a:t>
            </a:r>
          </a:p>
          <a:p>
            <a:r>
              <a:rPr lang="en-US" altLang="en-US" dirty="0"/>
              <a:t>Discovery of new microorganisms</a:t>
            </a:r>
          </a:p>
        </p:txBody>
      </p:sp>
    </p:spTree>
    <p:extLst>
      <p:ext uri="{BB962C8B-B14F-4D97-AF65-F5344CB8AC3E}">
        <p14:creationId xmlns:p14="http://schemas.microsoft.com/office/powerpoint/2010/main" val="3772945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Specimen Collection </a:t>
            </a:r>
            <a:endParaRPr lang="en-US" altLang="en-US" dirty="0"/>
          </a:p>
        </p:txBody>
      </p:sp>
      <p:sp>
        <p:nvSpPr>
          <p:cNvPr id="6147" name="Rectangle 3"/>
          <p:cNvSpPr>
            <a:spLocks noGrp="1" noChangeArrowheads="1"/>
          </p:cNvSpPr>
          <p:nvPr>
            <p:ph type="body" idx="1"/>
          </p:nvPr>
        </p:nvSpPr>
        <p:spPr>
          <a:xfrm>
            <a:off x="457200" y="1195349"/>
            <a:ext cx="8229600" cy="4443451"/>
          </a:xfrm>
        </p:spPr>
        <p:txBody>
          <a:bodyPr/>
          <a:lstStyle/>
          <a:p>
            <a:r>
              <a:rPr lang="en-US" altLang="en-US" dirty="0"/>
              <a:t>Preserve viability/nucleic acid integrity of target microorganisms</a:t>
            </a:r>
          </a:p>
          <a:p>
            <a:r>
              <a:rPr lang="en-US" altLang="en-US" dirty="0"/>
              <a:t>Avoid contamination</a:t>
            </a:r>
          </a:p>
          <a:p>
            <a:r>
              <a:rPr lang="en-US" altLang="en-US" dirty="0"/>
              <a:t>Appropriate time and site of collection (blood, urine, other)</a:t>
            </a:r>
          </a:p>
          <a:p>
            <a:r>
              <a:rPr lang="en-US" altLang="en-US" dirty="0"/>
              <a:t>Use proper equipment (coagulant, wood or plastic swab shafts)</a:t>
            </a:r>
          </a:p>
          <a:p>
            <a:r>
              <a:rPr lang="en-US" altLang="en-US" dirty="0"/>
              <a:t>Commercial collection kits are available</a:t>
            </a:r>
          </a:p>
        </p:txBody>
      </p:sp>
    </p:spTree>
    <p:extLst>
      <p:ext uri="{BB962C8B-B14F-4D97-AF65-F5344CB8AC3E}">
        <p14:creationId xmlns:p14="http://schemas.microsoft.com/office/powerpoint/2010/main" val="4147372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Specimen Collection (continued) </a:t>
            </a:r>
          </a:p>
        </p:txBody>
      </p:sp>
      <p:sp>
        <p:nvSpPr>
          <p:cNvPr id="6147" name="Rectangle 3"/>
          <p:cNvSpPr>
            <a:spLocks noGrp="1" noChangeArrowheads="1"/>
          </p:cNvSpPr>
          <p:nvPr>
            <p:ph type="body" idx="1"/>
          </p:nvPr>
        </p:nvSpPr>
        <p:spPr/>
        <p:txBody>
          <a:bodyPr/>
          <a:lstStyle/>
          <a:p>
            <a:r>
              <a:rPr lang="en-US" altLang="en-US" dirty="0"/>
              <a:t>The Clinical and Laboratory Standards Institute (C L S I) has guidelines for proper specimen handling</a:t>
            </a:r>
          </a:p>
          <a:p>
            <a:endParaRPr lang="en-US" altLang="en-US" dirty="0"/>
          </a:p>
        </p:txBody>
      </p:sp>
    </p:spTree>
    <p:extLst>
      <p:ext uri="{BB962C8B-B14F-4D97-AF65-F5344CB8AC3E}">
        <p14:creationId xmlns:p14="http://schemas.microsoft.com/office/powerpoint/2010/main" val="840877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Sample Preparation</a:t>
            </a:r>
            <a:endParaRPr lang="en-US" altLang="en-US" dirty="0"/>
          </a:p>
        </p:txBody>
      </p:sp>
      <p:sp>
        <p:nvSpPr>
          <p:cNvPr id="7171" name="Rectangle 3"/>
          <p:cNvSpPr>
            <a:spLocks noGrp="1" noChangeArrowheads="1"/>
          </p:cNvSpPr>
          <p:nvPr>
            <p:ph type="body" idx="1"/>
          </p:nvPr>
        </p:nvSpPr>
        <p:spPr>
          <a:xfrm>
            <a:off x="457200" y="1195349"/>
            <a:ext cx="8229600" cy="4900651"/>
          </a:xfrm>
        </p:spPr>
        <p:txBody>
          <a:bodyPr/>
          <a:lstStyle/>
          <a:p>
            <a:r>
              <a:rPr lang="en-US" altLang="en-US" dirty="0"/>
              <a:t>Consider the specimen type (for example, stool, plasma, cerebrospinal fluid [C S F])</a:t>
            </a:r>
          </a:p>
          <a:p>
            <a:r>
              <a:rPr lang="en-US" altLang="en-US" dirty="0"/>
              <a:t>More rigorous </a:t>
            </a:r>
            <a:r>
              <a:rPr lang="en-US" altLang="en-US" dirty="0" err="1"/>
              <a:t>lysis</a:t>
            </a:r>
            <a:r>
              <a:rPr lang="en-US" altLang="en-US" dirty="0"/>
              <a:t> procedures are required to penetrate cell walls </a:t>
            </a:r>
          </a:p>
          <a:p>
            <a:r>
              <a:rPr lang="en-US" altLang="en-US" dirty="0"/>
              <a:t>Consider the number of organisms in the sample</a:t>
            </a:r>
          </a:p>
          <a:p>
            <a:r>
              <a:rPr lang="en-US" altLang="en-US" dirty="0"/>
              <a:t>Inactivate inhibitors (acidic polysaccharides in sputum or polymerase inhibitors in C S F)</a:t>
            </a:r>
          </a:p>
          <a:p>
            <a:r>
              <a:rPr lang="en-US" altLang="en-US" dirty="0"/>
              <a:t>Inactivate R N </a:t>
            </a:r>
            <a:r>
              <a:rPr lang="en-US" altLang="en-US" dirty="0" err="1"/>
              <a:t>ases</a:t>
            </a:r>
            <a:endParaRPr lang="en-US" altLang="en-US" dirty="0"/>
          </a:p>
        </p:txBody>
      </p:sp>
    </p:spTree>
    <p:extLst>
      <p:ext uri="{BB962C8B-B14F-4D97-AF65-F5344CB8AC3E}">
        <p14:creationId xmlns:p14="http://schemas.microsoft.com/office/powerpoint/2010/main" val="1639736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56356" y="-14760"/>
            <a:ext cx="8235244" cy="1089529"/>
          </a:xfrm>
        </p:spPr>
        <p:txBody>
          <a:bodyPr/>
          <a:lstStyle/>
          <a:p>
            <a:r>
              <a:rPr lang="en-US" altLang="en-US" dirty="0"/>
              <a:t>P C R Detection of Microorganisms:</a:t>
            </a:r>
            <a:br>
              <a:rPr lang="en-US" altLang="en-US" dirty="0"/>
            </a:br>
            <a:r>
              <a:rPr lang="en-US" altLang="en-US" dirty="0"/>
              <a:t>Target Selection</a:t>
            </a:r>
          </a:p>
        </p:txBody>
      </p:sp>
      <p:pic>
        <p:nvPicPr>
          <p:cNvPr id="4" name="Content Placeholder 3" descr="Selection of target sequences for a nucleic acid test. Genomes of the test target, a variant or different type of the test target, and another nontarget organism are show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08813" y="1828800"/>
            <a:ext cx="5726373" cy="4038600"/>
          </a:xfrm>
        </p:spPr>
      </p:pic>
    </p:spTree>
    <p:extLst>
      <p:ext uri="{BB962C8B-B14F-4D97-AF65-F5344CB8AC3E}">
        <p14:creationId xmlns:p14="http://schemas.microsoft.com/office/powerpoint/2010/main" val="4260601016"/>
      </p:ext>
    </p:extLst>
  </p:cSld>
  <p:clrMapOvr>
    <a:masterClrMapping/>
  </p:clrMapOvr>
</p:sld>
</file>

<file path=ppt/theme/theme1.xml><?xml version="1.0" encoding="utf-8"?>
<a:theme xmlns:a="http://schemas.openxmlformats.org/drawingml/2006/main" name="Office Theme">
  <a:themeElements>
    <a:clrScheme name="FAD Nursing">
      <a:dk1>
        <a:srgbClr val="737373"/>
      </a:dk1>
      <a:lt1>
        <a:sysClr val="window" lastClr="FFFFFF"/>
      </a:lt1>
      <a:dk2>
        <a:srgbClr val="28805C"/>
      </a:dk2>
      <a:lt2>
        <a:srgbClr val="FFFFFF"/>
      </a:lt2>
      <a:accent1>
        <a:srgbClr val="28805C"/>
      </a:accent1>
      <a:accent2>
        <a:srgbClr val="737373"/>
      </a:accent2>
      <a:accent3>
        <a:srgbClr val="D99C21"/>
      </a:accent3>
      <a:accent4>
        <a:srgbClr val="C00000"/>
      </a:accent4>
      <a:accent5>
        <a:srgbClr val="BFBFBF"/>
      </a:accent5>
      <a:accent6>
        <a:srgbClr val="C2ECD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8" id="{91B66E46-3F3C-49C2-9025-2800839DEA96}" vid="{348BD038-7B76-4A48-9886-575F33252E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074F316A9D19642AFB347C36D63796C" ma:contentTypeVersion="5" ma:contentTypeDescription="Create a new document." ma:contentTypeScope="" ma:versionID="cad381adda5b2ce407c58584fcfb8d10">
  <xsd:schema xmlns:xsd="http://www.w3.org/2001/XMLSchema" xmlns:xs="http://www.w3.org/2001/XMLSchema" xmlns:p="http://schemas.microsoft.com/office/2006/metadata/properties" xmlns:ns2="71d46e88-8733-4645-9284-85cf006978cc" xmlns:ns3="88135b7f-3fab-49b6-8009-71309f2107a8" targetNamespace="http://schemas.microsoft.com/office/2006/metadata/properties" ma:root="true" ma:fieldsID="8417b20f22cd2cb04f08b6ff97a2b690" ns2:_="" ns3:_="">
    <xsd:import namespace="71d46e88-8733-4645-9284-85cf006978cc"/>
    <xsd:import namespace="88135b7f-3fab-49b6-8009-71309f2107a8"/>
    <xsd:element name="properties">
      <xsd:complexType>
        <xsd:sequence>
          <xsd:element name="documentManagement">
            <xsd:complexType>
              <xsd:all>
                <xsd:element ref="ns2:_dlc_DocId" minOccurs="0"/>
                <xsd:element ref="ns2:_dlc_DocIdUrl" minOccurs="0"/>
                <xsd:element ref="ns2:_dlc_DocIdPersistId" minOccurs="0"/>
                <xsd:element ref="ns3:Category" minOccurs="0"/>
                <xsd:element ref="ns3:Sub_x002d_Category" minOccurs="0"/>
                <xsd:element ref="ns3:SortOrder" minOccurs="0"/>
                <xsd:element ref="ns3:v7hm" minOccurs="0"/>
                <xsd:element ref="ns3:Tertiary_x0020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d46e88-8733-4645-9284-85cf006978c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8135b7f-3fab-49b6-8009-71309f2107a8" elementFormDefault="qualified">
    <xsd:import namespace="http://schemas.microsoft.com/office/2006/documentManagement/types"/>
    <xsd:import namespace="http://schemas.microsoft.com/office/infopath/2007/PartnerControls"/>
    <xsd:element name="Category" ma:index="11" nillable="true" ma:displayName="Category" ma:format="Dropdown" ma:internalName="Category">
      <xsd:simpleType>
        <xsd:union memberTypes="dms:Text">
          <xsd:simpleType>
            <xsd:restriction base="dms:Choice">
              <xsd:enumeration value="Additional Images"/>
              <xsd:enumeration value="DavisAdvantage"/>
              <xsd:enumeration value="DavisEdge"/>
              <xsd:enumeration value="DavisForward - internal use only"/>
              <xsd:enumeration value="DavisPlus"/>
              <xsd:enumeration value="Dental Care Decisions"/>
              <xsd:enumeration value="Dosage Calc"/>
              <xsd:enumeration value="F.A. Davis"/>
              <xsd:enumeration value="Fitness Decisions"/>
              <xsd:enumeration value="Kines in Action"/>
              <xsd:enumeration value="Medical Coding Lab"/>
              <xsd:enumeration value="Medical Language Lab"/>
              <xsd:enumeration value="Tabers"/>
            </xsd:restriction>
          </xsd:simpleType>
        </xsd:union>
      </xsd:simpleType>
    </xsd:element>
    <xsd:element name="Sub_x002d_Category" ma:index="12" nillable="true" ma:displayName="Sub-Category" ma:format="Dropdown" ma:internalName="Sub_x002d_Category">
      <xsd:simpleType>
        <xsd:union memberTypes="dms:Text">
          <xsd:simpleType>
            <xsd:restriction base="dms:Choice">
              <xsd:enumeration value="Branding Guide (attachment)"/>
              <xsd:enumeration value="DA Logos"/>
              <xsd:enumeration value="DA Powerpoint Presentation"/>
              <xsd:enumeration value="DC Logo"/>
              <xsd:enumeration value="DC Powerpoint Presentation"/>
              <xsd:enumeration value="DCD Logo"/>
              <xsd:enumeration value="DCD Powerpoint Presentation"/>
              <xsd:enumeration value="DE Logos"/>
              <xsd:enumeration value="DE Powerpoint Presentation"/>
              <xsd:enumeration value="DF Logo"/>
              <xsd:enumeration value="DF Powerpoint Presentation"/>
              <xsd:enumeration value="DP Homepage image"/>
              <xsd:enumeration value="DP Logo"/>
              <xsd:enumeration value="Electronic Devices"/>
              <xsd:enumeration value="FAD Digital Logos"/>
              <xsd:enumeration value="FAD Powerpiont Presentations"/>
              <xsd:enumeration value="FAD Print Logos"/>
              <xsd:enumeration value="FD Logo"/>
              <xsd:enumeration value="FD Powerpoint Presentation"/>
              <xsd:enumeration value="KIA Logo"/>
              <xsd:enumeration value="KIA Powerpoint Presentation"/>
              <xsd:enumeration value="MCL Logo"/>
              <xsd:enumeration value="MCL Powerpoint Presentation"/>
              <xsd:enumeration value="MLL 2.0 Logo"/>
              <xsd:enumeration value="MLL Logo"/>
              <xsd:enumeration value="MLL Powerpoint Presentation"/>
              <xsd:enumeration value="MTC Logo"/>
              <xsd:enumeration value="Taber’s 22"/>
              <xsd:enumeration value="Taber’s 22 with tagline"/>
              <xsd:enumeration value="Tabers Logo"/>
              <xsd:enumeration value="Tabers.com Homepage screen"/>
              <xsd:enumeration value="Useful Images"/>
            </xsd:restriction>
          </xsd:simpleType>
        </xsd:union>
      </xsd:simpleType>
    </xsd:element>
    <xsd:element name="SortOrder" ma:index="13" nillable="true" ma:displayName="SortOrder" ma:internalName="SortOrder">
      <xsd:simpleType>
        <xsd:restriction base="dms:Number"/>
      </xsd:simpleType>
    </xsd:element>
    <xsd:element name="v7hm" ma:index="14" nillable="true" ma:displayName="Tert" ma:internalName="v7hm">
      <xsd:simpleType>
        <xsd:restriction base="dms:Number"/>
      </xsd:simpleType>
    </xsd:element>
    <xsd:element name="Tertiary_x0020_Category" ma:index="15" nillable="true" ma:displayName="Tertiary Category" ma:internalName="Tertiary_x0020_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88135b7f-3fab-49b6-8009-71309f2107a8">F.A. Davis</Category>
    <v7hm xmlns="88135b7f-3fab-49b6-8009-71309f2107a8" xsi:nil="true"/>
    <Tertiary_x0020_Category xmlns="88135b7f-3fab-49b6-8009-71309f2107a8" xsi:nil="true"/>
    <Sub_x002d_Category xmlns="88135b7f-3fab-49b6-8009-71309f2107a8">FAD PowerPoint Presentations</Sub_x002d_Category>
    <SortOrder xmlns="88135b7f-3fab-49b6-8009-71309f2107a8"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23EB0E3-5915-4E57-8F39-28F926E76D4B}">
  <ds:schemaRefs>
    <ds:schemaRef ds:uri="http://schemas.microsoft.com/sharepoint/v3/contenttype/forms"/>
  </ds:schemaRefs>
</ds:datastoreItem>
</file>

<file path=customXml/itemProps2.xml><?xml version="1.0" encoding="utf-8"?>
<ds:datastoreItem xmlns:ds="http://schemas.openxmlformats.org/officeDocument/2006/customXml" ds:itemID="{B8860857-213E-449D-9D68-31992611C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d46e88-8733-4645-9284-85cf006978cc"/>
    <ds:schemaRef ds:uri="88135b7f-3fab-49b6-8009-71309f2107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C939C3-7EE7-4FC7-818E-985D0213E860}">
  <ds:schemaRefs>
    <ds:schemaRef ds:uri="http://purl.org/dc/elements/1.1/"/>
    <ds:schemaRef ds:uri="http://purl.org/dc/terms/"/>
    <ds:schemaRef ds:uri="http://schemas.microsoft.com/office/2006/metadata/properties"/>
    <ds:schemaRef ds:uri="88135b7f-3fab-49b6-8009-71309f2107a8"/>
    <ds:schemaRef ds:uri="http://purl.org/dc/dcmitype/"/>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71d46e88-8733-4645-9284-85cf006978cc"/>
  </ds:schemaRefs>
</ds:datastoreItem>
</file>

<file path=customXml/itemProps4.xml><?xml version="1.0" encoding="utf-8"?>
<ds:datastoreItem xmlns:ds="http://schemas.openxmlformats.org/officeDocument/2006/customXml" ds:itemID="{DE28C97C-1C07-4631-B50A-E80D18B785B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FAD_Nursing_Template_Sample</Template>
  <TotalTime>1259</TotalTime>
  <Words>1642</Words>
  <Application>Microsoft Office PowerPoint</Application>
  <PresentationFormat>On-screen Show (4:3)</PresentationFormat>
  <Paragraphs>266</Paragraphs>
  <Slides>31</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Wingdings</vt:lpstr>
      <vt:lpstr>Office Theme</vt:lpstr>
      <vt:lpstr> </vt:lpstr>
      <vt:lpstr>Objectives</vt:lpstr>
      <vt:lpstr>Objectives (continued)</vt:lpstr>
      <vt:lpstr>Target Microorganisms for Molecular-Based Testing</vt:lpstr>
      <vt:lpstr>Applications of Molecular-Based Testing</vt:lpstr>
      <vt:lpstr>Specimen Collection </vt:lpstr>
      <vt:lpstr>Specimen Collection (continued) </vt:lpstr>
      <vt:lpstr>Sample Preparation</vt:lpstr>
      <vt:lpstr>P C R Detection of Microorganisms: Target Selection</vt:lpstr>
      <vt:lpstr>P C R Detection of Microorganisms: Quality Control</vt:lpstr>
      <vt:lpstr>P C R Quality Control: Internal Controls</vt:lpstr>
      <vt:lpstr>Quality Control: False Positives</vt:lpstr>
      <vt:lpstr>Quality Control: False Negatives</vt:lpstr>
      <vt:lpstr>Viruses</vt:lpstr>
      <vt:lpstr>Viral Load</vt:lpstr>
      <vt:lpstr>Test Performance Features for Viral Load Measurement </vt:lpstr>
      <vt:lpstr>Antimicrobial Agents</vt:lpstr>
      <vt:lpstr>Sites of Action of Antimicrobial Agents</vt:lpstr>
      <vt:lpstr>Mechanisms for Development of Resistance to Antimicrobial Agents</vt:lpstr>
      <vt:lpstr>Viral Genotyping</vt:lpstr>
      <vt:lpstr>Advantages of Molecular Detection of Resistance to Antimicrobial Agents</vt:lpstr>
      <vt:lpstr>Molecular Epidemiology</vt:lpstr>
      <vt:lpstr>Molecular Epidemiology (continued)</vt:lpstr>
      <vt:lpstr>Pulsed-Field Gel Electrophoresis (P F G E)</vt:lpstr>
      <vt:lpstr>Criteria for P F G E Pattern Interpretation: Rule of Three</vt:lpstr>
      <vt:lpstr>Arbitrarily Primed P C R: Random Amplification of Polymorphic D N A (R A P D)</vt:lpstr>
      <vt:lpstr>Interspersed Repetitive Elements</vt:lpstr>
      <vt:lpstr>Other Genotypic Methods Used to Type Organisms</vt:lpstr>
      <vt:lpstr>Comparison of Molecular Epidemiology Methods</vt:lpstr>
      <vt:lpstr>Summary</vt:lpstr>
      <vt:lpstr>Summary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 Detection and Identification of Microorganisms</dc:title>
  <dc:creator>Buckingham</dc:creator>
  <cp:lastModifiedBy>Jennifer Hastings</cp:lastModifiedBy>
  <cp:revision>472</cp:revision>
  <dcterms:created xsi:type="dcterms:W3CDTF">2019-02-28T04:09:41Z</dcterms:created>
  <dcterms:modified xsi:type="dcterms:W3CDTF">2019-03-29T18:00:38Z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0x010100D074F316A9D19642AFB347C36D63796C</vt:lpwstr>
  </property>
  <property fmtid="{D5CDD505-2E9C-101B-9397-08002B2CF9AE}" pid="3" name="_dlc_DocIdItemGuid">
    <vt:lpwstr>647463b2-28f5-46c6-8d1e-a6b9b2370ab9</vt:lpwstr>
  </property>
  <property fmtid="{D5CDD505-2E9C-101B-9397-08002B2CF9AE}" pid="4" name="Category">
    <vt:lpwstr>.F.A. Davis</vt:lpwstr>
  </property>
  <property fmtid="{D5CDD505-2E9C-101B-9397-08002B2CF9AE}" pid="5" name="v7hm">
    <vt:lpwstr/>
  </property>
  <property fmtid="{D5CDD505-2E9C-101B-9397-08002B2CF9AE}" pid="6" name="Sub-Category">
    <vt:lpwstr>FAD Powerpiont Presentations</vt:lpwstr>
  </property>
  <property fmtid="{D5CDD505-2E9C-101B-9397-08002B2CF9AE}" pid="7" name="SortOrder">
    <vt:lpwstr/>
  </property>
  <property fmtid="{D5CDD505-2E9C-101B-9397-08002B2CF9AE}" pid="8" name="_dlc_DocId">
    <vt:lpwstr>HESUHV4WET5P-708-25</vt:lpwstr>
  </property>
  <property fmtid="{D5CDD505-2E9C-101B-9397-08002B2CF9AE}" pid="9" name="_dlc_DocIdUrl">
    <vt:lpwstr>http://portal.fadavis.com/marketing/_layouts/15/DocIdRedir.aspx?ID=HESUHV4WET5P-708-25, HESUHV4WET5P-708-25</vt:lpwstr>
  </property>
  <property fmtid="{D5CDD505-2E9C-101B-9397-08002B2CF9AE}" pid="10" name="Tertiary Category">
    <vt:lpwstr/>
  </property>
</Properties>
</file>