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864">
          <p15:clr>
            <a:srgbClr val="A4A3A4"/>
          </p15:clr>
        </p15:guide>
        <p15:guide id="2" pos="2880">
          <p15:clr>
            <a:srgbClr val="A4A3A4"/>
          </p15:clr>
        </p15:guide>
        <p15:guide id="3" orient="horz" pos="1008">
          <p15:clr>
            <a:srgbClr val="A4A3A4"/>
          </p15:clr>
        </p15:guide>
        <p15:guide id="4" pos="576">
          <p15:clr>
            <a:srgbClr val="A4A3A4"/>
          </p15:clr>
        </p15:guide>
        <p15:guide id="5" orient="horz" pos="2400">
          <p15:clr>
            <a:srgbClr val="A4A3A4"/>
          </p15:clr>
        </p15:guide>
      </p15:sldGuideLst>
    </p:ext>
    <p:ext uri="http://customooxmlschemas.google.com/">
      <go:slidesCustomData xmlns:go="http://customooxmlschemas.google.com/" r:id="rId69" roundtripDataSignature="AMtx7mipVpkgQtYovkg6NyA+a8tPZxtbG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71E7D5F-BE6B-4F33-B922-5715CEE2F0B7}">
  <a:tblStyle styleId="{771E7D5F-BE6B-4F33-B922-5715CEE2F0B7}"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CE9"/>
          </a:solidFill>
        </a:fill>
      </a:tcStyle>
    </a:wholeTbl>
    <a:band1H>
      <a:tcTxStyle/>
      <a:tcStyle>
        <a:fill>
          <a:solidFill>
            <a:srgbClr val="CBD7D1"/>
          </a:solidFill>
        </a:fill>
      </a:tcStyle>
    </a:band1H>
    <a:band2H>
      <a:tcTxStyle/>
    </a:band2H>
    <a:band1V>
      <a:tcTxStyle/>
      <a:tcStyle>
        <a:fill>
          <a:solidFill>
            <a:srgbClr val="CBD7D1"/>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864" orient="horz"/>
        <p:guide pos="2880"/>
        <p:guide pos="1008" orient="horz"/>
        <p:guide pos="576"/>
        <p:guide pos="2400" orient="horz"/>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slide" Target="slides/slide60.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68" Type="http://schemas.openxmlformats.org/officeDocument/2006/relationships/slide" Target="slides/slide62.xml"/><Relationship Id="rId23" Type="http://schemas.openxmlformats.org/officeDocument/2006/relationships/slide" Target="slides/slide17.xml"/><Relationship Id="rId67" Type="http://schemas.openxmlformats.org/officeDocument/2006/relationships/slide" Target="slides/slide61.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customschemas.google.com/relationships/presentationmetadata" Target="metadata"/><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14" name="Google Shape;214;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5" name="Google Shape;215;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21" name="Google Shape;221;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2" name="Google Shape;222;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E G F R gene family is an example of cell surface receptors that start growth signals through the cell. These receptors are sometimes abnormally expressed or mutated in solid tumors. </a:t>
            </a:r>
            <a:r>
              <a:rPr i="1" lang="en-US"/>
              <a:t>H E R2</a:t>
            </a:r>
            <a:r>
              <a:rPr lang="en-US"/>
              <a:t> is well known for overexpression in breast cancer.</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28" name="Google Shape;228;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9" name="Google Shape;22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35" name="Google Shape;235;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6" name="Google Shape;236;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42" name="Google Shape;242;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3" name="Google Shape;243;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49" name="Google Shape;249;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0" name="Google Shape;250;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56" name="Google Shape;256;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7" name="Google Shape;257;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In order for the signals from receptors to reach the nucleus for stimulation of cell growth, the signal must be transduced through the cytoplasm by various pathways. The Ras-Raf pathway is one of them.</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63" name="Google Shape;263;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4" name="Google Shape;264;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70" name="Google Shape;270;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1" name="Google Shape;271;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77" name="Google Shape;277;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8" name="Google Shape;278;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57" name="Google Shape;157;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8" name="Google Shape;15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84" name="Google Shape;284;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5" name="Google Shape;285;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91" name="Google Shape;291;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2" name="Google Shape;292;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98" name="Google Shape;298;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9" name="Google Shape;299;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05" name="Google Shape;305;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6" name="Google Shape;306;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12" name="Google Shape;312;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3" name="Google Shape;313;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Loss of the STR allele linked to the normal gene allele is observed by capillary gel electrophoresis.</a:t>
            </a:r>
            <a:endParaRPr/>
          </a:p>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20" name="Google Shape;320;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1" name="Google Shape;321;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27" name="Google Shape;327;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8" name="Google Shape;328;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34" name="Google Shape;334;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5" name="Google Shape;335;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41" name="Google Shape;341;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2" name="Google Shape;342;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48" name="Google Shape;348;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9" name="Google Shape;349;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64" name="Google Shape;164;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5" name="Google Shape;16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55" name="Google Shape;355;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6" name="Google Shape;356;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The M M R system recognizes a mismatch (top) in the newly synthesized unmethylated strand of D N A. The complex of proteins recruits exonucleases, single-stranded D N A binding proteins (SSBs), and helicases to remove the erroneous base (center). Polymerases and D N A ligase then replace the missing bases.</a:t>
            </a:r>
            <a:endParaRPr/>
          </a:p>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p3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62" name="Google Shape;362;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3" name="Google Shape;363;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69" name="Google Shape;369;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0" name="Google Shape;370;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3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77" name="Google Shape;377;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8" name="Google Shape;378;p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3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85" name="Google Shape;385;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6" name="Google Shape;386;p3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3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92" name="Google Shape;392;p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3" name="Google Shape;393;p3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p3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399" name="Google Shape;399;p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0" name="Google Shape;400;p3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p3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06" name="Google Shape;406;p3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7" name="Google Shape;407;p3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3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13" name="Google Shape;413;p3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4" name="Google Shape;414;p3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G R’s are normal processes that occur in B and T lymphocytes as they mature from lymphoid stem cells. The genes coding for immunoglobulin heavy and light chains (IgH and IgL, respectively) begin the rearrangement process in early B cells and pre–B cells. The T-cell receptor (TCR) genes rearrange in the order δ, γ, β, and α chains.</a:t>
            </a:r>
            <a:endParaRPr/>
          </a:p>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3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20" name="Google Shape;420;p3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1" name="Google Shape;421;p3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The immunoglobulin heavy-chain gene on chromosome 14 consists of a series of variable (V), diversity (D), and joining (J) gene segments (germline configuration). The V segments are accompanied by a short leader region (L). One of each type of segment, V, D, and J, is selected and combined by an intrachromosomal recombination event, first D and J, then V and D. The C (constant) segments are joined through splicing or a secondary recombination event, class switching.</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71" name="Google Shape;171;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2" name="Google Shape;17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Oncogenes promote cell division. Oncogenes include cell membrane receptors that are bound by growth factors, hormones, and other extracellular signals. These receptors transduce signals through the cell membrane into the cytoplasm through a series of protein modifications that ultimately reach the nucleus and activate factors that initiate D N A synthesis (move the cell from G1 to S phase of the cell cycle) or mitosis (move from G2 to M).</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4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27" name="Google Shape;427;p4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8" name="Google Shape;428;p4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p4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34" name="Google Shape;434;p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35" name="Google Shape;435;p4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p4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41" name="Google Shape;441;p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42" name="Google Shape;442;p4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4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49" name="Google Shape;449;p4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0" name="Google Shape;450;p4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Translocations are tumor-specific markers allowing more sensitive detection of minimum disease because there is no background from normal cells.</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4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57" name="Google Shape;457;p4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8" name="Google Shape;458;p4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Translocations are tumor-specific markers allowing more sensitive detection of minimum disease because there is no background from normal cells.</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4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64" name="Google Shape;464;p4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65" name="Google Shape;465;p4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Translocations can have multiple breakpoints in different tumor clones. Molecular methods must accommodate the range of possible breakpoints.</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p4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1" name="Google Shape;471;p4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2" name="Google Shape;472;p4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8" name="Shape 478"/>
        <p:cNvGrpSpPr/>
        <p:nvPr/>
      </p:nvGrpSpPr>
      <p:grpSpPr>
        <a:xfrm>
          <a:off x="0" y="0"/>
          <a:ext cx="0" cy="0"/>
          <a:chOff x="0" y="0"/>
          <a:chExt cx="0" cy="0"/>
        </a:xfrm>
      </p:grpSpPr>
      <p:sp>
        <p:nvSpPr>
          <p:cNvPr id="479" name="Google Shape;479;p4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80" name="Google Shape;480;p4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1" name="Google Shape;481;p4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p4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87" name="Google Shape;487;p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8" name="Google Shape;488;p4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4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95" name="Google Shape;495;p4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6" name="Google Shape;496;p4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79" name="Google Shape;179;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0" name="Google Shape;18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p5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02" name="Google Shape;502;p5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03" name="Google Shape;503;p5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5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10" name="Google Shape;510;p5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11" name="Google Shape;511;p5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5" name="Shape 515"/>
        <p:cNvGrpSpPr/>
        <p:nvPr/>
      </p:nvGrpSpPr>
      <p:grpSpPr>
        <a:xfrm>
          <a:off x="0" y="0"/>
          <a:ext cx="0" cy="0"/>
          <a:chOff x="0" y="0"/>
          <a:chExt cx="0" cy="0"/>
        </a:xfrm>
      </p:grpSpPr>
      <p:sp>
        <p:nvSpPr>
          <p:cNvPr id="516" name="Google Shape;516;p5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17" name="Google Shape;517;p5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18" name="Google Shape;518;p5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5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24" name="Google Shape;524;p5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25" name="Google Shape;525;p5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chimeric R N A is detected by R T-q P C R.  D N A is not used as the translocation takes place in large introns and the translocated D N A forms a product too large for efficient amplification by P C R.</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0" name="Shape 530"/>
        <p:cNvGrpSpPr/>
        <p:nvPr/>
      </p:nvGrpSpPr>
      <p:grpSpPr>
        <a:xfrm>
          <a:off x="0" y="0"/>
          <a:ext cx="0" cy="0"/>
          <a:chOff x="0" y="0"/>
          <a:chExt cx="0" cy="0"/>
        </a:xfrm>
      </p:grpSpPr>
      <p:sp>
        <p:nvSpPr>
          <p:cNvPr id="531" name="Google Shape;531;p5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32" name="Google Shape;532;p5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33" name="Google Shape;533;p5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If the karyotype is normal with an </a:t>
            </a:r>
            <a:r>
              <a:rPr i="1" lang="en-US" sz="1200">
                <a:solidFill>
                  <a:schemeClr val="dk1"/>
                </a:solidFill>
                <a:latin typeface="Calibri"/>
                <a:ea typeface="Calibri"/>
                <a:cs typeface="Calibri"/>
                <a:sym typeface="Calibri"/>
              </a:rPr>
              <a:t>NPM1</a:t>
            </a:r>
            <a:r>
              <a:rPr lang="en-US" sz="1200">
                <a:solidFill>
                  <a:schemeClr val="dk1"/>
                </a:solidFill>
                <a:latin typeface="Calibri"/>
                <a:ea typeface="Calibri"/>
                <a:cs typeface="Calibri"/>
                <a:sym typeface="Calibri"/>
              </a:rPr>
              <a:t> mutation but no </a:t>
            </a:r>
            <a:r>
              <a:rPr i="1" lang="en-US" sz="1200">
                <a:solidFill>
                  <a:schemeClr val="dk1"/>
                </a:solidFill>
                <a:latin typeface="Calibri"/>
                <a:ea typeface="Calibri"/>
                <a:cs typeface="Calibri"/>
                <a:sym typeface="Calibri"/>
              </a:rPr>
              <a:t>FLT3</a:t>
            </a:r>
            <a:r>
              <a:rPr lang="en-US" sz="1200">
                <a:solidFill>
                  <a:schemeClr val="dk1"/>
                </a:solidFill>
                <a:latin typeface="Calibri"/>
                <a:ea typeface="Calibri"/>
                <a:cs typeface="Calibri"/>
                <a:sym typeface="Calibri"/>
              </a:rPr>
              <a:t> ITD, or with a </a:t>
            </a:r>
            <a:r>
              <a:rPr i="1" lang="en-US" sz="1200">
                <a:solidFill>
                  <a:schemeClr val="dk1"/>
                </a:solidFill>
                <a:latin typeface="Calibri"/>
                <a:ea typeface="Calibri"/>
                <a:cs typeface="Calibri"/>
                <a:sym typeface="Calibri"/>
              </a:rPr>
              <a:t>CEBPA</a:t>
            </a:r>
            <a:r>
              <a:rPr lang="en-US" sz="1200">
                <a:solidFill>
                  <a:schemeClr val="dk1"/>
                </a:solidFill>
                <a:latin typeface="Calibri"/>
                <a:ea typeface="Calibri"/>
                <a:cs typeface="Calibri"/>
                <a:sym typeface="Calibri"/>
              </a:rPr>
              <a:t> mutation, the prognosis is favorable.</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7" name="Shape 537"/>
        <p:cNvGrpSpPr/>
        <p:nvPr/>
      </p:nvGrpSpPr>
      <p:grpSpPr>
        <a:xfrm>
          <a:off x="0" y="0"/>
          <a:ext cx="0" cy="0"/>
          <a:chOff x="0" y="0"/>
          <a:chExt cx="0" cy="0"/>
        </a:xfrm>
      </p:grpSpPr>
      <p:sp>
        <p:nvSpPr>
          <p:cNvPr id="538" name="Google Shape;538;p5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39" name="Google Shape;539;p5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40" name="Google Shape;540;p5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Although the exon 12 mutations are not found in essential thrombocythemia, mutations in the </a:t>
            </a:r>
            <a:r>
              <a:rPr i="1" lang="en-US" sz="1200">
                <a:solidFill>
                  <a:schemeClr val="dk1"/>
                </a:solidFill>
                <a:latin typeface="Calibri"/>
                <a:ea typeface="Calibri"/>
                <a:cs typeface="Calibri"/>
                <a:sym typeface="Calibri"/>
              </a:rPr>
              <a:t>MPL</a:t>
            </a:r>
            <a:r>
              <a:rPr lang="en-US" sz="1200">
                <a:solidFill>
                  <a:schemeClr val="dk1"/>
                </a:solidFill>
                <a:latin typeface="Calibri"/>
                <a:ea typeface="Calibri"/>
                <a:cs typeface="Calibri"/>
                <a:sym typeface="Calibri"/>
              </a:rPr>
              <a:t> gene may be present, suggesting a molecular differentiation between polycythemia and thrombocythemia.</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4" name="Shape 544"/>
        <p:cNvGrpSpPr/>
        <p:nvPr/>
      </p:nvGrpSpPr>
      <p:grpSpPr>
        <a:xfrm>
          <a:off x="0" y="0"/>
          <a:ext cx="0" cy="0"/>
          <a:chOff x="0" y="0"/>
          <a:chExt cx="0" cy="0"/>
        </a:xfrm>
      </p:grpSpPr>
      <p:sp>
        <p:nvSpPr>
          <p:cNvPr id="545" name="Google Shape;545;p5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46" name="Google Shape;546;p5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47" name="Google Shape;547;p5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Although the exon 12 mutations are not found in essential thrombocythemia, mutations in the </a:t>
            </a:r>
            <a:r>
              <a:rPr i="1" lang="en-US" sz="1200">
                <a:solidFill>
                  <a:schemeClr val="dk1"/>
                </a:solidFill>
                <a:latin typeface="Calibri"/>
                <a:ea typeface="Calibri"/>
                <a:cs typeface="Calibri"/>
                <a:sym typeface="Calibri"/>
              </a:rPr>
              <a:t>MPL</a:t>
            </a:r>
            <a:r>
              <a:rPr lang="en-US" sz="1200">
                <a:solidFill>
                  <a:schemeClr val="dk1"/>
                </a:solidFill>
                <a:latin typeface="Calibri"/>
                <a:ea typeface="Calibri"/>
                <a:cs typeface="Calibri"/>
                <a:sym typeface="Calibri"/>
              </a:rPr>
              <a:t> gene may be present, suggesting a molecular differentiation between polycythemia and thrombocythemia.</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p5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53" name="Google Shape;553;p5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list of  clinically important genes and mutations within known genes  is rapidly expanding.  Single gene testing may be used for frequent or known mutations, however, tumor heterogeneity may result in the presence of additional molecular targets, requiring more comprehensive testing methods, such as arrays or NGS.</a:t>
            </a:r>
            <a:endParaRPr/>
          </a:p>
        </p:txBody>
      </p:sp>
      <p:sp>
        <p:nvSpPr>
          <p:cNvPr id="554" name="Google Shape;554;p5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p5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61" name="Google Shape;561;p5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list of  clinically important genes and mutations within known genes  is rapidly expanding.  Single gene testing may be used for frequent or known mutations, however, tumor heterogeneity may result in the presence of additional molecular targets, requiring more comprehensive testing methods, such as arrays or NGS.</a:t>
            </a:r>
            <a:endParaRPr/>
          </a:p>
        </p:txBody>
      </p:sp>
      <p:sp>
        <p:nvSpPr>
          <p:cNvPr id="562" name="Google Shape;562;p5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6" name="Shape 566"/>
        <p:cNvGrpSpPr/>
        <p:nvPr/>
      </p:nvGrpSpPr>
      <p:grpSpPr>
        <a:xfrm>
          <a:off x="0" y="0"/>
          <a:ext cx="0" cy="0"/>
          <a:chOff x="0" y="0"/>
          <a:chExt cx="0" cy="0"/>
        </a:xfrm>
      </p:grpSpPr>
      <p:sp>
        <p:nvSpPr>
          <p:cNvPr id="567" name="Google Shape;567;p5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68" name="Google Shape;568;p5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list of  clinically important genes and mutations within known genes  is rapidly expanding.  Single gene testing may be used for frequent or known mutations, however, tumor heterogeneity may result in the presence of additional molecular targets, requiring more comprehensive testing methods, such as arrays or NGS.</a:t>
            </a:r>
            <a:endParaRPr/>
          </a:p>
        </p:txBody>
      </p:sp>
      <p:sp>
        <p:nvSpPr>
          <p:cNvPr id="569" name="Google Shape;569;p5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6" name="Google Shape;18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Cells normally grow (proceed through G1 and G2 checkpoints) only upon stimulation with a mitogen, that is, a nutrient, growth factor, or other stimulant of D N A synthesis and cell division. In the absence of mitogen, cells arrest growth or undergo apoptosis. Cancer cells grow and divide in the absence of normal signals, making more cells with the same inability to arrest growth.</a:t>
            </a:r>
            <a:endParaRPr/>
          </a:p>
        </p:txBody>
      </p:sp>
      <p:sp>
        <p:nvSpPr>
          <p:cNvPr id="187" name="Google Shape;187;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3" name="Shape 573"/>
        <p:cNvGrpSpPr/>
        <p:nvPr/>
      </p:nvGrpSpPr>
      <p:grpSpPr>
        <a:xfrm>
          <a:off x="0" y="0"/>
          <a:ext cx="0" cy="0"/>
          <a:chOff x="0" y="0"/>
          <a:chExt cx="0" cy="0"/>
        </a:xfrm>
      </p:grpSpPr>
      <p:sp>
        <p:nvSpPr>
          <p:cNvPr id="574" name="Google Shape;574;p6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75" name="Google Shape;575;p6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list of  clinically important genes and mutations within known genes  is rapidly expanding.  Single gene testing may be used for frequent or known mutations, however, tumor heterogeneity may result in the presence of additional molecular targets, requiring more comprehensive testing methods, such as arrays or NGS.</a:t>
            </a:r>
            <a:endParaRPr/>
          </a:p>
        </p:txBody>
      </p:sp>
      <p:sp>
        <p:nvSpPr>
          <p:cNvPr id="576" name="Google Shape;576;p6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0" name="Shape 580"/>
        <p:cNvGrpSpPr/>
        <p:nvPr/>
      </p:nvGrpSpPr>
      <p:grpSpPr>
        <a:xfrm>
          <a:off x="0" y="0"/>
          <a:ext cx="0" cy="0"/>
          <a:chOff x="0" y="0"/>
          <a:chExt cx="0" cy="0"/>
        </a:xfrm>
      </p:grpSpPr>
      <p:sp>
        <p:nvSpPr>
          <p:cNvPr id="581" name="Google Shape;581;p6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82" name="Google Shape;582;p6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83" name="Google Shape;583;p6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p6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589" name="Google Shape;589;p6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90" name="Google Shape;590;p6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193" name="Google Shape;193;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4" name="Google Shape;194;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Medical laboratory methods test for normal molecules that are in the wrong place or present at the wrong time or in abnormal amounts. Some cancers have cancer-specific molecules that can be detected. Viruses embedded in the D N A of cancer cells may also be targets for testing.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00" name="Google Shape;200;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1" name="Google Shape;20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Medical laboratory methods test for normal molecules that are in the wrong place or present at the wrong time or in abnormal amounts. Some cancers have cancer-specific molecules that can be detected. Viruses embedded in the D N A of cancer cells may also be targets for testing.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207" name="Google Shape;207;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8" name="Google Shape;208;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All abnormalities ultimately affect oncogenes or tumor-suppressor genes.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hapter and Title" showMasterSp="0">
  <p:cSld name="4_Chapter and Title">
    <p:spTree>
      <p:nvGrpSpPr>
        <p:cNvPr id="19" name="Shape 19"/>
        <p:cNvGrpSpPr/>
        <p:nvPr/>
      </p:nvGrpSpPr>
      <p:grpSpPr>
        <a:xfrm>
          <a:off x="0" y="0"/>
          <a:ext cx="0" cy="0"/>
          <a:chOff x="0" y="0"/>
          <a:chExt cx="0" cy="0"/>
        </a:xfrm>
      </p:grpSpPr>
      <p:sp>
        <p:nvSpPr>
          <p:cNvPr id="20" name="Google Shape;20;p64"/>
          <p:cNvSpPr/>
          <p:nvPr>
            <p:ph idx="2" type="pic"/>
          </p:nvPr>
        </p:nvSpPr>
        <p:spPr>
          <a:xfrm>
            <a:off x="381000" y="1143000"/>
            <a:ext cx="2590800" cy="3568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64"/>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64"/>
          <p:cNvSpPr txBox="1"/>
          <p:nvPr>
            <p:ph idx="3" type="body"/>
          </p:nvPr>
        </p:nvSpPr>
        <p:spPr>
          <a:xfrm>
            <a:off x="3423557" y="3008009"/>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 name="Google Shape;23;p64"/>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64"/>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25" name="Google Shape;25;p64"/>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26" name="Google Shape;26;p64"/>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27" name="Google Shape;27;p64"/>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28" name="Google Shape;28;p64"/>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
        <p:nvSpPr>
          <p:cNvPr id="29" name="Google Shape;29;p64"/>
          <p:cNvSpPr txBox="1"/>
          <p:nvPr>
            <p:ph type="title"/>
          </p:nvPr>
        </p:nvSpPr>
        <p:spPr>
          <a:xfrm>
            <a:off x="381000" y="163941"/>
            <a:ext cx="5706534" cy="590931"/>
          </a:xfrm>
          <a:prstGeom prst="rect">
            <a:avLst/>
          </a:prstGeom>
          <a:noFill/>
          <a:ln>
            <a:noFill/>
          </a:ln>
        </p:spPr>
        <p:txBody>
          <a:bodyPr anchorCtr="0" anchor="ctr" bIns="45700" lIns="91425" spcFirstLastPara="1" rIns="91425" wrap="square" tIns="45700">
            <a:spAutoFit/>
          </a:bodyPr>
          <a:lstStyle>
            <a:lvl1pPr lvl="0" algn="r">
              <a:lnSpc>
                <a:spcPct val="90000"/>
              </a:lnSpc>
              <a:spcBef>
                <a:spcPts val="0"/>
              </a:spcBef>
              <a:spcAft>
                <a:spcPts val="0"/>
              </a:spcAft>
              <a:buSzPts val="1400"/>
              <a:buNone/>
              <a:defRPr sz="3600">
                <a:solidFill>
                  <a:srgbClr val="565656"/>
                </a:solidFill>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Lead-in Head, and Bulleted List">
  <p:cSld name="3_Title, Lead-in Head, and Bulleted List">
    <p:spTree>
      <p:nvGrpSpPr>
        <p:cNvPr id="74" name="Shape 74"/>
        <p:cNvGrpSpPr/>
        <p:nvPr/>
      </p:nvGrpSpPr>
      <p:grpSpPr>
        <a:xfrm>
          <a:off x="0" y="0"/>
          <a:ext cx="0" cy="0"/>
          <a:chOff x="0" y="0"/>
          <a:chExt cx="0" cy="0"/>
        </a:xfrm>
      </p:grpSpPr>
      <p:sp>
        <p:nvSpPr>
          <p:cNvPr id="75" name="Google Shape;75;p7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6" name="Google Shape;76;p73"/>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73"/>
          <p:cNvSpPr txBox="1"/>
          <p:nvPr>
            <p:ph idx="2" type="body"/>
          </p:nvPr>
        </p:nvSpPr>
        <p:spPr>
          <a:xfrm>
            <a:off x="457200" y="1741449"/>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8" name="Google Shape;78;p73"/>
          <p:cNvSpPr txBox="1"/>
          <p:nvPr>
            <p:ph idx="3" type="body"/>
          </p:nvPr>
        </p:nvSpPr>
        <p:spPr>
          <a:xfrm>
            <a:off x="457200" y="2971801"/>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9" name="Google Shape;79;p73"/>
          <p:cNvSpPr txBox="1"/>
          <p:nvPr>
            <p:ph idx="4" type="body"/>
          </p:nvPr>
        </p:nvSpPr>
        <p:spPr>
          <a:xfrm>
            <a:off x="457200" y="4495802"/>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Lead-in Head, and Bulleted List">
  <p:cSld name="4_Title, Lead-in Head, and Bulleted List">
    <p:spTree>
      <p:nvGrpSpPr>
        <p:cNvPr id="80" name="Shape 80"/>
        <p:cNvGrpSpPr/>
        <p:nvPr/>
      </p:nvGrpSpPr>
      <p:grpSpPr>
        <a:xfrm>
          <a:off x="0" y="0"/>
          <a:ext cx="0" cy="0"/>
          <a:chOff x="0" y="0"/>
          <a:chExt cx="0" cy="0"/>
        </a:xfrm>
      </p:grpSpPr>
      <p:sp>
        <p:nvSpPr>
          <p:cNvPr id="81" name="Google Shape;81;p7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2" name="Google Shape;82;p74"/>
          <p:cNvSpPr txBox="1"/>
          <p:nvPr>
            <p:ph idx="1" type="body"/>
          </p:nvPr>
        </p:nvSpPr>
        <p:spPr>
          <a:xfrm>
            <a:off x="457200" y="1590339"/>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3" name="Google Shape;83;p74"/>
          <p:cNvSpPr txBox="1"/>
          <p:nvPr>
            <p:ph idx="2" type="body"/>
          </p:nvPr>
        </p:nvSpPr>
        <p:spPr>
          <a:xfrm>
            <a:off x="457200" y="2820691"/>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4" name="Google Shape;84;p74"/>
          <p:cNvSpPr txBox="1"/>
          <p:nvPr>
            <p:ph idx="3" type="body"/>
          </p:nvPr>
        </p:nvSpPr>
        <p:spPr>
          <a:xfrm>
            <a:off x="457200" y="4344692"/>
            <a:ext cx="8229600" cy="83690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74"/>
          <p:cNvSpPr txBox="1"/>
          <p:nvPr>
            <p:ph idx="4" type="body"/>
          </p:nvPr>
        </p:nvSpPr>
        <p:spPr>
          <a:xfrm>
            <a:off x="457200" y="5334000"/>
            <a:ext cx="8229600" cy="990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Lead-in Head, and Bulleted List">
  <p:cSld name="5_Title, Lead-in Head, and Bulleted List">
    <p:spTree>
      <p:nvGrpSpPr>
        <p:cNvPr id="86" name="Shape 86"/>
        <p:cNvGrpSpPr/>
        <p:nvPr/>
      </p:nvGrpSpPr>
      <p:grpSpPr>
        <a:xfrm>
          <a:off x="0" y="0"/>
          <a:ext cx="0" cy="0"/>
          <a:chOff x="0" y="0"/>
          <a:chExt cx="0" cy="0"/>
        </a:xfrm>
      </p:grpSpPr>
      <p:sp>
        <p:nvSpPr>
          <p:cNvPr id="87" name="Google Shape;87;p7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8" name="Google Shape;88;p75"/>
          <p:cNvSpPr txBox="1"/>
          <p:nvPr>
            <p:ph idx="1" type="body"/>
          </p:nvPr>
        </p:nvSpPr>
        <p:spPr>
          <a:xfrm>
            <a:off x="457200" y="1218935"/>
            <a:ext cx="3733800" cy="160046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9" name="Google Shape;89;p75"/>
          <p:cNvSpPr txBox="1"/>
          <p:nvPr>
            <p:ph idx="2" type="body"/>
          </p:nvPr>
        </p:nvSpPr>
        <p:spPr>
          <a:xfrm>
            <a:off x="457200" y="2895599"/>
            <a:ext cx="3733800" cy="83820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0" name="Google Shape;90;p75"/>
          <p:cNvSpPr txBox="1"/>
          <p:nvPr>
            <p:ph idx="3" type="body"/>
          </p:nvPr>
        </p:nvSpPr>
        <p:spPr>
          <a:xfrm>
            <a:off x="4561242" y="1219200"/>
            <a:ext cx="4277958" cy="1600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1" name="Google Shape;91;p75"/>
          <p:cNvSpPr txBox="1"/>
          <p:nvPr>
            <p:ph idx="4" type="body"/>
          </p:nvPr>
        </p:nvSpPr>
        <p:spPr>
          <a:xfrm>
            <a:off x="4572000" y="2895600"/>
            <a:ext cx="42672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2" name="Google Shape;92;p75"/>
          <p:cNvSpPr txBox="1"/>
          <p:nvPr>
            <p:ph idx="5" type="body"/>
          </p:nvPr>
        </p:nvSpPr>
        <p:spPr>
          <a:xfrm>
            <a:off x="2209800" y="3810000"/>
            <a:ext cx="4277958" cy="1600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3" name="Google Shape;93;p75"/>
          <p:cNvSpPr txBox="1"/>
          <p:nvPr>
            <p:ph idx="6" type="body"/>
          </p:nvPr>
        </p:nvSpPr>
        <p:spPr>
          <a:xfrm>
            <a:off x="2220558" y="5486400"/>
            <a:ext cx="42672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ulleted Lists">
  <p:cSld name="Two Bulleted Lists">
    <p:spTree>
      <p:nvGrpSpPr>
        <p:cNvPr id="94" name="Shape 94"/>
        <p:cNvGrpSpPr/>
        <p:nvPr/>
      </p:nvGrpSpPr>
      <p:grpSpPr>
        <a:xfrm>
          <a:off x="0" y="0"/>
          <a:ext cx="0" cy="0"/>
          <a:chOff x="0" y="0"/>
          <a:chExt cx="0" cy="0"/>
        </a:xfrm>
      </p:grpSpPr>
      <p:sp>
        <p:nvSpPr>
          <p:cNvPr id="95" name="Google Shape;95;p7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6" name="Google Shape;96;p76"/>
          <p:cNvSpPr txBox="1"/>
          <p:nvPr>
            <p:ph idx="1" type="body"/>
          </p:nvPr>
        </p:nvSpPr>
        <p:spPr>
          <a:xfrm>
            <a:off x="756356" y="1143001"/>
            <a:ext cx="4038600" cy="41910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7" name="Google Shape;97;p76"/>
          <p:cNvSpPr txBox="1"/>
          <p:nvPr>
            <p:ph idx="2" type="body"/>
          </p:nvPr>
        </p:nvSpPr>
        <p:spPr>
          <a:xfrm>
            <a:off x="5023556" y="1143000"/>
            <a:ext cx="4038600" cy="4191001"/>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8" name="Google Shape;98;p76"/>
          <p:cNvSpPr txBox="1"/>
          <p:nvPr>
            <p:ph idx="3" type="body"/>
          </p:nvPr>
        </p:nvSpPr>
        <p:spPr>
          <a:xfrm>
            <a:off x="762000" y="5486400"/>
            <a:ext cx="8229600" cy="76199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Bulleted Lists">
  <p:cSld name="1_Two Bulleted Lists">
    <p:spTree>
      <p:nvGrpSpPr>
        <p:cNvPr id="99" name="Shape 99"/>
        <p:cNvGrpSpPr/>
        <p:nvPr/>
      </p:nvGrpSpPr>
      <p:grpSpPr>
        <a:xfrm>
          <a:off x="0" y="0"/>
          <a:ext cx="0" cy="0"/>
          <a:chOff x="0" y="0"/>
          <a:chExt cx="0" cy="0"/>
        </a:xfrm>
      </p:grpSpPr>
      <p:sp>
        <p:nvSpPr>
          <p:cNvPr id="100" name="Google Shape;100;p7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1" name="Google Shape;101;p77"/>
          <p:cNvSpPr txBox="1"/>
          <p:nvPr>
            <p:ph idx="1" type="body"/>
          </p:nvPr>
        </p:nvSpPr>
        <p:spPr>
          <a:xfrm>
            <a:off x="7563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2" name="Google Shape;102;p77"/>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wo Bulleted Lists">
  <p:cSld name="2_Two Bulleted Lists">
    <p:spTree>
      <p:nvGrpSpPr>
        <p:cNvPr id="103" name="Shape 103"/>
        <p:cNvGrpSpPr/>
        <p:nvPr/>
      </p:nvGrpSpPr>
      <p:grpSpPr>
        <a:xfrm>
          <a:off x="0" y="0"/>
          <a:ext cx="0" cy="0"/>
          <a:chOff x="0" y="0"/>
          <a:chExt cx="0" cy="0"/>
        </a:xfrm>
      </p:grpSpPr>
      <p:sp>
        <p:nvSpPr>
          <p:cNvPr id="104" name="Google Shape;104;p7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5" name="Google Shape;105;p78"/>
          <p:cNvSpPr txBox="1"/>
          <p:nvPr>
            <p:ph idx="1" type="body"/>
          </p:nvPr>
        </p:nvSpPr>
        <p:spPr>
          <a:xfrm>
            <a:off x="7563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6" name="Google Shape;106;p78"/>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ulleted Lists with Heads">
  <p:cSld name="2 Bulleted Lists with Heads">
    <p:spTree>
      <p:nvGrpSpPr>
        <p:cNvPr id="107" name="Shape 107"/>
        <p:cNvGrpSpPr/>
        <p:nvPr/>
      </p:nvGrpSpPr>
      <p:grpSpPr>
        <a:xfrm>
          <a:off x="0" y="0"/>
          <a:ext cx="0" cy="0"/>
          <a:chOff x="0" y="0"/>
          <a:chExt cx="0" cy="0"/>
        </a:xfrm>
      </p:grpSpPr>
      <p:sp>
        <p:nvSpPr>
          <p:cNvPr id="108" name="Google Shape;108;p7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9" name="Google Shape;109;p79"/>
          <p:cNvSpPr txBox="1"/>
          <p:nvPr>
            <p:ph idx="1" type="body"/>
          </p:nvPr>
        </p:nvSpPr>
        <p:spPr>
          <a:xfrm>
            <a:off x="755650" y="1173163"/>
            <a:ext cx="4044950" cy="639762"/>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0" name="Google Shape;110;p79"/>
          <p:cNvSpPr txBox="1"/>
          <p:nvPr>
            <p:ph idx="2" type="body"/>
          </p:nvPr>
        </p:nvSpPr>
        <p:spPr>
          <a:xfrm>
            <a:off x="755650" y="1901825"/>
            <a:ext cx="404495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1" name="Google Shape;111;p79"/>
          <p:cNvSpPr txBox="1"/>
          <p:nvPr>
            <p:ph idx="3" type="body"/>
          </p:nvPr>
        </p:nvSpPr>
        <p:spPr>
          <a:xfrm>
            <a:off x="4953000" y="1181100"/>
            <a:ext cx="4038600" cy="660400"/>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2" name="Google Shape;112;p79"/>
          <p:cNvSpPr txBox="1"/>
          <p:nvPr>
            <p:ph idx="4" type="body"/>
          </p:nvPr>
        </p:nvSpPr>
        <p:spPr>
          <a:xfrm>
            <a:off x="4953000" y="1901825"/>
            <a:ext cx="403860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ed List and Figure">
  <p:cSld name="Bulleted List and Figure">
    <p:spTree>
      <p:nvGrpSpPr>
        <p:cNvPr id="113" name="Shape 113"/>
        <p:cNvGrpSpPr/>
        <p:nvPr/>
      </p:nvGrpSpPr>
      <p:grpSpPr>
        <a:xfrm>
          <a:off x="0" y="0"/>
          <a:ext cx="0" cy="0"/>
          <a:chOff x="0" y="0"/>
          <a:chExt cx="0" cy="0"/>
        </a:xfrm>
      </p:grpSpPr>
      <p:sp>
        <p:nvSpPr>
          <p:cNvPr id="114" name="Google Shape;114;p8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5" name="Google Shape;115;p80"/>
          <p:cNvSpPr txBox="1"/>
          <p:nvPr>
            <p:ph idx="1" type="body"/>
          </p:nvPr>
        </p:nvSpPr>
        <p:spPr>
          <a:xfrm>
            <a:off x="762000" y="1219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6" name="Google Shape;116;p80"/>
          <p:cNvSpPr/>
          <p:nvPr>
            <p:ph idx="2" type="pic"/>
          </p:nvPr>
        </p:nvSpPr>
        <p:spPr>
          <a:xfrm>
            <a:off x="4953000" y="1219200"/>
            <a:ext cx="3733800" cy="452628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igure">
  <p:cSld name="Title and Figure">
    <p:spTree>
      <p:nvGrpSpPr>
        <p:cNvPr id="117" name="Shape 117"/>
        <p:cNvGrpSpPr/>
        <p:nvPr/>
      </p:nvGrpSpPr>
      <p:grpSpPr>
        <a:xfrm>
          <a:off x="0" y="0"/>
          <a:ext cx="0" cy="0"/>
          <a:chOff x="0" y="0"/>
          <a:chExt cx="0" cy="0"/>
        </a:xfrm>
      </p:grpSpPr>
      <p:sp>
        <p:nvSpPr>
          <p:cNvPr id="118" name="Google Shape;118;p81"/>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9" name="Google Shape;119;p81"/>
          <p:cNvSpPr/>
          <p:nvPr>
            <p:ph idx="2" type="pic"/>
          </p:nvPr>
        </p:nvSpPr>
        <p:spPr>
          <a:xfrm>
            <a:off x="762000" y="1326995"/>
            <a:ext cx="3505200" cy="4540405"/>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0" name="Google Shape;120;p81"/>
          <p:cNvSpPr txBox="1"/>
          <p:nvPr>
            <p:ph idx="1" type="body"/>
          </p:nvPr>
        </p:nvSpPr>
        <p:spPr>
          <a:xfrm>
            <a:off x="4495800" y="3200400"/>
            <a:ext cx="4495800" cy="838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p:cSld name="Title and Table">
    <p:spTree>
      <p:nvGrpSpPr>
        <p:cNvPr id="121" name="Shape 121"/>
        <p:cNvGrpSpPr/>
        <p:nvPr/>
      </p:nvGrpSpPr>
      <p:grpSpPr>
        <a:xfrm>
          <a:off x="0" y="0"/>
          <a:ext cx="0" cy="0"/>
          <a:chOff x="0" y="0"/>
          <a:chExt cx="0" cy="0"/>
        </a:xfrm>
      </p:grpSpPr>
      <p:sp>
        <p:nvSpPr>
          <p:cNvPr id="122" name="Google Shape;122;p82"/>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ulleted List">
  <p:cSld name="Title and Bulleted List">
    <p:spTree>
      <p:nvGrpSpPr>
        <p:cNvPr id="30" name="Shape 30"/>
        <p:cNvGrpSpPr/>
        <p:nvPr/>
      </p:nvGrpSpPr>
      <p:grpSpPr>
        <a:xfrm>
          <a:off x="0" y="0"/>
          <a:ext cx="0" cy="0"/>
          <a:chOff x="0" y="0"/>
          <a:chExt cx="0" cy="0"/>
        </a:xfrm>
      </p:grpSpPr>
      <p:sp>
        <p:nvSpPr>
          <p:cNvPr id="31" name="Google Shape;31;p6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2" name="Google Shape;32;p6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estion">
  <p:cSld name="Question">
    <p:spTree>
      <p:nvGrpSpPr>
        <p:cNvPr id="123" name="Shape 123"/>
        <p:cNvGrpSpPr/>
        <p:nvPr/>
      </p:nvGrpSpPr>
      <p:grpSpPr>
        <a:xfrm>
          <a:off x="0" y="0"/>
          <a:ext cx="0" cy="0"/>
          <a:chOff x="0" y="0"/>
          <a:chExt cx="0" cy="0"/>
        </a:xfrm>
      </p:grpSpPr>
      <p:sp>
        <p:nvSpPr>
          <p:cNvPr id="124" name="Google Shape;124;p8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5" name="Google Shape;125;p83"/>
          <p:cNvSpPr txBox="1"/>
          <p:nvPr>
            <p:ph idx="1" type="body"/>
          </p:nvPr>
        </p:nvSpPr>
        <p:spPr>
          <a:xfrm>
            <a:off x="457200" y="1181100"/>
            <a:ext cx="8534400" cy="457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b="1"/>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6" name="Google Shape;126;p83"/>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swer">
  <p:cSld name="Answer">
    <p:spTree>
      <p:nvGrpSpPr>
        <p:cNvPr id="127" name="Shape 127"/>
        <p:cNvGrpSpPr/>
        <p:nvPr/>
      </p:nvGrpSpPr>
      <p:grpSpPr>
        <a:xfrm>
          <a:off x="0" y="0"/>
          <a:ext cx="0" cy="0"/>
          <a:chOff x="0" y="0"/>
          <a:chExt cx="0" cy="0"/>
        </a:xfrm>
      </p:grpSpPr>
      <p:sp>
        <p:nvSpPr>
          <p:cNvPr id="128" name="Google Shape;128;p8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9" name="Google Shape;129;p84"/>
          <p:cNvSpPr txBox="1"/>
          <p:nvPr>
            <p:ph idx="1" type="body"/>
          </p:nvPr>
        </p:nvSpPr>
        <p:spPr>
          <a:xfrm>
            <a:off x="457200" y="1219200"/>
            <a:ext cx="8534400" cy="3810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0" name="Google Shape;130;p84"/>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ickerCheck">
  <p:cSld name="ClickerCheck">
    <p:spTree>
      <p:nvGrpSpPr>
        <p:cNvPr id="131" name="Shape 131"/>
        <p:cNvGrpSpPr/>
        <p:nvPr/>
      </p:nvGrpSpPr>
      <p:grpSpPr>
        <a:xfrm>
          <a:off x="0" y="0"/>
          <a:ext cx="0" cy="0"/>
          <a:chOff x="0" y="0"/>
          <a:chExt cx="0" cy="0"/>
        </a:xfrm>
      </p:grpSpPr>
      <p:sp>
        <p:nvSpPr>
          <p:cNvPr id="132" name="Google Shape;132;p8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33" name="Google Shape;133;p85"/>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4" name="Google Shape;134;p85"/>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lickerCheck">
  <p:cSld name="1_ClickerCheck">
    <p:spTree>
      <p:nvGrpSpPr>
        <p:cNvPr id="135" name="Shape 135"/>
        <p:cNvGrpSpPr/>
        <p:nvPr/>
      </p:nvGrpSpPr>
      <p:grpSpPr>
        <a:xfrm>
          <a:off x="0" y="0"/>
          <a:ext cx="0" cy="0"/>
          <a:chOff x="0" y="0"/>
          <a:chExt cx="0" cy="0"/>
        </a:xfrm>
      </p:grpSpPr>
      <p:sp>
        <p:nvSpPr>
          <p:cNvPr id="136" name="Google Shape;136;p86"/>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7" name="Google Shape;137;p86"/>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Font typeface="Calibri"/>
              <a:buNone/>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8" name="Shape 138"/>
        <p:cNvGrpSpPr/>
        <p:nvPr/>
      </p:nvGrpSpPr>
      <p:grpSpPr>
        <a:xfrm>
          <a:off x="0" y="0"/>
          <a:ext cx="0" cy="0"/>
          <a:chOff x="0" y="0"/>
          <a:chExt cx="0" cy="0"/>
        </a:xfrm>
      </p:grpSpPr>
      <p:sp>
        <p:nvSpPr>
          <p:cNvPr id="139" name="Google Shape;139;p87"/>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40" name="Google Shape;140;p8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1" name="Google Shape;141;p8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2" name="Google Shape;142;p8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1800" u="none" cap="none" strike="noStrike">
                <a:solidFill>
                  <a:schemeClr val="dk1"/>
                </a:solidFill>
                <a:latin typeface="Calibri"/>
                <a:ea typeface="Calibri"/>
                <a:cs typeface="Calibri"/>
                <a:sym typeface="Calibri"/>
              </a:defRPr>
            </a:lvl1pPr>
            <a:lvl2pPr indent="0" lvl="1" marL="0" marR="0" rtl="0" algn="l">
              <a:spcBef>
                <a:spcPts val="0"/>
              </a:spcBef>
              <a:spcAft>
                <a:spcPts val="0"/>
              </a:spcAft>
              <a:buNone/>
              <a:defRPr b="0" i="0" sz="1800" u="none" cap="none" strike="noStrike">
                <a:solidFill>
                  <a:schemeClr val="dk1"/>
                </a:solidFill>
                <a:latin typeface="Calibri"/>
                <a:ea typeface="Calibri"/>
                <a:cs typeface="Calibri"/>
                <a:sym typeface="Calibri"/>
              </a:defRPr>
            </a:lvl2pPr>
            <a:lvl3pPr indent="0" lvl="2" marL="0" marR="0" rtl="0" algn="l">
              <a:spcBef>
                <a:spcPts val="0"/>
              </a:spcBef>
              <a:spcAft>
                <a:spcPts val="0"/>
              </a:spcAft>
              <a:buNone/>
              <a:defRPr b="0" i="0" sz="1800" u="none" cap="none" strike="noStrike">
                <a:solidFill>
                  <a:schemeClr val="dk1"/>
                </a:solidFill>
                <a:latin typeface="Calibri"/>
                <a:ea typeface="Calibri"/>
                <a:cs typeface="Calibri"/>
                <a:sym typeface="Calibri"/>
              </a:defRPr>
            </a:lvl3pPr>
            <a:lvl4pPr indent="0" lvl="3" marL="0" marR="0" rtl="0" algn="l">
              <a:spcBef>
                <a:spcPts val="0"/>
              </a:spcBef>
              <a:spcAft>
                <a:spcPts val="0"/>
              </a:spcAft>
              <a:buNone/>
              <a:defRPr b="0" i="0" sz="1800" u="none" cap="none" strike="noStrike">
                <a:solidFill>
                  <a:schemeClr val="dk1"/>
                </a:solidFill>
                <a:latin typeface="Calibri"/>
                <a:ea typeface="Calibri"/>
                <a:cs typeface="Calibri"/>
                <a:sym typeface="Calibri"/>
              </a:defRPr>
            </a:lvl4pPr>
            <a:lvl5pPr indent="0" lvl="4" marL="0" marR="0" rtl="0" algn="l">
              <a:spcBef>
                <a:spcPts val="0"/>
              </a:spcBef>
              <a:spcAft>
                <a:spcPts val="0"/>
              </a:spcAft>
              <a:buNone/>
              <a:defRPr b="0" i="0" sz="1800" u="none" cap="none" strike="noStrike">
                <a:solidFill>
                  <a:schemeClr val="dk1"/>
                </a:solidFill>
                <a:latin typeface="Calibri"/>
                <a:ea typeface="Calibri"/>
                <a:cs typeface="Calibri"/>
                <a:sym typeface="Calibri"/>
              </a:defRPr>
            </a:lvl5pPr>
            <a:lvl6pPr indent="0" lvl="5" marL="0" marR="0" rtl="0" algn="l">
              <a:spcBef>
                <a:spcPts val="0"/>
              </a:spcBef>
              <a:spcAft>
                <a:spcPts val="0"/>
              </a:spcAft>
              <a:buNone/>
              <a:defRPr b="0" i="0" sz="1800" u="none" cap="none" strike="noStrike">
                <a:solidFill>
                  <a:schemeClr val="dk1"/>
                </a:solidFill>
                <a:latin typeface="Calibri"/>
                <a:ea typeface="Calibri"/>
                <a:cs typeface="Calibri"/>
                <a:sym typeface="Calibri"/>
              </a:defRPr>
            </a:lvl6pPr>
            <a:lvl7pPr indent="0" lvl="6" marL="0" marR="0" rtl="0" algn="l">
              <a:spcBef>
                <a:spcPts val="0"/>
              </a:spcBef>
              <a:spcAft>
                <a:spcPts val="0"/>
              </a:spcAft>
              <a:buNone/>
              <a:defRPr b="0" i="0" sz="1800" u="none" cap="none" strike="noStrike">
                <a:solidFill>
                  <a:schemeClr val="dk1"/>
                </a:solidFill>
                <a:latin typeface="Calibri"/>
                <a:ea typeface="Calibri"/>
                <a:cs typeface="Calibri"/>
                <a:sym typeface="Calibri"/>
              </a:defRPr>
            </a:lvl7pPr>
            <a:lvl8pPr indent="0" lvl="7" marL="0" marR="0" rtl="0" algn="l">
              <a:spcBef>
                <a:spcPts val="0"/>
              </a:spcBef>
              <a:spcAft>
                <a:spcPts val="0"/>
              </a:spcAft>
              <a:buNone/>
              <a:defRPr b="0" i="0" sz="1800" u="none" cap="none" strike="noStrike">
                <a:solidFill>
                  <a:schemeClr val="dk1"/>
                </a:solidFill>
                <a:latin typeface="Calibri"/>
                <a:ea typeface="Calibri"/>
                <a:cs typeface="Calibri"/>
                <a:sym typeface="Calibri"/>
              </a:defRPr>
            </a:lvl8pPr>
            <a:lvl9pPr indent="0" lvl="8" marL="0" marR="0" rtl="0" algn="l">
              <a:spcBef>
                <a:spcPts val="0"/>
              </a:spcBef>
              <a:spcAft>
                <a:spcPts val="0"/>
              </a:spcAft>
              <a:buNone/>
              <a:defRPr b="0" i="0" sz="18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Text" type="objAndTx">
  <p:cSld name="OBJECT_AND_TEXT">
    <p:spTree>
      <p:nvGrpSpPr>
        <p:cNvPr id="143" name="Shape 143"/>
        <p:cNvGrpSpPr/>
        <p:nvPr/>
      </p:nvGrpSpPr>
      <p:grpSpPr>
        <a:xfrm>
          <a:off x="0" y="0"/>
          <a:ext cx="0" cy="0"/>
          <a:chOff x="0" y="0"/>
          <a:chExt cx="0" cy="0"/>
        </a:xfrm>
      </p:grpSpPr>
      <p:sp>
        <p:nvSpPr>
          <p:cNvPr id="144" name="Google Shape;144;p88"/>
          <p:cNvSpPr txBox="1"/>
          <p:nvPr>
            <p:ph type="title"/>
          </p:nvPr>
        </p:nvSpPr>
        <p:spPr>
          <a:xfrm>
            <a:off x="304800" y="304800"/>
            <a:ext cx="8534400" cy="121920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45" name="Google Shape;145;p88"/>
          <p:cNvSpPr txBox="1"/>
          <p:nvPr>
            <p:ph idx="1" type="body"/>
          </p:nvPr>
        </p:nvSpPr>
        <p:spPr>
          <a:xfrm>
            <a:off x="533400" y="1828800"/>
            <a:ext cx="3962400" cy="4343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6" name="Google Shape;146;p88"/>
          <p:cNvSpPr txBox="1"/>
          <p:nvPr>
            <p:ph idx="2" type="body"/>
          </p:nvPr>
        </p:nvSpPr>
        <p:spPr>
          <a:xfrm>
            <a:off x="4648200" y="1828800"/>
            <a:ext cx="3962400" cy="4343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Bulleted List">
  <p:cSld name="2_Title and Bulleted List">
    <p:spTree>
      <p:nvGrpSpPr>
        <p:cNvPr id="33" name="Shape 33"/>
        <p:cNvGrpSpPr/>
        <p:nvPr/>
      </p:nvGrpSpPr>
      <p:grpSpPr>
        <a:xfrm>
          <a:off x="0" y="0"/>
          <a:ext cx="0" cy="0"/>
          <a:chOff x="0" y="0"/>
          <a:chExt cx="0" cy="0"/>
        </a:xfrm>
      </p:grpSpPr>
      <p:sp>
        <p:nvSpPr>
          <p:cNvPr id="34" name="Google Shape;34;p6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5" name="Google Shape;35;p66"/>
          <p:cNvSpPr txBox="1"/>
          <p:nvPr>
            <p:ph idx="1" type="body"/>
          </p:nvPr>
        </p:nvSpPr>
        <p:spPr>
          <a:xfrm>
            <a:off x="457200" y="1195349"/>
            <a:ext cx="8229600" cy="23098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66"/>
          <p:cNvSpPr txBox="1"/>
          <p:nvPr>
            <p:ph idx="2" type="body"/>
          </p:nvPr>
        </p:nvSpPr>
        <p:spPr>
          <a:xfrm>
            <a:off x="457200" y="3810000"/>
            <a:ext cx="8229600" cy="23098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Bulleted List">
  <p:cSld name="3_Title and Bulleted List">
    <p:spTree>
      <p:nvGrpSpPr>
        <p:cNvPr id="37" name="Shape 37"/>
        <p:cNvGrpSpPr/>
        <p:nvPr/>
      </p:nvGrpSpPr>
      <p:grpSpPr>
        <a:xfrm>
          <a:off x="0" y="0"/>
          <a:ext cx="0" cy="0"/>
          <a:chOff x="0" y="0"/>
          <a:chExt cx="0" cy="0"/>
        </a:xfrm>
      </p:grpSpPr>
      <p:sp>
        <p:nvSpPr>
          <p:cNvPr id="38" name="Google Shape;38;p6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9" name="Google Shape;39;p67"/>
          <p:cNvSpPr txBox="1"/>
          <p:nvPr>
            <p:ph idx="1" type="body"/>
          </p:nvPr>
        </p:nvSpPr>
        <p:spPr>
          <a:xfrm>
            <a:off x="457200" y="1195349"/>
            <a:ext cx="8229600" cy="1624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67"/>
          <p:cNvSpPr txBox="1"/>
          <p:nvPr>
            <p:ph idx="2" type="body"/>
          </p:nvPr>
        </p:nvSpPr>
        <p:spPr>
          <a:xfrm>
            <a:off x="457200" y="2971800"/>
            <a:ext cx="8229600" cy="1447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67"/>
          <p:cNvSpPr txBox="1"/>
          <p:nvPr>
            <p:ph idx="3" type="body"/>
          </p:nvPr>
        </p:nvSpPr>
        <p:spPr>
          <a:xfrm>
            <a:off x="457200" y="4572000"/>
            <a:ext cx="8229600" cy="1447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showMasterSp="0">
  <p:cSld name="Cover Slide">
    <p:spTree>
      <p:nvGrpSpPr>
        <p:cNvPr id="42" name="Shape 42"/>
        <p:cNvGrpSpPr/>
        <p:nvPr/>
      </p:nvGrpSpPr>
      <p:grpSpPr>
        <a:xfrm>
          <a:off x="0" y="0"/>
          <a:ext cx="0" cy="0"/>
          <a:chOff x="0" y="0"/>
          <a:chExt cx="0" cy="0"/>
        </a:xfrm>
      </p:grpSpPr>
      <p:sp>
        <p:nvSpPr>
          <p:cNvPr id="43" name="Google Shape;43;p68"/>
          <p:cNvSpPr/>
          <p:nvPr>
            <p:ph idx="2" type="pic"/>
          </p:nvPr>
        </p:nvSpPr>
        <p:spPr>
          <a:xfrm>
            <a:off x="2689302" y="228600"/>
            <a:ext cx="3733800" cy="42672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44" name="Google Shape;44;p68"/>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5" name="Google Shape;45;p68"/>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46" name="Google Shape;46;p68"/>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47" name="Google Shape;47;p68"/>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48" name="Google Shape;48;p68"/>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49" name="Google Shape;49;p68"/>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and Title" showMasterSp="0">
  <p:cSld name="Chapter and Title">
    <p:spTree>
      <p:nvGrpSpPr>
        <p:cNvPr id="50" name="Shape 50"/>
        <p:cNvGrpSpPr/>
        <p:nvPr/>
      </p:nvGrpSpPr>
      <p:grpSpPr>
        <a:xfrm>
          <a:off x="0" y="0"/>
          <a:ext cx="0" cy="0"/>
          <a:chOff x="0" y="0"/>
          <a:chExt cx="0" cy="0"/>
        </a:xfrm>
      </p:grpSpPr>
      <p:sp>
        <p:nvSpPr>
          <p:cNvPr id="51" name="Google Shape;51;p69"/>
          <p:cNvSpPr txBox="1"/>
          <p:nvPr>
            <p:ph idx="1" type="body"/>
          </p:nvPr>
        </p:nvSpPr>
        <p:spPr>
          <a:xfrm>
            <a:off x="1790700" y="1828800"/>
            <a:ext cx="5562600" cy="457200"/>
          </a:xfrm>
          <a:prstGeom prst="rect">
            <a:avLst/>
          </a:prstGeom>
          <a:noFill/>
          <a:ln>
            <a:noFill/>
          </a:ln>
        </p:spPr>
        <p:txBody>
          <a:bodyPr anchorCtr="0" anchor="ctr" bIns="45700" lIns="91425" spcFirstLastPara="1" rIns="91425" wrap="square" tIns="45700">
            <a:noAutofit/>
          </a:bodyPr>
          <a:lstStyle>
            <a:lvl1pPr indent="-228600" lvl="0" marL="457200" algn="ctr">
              <a:spcBef>
                <a:spcPts val="640"/>
              </a:spcBef>
              <a:spcAft>
                <a:spcPts val="0"/>
              </a:spcAft>
              <a:buSzPts val="3200"/>
              <a:buFont typeface="Calibri"/>
              <a:buNone/>
              <a:defRPr sz="3200"/>
            </a:lvl1pPr>
            <a:lvl2pPr indent="-228600" lvl="1" marL="914400" algn="l">
              <a:spcBef>
                <a:spcPts val="560"/>
              </a:spcBef>
              <a:spcAft>
                <a:spcPts val="0"/>
              </a:spcAft>
              <a:buSzPts val="2800"/>
              <a:buFont typeface="Calibri"/>
              <a:buNone/>
              <a:defRPr/>
            </a:lvl2pPr>
            <a:lvl3pPr indent="-228600" lvl="2" marL="1371600" algn="l">
              <a:spcBef>
                <a:spcPts val="560"/>
              </a:spcBef>
              <a:spcAft>
                <a:spcPts val="0"/>
              </a:spcAft>
              <a:buSzPts val="2800"/>
              <a:buFont typeface="Calibri"/>
              <a:buNone/>
              <a:defRPr/>
            </a:lvl3pPr>
            <a:lvl4pPr indent="-228600" lvl="3" marL="1828800" algn="l">
              <a:spcBef>
                <a:spcPts val="400"/>
              </a:spcBef>
              <a:spcAft>
                <a:spcPts val="0"/>
              </a:spcAft>
              <a:buClr>
                <a:schemeClr val="dk1"/>
              </a:buClr>
              <a:buSzPts val="2000"/>
              <a:buFont typeface="Calibri"/>
              <a:buNone/>
              <a:defRPr/>
            </a:lvl4pPr>
            <a:lvl5pPr indent="-228600" lvl="4" marL="2286000" algn="l">
              <a:spcBef>
                <a:spcPts val="400"/>
              </a:spcBef>
              <a:spcAft>
                <a:spcPts val="0"/>
              </a:spcAft>
              <a:buClr>
                <a:schemeClr val="dk1"/>
              </a:buClr>
              <a:buSzPts val="20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2" name="Google Shape;52;p69"/>
          <p:cNvSpPr txBox="1"/>
          <p:nvPr>
            <p:ph type="ctrTitle"/>
          </p:nvPr>
        </p:nvSpPr>
        <p:spPr>
          <a:xfrm>
            <a:off x="685800" y="2831169"/>
            <a:ext cx="7772400" cy="646331"/>
          </a:xfrm>
          <a:prstGeom prst="rect">
            <a:avLst/>
          </a:prstGeom>
          <a:noFill/>
          <a:ln>
            <a:noFill/>
          </a:ln>
        </p:spPr>
        <p:txBody>
          <a:bodyPr anchorCtr="0" anchor="ctr" bIns="45700" lIns="91425" spcFirstLastPara="1" rIns="91425" wrap="square" tIns="45700">
            <a:spAutoFit/>
          </a:bodyPr>
          <a:lstStyle>
            <a:lvl1pPr lvl="0" algn="ctr">
              <a:lnSpc>
                <a:spcPct val="90000"/>
              </a:lnSpc>
              <a:spcBef>
                <a:spcPts val="0"/>
              </a:spcBef>
              <a:spcAft>
                <a:spcPts val="0"/>
              </a:spcAft>
              <a:buSzPts val="1400"/>
              <a:buNone/>
              <a:defRPr sz="4000">
                <a:solidFill>
                  <a:srgbClr val="737373"/>
                </a:solidFill>
                <a:latin typeface="Calibri"/>
                <a:ea typeface="Calibri"/>
                <a:cs typeface="Calibri"/>
                <a:sym typeface="Calibri"/>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53" name="Google Shape;53;p69"/>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4" name="Google Shape;54;p69"/>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55" name="Google Shape;55;p69"/>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56" name="Google Shape;56;p69"/>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57" name="Google Shape;57;p69"/>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58" name="Google Shape;58;p69"/>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Bulleted List">
  <p:cSld name="4_Title and Bulleted List">
    <p:spTree>
      <p:nvGrpSpPr>
        <p:cNvPr id="59" name="Shape 59"/>
        <p:cNvGrpSpPr/>
        <p:nvPr/>
      </p:nvGrpSpPr>
      <p:grpSpPr>
        <a:xfrm>
          <a:off x="0" y="0"/>
          <a:ext cx="0" cy="0"/>
          <a:chOff x="0" y="0"/>
          <a:chExt cx="0" cy="0"/>
        </a:xfrm>
      </p:grpSpPr>
      <p:sp>
        <p:nvSpPr>
          <p:cNvPr id="60" name="Google Shape;60;p7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1" name="Google Shape;61;p70"/>
          <p:cNvSpPr txBox="1"/>
          <p:nvPr>
            <p:ph idx="1" type="body"/>
          </p:nvPr>
        </p:nvSpPr>
        <p:spPr>
          <a:xfrm>
            <a:off x="457200" y="1195349"/>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2" name="Google Shape;62;p70"/>
          <p:cNvSpPr txBox="1"/>
          <p:nvPr>
            <p:ph idx="2" type="body"/>
          </p:nvPr>
        </p:nvSpPr>
        <p:spPr>
          <a:xfrm>
            <a:off x="457200" y="2590801"/>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3" name="Google Shape;63;p70"/>
          <p:cNvSpPr txBox="1"/>
          <p:nvPr>
            <p:ph idx="3" type="body"/>
          </p:nvPr>
        </p:nvSpPr>
        <p:spPr>
          <a:xfrm>
            <a:off x="457200" y="3657600"/>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4" name="Google Shape;64;p70"/>
          <p:cNvSpPr txBox="1"/>
          <p:nvPr>
            <p:ph idx="4" type="body"/>
          </p:nvPr>
        </p:nvSpPr>
        <p:spPr>
          <a:xfrm>
            <a:off x="457200" y="5053052"/>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ead-in Head, and Bulleted List">
  <p:cSld name="Title, Lead-in Head, and Bulleted List">
    <p:spTree>
      <p:nvGrpSpPr>
        <p:cNvPr id="65" name="Shape 65"/>
        <p:cNvGrpSpPr/>
        <p:nvPr/>
      </p:nvGrpSpPr>
      <p:grpSpPr>
        <a:xfrm>
          <a:off x="0" y="0"/>
          <a:ext cx="0" cy="0"/>
          <a:chOff x="0" y="0"/>
          <a:chExt cx="0" cy="0"/>
        </a:xfrm>
      </p:grpSpPr>
      <p:sp>
        <p:nvSpPr>
          <p:cNvPr id="66" name="Google Shape;66;p7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7" name="Google Shape;67;p71"/>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8" name="Google Shape;68;p71"/>
          <p:cNvSpPr txBox="1"/>
          <p:nvPr>
            <p:ph idx="2" type="body"/>
          </p:nvPr>
        </p:nvSpPr>
        <p:spPr>
          <a:xfrm>
            <a:off x="457200" y="17414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Lead-in Head, and Bulleted List">
  <p:cSld name="2_Title, Lead-in Head, and Bulleted List">
    <p:spTree>
      <p:nvGrpSpPr>
        <p:cNvPr id="69" name="Shape 69"/>
        <p:cNvGrpSpPr/>
        <p:nvPr/>
      </p:nvGrpSpPr>
      <p:grpSpPr>
        <a:xfrm>
          <a:off x="0" y="0"/>
          <a:ext cx="0" cy="0"/>
          <a:chOff x="0" y="0"/>
          <a:chExt cx="0" cy="0"/>
        </a:xfrm>
      </p:grpSpPr>
      <p:sp>
        <p:nvSpPr>
          <p:cNvPr id="70" name="Google Shape;70;p7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1" name="Google Shape;71;p72"/>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2" name="Google Shape;72;p72"/>
          <p:cNvSpPr txBox="1"/>
          <p:nvPr>
            <p:ph idx="2" type="body"/>
          </p:nvPr>
        </p:nvSpPr>
        <p:spPr>
          <a:xfrm>
            <a:off x="457200" y="1741449"/>
            <a:ext cx="8229600" cy="19161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3" name="Google Shape;73;p72"/>
          <p:cNvSpPr txBox="1"/>
          <p:nvPr>
            <p:ph idx="3" type="body"/>
          </p:nvPr>
        </p:nvSpPr>
        <p:spPr>
          <a:xfrm>
            <a:off x="457200" y="3886200"/>
            <a:ext cx="8229600" cy="2005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8.xml"/><Relationship Id="rId22" Type="http://schemas.openxmlformats.org/officeDocument/2006/relationships/slideLayout" Target="../slideLayouts/slideLayout20.xml"/><Relationship Id="rId21" Type="http://schemas.openxmlformats.org/officeDocument/2006/relationships/slideLayout" Target="../slideLayouts/slideLayout19.xml"/><Relationship Id="rId24" Type="http://schemas.openxmlformats.org/officeDocument/2006/relationships/slideLayout" Target="../slideLayouts/slideLayout22.xml"/><Relationship Id="rId23" Type="http://schemas.openxmlformats.org/officeDocument/2006/relationships/slideLayout" Target="../slideLayouts/slideLayout21.xml"/><Relationship Id="rId1" Type="http://schemas.openxmlformats.org/officeDocument/2006/relationships/image" Target="../media/image3.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26" Type="http://schemas.openxmlformats.org/officeDocument/2006/relationships/slideLayout" Target="../slideLayouts/slideLayout24.xml"/><Relationship Id="rId25" Type="http://schemas.openxmlformats.org/officeDocument/2006/relationships/slideLayout" Target="../slideLayouts/slideLayout23.xml"/><Relationship Id="rId28" Type="http://schemas.openxmlformats.org/officeDocument/2006/relationships/theme" Target="../theme/theme1.xml"/><Relationship Id="rId27" Type="http://schemas.openxmlformats.org/officeDocument/2006/relationships/slideLayout" Target="../slideLayouts/slideLayout25.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slideLayout" Target="../slideLayouts/slideLayout15.xml"/><Relationship Id="rId16" Type="http://schemas.openxmlformats.org/officeDocument/2006/relationships/slideLayout" Target="../slideLayouts/slideLayout14.xml"/><Relationship Id="rId19" Type="http://schemas.openxmlformats.org/officeDocument/2006/relationships/slideLayout" Target="../slideLayouts/slideLayout17.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3"/>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63"/>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12" name="Google Shape;12;p63"/>
          <p:cNvPicPr preferRelativeResize="0"/>
          <p:nvPr/>
        </p:nvPicPr>
        <p:blipFill rotWithShape="1">
          <a:blip r:embed="rId1">
            <a:alphaModFix/>
          </a:blip>
          <a:srcRect b="0" l="0" r="0" t="0"/>
          <a:stretch/>
        </p:blipFill>
        <p:spPr>
          <a:xfrm>
            <a:off x="7977294" y="6492183"/>
            <a:ext cx="1005840" cy="354528"/>
          </a:xfrm>
          <a:prstGeom prst="rect">
            <a:avLst/>
          </a:prstGeom>
          <a:noFill/>
          <a:ln>
            <a:noFill/>
          </a:ln>
        </p:spPr>
      </p:pic>
      <p:pic>
        <p:nvPicPr>
          <p:cNvPr id="13" name="Google Shape;13;p63"/>
          <p:cNvPicPr preferRelativeResize="0"/>
          <p:nvPr/>
        </p:nvPicPr>
        <p:blipFill rotWithShape="1">
          <a:blip r:embed="rId2">
            <a:alphaModFix/>
          </a:blip>
          <a:srcRect b="0" l="0" r="0" t="0"/>
          <a:stretch/>
        </p:blipFill>
        <p:spPr>
          <a:xfrm>
            <a:off x="0" y="6434694"/>
            <a:ext cx="9171432" cy="45719"/>
          </a:xfrm>
          <a:prstGeom prst="rect">
            <a:avLst/>
          </a:prstGeom>
          <a:noFill/>
          <a:ln>
            <a:noFill/>
          </a:ln>
        </p:spPr>
      </p:pic>
      <p:sp>
        <p:nvSpPr>
          <p:cNvPr id="14" name="Google Shape;14;p63"/>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marR="0" rtl="0" algn="l">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1pPr>
            <a:lvl2pPr lvl="1"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2pPr>
            <a:lvl3pPr lvl="2"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3pPr>
            <a:lvl4pPr lvl="3"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4pPr>
            <a:lvl5pPr lvl="4"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5pPr>
            <a:lvl6pPr lvl="5"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6pPr>
            <a:lvl7pPr lvl="6"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7pPr>
            <a:lvl8pPr lvl="7"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8pPr>
            <a:lvl9pPr lvl="8"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9pPr>
          </a:lstStyle>
          <a:p/>
        </p:txBody>
      </p:sp>
      <p:sp>
        <p:nvSpPr>
          <p:cNvPr id="15" name="Google Shape;15;p63"/>
          <p:cNvSpPr txBox="1"/>
          <p:nvPr>
            <p:ph idx="1" type="body"/>
          </p:nvPr>
        </p:nvSpPr>
        <p:spPr>
          <a:xfrm>
            <a:off x="457200" y="12954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indent="-406400" lvl="1" marL="914400"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indent="-406400" lvl="2" marL="1371600"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6" name="Google Shape;16;p63"/>
          <p:cNvCxnSpPr/>
          <p:nvPr/>
        </p:nvCxnSpPr>
        <p:spPr>
          <a:xfrm>
            <a:off x="0" y="990600"/>
            <a:ext cx="9144000" cy="0"/>
          </a:xfrm>
          <a:prstGeom prst="straightConnector1">
            <a:avLst/>
          </a:prstGeom>
          <a:noFill/>
          <a:ln cap="flat" cmpd="sng" w="12700">
            <a:solidFill>
              <a:srgbClr val="D99C21"/>
            </a:solidFill>
            <a:prstDash val="solid"/>
            <a:round/>
            <a:headEnd len="sm" w="sm" type="none"/>
            <a:tailEnd len="sm" w="sm" type="none"/>
          </a:ln>
        </p:spPr>
      </p:cxnSp>
      <p:pic>
        <p:nvPicPr>
          <p:cNvPr id="17" name="Google Shape;17;p63"/>
          <p:cNvPicPr preferRelativeResize="0"/>
          <p:nvPr/>
        </p:nvPicPr>
        <p:blipFill rotWithShape="1">
          <a:blip r:embed="rId2">
            <a:alphaModFix/>
          </a:blip>
          <a:srcRect b="0" l="0" r="0" t="0"/>
          <a:stretch/>
        </p:blipFill>
        <p:spPr>
          <a:xfrm>
            <a:off x="0" y="6364006"/>
            <a:ext cx="9171432" cy="45719"/>
          </a:xfrm>
          <a:prstGeom prst="rect">
            <a:avLst/>
          </a:prstGeom>
          <a:noFill/>
          <a:ln>
            <a:noFill/>
          </a:ln>
        </p:spPr>
      </p:pic>
      <p:sp>
        <p:nvSpPr>
          <p:cNvPr id="18" name="Google Shape;18;p63"/>
          <p:cNvSpPr/>
          <p:nvPr/>
        </p:nvSpPr>
        <p:spPr>
          <a:xfrm>
            <a:off x="0" y="6400800"/>
            <a:ext cx="9144000" cy="45719"/>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 id="2147483671" r:id="rId25"/>
    <p:sldLayoutId id="2147483672" r:id="rId26"/>
    <p:sldLayoutId id="2147483673" r:id="rId2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8.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10.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5.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7.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1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17.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6.xml"/><Relationship Id="rId3" Type="http://schemas.openxmlformats.org/officeDocument/2006/relationships/image" Target="../media/image18.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13.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 Id="rId3" Type="http://schemas.openxmlformats.org/officeDocument/2006/relationships/image" Target="../media/image19.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 Id="rId3" Type="http://schemas.openxmlformats.org/officeDocument/2006/relationships/image" Target="../media/image15.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descr="Molecular Diagnostics, Third Edition" id="152" name="Google Shape;152;p1"/>
          <p:cNvPicPr preferRelativeResize="0"/>
          <p:nvPr>
            <p:ph idx="2" type="pic"/>
          </p:nvPr>
        </p:nvPicPr>
        <p:blipFill rotWithShape="1">
          <a:blip r:embed="rId3">
            <a:alphaModFix/>
          </a:blip>
          <a:srcRect b="0" l="4198" r="4199" t="0"/>
          <a:stretch/>
        </p:blipFill>
        <p:spPr>
          <a:xfrm>
            <a:off x="381000" y="1143000"/>
            <a:ext cx="2590800" cy="3568700"/>
          </a:xfrm>
          <a:prstGeom prst="rect">
            <a:avLst/>
          </a:prstGeom>
          <a:noFill/>
          <a:ln>
            <a:noFill/>
          </a:ln>
        </p:spPr>
      </p:pic>
      <p:sp>
        <p:nvSpPr>
          <p:cNvPr id="153" name="Google Shape;153;p1"/>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solidFill>
                  <a:srgbClr val="585858"/>
                </a:solidFill>
              </a:rPr>
              <a:t>Chapter 13</a:t>
            </a:r>
            <a:endParaRPr/>
          </a:p>
        </p:txBody>
      </p:sp>
      <p:sp>
        <p:nvSpPr>
          <p:cNvPr id="154" name="Google Shape;154;p1"/>
          <p:cNvSpPr txBox="1"/>
          <p:nvPr>
            <p:ph idx="3" type="body"/>
          </p:nvPr>
        </p:nvSpPr>
        <p:spPr>
          <a:xfrm>
            <a:off x="3423557" y="3008008"/>
            <a:ext cx="5410200" cy="1106791"/>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t>Molecular Oncology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Mutations in Cancer</a:t>
            </a:r>
            <a:endParaRPr/>
          </a:p>
        </p:txBody>
      </p:sp>
      <p:sp>
        <p:nvSpPr>
          <p:cNvPr id="218" name="Google Shape;218;p10"/>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Somatic mutations</a:t>
            </a:r>
            <a:endParaRPr/>
          </a:p>
          <a:p>
            <a:pPr indent="-290513" lvl="1" marL="914400" rtl="0" algn="l">
              <a:spcBef>
                <a:spcPts val="560"/>
              </a:spcBef>
              <a:spcAft>
                <a:spcPts val="0"/>
              </a:spcAft>
              <a:buSzPts val="2800"/>
              <a:buChar char="•"/>
            </a:pPr>
            <a:r>
              <a:rPr lang="en-US"/>
              <a:t>Caused by environmental factors</a:t>
            </a:r>
            <a:endParaRPr/>
          </a:p>
          <a:p>
            <a:pPr indent="-290513" lvl="1" marL="914400" rtl="0" algn="l">
              <a:spcBef>
                <a:spcPts val="560"/>
              </a:spcBef>
              <a:spcAft>
                <a:spcPts val="0"/>
              </a:spcAft>
              <a:buSzPts val="2800"/>
              <a:buChar char="•"/>
            </a:pPr>
            <a:r>
              <a:rPr lang="en-US"/>
              <a:t>Sporadic occurrence, not clustered in families or populations</a:t>
            </a:r>
            <a:endParaRPr/>
          </a:p>
          <a:p>
            <a:pPr indent="-277813" lvl="0" marL="623888" rtl="0" algn="l">
              <a:spcBef>
                <a:spcPts val="640"/>
              </a:spcBef>
              <a:spcAft>
                <a:spcPts val="0"/>
              </a:spcAft>
              <a:buSzPts val="3200"/>
              <a:buChar char="▪"/>
            </a:pPr>
            <a:r>
              <a:rPr lang="en-US"/>
              <a:t>Genetic mutations</a:t>
            </a:r>
            <a:endParaRPr/>
          </a:p>
          <a:p>
            <a:pPr indent="-290513" lvl="1" marL="914400" rtl="0" algn="l">
              <a:spcBef>
                <a:spcPts val="560"/>
              </a:spcBef>
              <a:spcAft>
                <a:spcPts val="0"/>
              </a:spcAft>
              <a:buSzPts val="2800"/>
              <a:buChar char="•"/>
            </a:pPr>
            <a:r>
              <a:rPr lang="en-US"/>
              <a:t>Inherited as cancer risk</a:t>
            </a:r>
            <a:endParaRPr/>
          </a:p>
          <a:p>
            <a:pPr indent="-290513" lvl="1" marL="914400" rtl="0" algn="l">
              <a:spcBef>
                <a:spcPts val="560"/>
              </a:spcBef>
              <a:spcAft>
                <a:spcPts val="0"/>
              </a:spcAft>
              <a:buSzPts val="2800"/>
              <a:buChar char="•"/>
            </a:pPr>
            <a:r>
              <a:rPr lang="en-US"/>
              <a:t>Clustered in families and populations</a:t>
            </a:r>
            <a:endParaRPr/>
          </a:p>
          <a:p>
            <a:pPr indent="-290513" lvl="1" marL="914400" rtl="0" algn="l">
              <a:spcBef>
                <a:spcPts val="560"/>
              </a:spcBef>
              <a:spcAft>
                <a:spcPts val="0"/>
              </a:spcAft>
              <a:buSzPts val="2800"/>
              <a:buChar char="•"/>
            </a:pPr>
            <a:r>
              <a:rPr lang="en-US"/>
              <a:t>May also have environmental components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1"/>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Examples of Somatic Targets: The </a:t>
            </a:r>
            <a:r>
              <a:rPr i="1" lang="en-US"/>
              <a:t>E G F R </a:t>
            </a:r>
            <a:r>
              <a:rPr lang="en-US"/>
              <a:t>Gene Family</a:t>
            </a:r>
            <a:endParaRPr/>
          </a:p>
        </p:txBody>
      </p:sp>
      <p:pic>
        <p:nvPicPr>
          <p:cNvPr descr="The E R B B family of growth factor receptors includes the H E R2 receptor and E G F R. These factors include the epidermal growth factor, human transforming growth factor alpha, heregulins, and neuregulins." id="225" name="Google Shape;225;p11"/>
          <p:cNvPicPr preferRelativeResize="0"/>
          <p:nvPr>
            <p:ph idx="1" type="body"/>
          </p:nvPr>
        </p:nvPicPr>
        <p:blipFill rotWithShape="1">
          <a:blip r:embed="rId3">
            <a:alphaModFix/>
          </a:blip>
          <a:srcRect b="0" l="0" r="0" t="0"/>
          <a:stretch/>
        </p:blipFill>
        <p:spPr>
          <a:xfrm>
            <a:off x="2670048" y="1371600"/>
            <a:ext cx="3883152" cy="475351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1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H E R2/neu</a:t>
            </a:r>
            <a:endParaRPr i="1"/>
          </a:p>
        </p:txBody>
      </p:sp>
      <p:sp>
        <p:nvSpPr>
          <p:cNvPr id="232" name="Google Shape;232;p12"/>
          <p:cNvSpPr txBox="1"/>
          <p:nvPr>
            <p:ph idx="1" type="body"/>
          </p:nvPr>
        </p:nvSpPr>
        <p:spPr>
          <a:xfrm>
            <a:off x="457200" y="1195349"/>
            <a:ext cx="8382000" cy="5129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a:t>
            </a:r>
            <a:r>
              <a:rPr i="1" lang="en-US">
                <a:solidFill>
                  <a:srgbClr val="FF0000"/>
                </a:solidFill>
              </a:rPr>
              <a:t>H E R2/neu</a:t>
            </a:r>
            <a:r>
              <a:rPr lang="en-US"/>
              <a:t> gene encodes one of a family of human epidermal growth factor receptors</a:t>
            </a:r>
            <a:endParaRPr/>
          </a:p>
          <a:p>
            <a:pPr indent="-277813" lvl="0" marL="623888" rtl="0" algn="l">
              <a:spcBef>
                <a:spcPts val="640"/>
              </a:spcBef>
              <a:spcAft>
                <a:spcPts val="0"/>
              </a:spcAft>
              <a:buSzPts val="3200"/>
              <a:buChar char="▪"/>
            </a:pPr>
            <a:r>
              <a:rPr lang="en-US"/>
              <a:t>This gene is frequently amplified in breast cancer cells, resulting in increased amounts of H E R2 cell surface protein</a:t>
            </a:r>
            <a:endParaRPr/>
          </a:p>
          <a:p>
            <a:pPr indent="-277813" lvl="0" marL="623888" rtl="0" algn="l">
              <a:spcBef>
                <a:spcPts val="640"/>
              </a:spcBef>
              <a:spcAft>
                <a:spcPts val="0"/>
              </a:spcAft>
              <a:buSzPts val="3200"/>
              <a:buChar char="▪"/>
            </a:pPr>
            <a:r>
              <a:rPr lang="en-US"/>
              <a:t>H E R2-expressing tumors are sensitive to </a:t>
            </a:r>
            <a:r>
              <a:rPr lang="en-US">
                <a:solidFill>
                  <a:srgbClr val="FF0000"/>
                </a:solidFill>
              </a:rPr>
              <a:t>Herceptin</a:t>
            </a:r>
            <a:r>
              <a:rPr lang="en-US"/>
              <a:t>, a monoclonal antibody therapy</a:t>
            </a:r>
            <a:endParaRPr/>
          </a:p>
          <a:p>
            <a:pPr indent="-277813" lvl="0" marL="623888" rtl="0" algn="l">
              <a:spcBef>
                <a:spcPts val="640"/>
              </a:spcBef>
              <a:spcAft>
                <a:spcPts val="0"/>
              </a:spcAft>
              <a:buSzPts val="3200"/>
              <a:buChar char="▪"/>
            </a:pPr>
            <a:r>
              <a:rPr lang="en-US"/>
              <a:t>H E R2 protein is detected by immunohistochemistry (I H C)</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H E R2/neu </a:t>
            </a:r>
            <a:r>
              <a:rPr lang="en-US"/>
              <a:t>(continued)</a:t>
            </a:r>
            <a:endParaRPr/>
          </a:p>
        </p:txBody>
      </p:sp>
      <p:sp>
        <p:nvSpPr>
          <p:cNvPr id="239" name="Google Shape;239;p1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i="1" lang="en-US"/>
              <a:t>H E R2/neu</a:t>
            </a:r>
            <a:r>
              <a:rPr lang="en-US"/>
              <a:t> gene amplification is detected by fluorescence in situ hybridization (F I S H)</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E G F R</a:t>
            </a:r>
            <a:endParaRPr/>
          </a:p>
        </p:txBody>
      </p:sp>
      <p:sp>
        <p:nvSpPr>
          <p:cNvPr id="246" name="Google Shape;246;p14"/>
          <p:cNvSpPr txBox="1"/>
          <p:nvPr>
            <p:ph idx="1" type="body"/>
          </p:nvPr>
        </p:nvSpPr>
        <p:spPr>
          <a:xfrm>
            <a:off x="457200" y="1195349"/>
            <a:ext cx="8610600" cy="4824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a:t>
            </a:r>
            <a:r>
              <a:rPr i="1" lang="en-US"/>
              <a:t>E G F R</a:t>
            </a:r>
            <a:r>
              <a:rPr lang="en-US"/>
              <a:t> oncogene encodes another of the same family of epidermal growth factor receptors</a:t>
            </a:r>
            <a:endParaRPr/>
          </a:p>
          <a:p>
            <a:pPr indent="-277813" lvl="0" marL="623888" rtl="0" algn="l">
              <a:spcBef>
                <a:spcPts val="640"/>
              </a:spcBef>
              <a:spcAft>
                <a:spcPts val="0"/>
              </a:spcAft>
              <a:buSzPts val="3200"/>
              <a:buChar char="▪"/>
            </a:pPr>
            <a:r>
              <a:rPr lang="en-US"/>
              <a:t>This gene is mutated or amplified in several types of cancer cells</a:t>
            </a:r>
            <a:endParaRPr/>
          </a:p>
          <a:p>
            <a:pPr indent="-277813" lvl="0" marL="623888" rtl="0" algn="l">
              <a:spcBef>
                <a:spcPts val="640"/>
              </a:spcBef>
              <a:spcAft>
                <a:spcPts val="0"/>
              </a:spcAft>
              <a:buSzPts val="3200"/>
              <a:buChar char="▪"/>
            </a:pPr>
            <a:r>
              <a:rPr lang="en-US"/>
              <a:t>Tumors with activating mutations in </a:t>
            </a:r>
            <a:r>
              <a:rPr i="1" lang="en-US"/>
              <a:t>E G F R</a:t>
            </a:r>
            <a:r>
              <a:rPr lang="en-US"/>
              <a:t> are sensitive to tyrosine kinase inhibitors (T K I’s)</a:t>
            </a:r>
            <a:endParaRPr/>
          </a:p>
          <a:p>
            <a:pPr indent="-277813" lvl="0" marL="623888" rtl="0" algn="l">
              <a:spcBef>
                <a:spcPts val="640"/>
              </a:spcBef>
              <a:spcAft>
                <a:spcPts val="0"/>
              </a:spcAft>
              <a:buSzPts val="3200"/>
              <a:buChar char="▪"/>
            </a:pPr>
            <a:r>
              <a:rPr i="1" lang="en-US"/>
              <a:t>E G F R</a:t>
            </a:r>
            <a:r>
              <a:rPr lang="en-US"/>
              <a:t> protein is detected by I H C</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1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E G F R </a:t>
            </a:r>
            <a:r>
              <a:rPr lang="en-US"/>
              <a:t>(continued)</a:t>
            </a:r>
            <a:endParaRPr/>
          </a:p>
        </p:txBody>
      </p:sp>
      <p:sp>
        <p:nvSpPr>
          <p:cNvPr id="253" name="Google Shape;253;p15"/>
          <p:cNvSpPr txBox="1"/>
          <p:nvPr>
            <p:ph idx="1" type="body"/>
          </p:nvPr>
        </p:nvSpPr>
        <p:spPr>
          <a:xfrm>
            <a:off x="457200" y="1195349"/>
            <a:ext cx="85344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i="1" lang="en-US"/>
              <a:t>E G F R</a:t>
            </a:r>
            <a:r>
              <a:rPr lang="en-US"/>
              <a:t> gene and chromosome abnormalities are detected by F I S H</a:t>
            </a:r>
            <a:endParaRPr/>
          </a:p>
          <a:p>
            <a:pPr indent="-277813" lvl="0" marL="623888" rtl="0" algn="l">
              <a:spcBef>
                <a:spcPts val="640"/>
              </a:spcBef>
              <a:spcAft>
                <a:spcPts val="0"/>
              </a:spcAft>
              <a:buSzPts val="3200"/>
              <a:buChar char="▪"/>
            </a:pPr>
            <a:r>
              <a:rPr i="1" lang="en-US"/>
              <a:t>E G F R</a:t>
            </a:r>
            <a:r>
              <a:rPr lang="en-US"/>
              <a:t> gene mutations are detected by single-strand conformation polymorphism (S S C P), sequence-specific primer P C R (S S P-P C R), or direct sequencing</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1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Somatic Targets in Solid Tumors: Downstream Signals</a:t>
            </a:r>
            <a:endParaRPr/>
          </a:p>
        </p:txBody>
      </p:sp>
      <p:pic>
        <p:nvPicPr>
          <p:cNvPr descr="Membrane-bound K-ras activation is initiated by activated receptors bound to mitogens. Active K-ras bound to GTP then initiates a cascade of phosphorylation events that ends in the nucleus, where transcription factors modulate gene expression. GDP/GTP exchange on K-ras is modulated by GTPase-activating proteins , guanosine nucleotide exchange factors, and guanosine nucleotide dissociation inhibitors." id="260" name="Google Shape;260;p16"/>
          <p:cNvPicPr preferRelativeResize="0"/>
          <p:nvPr>
            <p:ph idx="1" type="body"/>
          </p:nvPr>
        </p:nvPicPr>
        <p:blipFill rotWithShape="1">
          <a:blip r:embed="rId3">
            <a:alphaModFix/>
          </a:blip>
          <a:srcRect b="0" l="0" r="0" t="0"/>
          <a:stretch/>
        </p:blipFill>
        <p:spPr>
          <a:xfrm>
            <a:off x="3094918" y="1295400"/>
            <a:ext cx="2954164" cy="500172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K R A S</a:t>
            </a:r>
            <a:endParaRPr/>
          </a:p>
        </p:txBody>
      </p:sp>
      <p:sp>
        <p:nvSpPr>
          <p:cNvPr id="267" name="Google Shape;267;p17"/>
          <p:cNvSpPr txBox="1"/>
          <p:nvPr>
            <p:ph idx="1" type="body"/>
          </p:nvPr>
        </p:nvSpPr>
        <p:spPr>
          <a:xfrm>
            <a:off x="457200" y="1195349"/>
            <a:ext cx="8534400" cy="4900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Kirsten rat sarcoma viral oncogene (</a:t>
            </a:r>
            <a:r>
              <a:rPr i="1" lang="en-US">
                <a:solidFill>
                  <a:srgbClr val="FF0000"/>
                </a:solidFill>
              </a:rPr>
              <a:t>K R A S</a:t>
            </a:r>
            <a:r>
              <a:rPr lang="en-US"/>
              <a:t>) encodes a key component of cell signaling</a:t>
            </a:r>
            <a:endParaRPr/>
          </a:p>
          <a:p>
            <a:pPr indent="-277813" lvl="0" marL="623888" rtl="0" algn="l">
              <a:spcBef>
                <a:spcPts val="640"/>
              </a:spcBef>
              <a:spcAft>
                <a:spcPts val="0"/>
              </a:spcAft>
              <a:buSzPts val="3200"/>
              <a:buChar char="▪"/>
            </a:pPr>
            <a:r>
              <a:rPr lang="en-US"/>
              <a:t>Mutations in </a:t>
            </a:r>
            <a:r>
              <a:rPr i="1" lang="en-US"/>
              <a:t>K R A S</a:t>
            </a:r>
            <a:r>
              <a:rPr lang="en-US"/>
              <a:t> are the most common oncogene mutations in cancer</a:t>
            </a:r>
            <a:endParaRPr/>
          </a:p>
          <a:p>
            <a:pPr indent="-277813" lvl="0" marL="623888" rtl="0" algn="l">
              <a:spcBef>
                <a:spcPts val="640"/>
              </a:spcBef>
              <a:spcAft>
                <a:spcPts val="0"/>
              </a:spcAft>
              <a:buSzPts val="3200"/>
              <a:buChar char="▪"/>
            </a:pPr>
            <a:r>
              <a:rPr i="1" lang="en-US"/>
              <a:t>K R A S</a:t>
            </a:r>
            <a:r>
              <a:rPr lang="en-US"/>
              <a:t> mutations are associated with tumor malignancy and may affect response to some therapies</a:t>
            </a:r>
            <a:endParaRPr/>
          </a:p>
          <a:p>
            <a:pPr indent="-277813" lvl="0" marL="623888" rtl="0" algn="l">
              <a:spcBef>
                <a:spcPts val="640"/>
              </a:spcBef>
              <a:spcAft>
                <a:spcPts val="0"/>
              </a:spcAft>
              <a:buSzPts val="3200"/>
              <a:buChar char="▪"/>
            </a:pPr>
            <a:r>
              <a:rPr i="1" lang="en-US"/>
              <a:t>K R A S</a:t>
            </a:r>
            <a:r>
              <a:rPr lang="en-US"/>
              <a:t> gene mutations are detected by P C R, q P C R, or direct sequencing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1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B R A F</a:t>
            </a:r>
            <a:endParaRPr/>
          </a:p>
        </p:txBody>
      </p:sp>
      <p:sp>
        <p:nvSpPr>
          <p:cNvPr id="274" name="Google Shape;274;p18"/>
          <p:cNvSpPr txBox="1"/>
          <p:nvPr>
            <p:ph idx="1" type="body"/>
          </p:nvPr>
        </p:nvSpPr>
        <p:spPr>
          <a:xfrm>
            <a:off x="457200" y="1195349"/>
            <a:ext cx="8458200" cy="4976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V-Raf murine sarcoma viral oncogene homolog B1 (</a:t>
            </a:r>
            <a:r>
              <a:rPr i="1" lang="en-US">
                <a:solidFill>
                  <a:srgbClr val="FF0000"/>
                </a:solidFill>
              </a:rPr>
              <a:t>B R A F</a:t>
            </a:r>
            <a:r>
              <a:rPr lang="en-US"/>
              <a:t>) encodes a key component of cell signaling</a:t>
            </a:r>
            <a:endParaRPr/>
          </a:p>
          <a:p>
            <a:pPr indent="-277813" lvl="0" marL="623888" rtl="0" algn="l">
              <a:spcBef>
                <a:spcPts val="640"/>
              </a:spcBef>
              <a:spcAft>
                <a:spcPts val="0"/>
              </a:spcAft>
              <a:buSzPts val="3200"/>
              <a:buChar char="▪"/>
            </a:pPr>
            <a:r>
              <a:rPr lang="en-US"/>
              <a:t>Mutations in </a:t>
            </a:r>
            <a:r>
              <a:rPr i="1" lang="en-US"/>
              <a:t>B R A F</a:t>
            </a:r>
            <a:r>
              <a:rPr lang="en-US"/>
              <a:t> can stimulate the Ras-Raf pathway in the absence of </a:t>
            </a:r>
            <a:r>
              <a:rPr i="1" lang="en-US"/>
              <a:t>K R A S</a:t>
            </a:r>
            <a:r>
              <a:rPr lang="en-US"/>
              <a:t> mutations</a:t>
            </a:r>
            <a:endParaRPr/>
          </a:p>
          <a:p>
            <a:pPr indent="-277813" lvl="0" marL="623888" rtl="0" algn="l">
              <a:spcBef>
                <a:spcPts val="640"/>
              </a:spcBef>
              <a:spcAft>
                <a:spcPts val="0"/>
              </a:spcAft>
              <a:buSzPts val="3200"/>
              <a:buChar char="▪"/>
            </a:pPr>
            <a:r>
              <a:rPr i="1" lang="en-US"/>
              <a:t>B R A F</a:t>
            </a:r>
            <a:r>
              <a:rPr lang="en-US"/>
              <a:t> may affect response to some therapies</a:t>
            </a:r>
            <a:endParaRPr/>
          </a:p>
          <a:p>
            <a:pPr indent="-277813" lvl="0" marL="623888" rtl="0" algn="l">
              <a:spcBef>
                <a:spcPts val="640"/>
              </a:spcBef>
              <a:spcAft>
                <a:spcPts val="0"/>
              </a:spcAft>
              <a:buSzPts val="3200"/>
              <a:buChar char="▪"/>
            </a:pPr>
            <a:r>
              <a:rPr lang="en-US"/>
              <a:t>Mutated B-raf protein is also a therapeutic target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1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B R A F </a:t>
            </a:r>
            <a:r>
              <a:rPr lang="en-US"/>
              <a:t>(continued)</a:t>
            </a:r>
            <a:endParaRPr/>
          </a:p>
        </p:txBody>
      </p:sp>
      <p:sp>
        <p:nvSpPr>
          <p:cNvPr id="281" name="Google Shape;281;p19"/>
          <p:cNvSpPr txBox="1"/>
          <p:nvPr>
            <p:ph idx="1" type="body"/>
          </p:nvPr>
        </p:nvSpPr>
        <p:spPr>
          <a:xfrm>
            <a:off x="457200" y="1195349"/>
            <a:ext cx="8458200" cy="4976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i="1" lang="en-US"/>
              <a:t>B R A F</a:t>
            </a:r>
            <a:r>
              <a:rPr lang="en-US"/>
              <a:t> gene mutations are detected by P C R, q P C R, or direct sequencing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a:t>
            </a:r>
            <a:endParaRPr/>
          </a:p>
        </p:txBody>
      </p:sp>
      <p:sp>
        <p:nvSpPr>
          <p:cNvPr id="161" name="Google Shape;161;p2"/>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Identify checkpoints in the cell division cycle that are critical for regulated cell proliferation.</a:t>
            </a:r>
            <a:endParaRPr/>
          </a:p>
          <a:p>
            <a:pPr indent="-277813" lvl="0" marL="623888" rtl="0" algn="l">
              <a:spcBef>
                <a:spcPts val="640"/>
              </a:spcBef>
              <a:spcAft>
                <a:spcPts val="0"/>
              </a:spcAft>
              <a:buSzPts val="3200"/>
              <a:buChar char="▪"/>
            </a:pPr>
            <a:r>
              <a:rPr lang="en-US"/>
              <a:t>List molecular targets that are useful for diagnosing and monitoring solid tumors.</a:t>
            </a:r>
            <a:endParaRPr/>
          </a:p>
          <a:p>
            <a:pPr indent="-277813" lvl="0" marL="623888" rtl="0" algn="l">
              <a:spcBef>
                <a:spcPts val="640"/>
              </a:spcBef>
              <a:spcAft>
                <a:spcPts val="0"/>
              </a:spcAft>
              <a:buSzPts val="3200"/>
              <a:buChar char="▪"/>
            </a:pPr>
            <a:r>
              <a:rPr lang="en-US"/>
              <a:t>Contrast cell-specific and tumor-specific molecular targets.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2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Other Somatic Mutations Associated With Solid Tumors</a:t>
            </a:r>
            <a:endParaRPr/>
          </a:p>
        </p:txBody>
      </p:sp>
      <p:sp>
        <p:nvSpPr>
          <p:cNvPr id="288" name="Google Shape;288;p20"/>
          <p:cNvSpPr txBox="1"/>
          <p:nvPr>
            <p:ph idx="1" type="body"/>
          </p:nvPr>
        </p:nvSpPr>
        <p:spPr>
          <a:xfrm>
            <a:off x="457200" y="1195349"/>
            <a:ext cx="8229600" cy="4291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Ewing sarcoma, </a:t>
            </a:r>
            <a:r>
              <a:rPr i="1" lang="en-US">
                <a:solidFill>
                  <a:srgbClr val="FF0000"/>
                </a:solidFill>
              </a:rPr>
              <a:t>E W S</a:t>
            </a:r>
            <a:endParaRPr/>
          </a:p>
          <a:p>
            <a:pPr indent="-277813" lvl="0" marL="623888" rtl="0" algn="l">
              <a:spcBef>
                <a:spcPts val="640"/>
              </a:spcBef>
              <a:spcAft>
                <a:spcPts val="0"/>
              </a:spcAft>
              <a:buSzPts val="3200"/>
              <a:buChar char="▪"/>
            </a:pPr>
            <a:r>
              <a:rPr lang="en-US"/>
              <a:t>Synovial sarcoma translocation, chromosome 18; synovial sarcoma breakpoint 1 and 2, </a:t>
            </a:r>
            <a:r>
              <a:rPr i="1" lang="en-US">
                <a:solidFill>
                  <a:srgbClr val="FF0000"/>
                </a:solidFill>
              </a:rPr>
              <a:t>S Y T-S S X1, SYT-S S X2</a:t>
            </a:r>
            <a:endParaRPr/>
          </a:p>
          <a:p>
            <a:pPr indent="-277813" lvl="0" marL="623888" rtl="0" algn="l">
              <a:spcBef>
                <a:spcPts val="640"/>
              </a:spcBef>
              <a:spcAft>
                <a:spcPts val="0"/>
              </a:spcAft>
              <a:buSzPts val="3200"/>
              <a:buChar char="▪"/>
            </a:pPr>
            <a:r>
              <a:rPr lang="en-US"/>
              <a:t>Paired box–Forkhead in rhabdomyosarcoma, </a:t>
            </a:r>
            <a:r>
              <a:rPr i="1" lang="en-US">
                <a:solidFill>
                  <a:srgbClr val="FF0000"/>
                </a:solidFill>
              </a:rPr>
              <a:t>P A X3-F K H R, P A X7-F K H R</a:t>
            </a:r>
            <a:endParaRPr/>
          </a:p>
          <a:p>
            <a:pPr indent="-277813" lvl="0" marL="623888" rtl="0" algn="l">
              <a:spcBef>
                <a:spcPts val="640"/>
              </a:spcBef>
              <a:spcAft>
                <a:spcPts val="0"/>
              </a:spcAft>
              <a:buSzPts val="3200"/>
              <a:buChar char="▪"/>
            </a:pPr>
            <a:r>
              <a:rPr lang="en-US"/>
              <a:t>Ataxia telangiectasia mutated gene, </a:t>
            </a:r>
            <a:r>
              <a:rPr i="1" lang="en-US">
                <a:solidFill>
                  <a:srgbClr val="FF0000"/>
                </a:solidFill>
              </a:rPr>
              <a:t>A T M</a:t>
            </a:r>
            <a:endParaRPr/>
          </a:p>
          <a:p>
            <a:pPr indent="-277813" lvl="0" marL="623888" rtl="0" algn="l">
              <a:spcBef>
                <a:spcPts val="640"/>
              </a:spcBef>
              <a:spcAft>
                <a:spcPts val="0"/>
              </a:spcAft>
              <a:buSzPts val="3200"/>
              <a:buChar char="▪"/>
            </a:pPr>
            <a:r>
              <a:rPr lang="en-US"/>
              <a:t>Von Hippel–Lindau gene, </a:t>
            </a:r>
            <a:r>
              <a:rPr i="1" lang="en-US">
                <a:solidFill>
                  <a:srgbClr val="FF0000"/>
                </a:solidFill>
              </a:rPr>
              <a:t>V H L</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21"/>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Other Somatic Mutations Associated With Solid Tumors (continued)</a:t>
            </a:r>
            <a:endParaRPr/>
          </a:p>
        </p:txBody>
      </p:sp>
      <p:sp>
        <p:nvSpPr>
          <p:cNvPr id="295" name="Google Shape;295;p21"/>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V-myc avian myelocytomatosis viral-related oncogene, neuroblastoma-derived, </a:t>
            </a:r>
            <a:r>
              <a:rPr i="1" lang="en-US">
                <a:solidFill>
                  <a:srgbClr val="FF0000"/>
                </a:solidFill>
              </a:rPr>
              <a:t>M Y C N</a:t>
            </a:r>
            <a:r>
              <a:rPr lang="en-US"/>
              <a:t> or </a:t>
            </a:r>
            <a:r>
              <a:rPr i="1" lang="en-US">
                <a:solidFill>
                  <a:srgbClr val="FF0000"/>
                </a:solidFill>
              </a:rPr>
              <a:t>n-myc</a:t>
            </a:r>
            <a:endParaRPr i="1">
              <a:solidFill>
                <a:srgbClr val="FF0000"/>
              </a:solidFill>
            </a:endParaRPr>
          </a:p>
          <a:p>
            <a:pPr indent="-277813" lvl="0" marL="623888" rtl="0" algn="l">
              <a:spcBef>
                <a:spcPts val="640"/>
              </a:spcBef>
              <a:spcAft>
                <a:spcPts val="0"/>
              </a:spcAft>
              <a:buSzPts val="3200"/>
              <a:buChar char="▪"/>
            </a:pPr>
            <a:r>
              <a:rPr lang="en-US"/>
              <a:t>Rearranged during transfection (</a:t>
            </a:r>
            <a:r>
              <a:rPr i="1" lang="en-US">
                <a:solidFill>
                  <a:srgbClr val="FF0000"/>
                </a:solidFill>
              </a:rPr>
              <a:t>R E T</a:t>
            </a:r>
            <a:r>
              <a:rPr lang="en-US"/>
              <a:t>) protooncogene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2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i="1" lang="en-US"/>
              <a:t>T P53</a:t>
            </a:r>
            <a:endParaRPr/>
          </a:p>
        </p:txBody>
      </p:sp>
      <p:sp>
        <p:nvSpPr>
          <p:cNvPr id="302" name="Google Shape;302;p22"/>
          <p:cNvSpPr txBox="1"/>
          <p:nvPr>
            <p:ph idx="1" type="body"/>
          </p:nvPr>
        </p:nvSpPr>
        <p:spPr>
          <a:xfrm>
            <a:off x="457200" y="1195349"/>
            <a:ext cx="8229600" cy="5053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53-kilodalton protein encoded by tumor protein (</a:t>
            </a:r>
            <a:r>
              <a:rPr i="1" lang="en-US">
                <a:solidFill>
                  <a:srgbClr val="FF0000"/>
                </a:solidFill>
              </a:rPr>
              <a:t>T P53</a:t>
            </a:r>
            <a:r>
              <a:rPr lang="en-US"/>
              <a:t>) is a transcription factor</a:t>
            </a:r>
            <a:endParaRPr/>
          </a:p>
          <a:p>
            <a:pPr indent="-290513" lvl="1" marL="914400" rtl="0" algn="l">
              <a:spcBef>
                <a:spcPts val="560"/>
              </a:spcBef>
              <a:spcAft>
                <a:spcPts val="0"/>
              </a:spcAft>
              <a:buSzPts val="2800"/>
              <a:buChar char="•"/>
            </a:pPr>
            <a:r>
              <a:rPr i="1" lang="en-US"/>
              <a:t>T P53</a:t>
            </a:r>
            <a:r>
              <a:rPr lang="en-US"/>
              <a:t> is mutated in half of all types of cancer</a:t>
            </a:r>
            <a:endParaRPr/>
          </a:p>
          <a:p>
            <a:pPr indent="-290513" lvl="1" marL="914400" rtl="0" algn="l">
              <a:spcBef>
                <a:spcPts val="560"/>
              </a:spcBef>
              <a:spcAft>
                <a:spcPts val="0"/>
              </a:spcAft>
              <a:buSzPts val="2800"/>
              <a:buChar char="•"/>
            </a:pPr>
            <a:r>
              <a:rPr lang="en-US"/>
              <a:t>Loss of </a:t>
            </a:r>
            <a:r>
              <a:rPr i="1" lang="en-US"/>
              <a:t>T P53</a:t>
            </a:r>
            <a:r>
              <a:rPr lang="en-US"/>
              <a:t> function is an indicator of poor prognosis in colon, lung, breast, and other cancers</a:t>
            </a:r>
            <a:endParaRPr/>
          </a:p>
          <a:p>
            <a:pPr indent="-277813" lvl="0" marL="623888" rtl="0" algn="l">
              <a:spcBef>
                <a:spcPts val="640"/>
              </a:spcBef>
              <a:spcAft>
                <a:spcPts val="0"/>
              </a:spcAft>
              <a:buSzPts val="3200"/>
              <a:buChar char="▪"/>
            </a:pPr>
            <a:r>
              <a:rPr lang="en-US"/>
              <a:t>Mutant p53 protein is detected by I H C</a:t>
            </a:r>
            <a:endParaRPr/>
          </a:p>
          <a:p>
            <a:pPr indent="-277813" lvl="0" marL="623888" rtl="0" algn="l">
              <a:spcBef>
                <a:spcPts val="640"/>
              </a:spcBef>
              <a:spcAft>
                <a:spcPts val="0"/>
              </a:spcAft>
              <a:buSzPts val="3200"/>
              <a:buChar char="▪"/>
            </a:pPr>
            <a:r>
              <a:rPr i="1" lang="en-US"/>
              <a:t>T P53</a:t>
            </a:r>
            <a:r>
              <a:rPr lang="en-US"/>
              <a:t> gene mutations are detected by a variety of methods, including I H C and direct sequencing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Inherited Cancer Gene Mutations</a:t>
            </a:r>
            <a:endParaRPr/>
          </a:p>
        </p:txBody>
      </p:sp>
      <p:sp>
        <p:nvSpPr>
          <p:cNvPr id="309" name="Google Shape;309;p23"/>
          <p:cNvSpPr txBox="1"/>
          <p:nvPr>
            <p:ph idx="1" type="body"/>
          </p:nvPr>
        </p:nvSpPr>
        <p:spPr>
          <a:xfrm>
            <a:off x="457200" y="1195349"/>
            <a:ext cx="8229600" cy="4595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Inherited mutations in tumor-suppressor genes are </a:t>
            </a:r>
            <a:r>
              <a:rPr lang="en-US">
                <a:solidFill>
                  <a:srgbClr val="FF0000"/>
                </a:solidFill>
              </a:rPr>
              <a:t>recessive</a:t>
            </a:r>
            <a:r>
              <a:rPr lang="en-US"/>
              <a:t> for the malignant phenotype</a:t>
            </a:r>
            <a:endParaRPr/>
          </a:p>
          <a:p>
            <a:pPr indent="-277813" lvl="0" marL="623888" rtl="0" algn="l">
              <a:spcBef>
                <a:spcPts val="640"/>
              </a:spcBef>
              <a:spcAft>
                <a:spcPts val="0"/>
              </a:spcAft>
              <a:buSzPts val="3200"/>
              <a:buChar char="▪"/>
            </a:pPr>
            <a:r>
              <a:rPr lang="en-US"/>
              <a:t>Mutations in tumor-suppressor genes are </a:t>
            </a:r>
            <a:r>
              <a:rPr lang="en-US">
                <a:solidFill>
                  <a:srgbClr val="FF0000"/>
                </a:solidFill>
              </a:rPr>
              <a:t>dominant</a:t>
            </a:r>
            <a:r>
              <a:rPr lang="en-US"/>
              <a:t> with respect to </a:t>
            </a:r>
            <a:r>
              <a:rPr i="1" lang="en-US"/>
              <a:t>increased risk</a:t>
            </a:r>
            <a:r>
              <a:rPr lang="en-US"/>
              <a:t> of malignancy</a:t>
            </a:r>
            <a:endParaRPr/>
          </a:p>
          <a:p>
            <a:pPr indent="-290513" lvl="1" marL="914400" rtl="0" algn="l">
              <a:spcBef>
                <a:spcPts val="560"/>
              </a:spcBef>
              <a:spcAft>
                <a:spcPts val="0"/>
              </a:spcAft>
              <a:buSzPts val="2800"/>
              <a:buChar char="•"/>
            </a:pPr>
            <a:r>
              <a:rPr lang="en-US">
                <a:solidFill>
                  <a:srgbClr val="FF0000"/>
                </a:solidFill>
              </a:rPr>
              <a:t>Loss of heterozygosity </a:t>
            </a:r>
            <a:r>
              <a:rPr lang="en-US"/>
              <a:t>exposes the recessive mutant allele in a hemizygous state</a:t>
            </a:r>
            <a:endParaRPr/>
          </a:p>
          <a:p>
            <a:pPr indent="-290513" lvl="1" marL="914400" rtl="0" algn="l">
              <a:spcBef>
                <a:spcPts val="560"/>
              </a:spcBef>
              <a:spcAft>
                <a:spcPts val="0"/>
              </a:spcAft>
              <a:buSzPts val="2800"/>
              <a:buChar char="•"/>
            </a:pPr>
            <a:r>
              <a:rPr lang="en-US"/>
              <a:t>This is explained by the </a:t>
            </a:r>
            <a:r>
              <a:rPr lang="en-US">
                <a:solidFill>
                  <a:srgbClr val="FF0000"/>
                </a:solidFill>
              </a:rPr>
              <a:t>two-hit hypothesis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4"/>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Loss of Heterozygosity Can Be Detected by Short Tandem Repeat (S T R) Analysis </a:t>
            </a:r>
            <a:endParaRPr/>
          </a:p>
        </p:txBody>
      </p:sp>
      <p:sp>
        <p:nvSpPr>
          <p:cNvPr id="316" name="Google Shape;316;p24"/>
          <p:cNvSpPr txBox="1"/>
          <p:nvPr>
            <p:ph idx="1" type="body"/>
          </p:nvPr>
        </p:nvSpPr>
        <p:spPr>
          <a:xfrm>
            <a:off x="457200" y="1195349"/>
            <a:ext cx="8229600" cy="12430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Loss of a linked heterozygous S T R implicates a concurrent loss of one gene allele</a:t>
            </a:r>
            <a:endParaRPr/>
          </a:p>
        </p:txBody>
      </p:sp>
      <p:pic>
        <p:nvPicPr>
          <p:cNvPr descr="Loss of heterozygosity (L O H) is detected by P C R and capillary electrophoresis of heterozygous S T R loci linked to disease genes. A deletion or loss of the normal allele uncovering a recessive mutant allele is identified by the loss of the STR linked to the normal gene." id="317" name="Google Shape;317;p24"/>
          <p:cNvPicPr preferRelativeResize="0"/>
          <p:nvPr>
            <p:ph idx="2" type="body"/>
          </p:nvPr>
        </p:nvPicPr>
        <p:blipFill rotWithShape="1">
          <a:blip r:embed="rId3">
            <a:alphaModFix/>
          </a:blip>
          <a:srcRect b="0" l="0" r="0" t="0"/>
          <a:stretch/>
        </p:blipFill>
        <p:spPr>
          <a:xfrm>
            <a:off x="2731118" y="2819400"/>
            <a:ext cx="3681763" cy="3300413"/>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Inherited Breast Cancer Risk</a:t>
            </a:r>
            <a:endParaRPr/>
          </a:p>
        </p:txBody>
      </p:sp>
      <p:sp>
        <p:nvSpPr>
          <p:cNvPr id="324" name="Google Shape;324;p25"/>
          <p:cNvSpPr txBox="1"/>
          <p:nvPr>
            <p:ph idx="1" type="body"/>
          </p:nvPr>
        </p:nvSpPr>
        <p:spPr>
          <a:xfrm>
            <a:off x="457200" y="1219200"/>
            <a:ext cx="8382000" cy="5053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i="1" lang="en-US">
                <a:solidFill>
                  <a:srgbClr val="FF0000"/>
                </a:solidFill>
              </a:rPr>
              <a:t>B R C A1</a:t>
            </a:r>
            <a:r>
              <a:rPr lang="en-US"/>
              <a:t> and </a:t>
            </a:r>
            <a:r>
              <a:rPr i="1" lang="en-US">
                <a:solidFill>
                  <a:srgbClr val="FF0000"/>
                </a:solidFill>
              </a:rPr>
              <a:t>B R C A2</a:t>
            </a:r>
            <a:r>
              <a:rPr lang="en-US"/>
              <a:t> are tumor-suppressor genes encoding proteins that participate in D N A repair</a:t>
            </a:r>
            <a:endParaRPr/>
          </a:p>
          <a:p>
            <a:pPr indent="-290513" lvl="1" marL="914400" rtl="0" algn="l">
              <a:spcBef>
                <a:spcPts val="560"/>
              </a:spcBef>
              <a:spcAft>
                <a:spcPts val="0"/>
              </a:spcAft>
              <a:buSzPts val="2800"/>
              <a:buChar char="•"/>
            </a:pPr>
            <a:r>
              <a:rPr lang="en-US"/>
              <a:t>Inherited mutations in </a:t>
            </a:r>
            <a:r>
              <a:rPr i="1" lang="en-US"/>
              <a:t>B R C A1</a:t>
            </a:r>
            <a:r>
              <a:rPr lang="en-US"/>
              <a:t> or </a:t>
            </a:r>
            <a:r>
              <a:rPr i="1" lang="en-US"/>
              <a:t>B R C A2</a:t>
            </a:r>
            <a:r>
              <a:rPr lang="en-US"/>
              <a:t> significantly increase the risk of breast cancer at an early age</a:t>
            </a:r>
            <a:endParaRPr/>
          </a:p>
          <a:p>
            <a:pPr indent="-277813" lvl="0" marL="623888" rtl="0" algn="l">
              <a:spcBef>
                <a:spcPts val="640"/>
              </a:spcBef>
              <a:spcAft>
                <a:spcPts val="0"/>
              </a:spcAft>
              <a:buSzPts val="3200"/>
              <a:buChar char="▪"/>
            </a:pPr>
            <a:r>
              <a:rPr lang="en-US"/>
              <a:t>Frequently occurring mutations, including </a:t>
            </a:r>
            <a:r>
              <a:rPr lang="en-US">
                <a:solidFill>
                  <a:srgbClr val="FF0000"/>
                </a:solidFill>
              </a:rPr>
              <a:t>187del A G</a:t>
            </a:r>
            <a:r>
              <a:rPr lang="en-US"/>
              <a:t> and </a:t>
            </a:r>
            <a:r>
              <a:rPr lang="en-US">
                <a:solidFill>
                  <a:srgbClr val="FF0000"/>
                </a:solidFill>
              </a:rPr>
              <a:t>5382ins C</a:t>
            </a:r>
            <a:r>
              <a:rPr lang="en-US"/>
              <a:t> in </a:t>
            </a:r>
            <a:r>
              <a:rPr i="1" lang="en-US"/>
              <a:t>B R C A1</a:t>
            </a:r>
            <a:r>
              <a:rPr lang="en-US"/>
              <a:t> and </a:t>
            </a:r>
            <a:r>
              <a:rPr lang="en-US">
                <a:solidFill>
                  <a:srgbClr val="FF0000"/>
                </a:solidFill>
              </a:rPr>
              <a:t>6174del T</a:t>
            </a:r>
            <a:r>
              <a:rPr lang="en-US"/>
              <a:t> in </a:t>
            </a:r>
            <a:r>
              <a:rPr i="1" lang="en-US"/>
              <a:t>B R C A2</a:t>
            </a:r>
            <a:r>
              <a:rPr lang="en-US"/>
              <a:t>, are detected by S S P-P C R, sequencing, and other methods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2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Inherited Breast Cancer Risk (continued)</a:t>
            </a:r>
            <a:endParaRPr/>
          </a:p>
        </p:txBody>
      </p:sp>
      <p:sp>
        <p:nvSpPr>
          <p:cNvPr id="331" name="Google Shape;331;p2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Most mutations are detected by direct sequencing of both genes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Lynch Syndrome (L S)</a:t>
            </a:r>
            <a:endParaRPr/>
          </a:p>
        </p:txBody>
      </p:sp>
      <p:sp>
        <p:nvSpPr>
          <p:cNvPr id="338" name="Google Shape;338;p2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Formerly hereditary nonpolyposis colorectal carcinoma (</a:t>
            </a:r>
            <a:r>
              <a:rPr lang="en-US">
                <a:solidFill>
                  <a:srgbClr val="FF0000"/>
                </a:solidFill>
              </a:rPr>
              <a:t>H N P C C</a:t>
            </a:r>
            <a:r>
              <a:rPr lang="en-US"/>
              <a:t>) </a:t>
            </a:r>
            <a:endParaRPr/>
          </a:p>
          <a:p>
            <a:pPr indent="-290513" lvl="1" marL="914400" rtl="0" algn="l">
              <a:spcBef>
                <a:spcPts val="560"/>
              </a:spcBef>
              <a:spcAft>
                <a:spcPts val="0"/>
              </a:spcAft>
              <a:buSzPts val="2800"/>
              <a:buChar char="•"/>
            </a:pPr>
            <a:r>
              <a:rPr lang="en-US"/>
              <a:t>Inherited cancer accounts for about 5% of colon cancer</a:t>
            </a:r>
            <a:endParaRPr/>
          </a:p>
          <a:p>
            <a:pPr indent="-277813" lvl="0" marL="623888" rtl="0" algn="l">
              <a:spcBef>
                <a:spcPts val="640"/>
              </a:spcBef>
              <a:spcAft>
                <a:spcPts val="0"/>
              </a:spcAft>
              <a:buSzPts val="3200"/>
              <a:buChar char="▪"/>
            </a:pPr>
            <a:r>
              <a:rPr lang="en-US"/>
              <a:t>L S is associated with mutations in genes encoding components of the mismatch repair (M M R) system</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2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Replication Error (R E R)</a:t>
            </a:r>
            <a:endParaRPr/>
          </a:p>
        </p:txBody>
      </p:sp>
      <p:sp>
        <p:nvSpPr>
          <p:cNvPr id="345" name="Google Shape;345;p28"/>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Microsatellites</a:t>
            </a:r>
            <a:r>
              <a:rPr lang="en-US"/>
              <a:t> (1- to 2-base tandem repeats) are sensitive to errors during D N A replication</a:t>
            </a:r>
            <a:endParaRPr/>
          </a:p>
          <a:p>
            <a:pPr indent="-277813" lvl="0" marL="623888" rtl="0" algn="l">
              <a:spcBef>
                <a:spcPts val="640"/>
              </a:spcBef>
              <a:spcAft>
                <a:spcPts val="0"/>
              </a:spcAft>
              <a:buSzPts val="3200"/>
              <a:buChar char="▪"/>
            </a:pPr>
            <a:r>
              <a:rPr lang="en-US"/>
              <a:t>These errors are normally corrected by the M M R system</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Microsatellite Instability (M S I)</a:t>
            </a:r>
            <a:endParaRPr/>
          </a:p>
        </p:txBody>
      </p:sp>
      <p:pic>
        <p:nvPicPr>
          <p:cNvPr descr="Slippage during DNA replication results in replication errors. Unless repaired, the next replication will create a new allele of the original locus." id="352" name="Google Shape;352;p29"/>
          <p:cNvPicPr preferRelativeResize="0"/>
          <p:nvPr>
            <p:ph idx="1" type="body"/>
          </p:nvPr>
        </p:nvPicPr>
        <p:blipFill rotWithShape="1">
          <a:blip r:embed="rId3">
            <a:alphaModFix/>
          </a:blip>
          <a:srcRect b="0" l="0" r="0" t="0"/>
          <a:stretch/>
        </p:blipFill>
        <p:spPr>
          <a:xfrm>
            <a:off x="266700" y="2438400"/>
            <a:ext cx="8610600" cy="20582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 (continued)</a:t>
            </a:r>
            <a:endParaRPr/>
          </a:p>
        </p:txBody>
      </p:sp>
      <p:sp>
        <p:nvSpPr>
          <p:cNvPr id="168" name="Google Shape;168;p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Show how clonality is detected using antibody and T-cell receptor gene rearrangements.</a:t>
            </a:r>
            <a:endParaRPr/>
          </a:p>
          <a:p>
            <a:pPr indent="-277813" lvl="0" marL="623888" rtl="0" algn="l">
              <a:spcBef>
                <a:spcPts val="640"/>
              </a:spcBef>
              <a:spcAft>
                <a:spcPts val="0"/>
              </a:spcAft>
              <a:buSzPts val="3200"/>
              <a:buChar char="▪"/>
            </a:pPr>
            <a:r>
              <a:rPr lang="en-US"/>
              <a:t>Interpret data obtained from the molecular analysis of patients’ cells, and determine if a tumor population is present.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3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The Mismatch Repair (M M R) System</a:t>
            </a:r>
            <a:endParaRPr/>
          </a:p>
        </p:txBody>
      </p:sp>
      <p:pic>
        <p:nvPicPr>
          <p:cNvPr descr="The mismatch repair system recognizes a mismatch (top) in the newly synthesized unmethylated strand of D N A. The complex of proteins recruits exonucleases, single-strand D N A-binding proteins (S S B), and helicases to remove the erroneous base (center). Polymerases and D N A&#10;ligase then replace the missing bases." id="359" name="Google Shape;359;p30"/>
          <p:cNvPicPr preferRelativeResize="0"/>
          <p:nvPr>
            <p:ph idx="1" type="body"/>
          </p:nvPr>
        </p:nvPicPr>
        <p:blipFill rotWithShape="1">
          <a:blip r:embed="rId3">
            <a:alphaModFix/>
          </a:blip>
          <a:srcRect b="0" l="0" r="0" t="0"/>
          <a:stretch/>
        </p:blipFill>
        <p:spPr>
          <a:xfrm>
            <a:off x="2444496" y="1496561"/>
            <a:ext cx="4255008" cy="4447039"/>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3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 S and M S I</a:t>
            </a:r>
            <a:endParaRPr/>
          </a:p>
        </p:txBody>
      </p:sp>
      <p:sp>
        <p:nvSpPr>
          <p:cNvPr id="366" name="Google Shape;366;p31"/>
          <p:cNvSpPr txBox="1"/>
          <p:nvPr>
            <p:ph idx="1" type="body"/>
          </p:nvPr>
        </p:nvSpPr>
        <p:spPr>
          <a:xfrm>
            <a:off x="457200" y="1195349"/>
            <a:ext cx="8229600" cy="4976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85%–90% of L S colon tumors have M S I (loss of M M R)</a:t>
            </a:r>
            <a:endParaRPr/>
          </a:p>
          <a:p>
            <a:pPr indent="-290513" lvl="1" marL="914400" rtl="0" algn="l">
              <a:spcBef>
                <a:spcPts val="560"/>
              </a:spcBef>
              <a:spcAft>
                <a:spcPts val="0"/>
              </a:spcAft>
              <a:buSzPts val="2800"/>
              <a:buChar char="•"/>
            </a:pPr>
            <a:r>
              <a:rPr lang="en-US"/>
              <a:t>M S I is also a prognostic factor in endometrial cancer</a:t>
            </a:r>
            <a:endParaRPr/>
          </a:p>
          <a:p>
            <a:pPr indent="-277813" lvl="0" marL="623888" rtl="0" algn="l">
              <a:spcBef>
                <a:spcPts val="640"/>
              </a:spcBef>
              <a:spcAft>
                <a:spcPts val="0"/>
              </a:spcAft>
              <a:buSzPts val="3200"/>
              <a:buChar char="▪"/>
            </a:pPr>
            <a:r>
              <a:rPr lang="en-US"/>
              <a:t>Mutations in genes of the M M R system (loss of function) are inferred by testing for M S I</a:t>
            </a:r>
            <a:endParaRPr/>
          </a:p>
          <a:p>
            <a:pPr indent="-290513" lvl="1" marL="914400" rtl="0" algn="l">
              <a:spcBef>
                <a:spcPts val="560"/>
              </a:spcBef>
              <a:spcAft>
                <a:spcPts val="0"/>
              </a:spcAft>
              <a:buSzPts val="2800"/>
              <a:buChar char="•"/>
            </a:pPr>
            <a:r>
              <a:rPr lang="en-US"/>
              <a:t>M S I analysis determines gene function</a:t>
            </a:r>
            <a:endParaRPr/>
          </a:p>
          <a:p>
            <a:pPr indent="-290513" lvl="1" marL="914400" rtl="0" algn="l">
              <a:spcBef>
                <a:spcPts val="560"/>
              </a:spcBef>
              <a:spcAft>
                <a:spcPts val="0"/>
              </a:spcAft>
              <a:buSzPts val="2800"/>
              <a:buChar char="•"/>
            </a:pPr>
            <a:r>
              <a:rPr lang="en-US"/>
              <a:t>Direct sequencing is used to detect the actual gene mutation</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3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 S and M S I (continued_1)</a:t>
            </a:r>
            <a:endParaRPr/>
          </a:p>
        </p:txBody>
      </p:sp>
      <p:sp>
        <p:nvSpPr>
          <p:cNvPr id="373" name="Google Shape;373;p32"/>
          <p:cNvSpPr txBox="1"/>
          <p:nvPr>
            <p:ph idx="1" type="body"/>
          </p:nvPr>
        </p:nvSpPr>
        <p:spPr>
          <a:xfrm>
            <a:off x="457200" y="1195349"/>
            <a:ext cx="8229600" cy="16240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M S I is analyzed by assessing stability of at least five microsatellite loci as recommended by the National Cancer Institute</a:t>
            </a:r>
            <a:endParaRPr/>
          </a:p>
        </p:txBody>
      </p:sp>
      <p:graphicFrame>
        <p:nvGraphicFramePr>
          <p:cNvPr id="374" name="Google Shape;374;p32"/>
          <p:cNvGraphicFramePr/>
          <p:nvPr/>
        </p:nvGraphicFramePr>
        <p:xfrm>
          <a:off x="2895600" y="3429000"/>
          <a:ext cx="3000000" cy="3000000"/>
        </p:xfrm>
        <a:graphic>
          <a:graphicData uri="http://schemas.openxmlformats.org/drawingml/2006/table">
            <a:tbl>
              <a:tblPr bandRow="1" firstRow="1">
                <a:noFill/>
                <a:tableStyleId>{771E7D5F-BE6B-4F33-B922-5715CEE2F0B7}</a:tableStyleId>
              </a:tblPr>
              <a:tblGrid>
                <a:gridCol w="1364300"/>
                <a:gridCol w="2209800"/>
              </a:tblGrid>
              <a:tr h="381000">
                <a:tc>
                  <a:txBody>
                    <a:bodyPr/>
                    <a:lstStyle/>
                    <a:p>
                      <a:pPr indent="0" lvl="0" marL="0" marR="0" rtl="0" algn="l">
                        <a:spcBef>
                          <a:spcPts val="0"/>
                        </a:spcBef>
                        <a:spcAft>
                          <a:spcPts val="0"/>
                        </a:spcAft>
                        <a:buNone/>
                      </a:pPr>
                      <a:r>
                        <a:rPr b="0" lang="en-US" sz="1800" u="sng" cap="none" strike="noStrike"/>
                        <a:t>Marker</a:t>
                      </a:r>
                      <a:endParaRPr b="0" sz="1800"/>
                    </a:p>
                  </a:txBody>
                  <a:tcPr marT="56375" marB="56375" marR="112725" marL="112725"/>
                </a:tc>
                <a:tc>
                  <a:txBody>
                    <a:bodyPr/>
                    <a:lstStyle/>
                    <a:p>
                      <a:pPr indent="0" lvl="0" marL="0" marR="0" rtl="0" algn="l">
                        <a:spcBef>
                          <a:spcPts val="0"/>
                        </a:spcBef>
                        <a:spcAft>
                          <a:spcPts val="0"/>
                        </a:spcAft>
                        <a:buNone/>
                      </a:pPr>
                      <a:r>
                        <a:rPr b="0" lang="en-US" sz="1800" u="sng"/>
                        <a:t>Repeating unit</a:t>
                      </a:r>
                      <a:endParaRPr b="0" sz="1800"/>
                    </a:p>
                  </a:txBody>
                  <a:tcPr marT="56375" marB="56375" marR="112725" marL="112725"/>
                </a:tc>
              </a:tr>
              <a:tr h="457200">
                <a:tc>
                  <a:txBody>
                    <a:bodyPr/>
                    <a:lstStyle/>
                    <a:p>
                      <a:pPr indent="0" lvl="0" marL="0" marR="0" rtl="0" algn="l">
                        <a:spcBef>
                          <a:spcPts val="0"/>
                        </a:spcBef>
                        <a:spcAft>
                          <a:spcPts val="0"/>
                        </a:spcAft>
                        <a:buNone/>
                      </a:pPr>
                      <a:r>
                        <a:rPr b="0" lang="en-US" sz="1800"/>
                        <a:t>B A T25</a:t>
                      </a:r>
                      <a:endParaRPr b="0" sz="1800"/>
                    </a:p>
                  </a:txBody>
                  <a:tcPr marT="56375" marB="56375" marR="112725" marL="112725"/>
                </a:tc>
                <a:tc>
                  <a:txBody>
                    <a:bodyPr/>
                    <a:lstStyle/>
                    <a:p>
                      <a:pPr indent="0" lvl="0" marL="0" marR="0" rtl="0" algn="l">
                        <a:lnSpc>
                          <a:spcPct val="100000"/>
                        </a:lnSpc>
                        <a:spcBef>
                          <a:spcPts val="0"/>
                        </a:spcBef>
                        <a:spcAft>
                          <a:spcPts val="0"/>
                        </a:spcAft>
                        <a:buClr>
                          <a:schemeClr val="dk1"/>
                        </a:buClr>
                        <a:buSzPts val="1800"/>
                        <a:buFont typeface="Calibri"/>
                        <a:buNone/>
                      </a:pPr>
                      <a:r>
                        <a:rPr b="0" lang="en-US" sz="1800"/>
                        <a:t>Mononucleotide</a:t>
                      </a:r>
                      <a:endParaRPr b="0" sz="1800"/>
                    </a:p>
                  </a:txBody>
                  <a:tcPr marT="56375" marB="56375" marR="112725" marL="112725"/>
                </a:tc>
              </a:tr>
              <a:tr h="457200">
                <a:tc>
                  <a:txBody>
                    <a:bodyPr/>
                    <a:lstStyle/>
                    <a:p>
                      <a:pPr indent="0" lvl="0" marL="0" marR="0" rtl="0" algn="l">
                        <a:spcBef>
                          <a:spcPts val="0"/>
                        </a:spcBef>
                        <a:spcAft>
                          <a:spcPts val="0"/>
                        </a:spcAft>
                        <a:buNone/>
                      </a:pPr>
                      <a:r>
                        <a:rPr b="0" lang="en-US" sz="1800"/>
                        <a:t>B A T26</a:t>
                      </a:r>
                      <a:endParaRPr b="0" sz="1800"/>
                    </a:p>
                  </a:txBody>
                  <a:tcPr marT="56375" marB="56375" marR="112725" marL="112725"/>
                </a:tc>
                <a:tc>
                  <a:txBody>
                    <a:bodyPr/>
                    <a:lstStyle/>
                    <a:p>
                      <a:pPr indent="0" lvl="0" marL="0" marR="0" rtl="0" algn="l">
                        <a:lnSpc>
                          <a:spcPct val="100000"/>
                        </a:lnSpc>
                        <a:spcBef>
                          <a:spcPts val="0"/>
                        </a:spcBef>
                        <a:spcAft>
                          <a:spcPts val="0"/>
                        </a:spcAft>
                        <a:buClr>
                          <a:schemeClr val="dk1"/>
                        </a:buClr>
                        <a:buSzPts val="1800"/>
                        <a:buFont typeface="Calibri"/>
                        <a:buNone/>
                      </a:pPr>
                      <a:r>
                        <a:rPr b="0" lang="en-US" sz="1800"/>
                        <a:t>Mononucleotide</a:t>
                      </a:r>
                      <a:endParaRPr/>
                    </a:p>
                  </a:txBody>
                  <a:tcPr marT="56375" marB="56375" marR="112725" marL="112725"/>
                </a:tc>
              </a:tr>
              <a:tr h="457200">
                <a:tc>
                  <a:txBody>
                    <a:bodyPr/>
                    <a:lstStyle/>
                    <a:p>
                      <a:pPr indent="0" lvl="0" marL="0" marR="0" rtl="0" algn="l">
                        <a:spcBef>
                          <a:spcPts val="0"/>
                        </a:spcBef>
                        <a:spcAft>
                          <a:spcPts val="0"/>
                        </a:spcAft>
                        <a:buNone/>
                      </a:pPr>
                      <a:r>
                        <a:rPr b="0" lang="en-US" sz="1800"/>
                        <a:t>D5S346</a:t>
                      </a:r>
                      <a:endParaRPr b="0" sz="1800"/>
                    </a:p>
                  </a:txBody>
                  <a:tcPr marT="56375" marB="56375" marR="112725" marL="112725"/>
                </a:tc>
                <a:tc>
                  <a:txBody>
                    <a:bodyPr/>
                    <a:lstStyle/>
                    <a:p>
                      <a:pPr indent="0" lvl="0" marL="0" marR="0" rtl="0" algn="l">
                        <a:lnSpc>
                          <a:spcPct val="100000"/>
                        </a:lnSpc>
                        <a:spcBef>
                          <a:spcPts val="0"/>
                        </a:spcBef>
                        <a:spcAft>
                          <a:spcPts val="0"/>
                        </a:spcAft>
                        <a:buClr>
                          <a:schemeClr val="dk1"/>
                        </a:buClr>
                        <a:buSzPts val="1800"/>
                        <a:buFont typeface="Calibri"/>
                        <a:buNone/>
                      </a:pPr>
                      <a:r>
                        <a:rPr b="0" lang="en-US" sz="1800"/>
                        <a:t>Dinucleotide</a:t>
                      </a:r>
                      <a:endParaRPr/>
                    </a:p>
                  </a:txBody>
                  <a:tcPr marT="56375" marB="56375" marR="112725" marL="112725"/>
                </a:tc>
              </a:tr>
              <a:tr h="457200">
                <a:tc>
                  <a:txBody>
                    <a:bodyPr/>
                    <a:lstStyle/>
                    <a:p>
                      <a:pPr indent="0" lvl="0" marL="0" marR="0" rtl="0" algn="l">
                        <a:spcBef>
                          <a:spcPts val="0"/>
                        </a:spcBef>
                        <a:spcAft>
                          <a:spcPts val="0"/>
                        </a:spcAft>
                        <a:buNone/>
                      </a:pPr>
                      <a:r>
                        <a:rPr b="0" lang="en-US" sz="1800"/>
                        <a:t>D2S123</a:t>
                      </a:r>
                      <a:endParaRPr b="0" sz="1800"/>
                    </a:p>
                  </a:txBody>
                  <a:tcPr marT="56375" marB="56375" marR="112725" marL="112725"/>
                </a:tc>
                <a:tc>
                  <a:txBody>
                    <a:bodyPr/>
                    <a:lstStyle/>
                    <a:p>
                      <a:pPr indent="0" lvl="0" marL="0" marR="0" rtl="0" algn="l">
                        <a:spcBef>
                          <a:spcPts val="0"/>
                        </a:spcBef>
                        <a:spcAft>
                          <a:spcPts val="0"/>
                        </a:spcAft>
                        <a:buNone/>
                      </a:pPr>
                      <a:r>
                        <a:rPr b="0" lang="en-US" sz="1800"/>
                        <a:t>Dinucleotide</a:t>
                      </a:r>
                      <a:endParaRPr/>
                    </a:p>
                  </a:txBody>
                  <a:tcPr marT="56375" marB="56375" marR="112725" marL="112725"/>
                </a:tc>
              </a:tr>
              <a:tr h="457200">
                <a:tc>
                  <a:txBody>
                    <a:bodyPr/>
                    <a:lstStyle/>
                    <a:p>
                      <a:pPr indent="0" lvl="0" marL="0" marR="0" rtl="0" algn="l">
                        <a:spcBef>
                          <a:spcPts val="0"/>
                        </a:spcBef>
                        <a:spcAft>
                          <a:spcPts val="0"/>
                        </a:spcAft>
                        <a:buNone/>
                      </a:pPr>
                      <a:r>
                        <a:rPr b="0" lang="en-US" sz="1800"/>
                        <a:t>D17S250</a:t>
                      </a:r>
                      <a:endParaRPr b="0" sz="1800"/>
                    </a:p>
                  </a:txBody>
                  <a:tcPr marT="56375" marB="56375" marR="112725" marL="112725"/>
                </a:tc>
                <a:tc>
                  <a:txBody>
                    <a:bodyPr/>
                    <a:lstStyle/>
                    <a:p>
                      <a:pPr indent="0" lvl="0" marL="0" marR="0" rtl="0" algn="l">
                        <a:lnSpc>
                          <a:spcPct val="100000"/>
                        </a:lnSpc>
                        <a:spcBef>
                          <a:spcPts val="0"/>
                        </a:spcBef>
                        <a:spcAft>
                          <a:spcPts val="0"/>
                        </a:spcAft>
                        <a:buClr>
                          <a:schemeClr val="dk1"/>
                        </a:buClr>
                        <a:buSzPts val="1800"/>
                        <a:buFont typeface="Calibri"/>
                        <a:buNone/>
                      </a:pPr>
                      <a:r>
                        <a:rPr b="0" lang="en-US" sz="1800"/>
                        <a:t>Dinucleotide</a:t>
                      </a:r>
                      <a:endParaRPr/>
                    </a:p>
                  </a:txBody>
                  <a:tcPr marT="56375" marB="56375" marR="112725" marL="112725"/>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3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 S and M S I (continued_2)</a:t>
            </a:r>
            <a:endParaRPr/>
          </a:p>
        </p:txBody>
      </p:sp>
      <p:sp>
        <p:nvSpPr>
          <p:cNvPr id="381" name="Google Shape;381;p33"/>
          <p:cNvSpPr txBox="1"/>
          <p:nvPr>
            <p:ph idx="1" type="body"/>
          </p:nvPr>
        </p:nvSpPr>
        <p:spPr>
          <a:xfrm>
            <a:off x="457200" y="1195349"/>
            <a:ext cx="4114800" cy="49768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M S I is detected by 	comparing P C R 	amplicons of the 	microsatellite loci</a:t>
            </a:r>
            <a:endParaRPr/>
          </a:p>
          <a:p>
            <a:pPr indent="0" lvl="0" marL="346075" rtl="0" algn="l">
              <a:spcBef>
                <a:spcPts val="640"/>
              </a:spcBef>
              <a:spcAft>
                <a:spcPts val="0"/>
              </a:spcAft>
              <a:buSzPts val="3200"/>
              <a:buNone/>
            </a:pPr>
            <a:r>
              <a:rPr lang="en-US"/>
              <a:t>Unstable loci appear 	as extra products 	in tumor tissue 	compared to 	normal tissue</a:t>
            </a:r>
            <a:endParaRPr/>
          </a:p>
          <a:p>
            <a:pPr indent="-74612" lvl="0" marL="623888" rtl="0" algn="l">
              <a:spcBef>
                <a:spcPts val="640"/>
              </a:spcBef>
              <a:spcAft>
                <a:spcPts val="0"/>
              </a:spcAft>
              <a:buSzPts val="3200"/>
              <a:buNone/>
            </a:pPr>
            <a:r>
              <a:t/>
            </a:r>
            <a:endParaRPr/>
          </a:p>
          <a:p>
            <a:pPr indent="-74612" lvl="0" marL="623888" rtl="0" algn="l">
              <a:spcBef>
                <a:spcPts val="640"/>
              </a:spcBef>
              <a:spcAft>
                <a:spcPts val="0"/>
              </a:spcAft>
              <a:buSzPts val="3200"/>
              <a:buNone/>
            </a:pPr>
            <a:r>
              <a:t/>
            </a:r>
            <a:endParaRPr/>
          </a:p>
        </p:txBody>
      </p:sp>
      <p:pic>
        <p:nvPicPr>
          <p:cNvPr descr="DNA from a tumor is compared with DNA from normal cells from the same patient using capillary gel electrophoresis." id="382" name="Google Shape;382;p33"/>
          <p:cNvPicPr preferRelativeResize="0"/>
          <p:nvPr>
            <p:ph idx="2" type="body"/>
          </p:nvPr>
        </p:nvPicPr>
        <p:blipFill rotWithShape="1">
          <a:blip r:embed="rId3">
            <a:alphaModFix/>
          </a:blip>
          <a:srcRect b="0" l="0" r="0" t="0"/>
          <a:stretch/>
        </p:blipFill>
        <p:spPr>
          <a:xfrm>
            <a:off x="5029200" y="1600200"/>
            <a:ext cx="3505200" cy="420624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3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Liquid Biopsy</a:t>
            </a:r>
            <a:endParaRPr/>
          </a:p>
        </p:txBody>
      </p:sp>
      <p:sp>
        <p:nvSpPr>
          <p:cNvPr id="389" name="Google Shape;389;p3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Circulating tumor cells can be assessed for diagnostic and prognostic mutations</a:t>
            </a:r>
            <a:endParaRPr/>
          </a:p>
          <a:p>
            <a:pPr indent="-290513" lvl="1" marL="914400" rtl="0" algn="l">
              <a:spcBef>
                <a:spcPts val="560"/>
              </a:spcBef>
              <a:spcAft>
                <a:spcPts val="0"/>
              </a:spcAft>
              <a:buSzPts val="2800"/>
              <a:buChar char="•"/>
            </a:pPr>
            <a:r>
              <a:rPr lang="en-US"/>
              <a:t>Specialized collection methods may be used to collect cells by cell surface markers or eliminate white blood cells</a:t>
            </a:r>
            <a:endParaRPr/>
          </a:p>
          <a:p>
            <a:pPr indent="-290513" lvl="1" marL="914400" rtl="0" algn="l">
              <a:spcBef>
                <a:spcPts val="560"/>
              </a:spcBef>
              <a:spcAft>
                <a:spcPts val="0"/>
              </a:spcAft>
              <a:buSzPts val="2800"/>
              <a:buChar char="•"/>
            </a:pPr>
            <a:r>
              <a:rPr lang="en-US"/>
              <a:t>Amplification methods are used to detect mutations</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3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Liquid Biopsy (continued)</a:t>
            </a:r>
            <a:endParaRPr/>
          </a:p>
        </p:txBody>
      </p:sp>
      <p:sp>
        <p:nvSpPr>
          <p:cNvPr id="396" name="Google Shape;396;p3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Cell-free D N A, R N A</a:t>
            </a:r>
            <a:endParaRPr/>
          </a:p>
          <a:p>
            <a:pPr indent="-290513" lvl="1" marL="914400" rtl="0" algn="l">
              <a:spcBef>
                <a:spcPts val="560"/>
              </a:spcBef>
              <a:spcAft>
                <a:spcPts val="0"/>
              </a:spcAft>
              <a:buSzPts val="2800"/>
              <a:buChar char="•"/>
            </a:pPr>
            <a:r>
              <a:rPr lang="en-US"/>
              <a:t>Free nucleic acid, exosomes</a:t>
            </a:r>
            <a:endParaRPr/>
          </a:p>
          <a:p>
            <a:pPr indent="-290513" lvl="1" marL="914400" rtl="0" algn="l">
              <a:spcBef>
                <a:spcPts val="560"/>
              </a:spcBef>
              <a:spcAft>
                <a:spcPts val="0"/>
              </a:spcAft>
              <a:buSzPts val="2800"/>
              <a:buChar char="•"/>
            </a:pPr>
            <a:r>
              <a:rPr lang="en-US"/>
              <a:t>Specialized isolation systems (bead, column concentration) </a:t>
            </a:r>
            <a:endParaRPr/>
          </a:p>
          <a:p>
            <a:pPr indent="-290513" lvl="1" marL="914400" rtl="0" algn="l">
              <a:spcBef>
                <a:spcPts val="560"/>
              </a:spcBef>
              <a:spcAft>
                <a:spcPts val="0"/>
              </a:spcAft>
              <a:buSzPts val="2800"/>
              <a:buChar char="•"/>
            </a:pPr>
            <a:r>
              <a:rPr lang="en-US"/>
              <a:t>Targeted: directed at specific mutations</a:t>
            </a:r>
            <a:endParaRPr/>
          </a:p>
          <a:p>
            <a:pPr indent="-290513" lvl="1" marL="914400" rtl="0" algn="l">
              <a:spcBef>
                <a:spcPts val="560"/>
              </a:spcBef>
              <a:spcAft>
                <a:spcPts val="0"/>
              </a:spcAft>
              <a:buSzPts val="2800"/>
              <a:buChar char="•"/>
            </a:pPr>
            <a:r>
              <a:rPr lang="en-US"/>
              <a:t>Untargeted: gene panels or whole exomes assessed from all nucleic acid collected</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3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Molecular Detection of Leukemia and Lymphoma</a:t>
            </a:r>
            <a:endParaRPr/>
          </a:p>
        </p:txBody>
      </p:sp>
      <p:sp>
        <p:nvSpPr>
          <p:cNvPr id="403" name="Google Shape;403;p36"/>
          <p:cNvSpPr txBox="1"/>
          <p:nvPr>
            <p:ph idx="1" type="body"/>
          </p:nvPr>
        </p:nvSpPr>
        <p:spPr>
          <a:xfrm>
            <a:off x="457200" y="1195349"/>
            <a:ext cx="8229600" cy="4824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Targets:</a:t>
            </a:r>
            <a:endParaRPr/>
          </a:p>
          <a:p>
            <a:pPr indent="-290513" lvl="1" marL="914400" rtl="0" algn="l">
              <a:spcBef>
                <a:spcPts val="560"/>
              </a:spcBef>
              <a:spcAft>
                <a:spcPts val="0"/>
              </a:spcAft>
              <a:buSzPts val="2800"/>
              <a:buChar char="•"/>
            </a:pPr>
            <a:r>
              <a:rPr lang="en-US"/>
              <a:t>Antibodies, gene rearrangements, translocations, point mutations, polymorphisms, viruses</a:t>
            </a:r>
            <a:endParaRPr/>
          </a:p>
          <a:p>
            <a:pPr indent="-277813" lvl="0" marL="623888" rtl="0" algn="l">
              <a:spcBef>
                <a:spcPts val="640"/>
              </a:spcBef>
              <a:spcAft>
                <a:spcPts val="0"/>
              </a:spcAft>
              <a:buSzPts val="3200"/>
              <a:buChar char="▪"/>
            </a:pPr>
            <a:r>
              <a:rPr lang="en-US"/>
              <a:t>Methods:</a:t>
            </a:r>
            <a:endParaRPr/>
          </a:p>
          <a:p>
            <a:pPr indent="-290513" lvl="1" marL="914400" rtl="0" algn="l">
              <a:spcBef>
                <a:spcPts val="560"/>
              </a:spcBef>
              <a:spcAft>
                <a:spcPts val="0"/>
              </a:spcAft>
              <a:buSzPts val="2800"/>
              <a:buChar char="•"/>
            </a:pPr>
            <a:r>
              <a:rPr lang="en-US"/>
              <a:t>Hybridization, blotting </a:t>
            </a:r>
            <a:endParaRPr/>
          </a:p>
          <a:p>
            <a:pPr indent="-290513" lvl="1" marL="914400" rtl="0" algn="l">
              <a:spcBef>
                <a:spcPts val="560"/>
              </a:spcBef>
              <a:spcAft>
                <a:spcPts val="0"/>
              </a:spcAft>
              <a:buSzPts val="2800"/>
              <a:buChar char="•"/>
            </a:pPr>
            <a:r>
              <a:rPr lang="en-US"/>
              <a:t>Standard P C R, R T-P C R, electrophoresis</a:t>
            </a:r>
            <a:endParaRPr/>
          </a:p>
          <a:p>
            <a:pPr indent="-290513" lvl="1" marL="914400" rtl="0" algn="l">
              <a:spcBef>
                <a:spcPts val="560"/>
              </a:spcBef>
              <a:spcAft>
                <a:spcPts val="0"/>
              </a:spcAft>
              <a:buSzPts val="2800"/>
              <a:buChar char="•"/>
            </a:pPr>
            <a:r>
              <a:rPr lang="en-US"/>
              <a:t>P C R with heteroduplex analysis, S S C P</a:t>
            </a:r>
            <a:endParaRPr/>
          </a:p>
          <a:p>
            <a:pPr indent="-290513" lvl="1" marL="914400" rtl="0" algn="l">
              <a:spcBef>
                <a:spcPts val="560"/>
              </a:spcBef>
              <a:spcAft>
                <a:spcPts val="0"/>
              </a:spcAft>
              <a:buSzPts val="2800"/>
              <a:buChar char="•"/>
            </a:pPr>
            <a:r>
              <a:rPr lang="en-US"/>
              <a:t>Real-time P C R with gene- or patient-specific probes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3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Gene Rearrangements (G R’s)</a:t>
            </a:r>
            <a:endParaRPr/>
          </a:p>
        </p:txBody>
      </p:sp>
      <p:sp>
        <p:nvSpPr>
          <p:cNvPr id="410" name="Google Shape;410;p37"/>
          <p:cNvSpPr txBox="1"/>
          <p:nvPr>
            <p:ph idx="1" type="body"/>
          </p:nvPr>
        </p:nvSpPr>
        <p:spPr>
          <a:xfrm>
            <a:off x="457200" y="1195349"/>
            <a:ext cx="8229600" cy="4214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Gene rearrangements </a:t>
            </a:r>
            <a:r>
              <a:rPr lang="en-US"/>
              <a:t>are normal events that occur in lymphocytes</a:t>
            </a:r>
            <a:endParaRPr/>
          </a:p>
          <a:p>
            <a:pPr indent="-277813" lvl="0" marL="623888" rtl="0" algn="l">
              <a:spcBef>
                <a:spcPts val="640"/>
              </a:spcBef>
              <a:spcAft>
                <a:spcPts val="0"/>
              </a:spcAft>
              <a:buSzPts val="3200"/>
              <a:buChar char="▪"/>
            </a:pPr>
            <a:r>
              <a:rPr lang="en-US"/>
              <a:t>Antibody genes (</a:t>
            </a:r>
            <a:r>
              <a:rPr lang="en-US">
                <a:solidFill>
                  <a:srgbClr val="FF0000"/>
                </a:solidFill>
              </a:rPr>
              <a:t>immunoglobulin heavy-chain genes, immunoglobulin light-chain genes </a:t>
            </a:r>
            <a:r>
              <a:rPr lang="en-US"/>
              <a:t>[</a:t>
            </a:r>
            <a:r>
              <a:rPr lang="en-US">
                <a:latin typeface="Times New Roman"/>
                <a:ea typeface="Times New Roman"/>
                <a:cs typeface="Times New Roman"/>
                <a:sym typeface="Times New Roman"/>
              </a:rPr>
              <a:t>κ</a:t>
            </a:r>
            <a:r>
              <a:rPr lang="en-US"/>
              <a:t>, </a:t>
            </a:r>
            <a:r>
              <a:rPr lang="en-US">
                <a:latin typeface="Times New Roman"/>
                <a:ea typeface="Times New Roman"/>
                <a:cs typeface="Times New Roman"/>
                <a:sym typeface="Times New Roman"/>
              </a:rPr>
              <a:t>λ</a:t>
            </a:r>
            <a:r>
              <a:rPr lang="en-US"/>
              <a:t>]) and </a:t>
            </a:r>
            <a:r>
              <a:rPr lang="en-US">
                <a:solidFill>
                  <a:srgbClr val="FF0000"/>
                </a:solidFill>
              </a:rPr>
              <a:t>T-cell receptor genes </a:t>
            </a:r>
            <a:r>
              <a:rPr lang="en-US"/>
              <a:t>(</a:t>
            </a:r>
            <a:r>
              <a:rPr lang="en-US">
                <a:latin typeface="Times New Roman"/>
                <a:ea typeface="Times New Roman"/>
                <a:cs typeface="Times New Roman"/>
                <a:sym typeface="Times New Roman"/>
              </a:rPr>
              <a:t>α, β</a:t>
            </a:r>
            <a:r>
              <a:rPr lang="en-US"/>
              <a:t>, </a:t>
            </a:r>
            <a:r>
              <a:rPr lang="en-US">
                <a:latin typeface="Times New Roman"/>
                <a:ea typeface="Times New Roman"/>
                <a:cs typeface="Times New Roman"/>
                <a:sym typeface="Times New Roman"/>
              </a:rPr>
              <a:t>γ, δ</a:t>
            </a:r>
            <a:r>
              <a:rPr lang="en-US"/>
              <a:t>) rearrange</a:t>
            </a:r>
            <a:endParaRPr/>
          </a:p>
          <a:p>
            <a:pPr indent="-277813" lvl="0" marL="623888" rtl="0" algn="l">
              <a:spcBef>
                <a:spcPts val="640"/>
              </a:spcBef>
              <a:spcAft>
                <a:spcPts val="0"/>
              </a:spcAft>
              <a:buSzPts val="3200"/>
              <a:buChar char="▪"/>
            </a:pPr>
            <a:r>
              <a:rPr lang="en-US"/>
              <a:t>Rearrangement occurs independently in each cell</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3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Immunoglobulin and T-Cell Receptor G R’s</a:t>
            </a:r>
            <a:endParaRPr/>
          </a:p>
        </p:txBody>
      </p:sp>
      <p:pic>
        <p:nvPicPr>
          <p:cNvPr descr="Gene rearrangements are normal processes that occur in B and T lymphocytes as they mature from lymphoid stem cells." id="417" name="Google Shape;417;p38"/>
          <p:cNvPicPr preferRelativeResize="0"/>
          <p:nvPr>
            <p:ph idx="1" type="body"/>
          </p:nvPr>
        </p:nvPicPr>
        <p:blipFill rotWithShape="1">
          <a:blip r:embed="rId3">
            <a:alphaModFix/>
          </a:blip>
          <a:srcRect b="0" l="0" r="0" t="0"/>
          <a:stretch/>
        </p:blipFill>
        <p:spPr>
          <a:xfrm>
            <a:off x="1080780" y="1592100"/>
            <a:ext cx="6982440" cy="42753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3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Immunoglobulin Heavy-Chain (I g H) G R</a:t>
            </a:r>
            <a:endParaRPr/>
          </a:p>
        </p:txBody>
      </p:sp>
      <p:pic>
        <p:nvPicPr>
          <p:cNvPr descr="The immunoglobulin heavy-chain gene on chromosome 14 consists of a series of variable (V), diversity (D), and joining (J) gene segments (germline configuration). The V segments are accompanied by a short leader region (L). One of each type of segment, V, D, and J, is selected and combined by an intrachromosomal recombination event, first D and J, and then V and D. The C (constant) segments are joined through splicing or a secondary recombination event, class switching." id="424" name="Google Shape;424;p39"/>
          <p:cNvPicPr preferRelativeResize="0"/>
          <p:nvPr>
            <p:ph idx="1" type="body"/>
          </p:nvPr>
        </p:nvPicPr>
        <p:blipFill rotWithShape="1">
          <a:blip r:embed="rId3">
            <a:alphaModFix/>
          </a:blip>
          <a:srcRect b="0" l="0" r="0" t="0"/>
          <a:stretch/>
        </p:blipFill>
        <p:spPr>
          <a:xfrm>
            <a:off x="1371600" y="1828800"/>
            <a:ext cx="6404022" cy="380196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The Cell Division Cycle Is Regulated at Checkpoints</a:t>
            </a:r>
            <a:endParaRPr/>
          </a:p>
        </p:txBody>
      </p:sp>
      <p:sp>
        <p:nvSpPr>
          <p:cNvPr id="175" name="Google Shape;175;p4"/>
          <p:cNvSpPr txBox="1"/>
          <p:nvPr>
            <p:ph idx="1" type="body"/>
          </p:nvPr>
        </p:nvSpPr>
        <p:spPr>
          <a:xfrm>
            <a:off x="457200" y="1195349"/>
            <a:ext cx="5486400" cy="5129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G1-S</a:t>
            </a:r>
            <a:endParaRPr/>
          </a:p>
          <a:p>
            <a:pPr indent="-290513" lvl="1" marL="914400" rtl="0" algn="l">
              <a:spcBef>
                <a:spcPts val="560"/>
              </a:spcBef>
              <a:spcAft>
                <a:spcPts val="0"/>
              </a:spcAft>
              <a:buSzPts val="2800"/>
              <a:buChar char="•"/>
            </a:pPr>
            <a:r>
              <a:rPr lang="en-US"/>
              <a:t>Cells arrest in G1 prior to D N A synthesis (S)</a:t>
            </a:r>
            <a:endParaRPr/>
          </a:p>
          <a:p>
            <a:pPr indent="-277813" lvl="0" marL="623888" rtl="0" algn="l">
              <a:spcBef>
                <a:spcPts val="640"/>
              </a:spcBef>
              <a:spcAft>
                <a:spcPts val="0"/>
              </a:spcAft>
              <a:buSzPts val="3200"/>
              <a:buChar char="▪"/>
            </a:pPr>
            <a:r>
              <a:rPr lang="en-US">
                <a:solidFill>
                  <a:srgbClr val="FF0000"/>
                </a:solidFill>
              </a:rPr>
              <a:t>G2-M </a:t>
            </a:r>
            <a:endParaRPr/>
          </a:p>
          <a:p>
            <a:pPr indent="-290513" lvl="1" marL="914400" rtl="0" algn="l">
              <a:spcBef>
                <a:spcPts val="560"/>
              </a:spcBef>
              <a:spcAft>
                <a:spcPts val="0"/>
              </a:spcAft>
              <a:buSzPts val="2800"/>
              <a:buChar char="•"/>
            </a:pPr>
            <a:r>
              <a:rPr lang="en-US"/>
              <a:t>Cells arrest in G2 prior to mitosis (M)</a:t>
            </a:r>
            <a:endParaRPr/>
          </a:p>
          <a:p>
            <a:pPr indent="-277813" lvl="0" marL="623888" rtl="0" algn="l">
              <a:spcBef>
                <a:spcPts val="640"/>
              </a:spcBef>
              <a:spcAft>
                <a:spcPts val="0"/>
              </a:spcAft>
              <a:buSzPts val="3200"/>
              <a:buChar char="▪"/>
            </a:pPr>
            <a:r>
              <a:rPr lang="en-US"/>
              <a:t>Cancer results when the cell division cycle proceeds from G1 to S or G2 to M phase inappropriately</a:t>
            </a:r>
            <a:endParaRPr/>
          </a:p>
          <a:p>
            <a:pPr indent="-74612" lvl="0" marL="623888" rtl="0" algn="l">
              <a:spcBef>
                <a:spcPts val="640"/>
              </a:spcBef>
              <a:spcAft>
                <a:spcPts val="0"/>
              </a:spcAft>
              <a:buSzPts val="3200"/>
              <a:buNone/>
            </a:pPr>
            <a:r>
              <a:t/>
            </a:r>
            <a:endParaRPr/>
          </a:p>
        </p:txBody>
      </p:sp>
      <p:pic>
        <p:nvPicPr>
          <p:cNvPr descr="The cell division cycle. Mitosis and cytokinesis produces G1 cell growth. D N A synthesis and chromosome replication occur in the S phase which results in G2 cell growth." id="176" name="Google Shape;176;p4"/>
          <p:cNvPicPr preferRelativeResize="0"/>
          <p:nvPr>
            <p:ph idx="2" type="body"/>
          </p:nvPr>
        </p:nvPicPr>
        <p:blipFill rotWithShape="1">
          <a:blip r:embed="rId3">
            <a:alphaModFix/>
          </a:blip>
          <a:srcRect b="0" l="0" r="0" t="0"/>
          <a:stretch/>
        </p:blipFill>
        <p:spPr>
          <a:xfrm>
            <a:off x="6066186" y="2286000"/>
            <a:ext cx="2993550" cy="27432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4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Gene Rearrangements</a:t>
            </a:r>
            <a:endParaRPr/>
          </a:p>
        </p:txBody>
      </p:sp>
      <p:sp>
        <p:nvSpPr>
          <p:cNvPr id="431" name="Google Shape;431;p40"/>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G R may be used to detect leukemias and lymphomas arising from cells that have rearranged their immunoglobulin (I g) or T-cell receptor (T C R) genes</a:t>
            </a:r>
            <a:endParaRPr/>
          </a:p>
          <a:p>
            <a:pPr indent="-74612" lvl="0" marL="623888" rtl="0" algn="l">
              <a:spcBef>
                <a:spcPts val="640"/>
              </a:spcBef>
              <a:spcAft>
                <a:spcPts val="0"/>
              </a:spcAft>
              <a:buSzPts val="3200"/>
              <a:buNone/>
            </a:pPr>
            <a:r>
              <a:t/>
            </a:r>
            <a:endParaRPr/>
          </a:p>
          <a:p>
            <a:pPr indent="-74612" lvl="0" marL="623888" rtl="0" algn="l">
              <a:spcBef>
                <a:spcPts val="640"/>
              </a:spcBef>
              <a:spcAft>
                <a:spcPts val="0"/>
              </a:spcAft>
              <a:buSzPts val="3200"/>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4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Clonality</a:t>
            </a:r>
            <a:endParaRPr/>
          </a:p>
        </p:txBody>
      </p:sp>
      <p:sp>
        <p:nvSpPr>
          <p:cNvPr id="438" name="Google Shape;438;p41"/>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Normal lymphocyte populations are </a:t>
            </a:r>
            <a:r>
              <a:rPr lang="en-US">
                <a:solidFill>
                  <a:srgbClr val="FF0000"/>
                </a:solidFill>
              </a:rPr>
              <a:t>polyclonal </a:t>
            </a:r>
            <a:r>
              <a:rPr lang="en-US"/>
              <a:t>(polytypic) with respect to I g and T C R genes</a:t>
            </a:r>
            <a:endParaRPr/>
          </a:p>
          <a:p>
            <a:pPr indent="-277813" lvl="0" marL="623888" rtl="0" algn="l">
              <a:spcBef>
                <a:spcPts val="640"/>
              </a:spcBef>
              <a:spcAft>
                <a:spcPts val="0"/>
              </a:spcAft>
              <a:buSzPts val="3200"/>
              <a:buChar char="▪"/>
            </a:pPr>
            <a:r>
              <a:rPr lang="en-US"/>
              <a:t>A leukemia or lymphoma is </a:t>
            </a:r>
            <a:r>
              <a:rPr lang="en-US">
                <a:solidFill>
                  <a:srgbClr val="FF0000"/>
                </a:solidFill>
              </a:rPr>
              <a:t>monoclonal </a:t>
            </a:r>
            <a:r>
              <a:rPr lang="en-US"/>
              <a:t>(monotypic) with regard to I g or T C R rearranged genes</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p42"/>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Detection of Monoclonal Lymphocyte Populations by P C R</a:t>
            </a:r>
            <a:endParaRPr/>
          </a:p>
        </p:txBody>
      </p:sp>
      <p:sp>
        <p:nvSpPr>
          <p:cNvPr id="445" name="Google Shape;445;p42"/>
          <p:cNvSpPr txBox="1"/>
          <p:nvPr>
            <p:ph idx="1" type="body"/>
          </p:nvPr>
        </p:nvSpPr>
        <p:spPr>
          <a:xfrm>
            <a:off x="457200" y="1195349"/>
            <a:ext cx="4114800" cy="50530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Monoclonal populations are detected by sharp bands unique to the tumor cell population</a:t>
            </a:r>
            <a:endParaRPr/>
          </a:p>
          <a:p>
            <a:pPr indent="-74612" lvl="0" marL="623888" rtl="0" algn="l">
              <a:spcBef>
                <a:spcPts val="640"/>
              </a:spcBef>
              <a:spcAft>
                <a:spcPts val="0"/>
              </a:spcAft>
              <a:buSzPts val="3200"/>
              <a:buNone/>
            </a:pPr>
            <a:r>
              <a:t/>
            </a:r>
            <a:endParaRPr/>
          </a:p>
        </p:txBody>
      </p:sp>
      <p:pic>
        <p:nvPicPr>
          <p:cNvPr descr="Immunoglobulin heavy-chain gene rearrangement by P C R with amplification from the variable region." id="446" name="Google Shape;446;p42"/>
          <p:cNvPicPr preferRelativeResize="0"/>
          <p:nvPr>
            <p:ph idx="2" type="body"/>
          </p:nvPr>
        </p:nvPicPr>
        <p:blipFill rotWithShape="1">
          <a:blip r:embed="rId3">
            <a:alphaModFix/>
          </a:blip>
          <a:srcRect b="0" l="0" r="0" t="0"/>
          <a:stretch/>
        </p:blipFill>
        <p:spPr>
          <a:xfrm>
            <a:off x="4876799" y="1459028"/>
            <a:ext cx="3962401" cy="4713172"/>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4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Translocations (Leukemia)</a:t>
            </a:r>
            <a:endParaRPr/>
          </a:p>
        </p:txBody>
      </p:sp>
      <p:sp>
        <p:nvSpPr>
          <p:cNvPr id="453" name="Google Shape;453;p43"/>
          <p:cNvSpPr txBox="1"/>
          <p:nvPr>
            <p:ph idx="1" type="body"/>
          </p:nvPr>
        </p:nvSpPr>
        <p:spPr>
          <a:xfrm>
            <a:off x="457200" y="1195349"/>
            <a:ext cx="8229600" cy="15478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Translocations are diagnostic and can be used for monitoring of hematological tumors.  Examples:</a:t>
            </a:r>
            <a:endParaRPr/>
          </a:p>
        </p:txBody>
      </p:sp>
      <p:sp>
        <p:nvSpPr>
          <p:cNvPr id="454" name="Google Shape;454;p43"/>
          <p:cNvSpPr txBox="1"/>
          <p:nvPr>
            <p:ph idx="2" type="body"/>
          </p:nvPr>
        </p:nvSpPr>
        <p:spPr>
          <a:xfrm>
            <a:off x="457200" y="2895600"/>
            <a:ext cx="8534400" cy="3300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PreB A L L		t(1;19)</a:t>
            </a:r>
            <a:endParaRPr/>
          </a:p>
          <a:p>
            <a:pPr indent="-277813" lvl="0" marL="623888" rtl="0" algn="l">
              <a:spcBef>
                <a:spcPts val="640"/>
              </a:spcBef>
              <a:spcAft>
                <a:spcPts val="0"/>
              </a:spcAft>
              <a:buSzPts val="3200"/>
              <a:buChar char="▪"/>
            </a:pPr>
            <a:r>
              <a:rPr lang="en-US"/>
              <a:t>B-cell leukemia	t(2;8), t(8;14), t(8;22), 					t(11;14)</a:t>
            </a:r>
            <a:endParaRPr/>
          </a:p>
          <a:p>
            <a:pPr indent="-277813" lvl="0" marL="623888" rtl="0" algn="l">
              <a:spcBef>
                <a:spcPts val="640"/>
              </a:spcBef>
              <a:spcAft>
                <a:spcPts val="0"/>
              </a:spcAft>
              <a:buSzPts val="3200"/>
              <a:buChar char="▪"/>
            </a:pPr>
            <a:r>
              <a:rPr lang="en-US"/>
              <a:t>Acute T C L L	   	t(11;14)	</a:t>
            </a:r>
            <a:endParaRPr/>
          </a:p>
          <a:p>
            <a:pPr indent="-277813" lvl="0" marL="623888" rtl="0" algn="l">
              <a:spcBef>
                <a:spcPts val="640"/>
              </a:spcBef>
              <a:spcAft>
                <a:spcPts val="0"/>
              </a:spcAft>
              <a:buSzPts val="3200"/>
              <a:buChar char="▪"/>
            </a:pPr>
            <a:r>
              <a:rPr lang="en-US"/>
              <a:t>A M L/M D S	  	t(11q23)</a:t>
            </a:r>
            <a:endParaRPr/>
          </a:p>
          <a:p>
            <a:pPr indent="-277813" lvl="0" marL="623888" rtl="0" algn="l">
              <a:spcBef>
                <a:spcPts val="640"/>
              </a:spcBef>
              <a:spcAft>
                <a:spcPts val="0"/>
              </a:spcAft>
              <a:buSzPts val="3200"/>
              <a:buChar char="▪"/>
            </a:pPr>
            <a:r>
              <a:rPr lang="en-US"/>
              <a:t>A M L (M2)	   	t(8;21), t(6;9)</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4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Translocations (Leukemia) (continued)</a:t>
            </a:r>
            <a:endParaRPr/>
          </a:p>
        </p:txBody>
      </p:sp>
      <p:sp>
        <p:nvSpPr>
          <p:cNvPr id="461" name="Google Shape;461;p4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 P L (M3)		t(15;17)</a:t>
            </a:r>
            <a:endParaRPr/>
          </a:p>
          <a:p>
            <a:pPr indent="-277813" lvl="0" marL="623888" rtl="0" algn="l">
              <a:spcBef>
                <a:spcPts val="640"/>
              </a:spcBef>
              <a:spcAft>
                <a:spcPts val="0"/>
              </a:spcAft>
              <a:buSzPts val="3200"/>
              <a:buChar char="▪"/>
            </a:pPr>
            <a:r>
              <a:rPr lang="en-US"/>
              <a:t>A M M L (M4)	t(11;21)</a:t>
            </a:r>
            <a:endParaRPr/>
          </a:p>
          <a:p>
            <a:pPr indent="-277813" lvl="0" marL="623888" rtl="0" algn="l">
              <a:spcBef>
                <a:spcPts val="640"/>
              </a:spcBef>
              <a:spcAft>
                <a:spcPts val="0"/>
              </a:spcAft>
              <a:buSzPts val="3200"/>
              <a:buChar char="▪"/>
            </a:pPr>
            <a:r>
              <a:rPr lang="en-US"/>
              <a:t>A M o L (M5)	t(9;11)</a:t>
            </a:r>
            <a:endParaRPr/>
          </a:p>
          <a:p>
            <a:pPr indent="-277813" lvl="0" marL="623888" rtl="0" algn="l">
              <a:spcBef>
                <a:spcPts val="640"/>
              </a:spcBef>
              <a:spcAft>
                <a:spcPts val="0"/>
              </a:spcAft>
              <a:buSzPts val="3200"/>
              <a:buChar char="▪"/>
            </a:pPr>
            <a:r>
              <a:rPr lang="en-US"/>
              <a:t>C M L			t(9;22), t(11;22)</a:t>
            </a:r>
            <a:endParaRPr/>
          </a:p>
          <a:p>
            <a:pPr indent="-277813" lvl="0" marL="623888" rtl="0" algn="l">
              <a:spcBef>
                <a:spcPts val="640"/>
              </a:spcBef>
              <a:spcAft>
                <a:spcPts val="0"/>
              </a:spcAft>
              <a:buSzPts val="3200"/>
              <a:buChar char="▪"/>
            </a:pPr>
            <a:r>
              <a:rPr lang="en-US"/>
              <a:t>A L L			t(9;22), t(12;21), t(8;14), 				t(2;8), t(8;22), t(11q)</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4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Translocations (Lymphoma, Myeloma)</a:t>
            </a:r>
            <a:endParaRPr/>
          </a:p>
        </p:txBody>
      </p:sp>
      <p:sp>
        <p:nvSpPr>
          <p:cNvPr id="468" name="Google Shape;468;p4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Burkitt 		t(8;14), t(2;8), t(8;22)</a:t>
            </a:r>
            <a:endParaRPr/>
          </a:p>
          <a:p>
            <a:pPr indent="-277813" lvl="0" marL="623888" rtl="0" algn="l">
              <a:spcBef>
                <a:spcPts val="640"/>
              </a:spcBef>
              <a:spcAft>
                <a:spcPts val="0"/>
              </a:spcAft>
              <a:buSzPts val="3200"/>
              <a:buChar char="▪"/>
            </a:pPr>
            <a:r>
              <a:rPr lang="en-US"/>
              <a:t>D L B C L		t(3q27), t(14;18); t(8;14)</a:t>
            </a:r>
            <a:endParaRPr/>
          </a:p>
          <a:p>
            <a:pPr indent="-277813" lvl="0" marL="623888" rtl="0" algn="l">
              <a:spcBef>
                <a:spcPts val="640"/>
              </a:spcBef>
              <a:spcAft>
                <a:spcPts val="0"/>
              </a:spcAft>
              <a:buSzPts val="3200"/>
              <a:buChar char="▪"/>
            </a:pPr>
            <a:r>
              <a:rPr lang="en-US"/>
              <a:t>T C L			t(8;14)</a:t>
            </a:r>
            <a:endParaRPr/>
          </a:p>
          <a:p>
            <a:pPr indent="-277813" lvl="0" marL="623888" rtl="0" algn="l">
              <a:spcBef>
                <a:spcPts val="640"/>
              </a:spcBef>
              <a:spcAft>
                <a:spcPts val="0"/>
              </a:spcAft>
              <a:buSzPts val="3200"/>
              <a:buChar char="▪"/>
            </a:pPr>
            <a:r>
              <a:rPr lang="en-US"/>
              <a:t>Follicular		t(14;18), t(8;14)</a:t>
            </a:r>
            <a:endParaRPr/>
          </a:p>
          <a:p>
            <a:pPr indent="-277813" lvl="0" marL="623888" rtl="0" algn="l">
              <a:spcBef>
                <a:spcPts val="640"/>
              </a:spcBef>
              <a:spcAft>
                <a:spcPts val="0"/>
              </a:spcAft>
              <a:buSzPts val="3200"/>
              <a:buChar char="▪"/>
            </a:pPr>
            <a:r>
              <a:rPr lang="en-US"/>
              <a:t>M C L			t(11;14)</a:t>
            </a:r>
            <a:endParaRPr/>
          </a:p>
          <a:p>
            <a:pPr indent="-277813" lvl="0" marL="623888" rtl="0" algn="l">
              <a:spcBef>
                <a:spcPts val="640"/>
              </a:spcBef>
              <a:spcAft>
                <a:spcPts val="0"/>
              </a:spcAft>
              <a:buSzPts val="3200"/>
              <a:buChar char="▪"/>
            </a:pPr>
            <a:r>
              <a:rPr lang="en-US"/>
              <a:t>M M			t(14q32)</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4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 Detection of Hematological Tumors</a:t>
            </a:r>
            <a:endParaRPr/>
          </a:p>
        </p:txBody>
      </p:sp>
      <p:sp>
        <p:nvSpPr>
          <p:cNvPr id="475" name="Google Shape;475;p46"/>
          <p:cNvSpPr txBox="1"/>
          <p:nvPr>
            <p:ph idx="1" type="body"/>
          </p:nvPr>
        </p:nvSpPr>
        <p:spPr>
          <a:xfrm>
            <a:off x="457200" y="1195349"/>
            <a:ext cx="4114800" cy="39862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Translocations and other abnormalities in chromosome structure and number are detected by F I S H</a:t>
            </a:r>
            <a:endParaRPr/>
          </a:p>
          <a:p>
            <a:pPr indent="-74612" lvl="0" marL="623888" rtl="0" algn="l">
              <a:spcBef>
                <a:spcPts val="640"/>
              </a:spcBef>
              <a:spcAft>
                <a:spcPts val="0"/>
              </a:spcAft>
              <a:buSzPts val="3200"/>
              <a:buNone/>
            </a:pPr>
            <a:r>
              <a:t/>
            </a:r>
            <a:endParaRPr/>
          </a:p>
        </p:txBody>
      </p:sp>
      <p:pic>
        <p:nvPicPr>
          <p:cNvPr descr="Two probes are complementary to sequences flanking the chromosome 14 breakpoint. Without translocation, the probes will appear next to one another in the nucleus. Translocation will move one probe to chromosome 14, leaving the other on chromosome 8." id="476" name="Google Shape;476;p46"/>
          <p:cNvPicPr preferRelativeResize="0"/>
          <p:nvPr>
            <p:ph idx="2" type="body"/>
          </p:nvPr>
        </p:nvPicPr>
        <p:blipFill rotWithShape="1">
          <a:blip r:embed="rId3">
            <a:alphaModFix/>
          </a:blip>
          <a:srcRect b="0" l="0" r="0" t="0"/>
          <a:stretch/>
        </p:blipFill>
        <p:spPr>
          <a:xfrm>
            <a:off x="4800599" y="1371600"/>
            <a:ext cx="4055301" cy="3898900"/>
          </a:xfrm>
          <a:prstGeom prst="rect">
            <a:avLst/>
          </a:prstGeom>
          <a:noFill/>
          <a:ln>
            <a:noFill/>
          </a:ln>
        </p:spPr>
      </p:pic>
      <p:sp>
        <p:nvSpPr>
          <p:cNvPr id="477" name="Google Shape;477;p46"/>
          <p:cNvSpPr txBox="1"/>
          <p:nvPr>
            <p:ph idx="3" type="body"/>
          </p:nvPr>
        </p:nvSpPr>
        <p:spPr>
          <a:xfrm>
            <a:off x="457200" y="5410200"/>
            <a:ext cx="8229600" cy="914400"/>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2800"/>
              <a:buNone/>
            </a:pPr>
            <a:r>
              <a:rPr lang="en-US" sz="2800"/>
              <a:t>Translocation detection using F I S H breakaway probe</a:t>
            </a:r>
            <a:endParaRPr sz="28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47"/>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Translocations Are Detected With Higher Sensitivity Using P C R</a:t>
            </a:r>
            <a:endParaRPr/>
          </a:p>
        </p:txBody>
      </p:sp>
      <p:sp>
        <p:nvSpPr>
          <p:cNvPr id="484" name="Google Shape;484;p4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 C R or q P C R may be used to quantify tumor load during patient monitoring</a:t>
            </a:r>
            <a:endParaRPr/>
          </a:p>
          <a:p>
            <a:pPr indent="-277813" lvl="0" marL="623888" rtl="0" algn="l">
              <a:spcBef>
                <a:spcPts val="640"/>
              </a:spcBef>
              <a:spcAft>
                <a:spcPts val="0"/>
              </a:spcAft>
              <a:buSzPts val="3200"/>
              <a:buChar char="▪"/>
            </a:pPr>
            <a:r>
              <a:rPr lang="en-US"/>
              <a:t>F I S H is recommended for initial diagnosis; P C R is better for monitoring</a:t>
            </a:r>
            <a:endParaRPr/>
          </a:p>
          <a:p>
            <a:pPr indent="-290513" lvl="1" marL="914400" rtl="0" algn="l">
              <a:spcBef>
                <a:spcPts val="560"/>
              </a:spcBef>
              <a:spcAft>
                <a:spcPts val="0"/>
              </a:spcAft>
              <a:buSzPts val="2800"/>
              <a:buChar char="•"/>
            </a:pPr>
            <a:r>
              <a:rPr lang="en-US"/>
              <a:t>P C R may not detect all translocation breakpoints</a:t>
            </a:r>
            <a:endParaRPr/>
          </a:p>
          <a:p>
            <a:pPr indent="-290513" lvl="1" marL="914400" rtl="0" algn="l">
              <a:spcBef>
                <a:spcPts val="560"/>
              </a:spcBef>
              <a:spcAft>
                <a:spcPts val="0"/>
              </a:spcAft>
              <a:buSzPts val="2800"/>
              <a:buChar char="•"/>
            </a:pPr>
            <a:r>
              <a:rPr lang="en-US"/>
              <a:t>F I S H and karyotyping assess large D N A regions, including all breakpoints</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9" name="Shape 489"/>
        <p:cNvGrpSpPr/>
        <p:nvPr/>
      </p:nvGrpSpPr>
      <p:grpSpPr>
        <a:xfrm>
          <a:off x="0" y="0"/>
          <a:ext cx="0" cy="0"/>
          <a:chOff x="0" y="0"/>
          <a:chExt cx="0" cy="0"/>
        </a:xfrm>
      </p:grpSpPr>
      <p:sp>
        <p:nvSpPr>
          <p:cNvPr id="490" name="Google Shape;490;p4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Quantification by q P C R (TaqMan®)</a:t>
            </a:r>
            <a:endParaRPr/>
          </a:p>
        </p:txBody>
      </p:sp>
      <p:pic>
        <p:nvPicPr>
          <p:cNvPr descr="The illustration represents DNA isolated from each mixture of cells analyzed by q P C R with a TaqMan probe." id="491" name="Google Shape;491;p48"/>
          <p:cNvPicPr preferRelativeResize="0"/>
          <p:nvPr>
            <p:ph idx="1" type="body"/>
          </p:nvPr>
        </p:nvPicPr>
        <p:blipFill rotWithShape="1">
          <a:blip r:embed="rId3">
            <a:alphaModFix/>
          </a:blip>
          <a:srcRect b="0" l="0" r="0" t="0"/>
          <a:stretch/>
        </p:blipFill>
        <p:spPr>
          <a:xfrm>
            <a:off x="375530" y="2133600"/>
            <a:ext cx="4150750" cy="2870199"/>
          </a:xfrm>
          <a:prstGeom prst="rect">
            <a:avLst/>
          </a:prstGeom>
          <a:noFill/>
          <a:ln>
            <a:noFill/>
          </a:ln>
        </p:spPr>
      </p:pic>
      <p:sp>
        <p:nvSpPr>
          <p:cNvPr id="492" name="Google Shape;492;p48"/>
          <p:cNvSpPr txBox="1"/>
          <p:nvPr>
            <p:ph idx="2" type="body"/>
          </p:nvPr>
        </p:nvSpPr>
        <p:spPr>
          <a:xfrm>
            <a:off x="4572000" y="1195349"/>
            <a:ext cx="4419600" cy="4976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For q P C R, use a standard curve of tumor cells diluted into normal cells</a:t>
            </a:r>
            <a:endParaRPr/>
          </a:p>
          <a:p>
            <a:pPr indent="-277813" lvl="0" marL="623888" rtl="0" algn="l">
              <a:spcBef>
                <a:spcPts val="640"/>
              </a:spcBef>
              <a:spcAft>
                <a:spcPts val="0"/>
              </a:spcAft>
              <a:buSzPts val="3200"/>
              <a:buChar char="▪"/>
            </a:pPr>
            <a:r>
              <a:rPr lang="en-US"/>
              <a:t>For R T-q P C R, use a standard curve of transcripts of known copy numbers diluted into normal R N A</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49"/>
          <p:cNvSpPr txBox="1"/>
          <p:nvPr>
            <p:ph type="title"/>
          </p:nvPr>
        </p:nvSpPr>
        <p:spPr>
          <a:xfrm>
            <a:off x="756356" y="17176"/>
            <a:ext cx="8387644" cy="10341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3400"/>
              <a:t>Translocations Used in Diagnosis and Monitoring of Hematological Tumors: t(14;18)</a:t>
            </a:r>
            <a:endParaRPr/>
          </a:p>
        </p:txBody>
      </p:sp>
      <p:sp>
        <p:nvSpPr>
          <p:cNvPr id="499" name="Google Shape;499;p49"/>
          <p:cNvSpPr txBox="1"/>
          <p:nvPr>
            <p:ph idx="1" type="body"/>
          </p:nvPr>
        </p:nvSpPr>
        <p:spPr>
          <a:xfrm>
            <a:off x="457200" y="1187729"/>
            <a:ext cx="8229600" cy="4672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t(14;18), a reciprocal translocation between the long arms of chromosomes 14;18, is found in 90% of follicular lymphoma cases and 20%–30% of large-cell lymphomas</a:t>
            </a:r>
            <a:endParaRPr/>
          </a:p>
          <a:p>
            <a:pPr indent="-277813" lvl="0" marL="623888" rtl="0" algn="l">
              <a:spcBef>
                <a:spcPts val="640"/>
              </a:spcBef>
              <a:spcAft>
                <a:spcPts val="0"/>
              </a:spcAft>
              <a:buSzPts val="3200"/>
              <a:buChar char="▪"/>
            </a:pPr>
            <a:r>
              <a:rPr lang="en-US"/>
              <a:t>With translocation, the B-cell leukemia and lymphoma (</a:t>
            </a:r>
            <a:r>
              <a:rPr i="1" lang="en-US"/>
              <a:t>B C L2</a:t>
            </a:r>
            <a:r>
              <a:rPr lang="en-US"/>
              <a:t>) gene is moved from chromosome 18 to chromosome 14</a:t>
            </a:r>
            <a:endParaRPr/>
          </a:p>
          <a:p>
            <a:pPr indent="-277813" lvl="0" marL="623888" rtl="0" algn="l">
              <a:spcBef>
                <a:spcPts val="640"/>
              </a:spcBef>
              <a:spcAft>
                <a:spcPts val="0"/>
              </a:spcAft>
              <a:buSzPts val="3200"/>
              <a:buChar char="▪"/>
            </a:pPr>
            <a:r>
              <a:rPr i="1" lang="en-US"/>
              <a:t>B C L2</a:t>
            </a:r>
            <a:r>
              <a:rPr lang="en-US"/>
              <a:t> is dysregulated and overexpressed when moved to chromosome 14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Cancer Is Caused by Nonlethal Genetic Mutations Affecting Certain Genes</a:t>
            </a:r>
            <a:endParaRPr/>
          </a:p>
        </p:txBody>
      </p:sp>
      <p:sp>
        <p:nvSpPr>
          <p:cNvPr id="183" name="Google Shape;183;p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Oncogenes</a:t>
            </a:r>
            <a:r>
              <a:rPr lang="en-US"/>
              <a:t>, as proto-oncogenes, normally promote cell division or cell survival</a:t>
            </a:r>
            <a:endParaRPr/>
          </a:p>
          <a:p>
            <a:pPr indent="-290513" lvl="1" marL="914400" rtl="0" algn="l">
              <a:spcBef>
                <a:spcPts val="560"/>
              </a:spcBef>
              <a:spcAft>
                <a:spcPts val="0"/>
              </a:spcAft>
              <a:buSzPts val="2800"/>
              <a:buChar char="•"/>
            </a:pPr>
            <a:r>
              <a:rPr lang="en-US"/>
              <a:t>Oncogene mutations are usually a gain of function and dominant</a:t>
            </a:r>
            <a:endParaRPr/>
          </a:p>
          <a:p>
            <a:pPr indent="-277813" lvl="0" marL="623888" rtl="0" algn="l">
              <a:spcBef>
                <a:spcPts val="640"/>
              </a:spcBef>
              <a:spcAft>
                <a:spcPts val="0"/>
              </a:spcAft>
              <a:buSzPts val="3200"/>
              <a:buChar char="▪"/>
            </a:pPr>
            <a:r>
              <a:rPr lang="en-US">
                <a:solidFill>
                  <a:srgbClr val="FF0000"/>
                </a:solidFill>
              </a:rPr>
              <a:t>Tumor suppressors</a:t>
            </a:r>
            <a:r>
              <a:rPr lang="en-US"/>
              <a:t>—genes that normally arrest cell division</a:t>
            </a:r>
            <a:endParaRPr/>
          </a:p>
          <a:p>
            <a:pPr indent="-290513" lvl="1" marL="914400" rtl="0" algn="l">
              <a:spcBef>
                <a:spcPts val="560"/>
              </a:spcBef>
              <a:spcAft>
                <a:spcPts val="0"/>
              </a:spcAft>
              <a:buSzPts val="2800"/>
              <a:buChar char="•"/>
            </a:pPr>
            <a:r>
              <a:rPr lang="en-US"/>
              <a:t>Tumor-suppressor gene mutations are usually a loss of function and recessive</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4" name="Shape 504"/>
        <p:cNvGrpSpPr/>
        <p:nvPr/>
      </p:nvGrpSpPr>
      <p:grpSpPr>
        <a:xfrm>
          <a:off x="0" y="0"/>
          <a:ext cx="0" cy="0"/>
          <a:chOff x="0" y="0"/>
          <a:chExt cx="0" cy="0"/>
        </a:xfrm>
      </p:grpSpPr>
      <p:sp>
        <p:nvSpPr>
          <p:cNvPr id="505" name="Google Shape;505;p5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 C R Detection of t(14;18)</a:t>
            </a:r>
            <a:endParaRPr/>
          </a:p>
        </p:txBody>
      </p:sp>
      <p:sp>
        <p:nvSpPr>
          <p:cNvPr id="506" name="Google Shape;506;p50"/>
          <p:cNvSpPr txBox="1"/>
          <p:nvPr>
            <p:ph idx="1" type="body"/>
          </p:nvPr>
        </p:nvSpPr>
        <p:spPr>
          <a:xfrm>
            <a:off x="457200" y="1195349"/>
            <a:ext cx="4114800" cy="50530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The forward primer hybridizes to chromosome 18, and the reverse primer hybridizes to chromosome 14</a:t>
            </a:r>
            <a:endParaRPr/>
          </a:p>
          <a:p>
            <a:pPr indent="0" lvl="0" marL="346075" rtl="0" algn="l">
              <a:spcBef>
                <a:spcPts val="640"/>
              </a:spcBef>
              <a:spcAft>
                <a:spcPts val="0"/>
              </a:spcAft>
              <a:buSzPts val="3200"/>
              <a:buNone/>
            </a:pPr>
            <a:r>
              <a:rPr lang="en-US"/>
              <a:t>The translocation is indicated by the presence of a P C R (or q P C R) product</a:t>
            </a:r>
            <a:endParaRPr/>
          </a:p>
        </p:txBody>
      </p:sp>
      <p:pic>
        <p:nvPicPr>
          <p:cNvPr descr="Several primers are used for detection of the translocated chromosome (top). A P C R product will be generated only from the t(14;18) translocated chromosome (bottom)." id="507" name="Google Shape;507;p50"/>
          <p:cNvPicPr preferRelativeResize="0"/>
          <p:nvPr>
            <p:ph idx="2" type="body"/>
          </p:nvPr>
        </p:nvPicPr>
        <p:blipFill rotWithShape="1">
          <a:blip r:embed="rId3">
            <a:alphaModFix/>
          </a:blip>
          <a:srcRect b="0" l="0" r="0" t="0"/>
          <a:stretch/>
        </p:blipFill>
        <p:spPr>
          <a:xfrm>
            <a:off x="4724400" y="1981200"/>
            <a:ext cx="4226275" cy="2819400"/>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51"/>
          <p:cNvSpPr txBox="1"/>
          <p:nvPr>
            <p:ph type="title"/>
          </p:nvPr>
        </p:nvSpPr>
        <p:spPr>
          <a:xfrm>
            <a:off x="756356" y="15271"/>
            <a:ext cx="8235244" cy="9787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3200"/>
              <a:t>Translocations Used in Diagnosis and Monitoring of Hematological Tumors: t(9;22)</a:t>
            </a:r>
            <a:endParaRPr/>
          </a:p>
        </p:txBody>
      </p:sp>
      <p:sp>
        <p:nvSpPr>
          <p:cNvPr id="514" name="Google Shape;514;p51"/>
          <p:cNvSpPr txBox="1"/>
          <p:nvPr>
            <p:ph idx="1" type="body"/>
          </p:nvPr>
        </p:nvSpPr>
        <p:spPr>
          <a:xfrm>
            <a:off x="457200" y="1164869"/>
            <a:ext cx="8458200" cy="4291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t(9;22), a reciprocal translocation between the long arms of chromosomes 9;22, is found in </a:t>
            </a:r>
            <a:r>
              <a:rPr lang="en-US">
                <a:solidFill>
                  <a:srgbClr val="FF0000"/>
                </a:solidFill>
              </a:rPr>
              <a:t>chronic myelogenous leukemia </a:t>
            </a:r>
            <a:r>
              <a:rPr lang="en-US"/>
              <a:t>and </a:t>
            </a:r>
            <a:r>
              <a:rPr lang="en-US">
                <a:solidFill>
                  <a:srgbClr val="FF0000"/>
                </a:solidFill>
              </a:rPr>
              <a:t>acute lymphoblastic leukemia</a:t>
            </a:r>
            <a:endParaRPr/>
          </a:p>
          <a:p>
            <a:pPr indent="-277813" lvl="0" marL="623888" rtl="0" algn="l">
              <a:spcBef>
                <a:spcPts val="640"/>
              </a:spcBef>
              <a:spcAft>
                <a:spcPts val="0"/>
              </a:spcAft>
              <a:buSzPts val="3200"/>
              <a:buChar char="▪"/>
            </a:pPr>
            <a:r>
              <a:rPr lang="en-US"/>
              <a:t>This translocation forms a chimeric gene between the breakpoint cluster region (</a:t>
            </a:r>
            <a:r>
              <a:rPr i="1" lang="en-US">
                <a:solidFill>
                  <a:srgbClr val="FF0000"/>
                </a:solidFill>
              </a:rPr>
              <a:t>B C R</a:t>
            </a:r>
            <a:r>
              <a:rPr lang="en-US"/>
              <a:t>) gene on chromosome 22 and the Abelson leukemia virus (</a:t>
            </a:r>
            <a:r>
              <a:rPr i="1" lang="en-US">
                <a:solidFill>
                  <a:srgbClr val="FF0000"/>
                </a:solidFill>
              </a:rPr>
              <a:t>A B L</a:t>
            </a:r>
            <a:r>
              <a:rPr lang="en-US"/>
              <a:t>) gene on chromosome 9</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52"/>
          <p:cNvSpPr txBox="1"/>
          <p:nvPr>
            <p:ph type="title"/>
          </p:nvPr>
        </p:nvSpPr>
        <p:spPr>
          <a:xfrm>
            <a:off x="756356" y="38100"/>
            <a:ext cx="8235244" cy="923330"/>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3000"/>
              <a:t>Translocations Used in Diagnosis and Monitoring of Hematological Tumors: t(9;22) (continued_1)</a:t>
            </a:r>
            <a:endParaRPr/>
          </a:p>
        </p:txBody>
      </p:sp>
      <p:sp>
        <p:nvSpPr>
          <p:cNvPr id="521" name="Google Shape;521;p52"/>
          <p:cNvSpPr txBox="1"/>
          <p:nvPr>
            <p:ph idx="1" type="body"/>
          </p:nvPr>
        </p:nvSpPr>
        <p:spPr>
          <a:xfrm>
            <a:off x="457200" y="1176299"/>
            <a:ext cx="8229600" cy="3224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translocated chromosome is the </a:t>
            </a:r>
            <a:r>
              <a:rPr lang="en-US">
                <a:solidFill>
                  <a:srgbClr val="FF0000"/>
                </a:solidFill>
              </a:rPr>
              <a:t>Philadelphia chromosome</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53"/>
          <p:cNvSpPr txBox="1"/>
          <p:nvPr>
            <p:ph type="title"/>
          </p:nvPr>
        </p:nvSpPr>
        <p:spPr>
          <a:xfrm>
            <a:off x="756356" y="42939"/>
            <a:ext cx="8235244" cy="923330"/>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3000"/>
              <a:t>Translocations Used in Diagnosis and Monitoring of Hematological Tumors: t(9;22) (continued_2)</a:t>
            </a:r>
            <a:endParaRPr/>
          </a:p>
        </p:txBody>
      </p:sp>
      <p:sp>
        <p:nvSpPr>
          <p:cNvPr id="528" name="Google Shape;528;p53"/>
          <p:cNvSpPr txBox="1"/>
          <p:nvPr>
            <p:ph idx="1" type="body"/>
          </p:nvPr>
        </p:nvSpPr>
        <p:spPr>
          <a:xfrm>
            <a:off x="457200" y="1168679"/>
            <a:ext cx="8229600" cy="17002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The chimeric gene,</a:t>
            </a:r>
            <a:r>
              <a:rPr i="1" lang="en-US"/>
              <a:t> </a:t>
            </a:r>
            <a:r>
              <a:rPr i="1" lang="en-US">
                <a:solidFill>
                  <a:srgbClr val="FF0000"/>
                </a:solidFill>
              </a:rPr>
              <a:t>B C R-A B L</a:t>
            </a:r>
            <a:r>
              <a:rPr lang="en-US"/>
              <a:t>, produces an abnormal protein that drives the tumor cell phenotype</a:t>
            </a:r>
            <a:endParaRPr/>
          </a:p>
        </p:txBody>
      </p:sp>
      <p:pic>
        <p:nvPicPr>
          <p:cNvPr descr="An example of t(9;22) translocation beginning with breakage of chromosomes 9 and 22." id="529" name="Google Shape;529;p53"/>
          <p:cNvPicPr preferRelativeResize="0"/>
          <p:nvPr>
            <p:ph idx="2" type="body"/>
          </p:nvPr>
        </p:nvPicPr>
        <p:blipFill rotWithShape="1">
          <a:blip r:embed="rId3">
            <a:alphaModFix/>
          </a:blip>
          <a:srcRect b="0" l="0" r="0" t="0"/>
          <a:stretch/>
        </p:blipFill>
        <p:spPr>
          <a:xfrm>
            <a:off x="1600200" y="3200400"/>
            <a:ext cx="6403978" cy="2587466"/>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4" name="Shape 534"/>
        <p:cNvGrpSpPr/>
        <p:nvPr/>
      </p:nvGrpSpPr>
      <p:grpSpPr>
        <a:xfrm>
          <a:off x="0" y="0"/>
          <a:ext cx="0" cy="0"/>
          <a:chOff x="0" y="0"/>
          <a:chExt cx="0" cy="0"/>
        </a:xfrm>
      </p:grpSpPr>
      <p:sp>
        <p:nvSpPr>
          <p:cNvPr id="535" name="Google Shape;535;p54"/>
          <p:cNvSpPr txBox="1"/>
          <p:nvPr>
            <p:ph type="title"/>
          </p:nvPr>
        </p:nvSpPr>
        <p:spPr>
          <a:xfrm>
            <a:off x="756356" y="89727"/>
            <a:ext cx="8235244" cy="867930"/>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2800"/>
              <a:t>Detection of Gene Mutations in Hematological Malignancies: Acute Myeloid Leukemia (A M L) Prognosis</a:t>
            </a:r>
            <a:endParaRPr/>
          </a:p>
        </p:txBody>
      </p:sp>
      <p:sp>
        <p:nvSpPr>
          <p:cNvPr id="536" name="Google Shape;536;p54"/>
          <p:cNvSpPr txBox="1"/>
          <p:nvPr>
            <p:ph idx="1" type="body"/>
          </p:nvPr>
        </p:nvSpPr>
        <p:spPr>
          <a:xfrm>
            <a:off x="457200" y="1184910"/>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F M S-related tyrosine kinase 3 (</a:t>
            </a:r>
            <a:r>
              <a:rPr i="1" lang="en-US"/>
              <a:t>F L T3</a:t>
            </a:r>
            <a:r>
              <a:rPr lang="en-US"/>
              <a:t>) </a:t>
            </a:r>
            <a:endParaRPr/>
          </a:p>
          <a:p>
            <a:pPr indent="-290513" lvl="1" marL="914400" rtl="0" algn="l">
              <a:spcBef>
                <a:spcPts val="560"/>
              </a:spcBef>
              <a:spcAft>
                <a:spcPts val="0"/>
              </a:spcAft>
              <a:buSzPts val="2800"/>
              <a:buChar char="•"/>
            </a:pPr>
            <a:r>
              <a:rPr lang="en-US"/>
              <a:t>Internal tandem duplications (I T D’s) close to the transmembrane domain </a:t>
            </a:r>
            <a:endParaRPr/>
          </a:p>
          <a:p>
            <a:pPr indent="-290513" lvl="1" marL="914400" rtl="0" algn="l">
              <a:spcBef>
                <a:spcPts val="560"/>
              </a:spcBef>
              <a:spcAft>
                <a:spcPts val="0"/>
              </a:spcAft>
              <a:buSzPts val="2800"/>
              <a:buChar char="•"/>
            </a:pPr>
            <a:r>
              <a:rPr lang="en-US"/>
              <a:t>Point mutations affecting an aspartic acid residue in the kinase domain (D835 mutations)</a:t>
            </a:r>
            <a:endParaRPr/>
          </a:p>
          <a:p>
            <a:pPr indent="-277813" lvl="0" marL="623888" rtl="0" algn="l">
              <a:spcBef>
                <a:spcPts val="640"/>
              </a:spcBef>
              <a:spcAft>
                <a:spcPts val="0"/>
              </a:spcAft>
              <a:buSzPts val="3200"/>
              <a:buChar char="▪"/>
            </a:pPr>
            <a:r>
              <a:rPr lang="en-US"/>
              <a:t>Nucleophosmin (</a:t>
            </a:r>
            <a:r>
              <a:rPr i="1" lang="en-US"/>
              <a:t>N P M1</a:t>
            </a:r>
            <a:r>
              <a:rPr lang="en-US"/>
              <a:t>)</a:t>
            </a:r>
            <a:endParaRPr/>
          </a:p>
          <a:p>
            <a:pPr indent="-277813" lvl="0" marL="623888" rtl="0" algn="l">
              <a:spcBef>
                <a:spcPts val="640"/>
              </a:spcBef>
              <a:spcAft>
                <a:spcPts val="0"/>
              </a:spcAft>
              <a:buSzPts val="3200"/>
              <a:buChar char="▪"/>
            </a:pPr>
            <a:r>
              <a:rPr lang="en-US"/>
              <a:t>C A A T-binding protein (</a:t>
            </a:r>
            <a:r>
              <a:rPr i="1" lang="en-US"/>
              <a:t>C E B P A</a:t>
            </a:r>
            <a:r>
              <a:rPr lang="en-US"/>
              <a:t>)</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55"/>
          <p:cNvSpPr txBox="1"/>
          <p:nvPr>
            <p:ph type="title"/>
          </p:nvPr>
        </p:nvSpPr>
        <p:spPr>
          <a:xfrm>
            <a:off x="756356" y="87630"/>
            <a:ext cx="8235244" cy="867930"/>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2800"/>
              <a:t>Detection of Gene Mutations in Hematological Malignancies: Myeloproliferative Disorders</a:t>
            </a:r>
            <a:endParaRPr/>
          </a:p>
        </p:txBody>
      </p:sp>
      <p:sp>
        <p:nvSpPr>
          <p:cNvPr id="543" name="Google Shape;543;p55"/>
          <p:cNvSpPr txBox="1"/>
          <p:nvPr>
            <p:ph idx="1" type="body"/>
          </p:nvPr>
        </p:nvSpPr>
        <p:spPr>
          <a:xfrm>
            <a:off x="457200" y="1185227"/>
            <a:ext cx="80010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Janus kinase 2 (</a:t>
            </a:r>
            <a:r>
              <a:rPr i="1" lang="en-US"/>
              <a:t>J A K2</a:t>
            </a:r>
            <a:r>
              <a:rPr lang="en-US"/>
              <a:t>) gene codes for a kinase enzyme and activates the Signal Transducer and Activator of Transcription (</a:t>
            </a:r>
            <a:r>
              <a:rPr i="1" lang="en-US"/>
              <a:t>S T A T</a:t>
            </a:r>
            <a:r>
              <a:rPr lang="en-US"/>
              <a:t>) pathway</a:t>
            </a:r>
            <a:endParaRPr/>
          </a:p>
          <a:p>
            <a:pPr indent="-290513" lvl="1" marL="914400" rtl="0" algn="l">
              <a:spcBef>
                <a:spcPts val="560"/>
              </a:spcBef>
              <a:spcAft>
                <a:spcPts val="0"/>
              </a:spcAft>
              <a:buSzPts val="2800"/>
              <a:buChar char="•"/>
            </a:pPr>
            <a:r>
              <a:rPr lang="en-US"/>
              <a:t>Dominant mutation at position 617of the J a k2 protein (V617F)</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p56"/>
          <p:cNvSpPr txBox="1"/>
          <p:nvPr>
            <p:ph type="title"/>
          </p:nvPr>
        </p:nvSpPr>
        <p:spPr>
          <a:xfrm>
            <a:off x="756356" y="76200"/>
            <a:ext cx="8235244" cy="867930"/>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2800"/>
              <a:t>Detection of Gene Mutations in Hematological Malignancies: Myeloproliferative Disorders (continued)</a:t>
            </a:r>
            <a:endParaRPr/>
          </a:p>
        </p:txBody>
      </p:sp>
      <p:sp>
        <p:nvSpPr>
          <p:cNvPr id="550" name="Google Shape;550;p56"/>
          <p:cNvSpPr txBox="1"/>
          <p:nvPr>
            <p:ph idx="1" type="body"/>
          </p:nvPr>
        </p:nvSpPr>
        <p:spPr>
          <a:xfrm>
            <a:off x="457200" y="1173797"/>
            <a:ext cx="85344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 high proportion of patients with polycythemia vera, essential thrombocythemia, or idiopathic myelopfibrosis carry</a:t>
            </a:r>
            <a:r>
              <a:rPr i="1" lang="en-US"/>
              <a:t> J A K2 </a:t>
            </a:r>
            <a:r>
              <a:rPr lang="en-US"/>
              <a:t>mutations	</a:t>
            </a:r>
            <a:endParaRPr/>
          </a:p>
          <a:p>
            <a:pPr indent="-290513" lvl="1" marL="914400" rtl="0" algn="l">
              <a:spcBef>
                <a:spcPts val="560"/>
              </a:spcBef>
              <a:spcAft>
                <a:spcPts val="0"/>
              </a:spcAft>
              <a:buSzPts val="2800"/>
              <a:buChar char="•"/>
            </a:pPr>
            <a:r>
              <a:rPr lang="en-US"/>
              <a:t>Four mutations in exon 12: F537-K539delinsL, K539L, H538QK539L, N542E543del</a:t>
            </a:r>
            <a:endParaRPr/>
          </a:p>
          <a:p>
            <a:pPr indent="-277813" lvl="0" marL="623888" rtl="0" algn="l">
              <a:spcBef>
                <a:spcPts val="640"/>
              </a:spcBef>
              <a:spcAft>
                <a:spcPts val="0"/>
              </a:spcAft>
              <a:buSzPts val="3200"/>
              <a:buChar char="▪"/>
            </a:pPr>
            <a:r>
              <a:rPr lang="en-US"/>
              <a:t>Myeloproliferative leukemia (</a:t>
            </a:r>
            <a:r>
              <a:rPr i="1" lang="en-US"/>
              <a:t>M P L</a:t>
            </a:r>
            <a:r>
              <a:rPr lang="en-US"/>
              <a:t>) mutations are found in thrombocythemia</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57"/>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The Catalogue of Clinically Important Mutations Has Expanded</a:t>
            </a:r>
            <a:endParaRPr/>
          </a:p>
        </p:txBody>
      </p:sp>
      <p:sp>
        <p:nvSpPr>
          <p:cNvPr id="557" name="Google Shape;557;p57"/>
          <p:cNvSpPr txBox="1"/>
          <p:nvPr>
            <p:ph idx="1" type="body"/>
          </p:nvPr>
        </p:nvSpPr>
        <p:spPr>
          <a:xfrm>
            <a:off x="457200" y="1195349"/>
            <a:ext cx="8229600" cy="709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For example, acute myelogenous leukemia</a:t>
            </a:r>
            <a:endParaRPr/>
          </a:p>
        </p:txBody>
      </p:sp>
      <p:graphicFrame>
        <p:nvGraphicFramePr>
          <p:cNvPr id="558" name="Google Shape;558;p57"/>
          <p:cNvGraphicFramePr/>
          <p:nvPr/>
        </p:nvGraphicFramePr>
        <p:xfrm>
          <a:off x="1714500" y="2133600"/>
          <a:ext cx="3000000" cy="3000000"/>
        </p:xfrm>
        <a:graphic>
          <a:graphicData uri="http://schemas.openxmlformats.org/drawingml/2006/table">
            <a:tbl>
              <a:tblPr bandRow="1" firstRow="1">
                <a:noFill/>
                <a:tableStyleId>{771E7D5F-BE6B-4F33-B922-5715CEE2F0B7}</a:tableStyleId>
              </a:tblPr>
              <a:tblGrid>
                <a:gridCol w="2019300"/>
                <a:gridCol w="2019300"/>
                <a:gridCol w="2019300"/>
              </a:tblGrid>
              <a:tr h="45720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F L T3</a:t>
                      </a:r>
                      <a:endParaRPr b="0" sz="2200">
                        <a:solidFill>
                          <a:schemeClr val="dk1"/>
                        </a:solidFill>
                      </a:endParaRPr>
                    </a:p>
                  </a:txBody>
                  <a:tcPr marT="45725" marB="45725" marR="91450" marL="91450"/>
                </a:tc>
                <a:tc>
                  <a:txBody>
                    <a:bodyPr/>
                    <a:lstStyle/>
                    <a:p>
                      <a:pPr indent="0" lvl="0" marL="0" marR="0" rtl="0" algn="l">
                        <a:spcBef>
                          <a:spcPts val="0"/>
                        </a:spcBef>
                        <a:spcAft>
                          <a:spcPts val="0"/>
                        </a:spcAft>
                        <a:buNone/>
                      </a:pPr>
                      <a:r>
                        <a:rPr b="0" i="1" lang="en-US" sz="2200">
                          <a:solidFill>
                            <a:schemeClr val="dk1"/>
                          </a:solidFill>
                        </a:rPr>
                        <a:t>B R A F</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rPr>
                        <a:t>K R A S</a:t>
                      </a:r>
                      <a:endParaRPr b="0" i="1" sz="2200">
                        <a:solidFill>
                          <a:schemeClr val="dk1"/>
                        </a:solidFill>
                        <a:latin typeface="Calibri"/>
                        <a:ea typeface="Calibri"/>
                        <a:cs typeface="Calibri"/>
                        <a:sym typeface="Calibri"/>
                      </a:endParaRPr>
                    </a:p>
                  </a:txBody>
                  <a:tcPr marT="45725" marB="45725" marR="91450" marL="91450"/>
                </a:tc>
              </a:tr>
              <a:tr h="37085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N P M1	</a:t>
                      </a:r>
                      <a:endParaRPr b="0" sz="2200">
                        <a:solidFill>
                          <a:schemeClr val="dk1"/>
                        </a:solidFill>
                      </a:endParaRPr>
                    </a:p>
                  </a:txBody>
                  <a:tcPr marT="45725" marB="45725" marR="91450" marL="91450"/>
                </a:tc>
                <a:tc>
                  <a:txBody>
                    <a:bodyPr/>
                    <a:lstStyle/>
                    <a:p>
                      <a:pPr indent="0" lvl="0" marL="0" marR="0" rtl="0" algn="l">
                        <a:spcBef>
                          <a:spcPts val="0"/>
                        </a:spcBef>
                        <a:spcAft>
                          <a:spcPts val="0"/>
                        </a:spcAft>
                        <a:buNone/>
                      </a:pPr>
                      <a:r>
                        <a:rPr b="0" i="1" lang="en-US" sz="2200">
                          <a:solidFill>
                            <a:schemeClr val="dk1"/>
                          </a:solidFill>
                        </a:rPr>
                        <a:t>C E B P A	</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rPr>
                        <a:t>H R A S</a:t>
                      </a:r>
                      <a:endParaRPr b="0" sz="2200">
                        <a:solidFill>
                          <a:schemeClr val="dk1"/>
                        </a:solidFill>
                      </a:endParaRPr>
                    </a:p>
                  </a:txBody>
                  <a:tcPr marT="45725" marB="45725" marR="91450" marL="91450"/>
                </a:tc>
              </a:tr>
              <a:tr h="37085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C-K I T	</a:t>
                      </a:r>
                      <a:endParaRPr b="0" sz="2200">
                        <a:solidFill>
                          <a:schemeClr val="dk1"/>
                        </a:solidFill>
                      </a:endParaRPr>
                    </a:p>
                  </a:txBody>
                  <a:tcPr marT="45725" marB="45725" marR="91450" marL="91450"/>
                </a:tc>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E T V6</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latin typeface="Calibri"/>
                          <a:ea typeface="Calibri"/>
                          <a:cs typeface="Calibri"/>
                          <a:sym typeface="Calibri"/>
                        </a:rPr>
                        <a:t>M L L</a:t>
                      </a:r>
                      <a:endParaRPr b="0" sz="2200">
                        <a:solidFill>
                          <a:schemeClr val="dk1"/>
                        </a:solidFill>
                      </a:endParaRPr>
                    </a:p>
                  </a:txBody>
                  <a:tcPr marT="45725" marB="45725" marR="91450" marL="91450"/>
                </a:tc>
              </a:tr>
              <a:tr h="37085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D N M T3A</a:t>
                      </a:r>
                      <a:endParaRPr b="0" sz="2200">
                        <a:solidFill>
                          <a:schemeClr val="dk1"/>
                        </a:solidFill>
                      </a:endParaRPr>
                    </a:p>
                  </a:txBody>
                  <a:tcPr marT="45725" marB="45725" marR="91450" marL="91450"/>
                </a:tc>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I D H</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latin typeface="Calibri"/>
                          <a:ea typeface="Calibri"/>
                          <a:cs typeface="Calibri"/>
                          <a:sym typeface="Calibri"/>
                        </a:rPr>
                        <a:t>N R A S</a:t>
                      </a:r>
                      <a:endParaRPr b="0" sz="2200">
                        <a:solidFill>
                          <a:schemeClr val="dk1"/>
                        </a:solidFill>
                      </a:endParaRPr>
                    </a:p>
                  </a:txBody>
                  <a:tcPr marT="45725" marB="45725" marR="91450" marL="91450"/>
                </a:tc>
              </a:tr>
              <a:tr h="37085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A S X L1	</a:t>
                      </a:r>
                      <a:endParaRPr b="0" sz="2200">
                        <a:solidFill>
                          <a:schemeClr val="dk1"/>
                        </a:solidFill>
                      </a:endParaRPr>
                    </a:p>
                  </a:txBody>
                  <a:tcPr marT="45725" marB="45725" marR="91450" marL="91450"/>
                </a:tc>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P D G F R A</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latin typeface="Calibri"/>
                          <a:ea typeface="Calibri"/>
                          <a:cs typeface="Calibri"/>
                          <a:sym typeface="Calibri"/>
                        </a:rPr>
                        <a:t>T P53</a:t>
                      </a:r>
                      <a:endParaRPr/>
                    </a:p>
                  </a:txBody>
                  <a:tcPr marT="45725" marB="45725" marR="91450" marL="91450"/>
                </a:tc>
              </a:tr>
              <a:tr h="37085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W T1</a:t>
                      </a:r>
                      <a:endParaRPr b="0" sz="2200">
                        <a:solidFill>
                          <a:schemeClr val="dk1"/>
                        </a:solidFill>
                      </a:endParaRPr>
                    </a:p>
                  </a:txBody>
                  <a:tcPr marT="45725" marB="45725" marR="91450" marL="91450"/>
                </a:tc>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R U N X1	</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latin typeface="Calibri"/>
                          <a:ea typeface="Calibri"/>
                          <a:cs typeface="Calibri"/>
                          <a:sym typeface="Calibri"/>
                        </a:rPr>
                        <a:t>T E T2</a:t>
                      </a:r>
                      <a:endParaRPr b="0" sz="2200">
                        <a:solidFill>
                          <a:schemeClr val="dk1"/>
                        </a:solidFill>
                      </a:endParaRPr>
                    </a:p>
                  </a:txBody>
                  <a:tcPr marT="45725" marB="45725" marR="91450" marL="91450"/>
                </a:tc>
              </a:tr>
              <a:tr h="370850">
                <a:tc>
                  <a:txBody>
                    <a:bodyPr/>
                    <a:lstStyle/>
                    <a:p>
                      <a:pPr indent="0" lvl="0" marL="0" marR="0" rtl="0" algn="l">
                        <a:spcBef>
                          <a:spcPts val="0"/>
                        </a:spcBef>
                        <a:spcAft>
                          <a:spcPts val="0"/>
                        </a:spcAft>
                        <a:buNone/>
                      </a:pPr>
                      <a:r>
                        <a:rPr b="0" i="1" lang="en-US" sz="2200">
                          <a:solidFill>
                            <a:schemeClr val="dk1"/>
                          </a:solidFill>
                          <a:latin typeface="Calibri"/>
                          <a:ea typeface="Calibri"/>
                          <a:cs typeface="Calibri"/>
                          <a:sym typeface="Calibri"/>
                        </a:rPr>
                        <a:t>	</a:t>
                      </a:r>
                      <a:endParaRPr b="0" sz="2200">
                        <a:solidFill>
                          <a:schemeClr val="dk1"/>
                        </a:solidFil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rPr b="0" i="1" lang="en-US" sz="2200">
                          <a:solidFill>
                            <a:schemeClr val="dk1"/>
                          </a:solidFill>
                          <a:latin typeface="Calibri"/>
                          <a:ea typeface="Calibri"/>
                          <a:cs typeface="Calibri"/>
                          <a:sym typeface="Calibri"/>
                        </a:rPr>
                        <a:t>S E T B P1</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2200"/>
                        <a:buFont typeface="Calibri"/>
                        <a:buNone/>
                      </a:pPr>
                      <a:r>
                        <a:t/>
                      </a:r>
                      <a:endParaRPr b="0" sz="2200">
                        <a:solidFill>
                          <a:schemeClr val="dk1"/>
                        </a:solidFill>
                      </a:endParaRPr>
                    </a:p>
                  </a:txBody>
                  <a:tcPr marT="45725" marB="45725" marR="91450" marL="91450"/>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3" name="Shape 563"/>
        <p:cNvGrpSpPr/>
        <p:nvPr/>
      </p:nvGrpSpPr>
      <p:grpSpPr>
        <a:xfrm>
          <a:off x="0" y="0"/>
          <a:ext cx="0" cy="0"/>
          <a:chOff x="0" y="0"/>
          <a:chExt cx="0" cy="0"/>
        </a:xfrm>
      </p:grpSpPr>
      <p:sp>
        <p:nvSpPr>
          <p:cNvPr id="564" name="Google Shape;564;p5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Cancer Gene Panel Testing</a:t>
            </a:r>
            <a:endParaRPr/>
          </a:p>
        </p:txBody>
      </p:sp>
      <p:sp>
        <p:nvSpPr>
          <p:cNvPr id="565" name="Google Shape;565;p58"/>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Next-generation sequencing (M G S)</a:t>
            </a:r>
            <a:endParaRPr/>
          </a:p>
          <a:p>
            <a:pPr indent="-290513" lvl="1" marL="914400" rtl="0" algn="l">
              <a:spcBef>
                <a:spcPts val="560"/>
              </a:spcBef>
              <a:spcAft>
                <a:spcPts val="0"/>
              </a:spcAft>
              <a:buSzPts val="2800"/>
              <a:buChar char="•"/>
            </a:pPr>
            <a:r>
              <a:rPr lang="en-US"/>
              <a:t>Disease-specific panels</a:t>
            </a:r>
            <a:endParaRPr/>
          </a:p>
          <a:p>
            <a:pPr indent="-290513" lvl="1" marL="914400" rtl="0" algn="l">
              <a:spcBef>
                <a:spcPts val="560"/>
              </a:spcBef>
              <a:spcAft>
                <a:spcPts val="0"/>
              </a:spcAft>
              <a:buSzPts val="2800"/>
              <a:buChar char="•"/>
            </a:pPr>
            <a:r>
              <a:rPr lang="en-US"/>
              <a:t>Whole-exome sequencing</a:t>
            </a:r>
            <a:endParaRPr/>
          </a:p>
          <a:p>
            <a:pPr indent="-277813" lvl="0" marL="623888" rtl="0" algn="l">
              <a:spcBef>
                <a:spcPts val="640"/>
              </a:spcBef>
              <a:spcAft>
                <a:spcPts val="0"/>
              </a:spcAft>
              <a:buSzPts val="3200"/>
              <a:buChar char="▪"/>
            </a:pPr>
            <a:r>
              <a:rPr lang="en-US"/>
              <a:t>Arrays</a:t>
            </a:r>
            <a:endParaRPr/>
          </a:p>
          <a:p>
            <a:pPr indent="-290513" lvl="1" marL="914400" rtl="0" algn="l">
              <a:spcBef>
                <a:spcPts val="560"/>
              </a:spcBef>
              <a:spcAft>
                <a:spcPts val="0"/>
              </a:spcAft>
              <a:buSzPts val="2800"/>
              <a:buChar char="•"/>
            </a:pPr>
            <a:r>
              <a:rPr lang="en-US"/>
              <a:t>Comparative genomic hybridization (C G H) </a:t>
            </a:r>
            <a:endParaRPr/>
          </a:p>
          <a:p>
            <a:pPr indent="-290513" lvl="1" marL="914400" rtl="0" algn="l">
              <a:spcBef>
                <a:spcPts val="560"/>
              </a:spcBef>
              <a:spcAft>
                <a:spcPts val="0"/>
              </a:spcAft>
              <a:buSzPts val="2800"/>
              <a:buChar char="•"/>
            </a:pPr>
            <a:r>
              <a:rPr lang="en-US"/>
              <a:t>Gene expression</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0" name="Shape 570"/>
        <p:cNvGrpSpPr/>
        <p:nvPr/>
      </p:nvGrpSpPr>
      <p:grpSpPr>
        <a:xfrm>
          <a:off x="0" y="0"/>
          <a:ext cx="0" cy="0"/>
          <a:chOff x="0" y="0"/>
          <a:chExt cx="0" cy="0"/>
        </a:xfrm>
      </p:grpSpPr>
      <p:sp>
        <p:nvSpPr>
          <p:cNvPr id="571" name="Google Shape;571;p5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Multiple-Gene Panels</a:t>
            </a:r>
            <a:endParaRPr/>
          </a:p>
        </p:txBody>
      </p:sp>
      <p:sp>
        <p:nvSpPr>
          <p:cNvPr id="572" name="Google Shape;572;p59"/>
          <p:cNvSpPr txBox="1"/>
          <p:nvPr>
            <p:ph idx="1" type="body"/>
          </p:nvPr>
        </p:nvSpPr>
        <p:spPr>
          <a:xfrm>
            <a:off x="457200" y="1219200"/>
            <a:ext cx="8229600" cy="4068763"/>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solidFill>
                  <a:srgbClr val="FF0000"/>
                </a:solidFill>
              </a:rPr>
              <a:t>Hot spot</a:t>
            </a:r>
            <a:r>
              <a:rPr lang="en-US"/>
              <a:t>—frequently occurring known variants in different tumor types</a:t>
            </a:r>
            <a:endParaRPr/>
          </a:p>
          <a:p>
            <a:pPr indent="0" lvl="0" marL="346075" rtl="0" algn="l">
              <a:spcBef>
                <a:spcPts val="640"/>
              </a:spcBef>
              <a:spcAft>
                <a:spcPts val="0"/>
              </a:spcAft>
              <a:buSzPts val="3200"/>
              <a:buNone/>
            </a:pPr>
            <a:r>
              <a:rPr lang="en-US">
                <a:solidFill>
                  <a:srgbClr val="FF0000"/>
                </a:solidFill>
              </a:rPr>
              <a:t>Tumor specific</a:t>
            </a:r>
            <a:r>
              <a:rPr lang="en-US"/>
              <a:t>—profiles, hematology panels</a:t>
            </a:r>
            <a:endParaRPr/>
          </a:p>
          <a:p>
            <a:pPr indent="0" lvl="0" marL="346075" rtl="0" algn="l">
              <a:spcBef>
                <a:spcPts val="640"/>
              </a:spcBef>
              <a:spcAft>
                <a:spcPts val="0"/>
              </a:spcAft>
              <a:buSzPts val="3200"/>
              <a:buNone/>
            </a:pPr>
            <a:r>
              <a:rPr lang="en-US">
                <a:solidFill>
                  <a:srgbClr val="FF0000"/>
                </a:solidFill>
              </a:rPr>
              <a:t>Large gene panels</a:t>
            </a:r>
            <a:r>
              <a:rPr lang="en-US"/>
              <a:t>—500–1,700 genes</a:t>
            </a:r>
            <a:endParaRPr/>
          </a:p>
          <a:p>
            <a:pPr indent="0" lvl="0" marL="346075" rtl="0" algn="l">
              <a:spcBef>
                <a:spcPts val="640"/>
              </a:spcBef>
              <a:spcAft>
                <a:spcPts val="0"/>
              </a:spcAft>
              <a:buSzPts val="3200"/>
              <a:buNone/>
            </a:pPr>
            <a:r>
              <a:rPr lang="en-US"/>
              <a:t>Single-nucleotide polymorphism (S N P) detection by mass spectometry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Cancer Is Caused by Nonlethal Genetic Mutations</a:t>
            </a:r>
            <a:endParaRPr/>
          </a:p>
        </p:txBody>
      </p:sp>
      <p:pic>
        <p:nvPicPr>
          <p:cNvPr descr="Signals from extracellular stimuli, such as growth factors or hormones, are transmitted through the cell cytoplasm to the nucleus, resulting in cell proliferation or differentiation." id="190" name="Google Shape;190;p6"/>
          <p:cNvPicPr preferRelativeResize="0"/>
          <p:nvPr>
            <p:ph idx="1" type="body"/>
          </p:nvPr>
        </p:nvPicPr>
        <p:blipFill rotWithShape="1">
          <a:blip r:embed="rId3">
            <a:alphaModFix/>
          </a:blip>
          <a:srcRect b="0" l="0" r="0" t="0"/>
          <a:stretch/>
        </p:blipFill>
        <p:spPr>
          <a:xfrm>
            <a:off x="2514600" y="1371600"/>
            <a:ext cx="4073380" cy="4785802"/>
          </a:xfrm>
          <a:prstGeom prst="rect">
            <a:avLst/>
          </a:prstGeom>
          <a:noFill/>
          <a:ln>
            <a:noFill/>
          </a:ln>
        </p:spPr>
      </p:pic>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6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Molecular Oncology Testing: Complexities of Interpretation</a:t>
            </a:r>
            <a:endParaRPr/>
          </a:p>
        </p:txBody>
      </p:sp>
      <p:sp>
        <p:nvSpPr>
          <p:cNvPr id="579" name="Google Shape;579;p60"/>
          <p:cNvSpPr txBox="1"/>
          <p:nvPr>
            <p:ph idx="1" type="body"/>
          </p:nvPr>
        </p:nvSpPr>
        <p:spPr>
          <a:xfrm>
            <a:off x="457200" y="1195349"/>
            <a:ext cx="8458200" cy="4443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Tumor heterogeneity</a:t>
            </a:r>
            <a:endParaRPr/>
          </a:p>
          <a:p>
            <a:pPr indent="-277813" lvl="0" marL="623888" rtl="0" algn="l">
              <a:spcBef>
                <a:spcPts val="640"/>
              </a:spcBef>
              <a:spcAft>
                <a:spcPts val="0"/>
              </a:spcAft>
              <a:buSzPts val="3200"/>
              <a:buChar char="▪"/>
            </a:pPr>
            <a:r>
              <a:rPr lang="en-US"/>
              <a:t>Mutations have hierarchy (for example, P M L-R A R A, p53 in acute leukemia)</a:t>
            </a:r>
            <a:endParaRPr/>
          </a:p>
          <a:p>
            <a:pPr indent="-277813" lvl="0" marL="623888" rtl="0" algn="l">
              <a:spcBef>
                <a:spcPts val="640"/>
              </a:spcBef>
              <a:spcAft>
                <a:spcPts val="0"/>
              </a:spcAft>
              <a:buSzPts val="3200"/>
              <a:buChar char="▪"/>
            </a:pPr>
            <a:r>
              <a:rPr lang="en-US"/>
              <a:t>Variant allele fractions (for example, F L T3)</a:t>
            </a:r>
            <a:endParaRPr/>
          </a:p>
          <a:p>
            <a:pPr indent="-277813" lvl="0" marL="623888" rtl="0" algn="l">
              <a:spcBef>
                <a:spcPts val="640"/>
              </a:spcBef>
              <a:spcAft>
                <a:spcPts val="0"/>
              </a:spcAft>
              <a:buSzPts val="3200"/>
              <a:buChar char="▪"/>
            </a:pPr>
            <a:r>
              <a:rPr lang="en-US"/>
              <a:t>Variants of unknown significance</a:t>
            </a:r>
            <a:endParaRPr/>
          </a:p>
          <a:p>
            <a:pPr indent="-277813" lvl="0" marL="623888" rtl="0" algn="l">
              <a:spcBef>
                <a:spcPts val="640"/>
              </a:spcBef>
              <a:spcAft>
                <a:spcPts val="0"/>
              </a:spcAft>
              <a:buSzPts val="3200"/>
              <a:buChar char="▪"/>
            </a:pPr>
            <a:r>
              <a:rPr lang="en-US"/>
              <a:t>New advances in immunotherapy activate innate immune responses against tumor cells</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4" name="Shape 584"/>
        <p:cNvGrpSpPr/>
        <p:nvPr/>
      </p:nvGrpSpPr>
      <p:grpSpPr>
        <a:xfrm>
          <a:off x="0" y="0"/>
          <a:ext cx="0" cy="0"/>
          <a:chOff x="0" y="0"/>
          <a:chExt cx="0" cy="0"/>
        </a:xfrm>
      </p:grpSpPr>
      <p:sp>
        <p:nvSpPr>
          <p:cNvPr id="585" name="Google Shape;585;p6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a:t>
            </a:r>
            <a:endParaRPr/>
          </a:p>
        </p:txBody>
      </p:sp>
      <p:sp>
        <p:nvSpPr>
          <p:cNvPr id="586" name="Google Shape;586;p61"/>
          <p:cNvSpPr txBox="1"/>
          <p:nvPr>
            <p:ph idx="1" type="body"/>
          </p:nvPr>
        </p:nvSpPr>
        <p:spPr>
          <a:xfrm>
            <a:off x="457200" y="1195349"/>
            <a:ext cx="83820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Molecular testing analyzes tissue-specific and tumor-specific (mutation) targets</a:t>
            </a:r>
            <a:endParaRPr/>
          </a:p>
          <a:p>
            <a:pPr indent="-277813" lvl="0" marL="623888" rtl="0" algn="l">
              <a:spcBef>
                <a:spcPts val="640"/>
              </a:spcBef>
              <a:spcAft>
                <a:spcPts val="0"/>
              </a:spcAft>
              <a:buSzPts val="3200"/>
              <a:buChar char="▪"/>
            </a:pPr>
            <a:r>
              <a:rPr lang="en-US"/>
              <a:t>Genome, chromosome, and gene mutations are useful targets for diagnosis and detection of solid tumors </a:t>
            </a:r>
            <a:endParaRPr/>
          </a:p>
          <a:p>
            <a:pPr indent="-277813" lvl="0" marL="623888" rtl="0" algn="l">
              <a:spcBef>
                <a:spcPts val="640"/>
              </a:spcBef>
              <a:spcAft>
                <a:spcPts val="0"/>
              </a:spcAft>
              <a:buSzPts val="3200"/>
              <a:buChar char="▪"/>
            </a:pPr>
            <a:r>
              <a:rPr lang="en-US"/>
              <a:t>Microsatellite instability is a test for function of the D N A mismatch repair system, which may be mutated in hereditary colon cancer</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1" name="Shape 591"/>
        <p:cNvGrpSpPr/>
        <p:nvPr/>
      </p:nvGrpSpPr>
      <p:grpSpPr>
        <a:xfrm>
          <a:off x="0" y="0"/>
          <a:ext cx="0" cy="0"/>
          <a:chOff x="0" y="0"/>
          <a:chExt cx="0" cy="0"/>
        </a:xfrm>
      </p:grpSpPr>
      <p:sp>
        <p:nvSpPr>
          <p:cNvPr id="592" name="Google Shape;592;p6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 (continued)</a:t>
            </a:r>
            <a:endParaRPr/>
          </a:p>
        </p:txBody>
      </p:sp>
      <p:sp>
        <p:nvSpPr>
          <p:cNvPr id="593" name="Google Shape;593;p62"/>
          <p:cNvSpPr txBox="1"/>
          <p:nvPr>
            <p:ph idx="1" type="body"/>
          </p:nvPr>
        </p:nvSpPr>
        <p:spPr>
          <a:xfrm>
            <a:off x="457200" y="1195349"/>
            <a:ext cx="8229600" cy="4291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 g and T C R gene rearrangements are tissue-specific markers for certain lymphomas and leukemias</a:t>
            </a:r>
            <a:endParaRPr/>
          </a:p>
          <a:p>
            <a:pPr indent="-277813" lvl="0" marL="623888" rtl="0" algn="l">
              <a:spcBef>
                <a:spcPts val="640"/>
              </a:spcBef>
              <a:spcAft>
                <a:spcPts val="0"/>
              </a:spcAft>
              <a:buSzPts val="3200"/>
              <a:buChar char="▪"/>
            </a:pPr>
            <a:r>
              <a:rPr lang="en-US"/>
              <a:t>Translocations are tumor-specific markers for some hematological disorders</a:t>
            </a:r>
            <a:endParaRPr/>
          </a:p>
          <a:p>
            <a:pPr indent="-277813" lvl="0" marL="623888" rtl="0" algn="l">
              <a:spcBef>
                <a:spcPts val="640"/>
              </a:spcBef>
              <a:spcAft>
                <a:spcPts val="0"/>
              </a:spcAft>
              <a:buSzPts val="3200"/>
              <a:buChar char="▪"/>
            </a:pPr>
            <a:r>
              <a:rPr lang="en-US"/>
              <a:t>N G S is frequently used to detect the growing number of clinically significant mutations in cancer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Molecular Detection of Disease</a:t>
            </a:r>
            <a:endParaRPr/>
          </a:p>
        </p:txBody>
      </p:sp>
      <p:sp>
        <p:nvSpPr>
          <p:cNvPr id="197" name="Google Shape;197;p7"/>
          <p:cNvSpPr txBox="1"/>
          <p:nvPr>
            <p:ph idx="1" type="body"/>
          </p:nvPr>
        </p:nvSpPr>
        <p:spPr>
          <a:xfrm>
            <a:off x="457200" y="1195349"/>
            <a:ext cx="8229600" cy="4214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Targets:</a:t>
            </a:r>
            <a:endParaRPr/>
          </a:p>
          <a:p>
            <a:pPr indent="-290513" lvl="1" marL="914400" rtl="0" algn="l">
              <a:spcBef>
                <a:spcPts val="560"/>
              </a:spcBef>
              <a:spcAft>
                <a:spcPts val="0"/>
              </a:spcAft>
              <a:buSzPts val="2800"/>
              <a:buChar char="•"/>
            </a:pPr>
            <a:r>
              <a:rPr lang="en-US">
                <a:solidFill>
                  <a:srgbClr val="FF0000"/>
                </a:solidFill>
              </a:rPr>
              <a:t>Tissue-specific markers</a:t>
            </a:r>
            <a:r>
              <a:rPr lang="en-US"/>
              <a:t> (antigens, gene rearrangements)</a:t>
            </a:r>
            <a:endParaRPr/>
          </a:p>
          <a:p>
            <a:pPr indent="-290513" lvl="1" marL="914400" rtl="0" algn="l">
              <a:spcBef>
                <a:spcPts val="560"/>
              </a:spcBef>
              <a:spcAft>
                <a:spcPts val="0"/>
              </a:spcAft>
              <a:buSzPts val="2800"/>
              <a:buChar char="•"/>
            </a:pPr>
            <a:r>
              <a:rPr lang="en-US">
                <a:solidFill>
                  <a:srgbClr val="FF0000"/>
                </a:solidFill>
              </a:rPr>
              <a:t>Disease-specific markers</a:t>
            </a:r>
            <a:r>
              <a:rPr lang="en-US"/>
              <a:t> (translocations, point mutations, polymorphisms in tumor suppressor or oncogenes)</a:t>
            </a:r>
            <a:endParaRPr/>
          </a:p>
          <a:p>
            <a:pPr indent="-290513" lvl="1" marL="914400" rtl="0" algn="l">
              <a:spcBef>
                <a:spcPts val="560"/>
              </a:spcBef>
              <a:spcAft>
                <a:spcPts val="0"/>
              </a:spcAft>
              <a:buSzPts val="2800"/>
              <a:buChar char="•"/>
            </a:pPr>
            <a:r>
              <a:rPr lang="en-US">
                <a:solidFill>
                  <a:srgbClr val="FF0000"/>
                </a:solidFill>
              </a:rPr>
              <a:t>Viruses</a:t>
            </a:r>
            <a:r>
              <a:rPr lang="en-US"/>
              <a:t> (Epstein–Barr virus [E B V], hepatitis C virus [H C V], human T-cell leukemia virus, type 1 [H T L V-1])</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Molecular Detection of Disease (continued)</a:t>
            </a:r>
            <a:endParaRPr/>
          </a:p>
        </p:txBody>
      </p:sp>
      <p:sp>
        <p:nvSpPr>
          <p:cNvPr id="204" name="Google Shape;204;p8"/>
          <p:cNvSpPr txBox="1"/>
          <p:nvPr>
            <p:ph idx="1" type="body"/>
          </p:nvPr>
        </p:nvSpPr>
        <p:spPr>
          <a:xfrm>
            <a:off x="457200" y="1195349"/>
            <a:ext cx="7467600" cy="4214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Methods:</a:t>
            </a:r>
            <a:endParaRPr/>
          </a:p>
          <a:p>
            <a:pPr indent="-290513" lvl="1" marL="914400" rtl="0" algn="l">
              <a:spcBef>
                <a:spcPts val="560"/>
              </a:spcBef>
              <a:spcAft>
                <a:spcPts val="0"/>
              </a:spcAft>
              <a:buSzPts val="2800"/>
              <a:buChar char="•"/>
            </a:pPr>
            <a:r>
              <a:rPr lang="en-US"/>
              <a:t>Hybridization, blotting </a:t>
            </a:r>
            <a:endParaRPr/>
          </a:p>
          <a:p>
            <a:pPr indent="-290513" lvl="1" marL="914400" rtl="0" algn="l">
              <a:spcBef>
                <a:spcPts val="560"/>
              </a:spcBef>
              <a:spcAft>
                <a:spcPts val="0"/>
              </a:spcAft>
              <a:buSzPts val="2800"/>
              <a:buChar char="•"/>
            </a:pPr>
            <a:r>
              <a:rPr lang="en-US"/>
              <a:t>Standard polymerase chain reaction (P C R), electrophoresis, quantitative P C R (q P C R, q R T-P C R) </a:t>
            </a:r>
            <a:endParaRPr/>
          </a:p>
          <a:p>
            <a:pPr indent="-290513" lvl="1" marL="914400" rtl="0" algn="l">
              <a:spcBef>
                <a:spcPts val="560"/>
              </a:spcBef>
              <a:spcAft>
                <a:spcPts val="0"/>
              </a:spcAft>
              <a:buSzPts val="2800"/>
              <a:buChar char="•"/>
            </a:pPr>
            <a:r>
              <a:rPr lang="en-US"/>
              <a:t>Sequencing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Gene and Chromosome Abnormalities Observed in Cancer</a:t>
            </a:r>
            <a:endParaRPr/>
          </a:p>
        </p:txBody>
      </p:sp>
      <p:sp>
        <p:nvSpPr>
          <p:cNvPr id="211" name="Google Shape;211;p9"/>
          <p:cNvSpPr txBox="1"/>
          <p:nvPr>
            <p:ph idx="1" type="body"/>
          </p:nvPr>
        </p:nvSpPr>
        <p:spPr>
          <a:xfrm>
            <a:off x="457200" y="1195349"/>
            <a:ext cx="8610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Gene mutations (oncogenes, tumor-suppressor genes)</a:t>
            </a:r>
            <a:endParaRPr/>
          </a:p>
          <a:p>
            <a:pPr indent="-277813" lvl="0" marL="623888" rtl="0" algn="l">
              <a:spcBef>
                <a:spcPts val="640"/>
              </a:spcBef>
              <a:spcAft>
                <a:spcPts val="0"/>
              </a:spcAft>
              <a:buSzPts val="3200"/>
              <a:buChar char="▪"/>
            </a:pPr>
            <a:r>
              <a:rPr lang="en-US"/>
              <a:t>Chromosome structural abnormalities (translocations, deletions, insertions)</a:t>
            </a:r>
            <a:endParaRPr/>
          </a:p>
          <a:p>
            <a:pPr indent="-277813" lvl="0" marL="623888" rtl="0" algn="l">
              <a:spcBef>
                <a:spcPts val="640"/>
              </a:spcBef>
              <a:spcAft>
                <a:spcPts val="0"/>
              </a:spcAft>
              <a:buSzPts val="3200"/>
              <a:buChar char="▪"/>
            </a:pPr>
            <a:r>
              <a:rPr lang="en-US"/>
              <a:t>Chromosome number abnormalities (aneuploidy, polysomy)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FAD Nursing">
      <a:dk1>
        <a:srgbClr val="737373"/>
      </a:dk1>
      <a:lt1>
        <a:srgbClr val="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2019-02-28T04:09:41Z</dcterms:created>
  <dc:creator>Buckingham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