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6"/>
  </p:notesMasterIdLst>
  <p:handoutMasterIdLst>
    <p:handoutMasterId r:id="rId37"/>
  </p:handoutMasterIdLst>
  <p:sldIdLst>
    <p:sldId id="309" r:id="rId6"/>
    <p:sldId id="310" r:id="rId7"/>
    <p:sldId id="335" r:id="rId8"/>
    <p:sldId id="311" r:id="rId9"/>
    <p:sldId id="312" r:id="rId10"/>
    <p:sldId id="313" r:id="rId11"/>
    <p:sldId id="314" r:id="rId12"/>
    <p:sldId id="341" r:id="rId13"/>
    <p:sldId id="342" r:id="rId14"/>
    <p:sldId id="317" r:id="rId15"/>
    <p:sldId id="318" r:id="rId16"/>
    <p:sldId id="337"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8" r:id="rId31"/>
    <p:sldId id="339" r:id="rId32"/>
    <p:sldId id="333" r:id="rId33"/>
    <p:sldId id="334" r:id="rId34"/>
    <p:sldId id="34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864" userDrawn="1">
          <p15:clr>
            <a:srgbClr val="A4A3A4"/>
          </p15:clr>
        </p15:guide>
        <p15:guide id="2" pos="2880" userDrawn="1">
          <p15:clr>
            <a:srgbClr val="A4A3A4"/>
          </p15:clr>
        </p15:guide>
        <p15:guide id="3" orient="horz" pos="1008">
          <p15:clr>
            <a:srgbClr val="A4A3A4"/>
          </p15:clr>
        </p15:guide>
        <p15:guide id="4" pos="576">
          <p15:clr>
            <a:srgbClr val="A4A3A4"/>
          </p15:clr>
        </p15:guide>
        <p15:guide id="5" orient="horz" pos="2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05C"/>
    <a:srgbClr val="CC3300"/>
    <a:srgbClr val="737373"/>
    <a:srgbClr val="D99C21"/>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1582" autoAdjust="0"/>
  </p:normalViewPr>
  <p:slideViewPr>
    <p:cSldViewPr>
      <p:cViewPr varScale="1">
        <p:scale>
          <a:sx n="67" d="100"/>
          <a:sy n="67" d="100"/>
        </p:scale>
        <p:origin x="72" y="648"/>
      </p:cViewPr>
      <p:guideLst>
        <p:guide orient="horz" pos="864"/>
        <p:guide pos="2880"/>
        <p:guide orient="horz" pos="1008"/>
        <p:guide pos="576"/>
        <p:guide orient="horz" pos="240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6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1E734-30F1-456B-8B88-B517BAE0A233}" type="datetimeFigureOut">
              <a:rPr lang="en-US" smtClean="0"/>
              <a:t>3/29/2019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D1CF74-1493-46D2-9CFB-D9771BD399B9}" type="slidenum">
              <a:rPr lang="en-US" smtClean="0"/>
              <a:t>‹#›</a:t>
            </a:fld>
            <a:endParaRPr lang="en-US"/>
          </a:p>
        </p:txBody>
      </p:sp>
    </p:spTree>
    <p:extLst>
      <p:ext uri="{BB962C8B-B14F-4D97-AF65-F5344CB8AC3E}">
        <p14:creationId xmlns:p14="http://schemas.microsoft.com/office/powerpoint/2010/main" val="423387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A6551-8743-415C-B8DC-7E8D559D5B4C}" type="datetimeFigureOut">
              <a:rPr lang="en-US" smtClean="0"/>
              <a:t>3/29/2019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E3FD1-3D53-424A-A1AD-A3C30BC928DB}" type="slidenum">
              <a:rPr lang="en-US" smtClean="0"/>
              <a:t>‹#›</a:t>
            </a:fld>
            <a:endParaRPr lang="en-US"/>
          </a:p>
        </p:txBody>
      </p:sp>
    </p:spTree>
    <p:extLst>
      <p:ext uri="{BB962C8B-B14F-4D97-AF65-F5344CB8AC3E}">
        <p14:creationId xmlns:p14="http://schemas.microsoft.com/office/powerpoint/2010/main" val="2207289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FE3FD1-3D53-424A-A1AD-A3C30BC928DB}" type="slidenum">
              <a:rPr lang="en-US" smtClean="0"/>
              <a:t>1</a:t>
            </a:fld>
            <a:endParaRPr lang="en-US"/>
          </a:p>
        </p:txBody>
      </p:sp>
    </p:spTree>
    <p:extLst>
      <p:ext uri="{BB962C8B-B14F-4D97-AF65-F5344CB8AC3E}">
        <p14:creationId xmlns:p14="http://schemas.microsoft.com/office/powerpoint/2010/main" val="35636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419033-E69B-4A97-B7CE-2F80CCD2CF5B}" type="slidenum">
              <a:rPr lang="en-US" altLang="en-US" smtClean="0"/>
              <a:pPr eaLnBrk="1" hangingPunct="1"/>
              <a:t>12</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8702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75F7B6-CF73-4EEB-BDF4-97AB58356378}" type="slidenum">
              <a:rPr lang="en-US" altLang="en-US" smtClean="0"/>
              <a:pPr eaLnBrk="1" hangingPunct="1"/>
              <a:t>13</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Serological typing is the phenotypic identification of cell antigens by recognition of</a:t>
            </a:r>
            <a:r>
              <a:rPr lang="en-US" altLang="en-US" baseline="0" dirty="0"/>
              <a:t> </a:t>
            </a:r>
            <a:r>
              <a:rPr lang="en-US" altLang="en-US" dirty="0"/>
              <a:t>serum antibodies. </a:t>
            </a:r>
            <a:r>
              <a:rPr lang="en-US" sz="1200" kern="1200" dirty="0">
                <a:solidFill>
                  <a:schemeClr val="tx1"/>
                </a:solidFill>
                <a:effectLst/>
                <a:latin typeface="+mn-lt"/>
                <a:ea typeface="+mn-ea"/>
                <a:cs typeface="+mn-cs"/>
              </a:rPr>
              <a:t>In the illustration, crossmatching to known antibodies is performed on lymphocytes (buffy coat, left) in a 96-well plate format where each well contains different known antibodies. If the antibody matches the cellular antigen (positive reaction, top), complement-dependent cytotoxicity will occur, and the dead cell will take up stain (green). If the antibody does not match the cellular antigen, there is no cytotoxicity.</a:t>
            </a:r>
          </a:p>
          <a:p>
            <a:pPr eaLnBrk="1" hangingPunct="1"/>
            <a:endParaRPr lang="en-US" altLang="en-US" dirty="0"/>
          </a:p>
        </p:txBody>
      </p:sp>
    </p:spTree>
    <p:extLst>
      <p:ext uri="{BB962C8B-B14F-4D97-AF65-F5344CB8AC3E}">
        <p14:creationId xmlns:p14="http://schemas.microsoft.com/office/powerpoint/2010/main" val="39704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DCA535-FE41-485C-8FCE-15DBFA78AFBA}" type="slidenum">
              <a:rPr lang="en-US" altLang="en-US" smtClean="0"/>
              <a:pPr eaLnBrk="1" hangingPunct="1"/>
              <a:t>14</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crossmatch by CDC assay, the recipient serum is the source of antibodies to type lymphocytes from potential organ donors. The antibodies in the recipient serum can be identified if the H L A type of the lymphocytes is known.</a:t>
            </a:r>
          </a:p>
          <a:p>
            <a:pPr eaLnBrk="1" hangingPunct="1"/>
            <a:endParaRPr lang="en-US" altLang="en-US" dirty="0"/>
          </a:p>
        </p:txBody>
      </p:sp>
    </p:spTree>
    <p:extLst>
      <p:ext uri="{BB962C8B-B14F-4D97-AF65-F5344CB8AC3E}">
        <p14:creationId xmlns:p14="http://schemas.microsoft.com/office/powerpoint/2010/main" val="368292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0A9F93-9C05-493D-802C-9AAFDD58D75E}" type="slidenum">
              <a:rPr lang="en-US" altLang="en-US" smtClean="0"/>
              <a:pPr eaLnBrk="1" hangingPunct="1"/>
              <a:t>15</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Antibodies or antigens can be typed with known reactive antigens or antibodies.</a:t>
            </a:r>
            <a:r>
              <a:rPr lang="en-US" sz="1200" kern="1200" dirty="0">
                <a:solidFill>
                  <a:schemeClr val="tx1"/>
                </a:solidFill>
                <a:effectLst/>
                <a:latin typeface="+mn-lt"/>
                <a:ea typeface="+mn-ea"/>
                <a:cs typeface="+mn-cs"/>
              </a:rPr>
              <a:t> In</a:t>
            </a:r>
            <a:r>
              <a:rPr lang="en-US" sz="1200" kern="1200" baseline="0" dirty="0">
                <a:solidFill>
                  <a:schemeClr val="tx1"/>
                </a:solidFill>
                <a:effectLst/>
                <a:latin typeface="+mn-lt"/>
                <a:ea typeface="+mn-ea"/>
                <a:cs typeface="+mn-cs"/>
              </a:rPr>
              <a:t> this example, s</a:t>
            </a:r>
            <a:r>
              <a:rPr lang="en-US" sz="1200" kern="1200" dirty="0">
                <a:solidFill>
                  <a:schemeClr val="tx1"/>
                </a:solidFill>
                <a:effectLst/>
                <a:latin typeface="+mn-lt"/>
                <a:ea typeface="+mn-ea"/>
                <a:cs typeface="+mn-cs"/>
              </a:rPr>
              <a:t>eparate preparations of beads are conjugated to two different known antigens. The patient serum tested contains an antibody to the antigen on the beads in A but not the antigen on the beads in B. A secondary antibody targeting the bound serum antibody generates a fluorescent signal detected by flow cytometry. If a matching antibody is not present in the test serum, as in B, no antibody will be bound.</a:t>
            </a:r>
          </a:p>
          <a:p>
            <a:pPr eaLnBrk="1" hangingPunct="1"/>
            <a:endParaRPr lang="en-US" altLang="en-US" dirty="0"/>
          </a:p>
        </p:txBody>
      </p:sp>
    </p:spTree>
    <p:extLst>
      <p:ext uri="{BB962C8B-B14F-4D97-AF65-F5344CB8AC3E}">
        <p14:creationId xmlns:p14="http://schemas.microsoft.com/office/powerpoint/2010/main" val="4068877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270EFC3-E1AE-4775-98F1-7ADEA3E5FED1}" type="slidenum">
              <a:rPr lang="en-US" altLang="en-US" smtClean="0"/>
              <a:pPr eaLnBrk="1" hangingPunct="1"/>
              <a:t>16</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99170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53D005-99E0-4673-8322-4B8500AA87AF}" type="slidenum">
              <a:rPr lang="en-US" altLang="en-US" smtClean="0"/>
              <a:pPr eaLnBrk="1" hangingPunct="1"/>
              <a:t>17</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2908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ECB9D2-4AA7-4115-A975-1F7165FE1ADE}" type="slidenum">
              <a:rPr lang="en-US" altLang="en-US" smtClean="0"/>
              <a:pPr eaLnBrk="1" hangingPunct="1"/>
              <a:t>18</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200" kern="1200" dirty="0">
                <a:solidFill>
                  <a:schemeClr val="tx1"/>
                </a:solidFill>
                <a:effectLst/>
                <a:latin typeface="+mn-lt"/>
                <a:ea typeface="+mn-ea"/>
                <a:cs typeface="+mn-cs"/>
              </a:rPr>
              <a:t>An H L A gene region is amplified from specimen D N A using generic primers (top). The amplicons are immobilized on a membrane and probed with labeled sequences complementary to specific alleles. Signal from the bound probe will indicate the allele of the immobilized D N A.</a:t>
            </a:r>
          </a:p>
        </p:txBody>
      </p:sp>
    </p:spTree>
    <p:extLst>
      <p:ext uri="{BB962C8B-B14F-4D97-AF65-F5344CB8AC3E}">
        <p14:creationId xmlns:p14="http://schemas.microsoft.com/office/powerpoint/2010/main" val="2588917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ECB9D2-4AA7-4115-A975-1F7165FE1ADE}" type="slidenum">
              <a:rPr lang="en-US" altLang="en-US" smtClean="0"/>
              <a:pPr eaLnBrk="1" hangingPunct="1"/>
              <a:t>19</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200" kern="1200" dirty="0">
                <a:solidFill>
                  <a:schemeClr val="tx1"/>
                </a:solidFill>
                <a:effectLst/>
                <a:latin typeface="+mn-lt"/>
                <a:ea typeface="+mn-ea"/>
                <a:cs typeface="+mn-cs"/>
              </a:rPr>
              <a:t>In reverse-dot-blot S </a:t>
            </a:r>
            <a:r>
              <a:rPr lang="en-US" sz="1200"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O P, the probe is immobilized on the membrane. Patient D N A is amplified using primers covalently bound to biotin or digoxygenin at the 5’ end. The amplicons are then hybridized to panels of probes immobilized on a membrane (top). If the sequence of the amplicon matches and hybridizes to that of the probe, a secondary reaction with enzyme-conjugated avidin or antidigoxygenin will produce a color or light signal when exposed to substrate. If the sequence of the amplicon differs from that of the probe, no signal is generated (bottom right).</a:t>
            </a:r>
          </a:p>
        </p:txBody>
      </p:sp>
    </p:spTree>
    <p:extLst>
      <p:ext uri="{BB962C8B-B14F-4D97-AF65-F5344CB8AC3E}">
        <p14:creationId xmlns:p14="http://schemas.microsoft.com/office/powerpoint/2010/main" val="3758348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AB27C1-215A-4160-8A33-542A9037B193}" type="slidenum">
              <a:rPr lang="en-US" altLang="en-US" smtClean="0"/>
              <a:pPr eaLnBrk="1" hangingPunct="1"/>
              <a:t>20</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 </a:t>
            </a:r>
            <a:r>
              <a:rPr lang="en-US" sz="1200"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P-P C R relies on the requirement of complementarity between the 3’ base of the primer and the template. The sequence-specific primer ending in AGTACT will be extended only from a template carrying the polymorphism shown.</a:t>
            </a:r>
          </a:p>
          <a:p>
            <a:pPr eaLnBrk="1" hangingPunct="1"/>
            <a:endParaRPr lang="en-US" altLang="en-US" dirty="0"/>
          </a:p>
        </p:txBody>
      </p:sp>
    </p:spTree>
    <p:extLst>
      <p:ext uri="{BB962C8B-B14F-4D97-AF65-F5344CB8AC3E}">
        <p14:creationId xmlns:p14="http://schemas.microsoft.com/office/powerpoint/2010/main" val="3422952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FF918D-63EF-4D07-9AFA-529AA7E820F6}" type="slidenum">
              <a:rPr lang="en-US" altLang="en-US" smtClean="0"/>
              <a:pPr eaLnBrk="1" hangingPunct="1"/>
              <a:t>21</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Results of an S </a:t>
            </a:r>
            <a:r>
              <a:rPr lang="en-US" sz="1200"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P-P C R of 95 primer sets detected by agarose gel electrophoresis shows the presence of specific alleles as allele-specific P C R products. An amplification control (top band in each well) is included with each reaction to avoid false-negative results due to amplification failure. Contamination is monitored by a reagent blank. </a:t>
            </a:r>
            <a:endParaRPr lang="en-US" altLang="en-US" dirty="0"/>
          </a:p>
        </p:txBody>
      </p:sp>
    </p:spTree>
    <p:extLst>
      <p:ext uri="{BB962C8B-B14F-4D97-AF65-F5344CB8AC3E}">
        <p14:creationId xmlns:p14="http://schemas.microsoft.com/office/powerpoint/2010/main" val="338214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B4184-081F-43AA-BBB9-8380417D53FA}" type="slidenum">
              <a:rPr lang="en-US" altLang="en-US" smtClean="0"/>
              <a:pPr eaLnBrk="1" hangingPunct="1"/>
              <a:t>2</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94188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A8A0031-BD06-48BE-A153-BCDF7641C4F3}" type="slidenum">
              <a:rPr lang="en-US" altLang="en-US" smtClean="0"/>
              <a:pPr eaLnBrk="1" hangingPunct="1"/>
              <a:t>22</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 C R primers (outer large arrows) are used to amplify the region of interest. The P C R product is then sequenced using four different primers (inner small arrows) in separate sequencing reactions.</a:t>
            </a:r>
          </a:p>
          <a:p>
            <a:pPr eaLnBrk="1" hangingPunct="1"/>
            <a:endParaRPr lang="en-US" altLang="en-US" dirty="0"/>
          </a:p>
        </p:txBody>
      </p:sp>
    </p:spTree>
    <p:extLst>
      <p:ext uri="{BB962C8B-B14F-4D97-AF65-F5344CB8AC3E}">
        <p14:creationId xmlns:p14="http://schemas.microsoft.com/office/powerpoint/2010/main" val="3478750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567506-158C-4960-97E5-208F336692C8}" type="slidenum">
              <a:rPr lang="en-US" altLang="en-US" smtClean="0"/>
              <a:pPr eaLnBrk="1" hangingPunct="1"/>
              <a:t>23</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Sanger sequence–based typing, H L A regions from patient D N A are amplified using the outer primers. The P C R products are then purified from unused P C R reaction components by alcohol precipitation or column or gel purification methods. The amplicons are then sequenced using the inner sequencing primers to detect polymorphisms.</a:t>
            </a:r>
          </a:p>
          <a:p>
            <a:pPr eaLnBrk="1" hangingPunct="1"/>
            <a:endParaRPr lang="en-US" altLang="en-US" dirty="0"/>
          </a:p>
        </p:txBody>
      </p:sp>
    </p:spTree>
    <p:extLst>
      <p:ext uri="{BB962C8B-B14F-4D97-AF65-F5344CB8AC3E}">
        <p14:creationId xmlns:p14="http://schemas.microsoft.com/office/powerpoint/2010/main" val="151519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567506-158C-4960-97E5-208F336692C8}" type="slidenum">
              <a:rPr lang="en-US" altLang="en-US" smtClean="0"/>
              <a:pPr eaLnBrk="1" hangingPunct="1"/>
              <a:t>24</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200" kern="1200" dirty="0">
                <a:solidFill>
                  <a:schemeClr val="tx1"/>
                </a:solidFill>
                <a:effectLst/>
                <a:latin typeface="+mn-lt"/>
                <a:ea typeface="+mn-ea"/>
                <a:cs typeface="+mn-cs"/>
              </a:rPr>
              <a:t>N G S libraries are produced from M H C regions selected by long-range P C R (double arrows). These 7- to 10-kb fragments are fragmented or amplified for the generation of shorter fragments. The fragments are ligated to adapters and then tagged by P C R using primers tailed with bar codes for patient identification and sequencing primer-binding sites. In dye terminator sequencing, sequencing reactions are performed from polonies immobilized on a sequencing chip (flow cell). For ion conductance, sequencing reactions are performed on beads in wells of the sequencing chip.</a:t>
            </a:r>
          </a:p>
        </p:txBody>
      </p:sp>
    </p:spTree>
    <p:extLst>
      <p:ext uri="{BB962C8B-B14F-4D97-AF65-F5344CB8AC3E}">
        <p14:creationId xmlns:p14="http://schemas.microsoft.com/office/powerpoint/2010/main" val="407773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69C77-CC70-4840-BEE0-5D27B1BA3CF3}" type="slidenum">
              <a:rPr lang="en-US" altLang="en-US" smtClean="0"/>
              <a:pPr eaLnBrk="1" hangingPunct="1"/>
              <a:t>25</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7064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69C77-CC70-4840-BEE0-5D27B1BA3CF3}" type="slidenum">
              <a:rPr lang="en-US" altLang="en-US" smtClean="0"/>
              <a:pPr eaLnBrk="1" hangingPunct="1"/>
              <a:t>26</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57721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D90730-0047-4C7D-ADB7-90DDB50B5133}" type="slidenum">
              <a:rPr lang="en-US" altLang="en-US" smtClean="0"/>
              <a:pPr eaLnBrk="1" hangingPunct="1"/>
              <a:t>27</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acceptance</a:t>
            </a:r>
            <a:r>
              <a:rPr lang="en-US" altLang="en-US" baseline="0" dirty="0"/>
              <a:t> of donors based on typing resolution varies with patients, donors, and organs to be transplanted. Organ transplants (e.g., heart) may not allow high-resolution donor selection. Bone marrow transplant donors may be selected by high-resolution methods.</a:t>
            </a:r>
            <a:endParaRPr lang="en-US" altLang="en-US" dirty="0"/>
          </a:p>
        </p:txBody>
      </p:sp>
    </p:spTree>
    <p:extLst>
      <p:ext uri="{BB962C8B-B14F-4D97-AF65-F5344CB8AC3E}">
        <p14:creationId xmlns:p14="http://schemas.microsoft.com/office/powerpoint/2010/main" val="2744979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9F4637-15FD-4AA2-8A6B-021E09844B00}" type="slidenum">
              <a:rPr lang="en-US" altLang="en-US" smtClean="0"/>
              <a:pPr eaLnBrk="1" hangingPunct="1"/>
              <a:t>28</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Results from serological and D N A-based methods can be combined to improve resolution and further define H L A types. Sequential use of S </a:t>
            </a:r>
            <a:r>
              <a:rPr lang="en-US" sz="1200"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P-P C R and P C R-R F L P or S </a:t>
            </a:r>
            <a:r>
              <a:rPr lang="en-US" sz="1200"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O P-P C R and S </a:t>
            </a:r>
            <a:r>
              <a:rPr lang="en-US" sz="1200" kern="12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 P-P C R increases the typing resolution of D N A-based tests. Serological testing can be used to clarify or confirm the phenotype of alleles detectable by D N A-based methods. The choice of method will depend on the demand for high- or low-resolution typing. </a:t>
            </a:r>
          </a:p>
          <a:p>
            <a:pPr eaLnBrk="1" hangingPunct="1"/>
            <a:endParaRPr lang="en-US" altLang="en-US" dirty="0"/>
          </a:p>
        </p:txBody>
      </p:sp>
    </p:spTree>
    <p:extLst>
      <p:ext uri="{BB962C8B-B14F-4D97-AF65-F5344CB8AC3E}">
        <p14:creationId xmlns:p14="http://schemas.microsoft.com/office/powerpoint/2010/main" val="2602691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712C4-17F6-453F-9726-F78AB150EFF0}" type="slidenum">
              <a:rPr lang="en-US" altLang="en-US" smtClean="0"/>
              <a:pPr eaLnBrk="1" hangingPunct="1"/>
              <a:t>29</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56978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D712C4-17F6-453F-9726-F78AB150EFF0}" type="slidenum">
              <a:rPr lang="en-US" altLang="en-US" smtClean="0"/>
              <a:pPr eaLnBrk="1" hangingPunct="1"/>
              <a:t>30</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1847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B4184-081F-43AA-BBB9-8380417D53FA}" type="slidenum">
              <a:rPr lang="en-US" altLang="en-US" smtClean="0"/>
              <a:pPr eaLnBrk="1" hangingPunct="1"/>
              <a:t>3</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4424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14466AA-2FED-46A9-8C6F-FBFA84C89A98}" type="slidenum">
              <a:rPr lang="en-US" altLang="en-US" smtClean="0"/>
              <a:pPr eaLnBrk="1" hangingPunct="1"/>
              <a:t>4</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M H C is polymorphic; that is, the sequence differs among individuals. </a:t>
            </a:r>
            <a:r>
              <a:rPr lang="en-US" sz="1200" kern="1200" dirty="0">
                <a:solidFill>
                  <a:schemeClr val="tx1"/>
                </a:solidFill>
                <a:effectLst/>
                <a:latin typeface="+mn-lt"/>
                <a:ea typeface="+mn-ea"/>
                <a:cs typeface="+mn-cs"/>
              </a:rPr>
              <a:t>The M H C locus on chromosome 6 covers about 4 Mb of D N A, depending on the individual. Class I genes are 3 to 6 kb long, and class II genes are 4 to 11 kb in length. T N F-α and T N F-β are not part of the polymorphic H L </a:t>
            </a:r>
            <a:r>
              <a:rPr lang="en-US" sz="1200" kern="1200" dirty="0" err="1">
                <a:solidFill>
                  <a:schemeClr val="tx1"/>
                </a:solidFill>
                <a:effectLst/>
                <a:latin typeface="+mn-lt"/>
                <a:ea typeface="+mn-ea"/>
                <a:cs typeface="+mn-cs"/>
              </a:rPr>
              <a:t>A’system</a:t>
            </a:r>
            <a:r>
              <a:rPr lang="en-US" sz="1200" kern="1200" dirty="0">
                <a:solidFill>
                  <a:schemeClr val="tx1"/>
                </a:solidFill>
                <a:effectLst/>
                <a:latin typeface="+mn-lt"/>
                <a:ea typeface="+mn-ea"/>
                <a:cs typeface="+mn-cs"/>
              </a:rPr>
              <a:t>.</a:t>
            </a:r>
          </a:p>
          <a:p>
            <a:pPr eaLnBrk="1" hangingPunct="1"/>
            <a:endParaRPr lang="en-US" altLang="en-US" dirty="0"/>
          </a:p>
        </p:txBody>
      </p:sp>
    </p:spTree>
    <p:extLst>
      <p:ext uri="{BB962C8B-B14F-4D97-AF65-F5344CB8AC3E}">
        <p14:creationId xmlns:p14="http://schemas.microsoft.com/office/powerpoint/2010/main" val="171166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5E1AB8-5244-4CBA-84DE-B583E5326D5A}" type="slidenum">
              <a:rPr lang="en-US" altLang="en-US" smtClean="0"/>
              <a:pPr eaLnBrk="1" hangingPunct="1"/>
              <a:t>5</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4967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DE24DB-6D5D-4DC1-B9BD-AA630FABEADE}" type="slidenum">
              <a:rPr lang="en-US" altLang="en-US" smtClean="0"/>
              <a:pPr eaLnBrk="1" hangingPunct="1"/>
              <a:t>6</a:t>
            </a:fld>
            <a:endParaRPr lang="en-US" alt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kern="1200" dirty="0">
                <a:solidFill>
                  <a:schemeClr val="tx1"/>
                </a:solidFill>
                <a:effectLst/>
                <a:latin typeface="+mn-lt"/>
                <a:ea typeface="+mn-ea"/>
                <a:cs typeface="+mn-cs"/>
              </a:rPr>
              <a:t>Class II (left) and class I (right) polypeptides. Class II antigens consist of two chains, α and β. Class I antigens consist of a heavy chain and a light chain associated together with a molecule of β-2 microglobulin.</a:t>
            </a:r>
            <a:endParaRPr lang="en-US" altLang="en-US" dirty="0"/>
          </a:p>
        </p:txBody>
      </p:sp>
    </p:spTree>
    <p:extLst>
      <p:ext uri="{BB962C8B-B14F-4D97-AF65-F5344CB8AC3E}">
        <p14:creationId xmlns:p14="http://schemas.microsoft.com/office/powerpoint/2010/main" val="45720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8DD129-4474-43C6-BB5C-5925F4D0B588}" type="slidenum">
              <a:rPr lang="en-US" altLang="en-US" smtClean="0"/>
              <a:pPr eaLnBrk="1" hangingPunct="1"/>
              <a:t>7</a:t>
            </a:fld>
            <a:endParaRPr lang="en-US" alt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200" kern="1200" dirty="0">
                <a:solidFill>
                  <a:schemeClr val="tx1"/>
                </a:solidFill>
                <a:effectLst/>
                <a:latin typeface="+mn-lt"/>
                <a:ea typeface="+mn-ea"/>
                <a:cs typeface="+mn-cs"/>
              </a:rPr>
              <a:t>The initial sequence (D R B1*01:01) is written at the top of panel A. Aligned underneath are two alleles of this region, D R B1*01:02 and D R B*01:03. The bases in color are those that differ from D R B1*01:01. “N” indicates unknown or unsequenced bases. Panel B shows a different way of presenting the alleles. A dash indicates identity to D R B1*01:01. Only the polymorphic bases are written. The asterisk indicates unknown or unsequenced bases.</a:t>
            </a:r>
          </a:p>
        </p:txBody>
      </p:sp>
    </p:spTree>
    <p:extLst>
      <p:ext uri="{BB962C8B-B14F-4D97-AF65-F5344CB8AC3E}">
        <p14:creationId xmlns:p14="http://schemas.microsoft.com/office/powerpoint/2010/main" val="346042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BFDFC6-25C3-4495-9EE0-24C2539C6212}" type="slidenum">
              <a:rPr lang="en-US" altLang="en-US" smtClean="0"/>
              <a:pPr eaLnBrk="1" hangingPunct="1"/>
              <a:t>10</a:t>
            </a:fld>
            <a:endParaRPr lang="en-US" alt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hangingPunct="0"/>
            <a:r>
              <a:rPr lang="en-US" sz="1200" kern="1200" dirty="0">
                <a:solidFill>
                  <a:schemeClr val="tx1"/>
                </a:solidFill>
                <a:effectLst/>
                <a:latin typeface="+mn-lt"/>
                <a:ea typeface="+mn-ea"/>
                <a:cs typeface="+mn-cs"/>
              </a:rPr>
              <a:t>A haplotype is the combination of alleles that are inherited together. In this example, parental genotypes (top) can produce four possible genotypes in the offspring (bottom).</a:t>
            </a:r>
          </a:p>
        </p:txBody>
      </p:sp>
    </p:spTree>
    <p:extLst>
      <p:ext uri="{BB962C8B-B14F-4D97-AF65-F5344CB8AC3E}">
        <p14:creationId xmlns:p14="http://schemas.microsoft.com/office/powerpoint/2010/main" val="214092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419033-E69B-4A97-B7CE-2F80CCD2CF5B}" type="slidenum">
              <a:rPr lang="en-US" altLang="en-US" smtClean="0"/>
              <a:pPr eaLnBrk="1" hangingPunct="1"/>
              <a:t>11</a:t>
            </a:fld>
            <a:endParaRPr lang="en-US" alt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322584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13" name="Picture Placeholder 11"/>
          <p:cNvSpPr>
            <a:spLocks noGrp="1"/>
          </p:cNvSpPr>
          <p:nvPr>
            <p:ph type="pic" sz="quarter" idx="13" hasCustomPrompt="1"/>
          </p:nvPr>
        </p:nvSpPr>
        <p:spPr>
          <a:xfrm>
            <a:off x="2689302" y="228600"/>
            <a:ext cx="3733800" cy="4267200"/>
          </a:xfrm>
        </p:spPr>
        <p:txBody>
          <a:bodyPr rtlCol="0">
            <a:normAutofit/>
          </a:bodyPr>
          <a:lstStyle>
            <a:lvl1pPr>
              <a:defRPr/>
            </a:lvl1pPr>
          </a:lstStyle>
          <a:p>
            <a:pPr lvl="0"/>
            <a:r>
              <a:rPr lang="en-US" noProof="0" dirty="0"/>
              <a:t>Click icon to add cover image</a:t>
            </a:r>
          </a:p>
        </p:txBody>
      </p:sp>
      <p:sp>
        <p:nvSpPr>
          <p:cNvPr id="14" name="Rectangle 13"/>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0"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4"/>
          <p:cNvCxnSpPr/>
          <p:nvPr/>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265955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9161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2"/>
          </p:nvPr>
        </p:nvSpPr>
        <p:spPr>
          <a:xfrm>
            <a:off x="457200" y="3886200"/>
            <a:ext cx="8229600" cy="2005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78941078"/>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10779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2"/>
          </p:nvPr>
        </p:nvSpPr>
        <p:spPr>
          <a:xfrm>
            <a:off x="457200" y="2971801"/>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57200" y="4495802"/>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130959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12" name="Content Placeholder 2"/>
          <p:cNvSpPr>
            <a:spLocks noGrp="1"/>
          </p:cNvSpPr>
          <p:nvPr>
            <p:ph idx="1"/>
          </p:nvPr>
        </p:nvSpPr>
        <p:spPr>
          <a:xfrm>
            <a:off x="457200" y="1590339"/>
            <a:ext cx="8229600" cy="10779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2"/>
          <p:cNvSpPr>
            <a:spLocks noGrp="1"/>
          </p:cNvSpPr>
          <p:nvPr>
            <p:ph idx="12"/>
          </p:nvPr>
        </p:nvSpPr>
        <p:spPr>
          <a:xfrm>
            <a:off x="457200" y="2820691"/>
            <a:ext cx="8229600" cy="1371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Content Placeholder 2"/>
          <p:cNvSpPr>
            <a:spLocks noGrp="1"/>
          </p:cNvSpPr>
          <p:nvPr>
            <p:ph idx="13"/>
          </p:nvPr>
        </p:nvSpPr>
        <p:spPr>
          <a:xfrm>
            <a:off x="457200" y="4344692"/>
            <a:ext cx="8229600" cy="836908"/>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Content Placeholder 2"/>
          <p:cNvSpPr>
            <a:spLocks noGrp="1"/>
          </p:cNvSpPr>
          <p:nvPr>
            <p:ph idx="14"/>
          </p:nvPr>
        </p:nvSpPr>
        <p:spPr>
          <a:xfrm>
            <a:off x="457200" y="5334000"/>
            <a:ext cx="8229600" cy="9906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4617486"/>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218935"/>
            <a:ext cx="3733800" cy="1600465"/>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2"/>
          </p:nvPr>
        </p:nvSpPr>
        <p:spPr>
          <a:xfrm>
            <a:off x="457200" y="2895599"/>
            <a:ext cx="3733800" cy="83820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3"/>
          </p:nvPr>
        </p:nvSpPr>
        <p:spPr>
          <a:xfrm>
            <a:off x="4561242" y="1219200"/>
            <a:ext cx="4277958" cy="1600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4"/>
          </p:nvPr>
        </p:nvSpPr>
        <p:spPr>
          <a:xfrm>
            <a:off x="4572000" y="2895600"/>
            <a:ext cx="42672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5"/>
          </p:nvPr>
        </p:nvSpPr>
        <p:spPr>
          <a:xfrm>
            <a:off x="2209800" y="3810000"/>
            <a:ext cx="4277958" cy="1600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idx="16"/>
          </p:nvPr>
        </p:nvSpPr>
        <p:spPr>
          <a:xfrm>
            <a:off x="2220558" y="5486400"/>
            <a:ext cx="42672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4606424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1"/>
            <a:ext cx="4038600" cy="4191000"/>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191001"/>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3"/>
          </p:nvPr>
        </p:nvSpPr>
        <p:spPr>
          <a:xfrm>
            <a:off x="762000" y="5486400"/>
            <a:ext cx="8229600" cy="761998"/>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5903463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7304010"/>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Bulleted Lists">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56356" y="11430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5023556" y="1143000"/>
            <a:ext cx="4038600" cy="4525963"/>
          </a:xfrm>
        </p:spPr>
        <p:txBody>
          <a:bodyPr>
            <a:normAutofit/>
          </a:bodyPr>
          <a:lstStyle>
            <a:lvl1pPr marL="282575" indent="-282575">
              <a:defRPr lang="en-US" sz="2800" kern="2000" dirty="0" smtClean="0">
                <a:solidFill>
                  <a:schemeClr val="tx1">
                    <a:lumMod val="75000"/>
                  </a:schemeClr>
                </a:solidFill>
                <a:latin typeface="+mn-lt"/>
                <a:ea typeface="+mn-ea"/>
                <a:cs typeface="+mn-cs"/>
              </a:defRPr>
            </a:lvl1pPr>
            <a:lvl2pPr marL="511175" indent="-220663">
              <a:defRPr lang="en-US" sz="2400" kern="1200" dirty="0" smtClean="0">
                <a:solidFill>
                  <a:schemeClr val="tx1">
                    <a:lumMod val="75000"/>
                  </a:schemeClr>
                </a:solidFill>
                <a:latin typeface="+mn-lt"/>
                <a:ea typeface="+mn-ea"/>
                <a:cs typeface="+mn-cs"/>
              </a:defRPr>
            </a:lvl2pPr>
            <a:lvl3pPr marL="804863" indent="-293688">
              <a:defRPr lang="en-US" sz="2000" kern="1200" baseline="0" dirty="0" smtClean="0">
                <a:solidFill>
                  <a:schemeClr val="tx1">
                    <a:lumMod val="75000"/>
                  </a:schemeClr>
                </a:solidFill>
                <a:latin typeface="+mn-lt"/>
                <a:ea typeface="+mn-ea"/>
                <a:cs typeface="+mn-cs"/>
              </a:defRPr>
            </a:lvl3pPr>
            <a:lvl4pPr marL="1089025" indent="-285750">
              <a:buFont typeface="Wingdings" panose="05000000000000000000" pitchFamily="2" charset="2"/>
              <a:buChar char="§"/>
              <a:defRPr lang="en-US" sz="1800" kern="1200" dirty="0" smtClean="0">
                <a:solidFill>
                  <a:schemeClr val="tx1">
                    <a:lumMod val="75000"/>
                  </a:schemeClr>
                </a:solidFill>
                <a:latin typeface="+mn-lt"/>
                <a:ea typeface="+mn-ea"/>
                <a:cs typeface="+mn-cs"/>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85573051"/>
      </p:ext>
    </p:extLst>
  </p:cSld>
  <p:clrMapOvr>
    <a:masterClrMapping/>
  </p:clrMapOvr>
  <p:extLst mod="1">
    <p:ext uri="{DCECCB84-F9BA-43D5-87BE-67443E8EF086}">
      <p15:sldGuideLst xmlns:p15="http://schemas.microsoft.com/office/powerpoint/2012/main">
        <p15:guide id="1" orient="horz" pos="1008">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ulleted Lists with Heads">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5" hasCustomPrompt="1"/>
          </p:nvPr>
        </p:nvSpPr>
        <p:spPr>
          <a:xfrm>
            <a:off x="755650" y="1173163"/>
            <a:ext cx="4044950" cy="639762"/>
          </a:xfrm>
        </p:spPr>
        <p:txBody>
          <a:bodyPr/>
          <a:lstStyle>
            <a:lvl1pPr marL="0" indent="0">
              <a:buNone/>
              <a:defRPr sz="2800" b="1"/>
            </a:lvl1pPr>
          </a:lstStyle>
          <a:p>
            <a:pPr lvl="0"/>
            <a:r>
              <a:rPr lang="en-US" dirty="0"/>
              <a:t>Click to add text</a:t>
            </a:r>
          </a:p>
        </p:txBody>
      </p:sp>
      <p:sp>
        <p:nvSpPr>
          <p:cNvPr id="7" name="Content Placeholder 6"/>
          <p:cNvSpPr>
            <a:spLocks noGrp="1"/>
          </p:cNvSpPr>
          <p:nvPr>
            <p:ph sz="quarter" idx="16"/>
          </p:nvPr>
        </p:nvSpPr>
        <p:spPr>
          <a:xfrm>
            <a:off x="755650" y="1901825"/>
            <a:ext cx="4044950" cy="3962400"/>
          </a:xfrm>
        </p:spPr>
        <p:txBody>
          <a:bodyPr/>
          <a:lstStyle>
            <a:lvl1pPr marL="237744">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7" hasCustomPrompt="1"/>
          </p:nvPr>
        </p:nvSpPr>
        <p:spPr>
          <a:xfrm>
            <a:off x="4953000" y="1181100"/>
            <a:ext cx="4038600" cy="660400"/>
          </a:xfrm>
        </p:spPr>
        <p:txBody>
          <a:bodyPr/>
          <a:lstStyle>
            <a:lvl1pPr marL="0" indent="0">
              <a:buNone/>
              <a:defRPr sz="2800" b="1"/>
            </a:lvl1pPr>
          </a:lstStyle>
          <a:p>
            <a:pPr lvl="0"/>
            <a:r>
              <a:rPr lang="en-US" dirty="0"/>
              <a:t>Click to add text</a:t>
            </a:r>
          </a:p>
        </p:txBody>
      </p:sp>
      <p:sp>
        <p:nvSpPr>
          <p:cNvPr id="13" name="Content Placeholder 12"/>
          <p:cNvSpPr>
            <a:spLocks noGrp="1"/>
          </p:cNvSpPr>
          <p:nvPr>
            <p:ph sz="quarter" idx="18"/>
          </p:nvPr>
        </p:nvSpPr>
        <p:spPr>
          <a:xfrm>
            <a:off x="4953000" y="1901825"/>
            <a:ext cx="4038600" cy="3962400"/>
          </a:xfrm>
        </p:spPr>
        <p:txBody>
          <a:bodyPr/>
          <a:lstStyle>
            <a:lvl1pPr marL="237744" indent="-274320">
              <a:defRPr sz="2800"/>
            </a:lvl1pPr>
            <a:lvl2pPr marL="457200" indent="-219456">
              <a:defRPr sz="2400"/>
            </a:lvl2pPr>
            <a:lvl3pPr marL="685800" indent="-237744">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8424730"/>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ed List and Figure">
    <p:spTree>
      <p:nvGrpSpPr>
        <p:cNvPr id="1" name=""/>
        <p:cNvGrpSpPr/>
        <p:nvPr/>
      </p:nvGrpSpPr>
      <p:grpSpPr>
        <a:xfrm>
          <a:off x="0" y="0"/>
          <a:ext cx="0" cy="0"/>
          <a:chOff x="0" y="0"/>
          <a:chExt cx="0" cy="0"/>
        </a:xfrm>
      </p:grpSpPr>
      <p:sp>
        <p:nvSpPr>
          <p:cNvPr id="6"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762000" y="1219200"/>
            <a:ext cx="4038600" cy="4525963"/>
          </a:xfrm>
        </p:spPr>
        <p:txBody>
          <a:bodyPr>
            <a:normAutofit/>
          </a:bodyPr>
          <a:lstStyle>
            <a:lvl1pPr marL="290513" indent="-290513">
              <a:defRPr sz="2800">
                <a:solidFill>
                  <a:schemeClr val="tx1">
                    <a:lumMod val="75000"/>
                  </a:schemeClr>
                </a:solidFill>
              </a:defRPr>
            </a:lvl1pPr>
            <a:lvl2pPr marL="512763" indent="-222250">
              <a:defRPr sz="2400">
                <a:solidFill>
                  <a:schemeClr val="tx1">
                    <a:lumMod val="75000"/>
                  </a:schemeClr>
                </a:solidFill>
              </a:defRPr>
            </a:lvl2pPr>
            <a:lvl3pPr marL="803275" indent="-290513">
              <a:tabLst>
                <a:tab pos="803275" algn="l"/>
                <a:tab pos="858838" algn="l"/>
              </a:tabLst>
              <a:defRPr sz="2000">
                <a:solidFill>
                  <a:schemeClr val="tx1">
                    <a:lumMod val="75000"/>
                  </a:schemeClr>
                </a:solidFill>
              </a:defRPr>
            </a:lvl3pPr>
            <a:lvl4pPr marL="1081088" indent="-277813">
              <a:buFont typeface="Wingdings" panose="05000000000000000000" pitchFamily="2" charset="2"/>
              <a:buChar char="§"/>
              <a:defRPr sz="1800">
                <a:solidFill>
                  <a:schemeClr val="tx1">
                    <a:lumMod val="75000"/>
                  </a:schemeClr>
                </a:solidFill>
              </a:defRPr>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2"/>
          </p:nvPr>
        </p:nvSpPr>
        <p:spPr>
          <a:xfrm>
            <a:off x="4953000" y="1219200"/>
            <a:ext cx="3733800" cy="4526280"/>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7536767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Fig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Picture Placeholder 6"/>
          <p:cNvSpPr>
            <a:spLocks noGrp="1"/>
          </p:cNvSpPr>
          <p:nvPr>
            <p:ph type="pic" sz="quarter" idx="13"/>
          </p:nvPr>
        </p:nvSpPr>
        <p:spPr>
          <a:xfrm>
            <a:off x="762000" y="1326995"/>
            <a:ext cx="3505200" cy="4540405"/>
          </a:xfrm>
        </p:spPr>
        <p:txBody>
          <a:bodyPr rtlCol="0">
            <a:normAutofit/>
          </a:bodyPr>
          <a:lstStyle/>
          <a:p>
            <a:pPr lvl="0"/>
            <a:r>
              <a:rPr lang="en-US" noProof="0"/>
              <a:t>Click icon to add picture</a:t>
            </a:r>
            <a:endParaRPr lang="en-US" noProof="0" dirty="0"/>
          </a:p>
        </p:txBody>
      </p:sp>
      <p:sp>
        <p:nvSpPr>
          <p:cNvPr id="6" name="Text Placeholder 5"/>
          <p:cNvSpPr>
            <a:spLocks noGrp="1"/>
          </p:cNvSpPr>
          <p:nvPr>
            <p:ph type="body" sz="quarter" idx="16" hasCustomPrompt="1"/>
          </p:nvPr>
        </p:nvSpPr>
        <p:spPr>
          <a:xfrm>
            <a:off x="4495800" y="3200400"/>
            <a:ext cx="4495800" cy="838200"/>
          </a:xfrm>
        </p:spPr>
        <p:txBody>
          <a:bodyPr/>
          <a:lstStyle>
            <a:lvl1pPr marL="346075" indent="0">
              <a:buNone/>
              <a:defRPr/>
            </a:lvl1pPr>
          </a:lstStyle>
          <a:p>
            <a:pPr lvl="0"/>
            <a:r>
              <a:rPr lang="en-US" dirty="0"/>
              <a:t>Click to add Caption</a:t>
            </a:r>
          </a:p>
        </p:txBody>
      </p:sp>
    </p:spTree>
    <p:extLst>
      <p:ext uri="{BB962C8B-B14F-4D97-AF65-F5344CB8AC3E}">
        <p14:creationId xmlns:p14="http://schemas.microsoft.com/office/powerpoint/2010/main" val="135171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and Titl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1790700" y="1828800"/>
            <a:ext cx="5562600" cy="457200"/>
          </a:xfrm>
        </p:spPr>
        <p:txBody>
          <a:bodyPr anchor="ctr">
            <a:noAutofit/>
          </a:bodyPr>
          <a:lstStyle>
            <a:lvl1pPr marL="0" indent="0" algn="ctr">
              <a:buFontTx/>
              <a:buNone/>
              <a:defRPr sz="3200"/>
            </a:lvl1pPr>
            <a:lvl2pPr marL="623887" indent="0">
              <a:buFontTx/>
              <a:buNone/>
              <a:defRPr/>
            </a:lvl2pPr>
            <a:lvl3pPr marL="969962" indent="0">
              <a:buFontTx/>
              <a:buNone/>
              <a:defRPr/>
            </a:lvl3pPr>
            <a:lvl4pPr marL="1371600" indent="0">
              <a:buFontTx/>
              <a:buNone/>
              <a:defRPr/>
            </a:lvl4pPr>
            <a:lvl5pPr marL="1828800" indent="0">
              <a:buFontTx/>
              <a:buNone/>
              <a:defRPr/>
            </a:lvl5pPr>
          </a:lstStyle>
          <a:p>
            <a:pPr lvl="0"/>
            <a:r>
              <a:rPr lang="en-US" dirty="0"/>
              <a:t>Chapter #</a:t>
            </a:r>
          </a:p>
        </p:txBody>
      </p:sp>
      <p:sp>
        <p:nvSpPr>
          <p:cNvPr id="2" name="Title 1"/>
          <p:cNvSpPr>
            <a:spLocks noGrp="1"/>
          </p:cNvSpPr>
          <p:nvPr>
            <p:ph type="ctrTitle" hasCustomPrompt="1"/>
          </p:nvPr>
        </p:nvSpPr>
        <p:spPr>
          <a:xfrm>
            <a:off x="685800" y="2831169"/>
            <a:ext cx="7772400" cy="646331"/>
          </a:xfrm>
        </p:spPr>
        <p:txBody>
          <a:bodyPr/>
          <a:lstStyle>
            <a:lvl1pPr marL="0" algn="ctr" defTabSz="914400" rtl="0" eaLnBrk="1" latinLnBrk="0" hangingPunct="1">
              <a:defRPr lang="en-US" sz="4000" kern="1200" dirty="0">
                <a:solidFill>
                  <a:srgbClr val="737373"/>
                </a:solidFill>
                <a:latin typeface="+mn-lt"/>
                <a:ea typeface="+mn-ea"/>
                <a:cs typeface="+mn-cs"/>
              </a:defRPr>
            </a:lvl1pPr>
          </a:lstStyle>
          <a:p>
            <a:r>
              <a:rPr lang="en-US" dirty="0"/>
              <a:t>Click to add Chapter Title</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Tree>
    <p:extLst>
      <p:ext uri="{BB962C8B-B14F-4D97-AF65-F5344CB8AC3E}">
        <p14:creationId xmlns:p14="http://schemas.microsoft.com/office/powerpoint/2010/main" val="320890419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4"/>
          </p:nvPr>
        </p:nvSpPr>
        <p:spPr>
          <a:xfrm>
            <a:off x="762000" y="1338147"/>
            <a:ext cx="7620000" cy="4572000"/>
          </a:xfrm>
        </p:spPr>
        <p:txBody>
          <a:bodyPr rtlCol="0">
            <a:normAutofit/>
          </a:bodyPr>
          <a:lstStyle/>
          <a:p>
            <a:pPr lvl="0"/>
            <a:r>
              <a:rPr lang="en-US" noProof="0"/>
              <a:t>Click icon to add table</a:t>
            </a:r>
            <a:endParaRPr lang="en-US" noProof="0" dirty="0"/>
          </a:p>
        </p:txBody>
      </p:sp>
    </p:spTree>
    <p:extLst>
      <p:ext uri="{BB962C8B-B14F-4D97-AF65-F5344CB8AC3E}">
        <p14:creationId xmlns:p14="http://schemas.microsoft.com/office/powerpoint/2010/main" val="24858415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Text Placeholder 3"/>
          <p:cNvSpPr>
            <a:spLocks noGrp="1"/>
          </p:cNvSpPr>
          <p:nvPr>
            <p:ph type="body" sz="quarter" idx="10" hasCustomPrompt="1"/>
          </p:nvPr>
        </p:nvSpPr>
        <p:spPr>
          <a:xfrm>
            <a:off x="457200" y="1181100"/>
            <a:ext cx="8534400" cy="457200"/>
          </a:xfrm>
        </p:spPr>
        <p:txBody>
          <a:bodyPr/>
          <a:lstStyle>
            <a:lvl1pPr marL="346075" indent="0">
              <a:buNone/>
              <a:defRPr b="1"/>
            </a:lvl1pPr>
          </a:lstStyle>
          <a:p>
            <a:pPr lvl="0"/>
            <a:r>
              <a:rPr lang="en-US" dirty="0"/>
              <a:t>Click to add Question</a:t>
            </a:r>
          </a:p>
        </p:txBody>
      </p:sp>
      <p:sp>
        <p:nvSpPr>
          <p:cNvPr id="9" name="Content Placeholder 8"/>
          <p:cNvSpPr>
            <a:spLocks noGrp="1"/>
          </p:cNvSpPr>
          <p:nvPr>
            <p:ph sz="quarter" idx="11"/>
          </p:nvPr>
        </p:nvSpPr>
        <p:spPr>
          <a:xfrm>
            <a:off x="457200" y="2057400"/>
            <a:ext cx="8534400" cy="4038600"/>
          </a:xfrm>
        </p:spPr>
        <p:txBody>
          <a:bodyPr/>
          <a:lstStyle>
            <a:lvl1pPr marL="860425" indent="-514350">
              <a:buFont typeface="+mj-lt"/>
              <a:buAutoNum type="alphaUcPeriod"/>
              <a:defRPr/>
            </a:lvl1pPr>
          </a:lstStyle>
          <a:p>
            <a:pPr lvl="0"/>
            <a:r>
              <a:rPr lang="en-US"/>
              <a:t>Click to edit Master text styles</a:t>
            </a:r>
          </a:p>
        </p:txBody>
      </p:sp>
    </p:spTree>
    <p:extLst>
      <p:ext uri="{BB962C8B-B14F-4D97-AF65-F5344CB8AC3E}">
        <p14:creationId xmlns:p14="http://schemas.microsoft.com/office/powerpoint/2010/main" val="21757021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5"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9" name="Text Placeholder 8"/>
          <p:cNvSpPr>
            <a:spLocks noGrp="1"/>
          </p:cNvSpPr>
          <p:nvPr>
            <p:ph type="body" sz="quarter" idx="10" hasCustomPrompt="1"/>
          </p:nvPr>
        </p:nvSpPr>
        <p:spPr>
          <a:xfrm>
            <a:off x="457200" y="1219200"/>
            <a:ext cx="8534400" cy="381000"/>
          </a:xfrm>
        </p:spPr>
        <p:txBody>
          <a:bodyPr/>
          <a:lstStyle>
            <a:lvl1pPr marL="346075" indent="0">
              <a:buNone/>
              <a:defRPr/>
            </a:lvl1pPr>
          </a:lstStyle>
          <a:p>
            <a:pPr lvl="0"/>
            <a:r>
              <a:rPr lang="en-US" dirty="0"/>
              <a:t>Click to answer</a:t>
            </a:r>
          </a:p>
        </p:txBody>
      </p:sp>
      <p:sp>
        <p:nvSpPr>
          <p:cNvPr id="13" name="Content Placeholder 12"/>
          <p:cNvSpPr>
            <a:spLocks noGrp="1"/>
          </p:cNvSpPr>
          <p:nvPr>
            <p:ph sz="quarter" idx="11"/>
          </p:nvPr>
        </p:nvSpPr>
        <p:spPr>
          <a:xfrm>
            <a:off x="457200" y="2057400"/>
            <a:ext cx="8534400" cy="4038600"/>
          </a:xfrm>
        </p:spPr>
        <p:txBody>
          <a:bodyPr/>
          <a:lstStyle>
            <a:lvl1pPr marL="346075" indent="0">
              <a:buNone/>
              <a:defRPr/>
            </a:lvl1pPr>
          </a:lstStyle>
          <a:p>
            <a:pPr lvl="0"/>
            <a:r>
              <a:rPr lang="en-US"/>
              <a:t>Click to edit Master text styles</a:t>
            </a:r>
          </a:p>
        </p:txBody>
      </p:sp>
    </p:spTree>
    <p:extLst>
      <p:ext uri="{BB962C8B-B14F-4D97-AF65-F5344CB8AC3E}">
        <p14:creationId xmlns:p14="http://schemas.microsoft.com/office/powerpoint/2010/main" val="129577043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ickerCheck">
    <p:spTree>
      <p:nvGrpSpPr>
        <p:cNvPr id="1" name=""/>
        <p:cNvGrpSpPr/>
        <p:nvPr/>
      </p:nvGrpSpPr>
      <p:grpSpPr>
        <a:xfrm>
          <a:off x="0" y="0"/>
          <a:ext cx="0" cy="0"/>
          <a:chOff x="0" y="0"/>
          <a:chExt cx="0" cy="0"/>
        </a:xfrm>
      </p:grpSpPr>
      <p:sp>
        <p:nvSpPr>
          <p:cNvPr id="7"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860425" indent="-514350">
              <a:buFont typeface="+mj-lt"/>
              <a:buAutoNum type="alphaUcPeriod"/>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3217463967"/>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lickerCheck">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FontTx/>
              <a:buNone/>
              <a:defRPr sz="3200" b="0"/>
            </a:lvl1pPr>
          </a:lstStyle>
          <a:p>
            <a:pPr lvl="0"/>
            <a:r>
              <a:rPr lang="en-US"/>
              <a:t>Click to edit Master text styles</a:t>
            </a:r>
          </a:p>
        </p:txBody>
      </p:sp>
      <p:sp>
        <p:nvSpPr>
          <p:cNvPr id="3" name="Content Placeholder 2"/>
          <p:cNvSpPr>
            <a:spLocks noGrp="1"/>
          </p:cNvSpPr>
          <p:nvPr>
            <p:ph idx="1"/>
          </p:nvPr>
        </p:nvSpPr>
        <p:spPr>
          <a:xfrm>
            <a:off x="457200" y="1763751"/>
            <a:ext cx="8229600" cy="4068763"/>
          </a:xfrm>
        </p:spPr>
        <p:txBody>
          <a:bodyPr/>
          <a:lstStyle>
            <a:lvl1pPr marL="346075" indent="0">
              <a:buFontTx/>
              <a:buNone/>
              <a:defRPr/>
            </a:lvl1pPr>
            <a:lvl2pPr marL="914400" indent="-290513">
              <a:defRPr/>
            </a:lvl2pPr>
            <a:lvl3pPr marL="1260475" indent="-290513">
              <a:defRPr sz="2000"/>
            </a:lvl3pPr>
            <a:lvl4pPr marL="1600200" indent="-228600">
              <a:buFont typeface="Wingdings" panose="05000000000000000000" pitchFamily="2" charset="2"/>
              <a:buChar char="§"/>
              <a:defRPr sz="1800">
                <a:solidFill>
                  <a:srgbClr val="737373"/>
                </a:solidFill>
              </a:defRPr>
            </a:lvl4pPr>
          </a:lstStyle>
          <a:p>
            <a:pPr lvl="0"/>
            <a:r>
              <a:rPr lang="en-US"/>
              <a:t>Click to edit Master text styles</a:t>
            </a:r>
          </a:p>
        </p:txBody>
      </p:sp>
    </p:spTree>
    <p:extLst>
      <p:ext uri="{BB962C8B-B14F-4D97-AF65-F5344CB8AC3E}">
        <p14:creationId xmlns:p14="http://schemas.microsoft.com/office/powerpoint/2010/main" val="275710955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4323421-ED9C-43A9-8F4C-39CB1CAD0313}" type="slidenum">
              <a:rPr lang="en-US"/>
              <a:pPr>
                <a:defRPr/>
              </a:pPr>
              <a:t>‹#›</a:t>
            </a:fld>
            <a:endParaRPr lang="en-US" dirty="0"/>
          </a:p>
        </p:txBody>
      </p:sp>
    </p:spTree>
    <p:extLst>
      <p:ext uri="{BB962C8B-B14F-4D97-AF65-F5344CB8AC3E}">
        <p14:creationId xmlns:p14="http://schemas.microsoft.com/office/powerpoint/2010/main" val="3538114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19200"/>
          </a:xfrm>
        </p:spPr>
        <p:txBody>
          <a:bodyPr/>
          <a:lstStyle/>
          <a:p>
            <a:r>
              <a:rPr lang="en-US"/>
              <a:t>Click to edit Master title style</a:t>
            </a:r>
          </a:p>
        </p:txBody>
      </p:sp>
      <p:sp>
        <p:nvSpPr>
          <p:cNvPr id="3" name="Content Placeholder 2"/>
          <p:cNvSpPr>
            <a:spLocks noGrp="1"/>
          </p:cNvSpPr>
          <p:nvPr>
            <p:ph sz="half" idx="1"/>
          </p:nvPr>
        </p:nvSpPr>
        <p:spPr>
          <a:xfrm>
            <a:off x="533400" y="1828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828800"/>
            <a:ext cx="3962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5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hapter and Titl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81000" y="1143000"/>
            <a:ext cx="2590800" cy="3568700"/>
          </a:xfrm>
        </p:spPr>
        <p:txBody>
          <a:bodyPr/>
          <a:lstStyle/>
          <a:p>
            <a:r>
              <a:rPr lang="en-US"/>
              <a:t>Click icon to add picture</a:t>
            </a:r>
            <a:endParaRPr lang="en-US" dirty="0"/>
          </a:p>
        </p:txBody>
      </p:sp>
      <p:sp>
        <p:nvSpPr>
          <p:cNvPr id="5" name="Text Placeholder 4"/>
          <p:cNvSpPr>
            <a:spLocks noGrp="1"/>
          </p:cNvSpPr>
          <p:nvPr>
            <p:ph type="body" sz="quarter" idx="15"/>
          </p:nvPr>
        </p:nvSpPr>
        <p:spPr>
          <a:xfrm>
            <a:off x="3429000" y="2362200"/>
            <a:ext cx="5410200" cy="565150"/>
          </a:xfrm>
        </p:spPr>
        <p:txBody>
          <a:bodyPr/>
          <a:lstStyle>
            <a:lvl1pPr marL="0" indent="0" algn="r">
              <a:buNone/>
              <a:defRPr sz="3200"/>
            </a:lvl1pPr>
          </a:lstStyle>
          <a:p>
            <a:pPr lvl="0"/>
            <a:r>
              <a:rPr lang="en-US"/>
              <a:t>Click to edit Master text styles</a:t>
            </a:r>
          </a:p>
        </p:txBody>
      </p:sp>
      <p:sp>
        <p:nvSpPr>
          <p:cNvPr id="15" name="Text Placeholder 5"/>
          <p:cNvSpPr>
            <a:spLocks noGrp="1"/>
          </p:cNvSpPr>
          <p:nvPr>
            <p:ph type="body" sz="quarter" idx="16"/>
          </p:nvPr>
        </p:nvSpPr>
        <p:spPr>
          <a:xfrm>
            <a:off x="3423557" y="3008009"/>
            <a:ext cx="5410200" cy="565150"/>
          </a:xfrm>
        </p:spPr>
        <p:txBody>
          <a:bodyPr/>
          <a:lstStyle>
            <a:lvl1pPr marL="0" indent="0" algn="r">
              <a:buNone/>
              <a:defRPr sz="3200"/>
            </a:lvl1pPr>
          </a:lstStyle>
          <a:p>
            <a:pPr lvl="0"/>
            <a:r>
              <a:rPr lang="en-US"/>
              <a:t>Click to edit Master text styles</a:t>
            </a:r>
          </a:p>
        </p:txBody>
      </p:sp>
      <p:sp>
        <p:nvSpPr>
          <p:cNvPr id="16" name="Rectangle 15"/>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8" name="Picture 13"/>
          <p:cNvPicPr>
            <a:picLocks noChangeAspect="1"/>
          </p:cNvPicPr>
          <p:nvPr userDrawn="1"/>
        </p:nvPicPr>
        <p:blipFill>
          <a:blip r:embed="rId2" cstate="print">
            <a:clrChange>
              <a:clrFrom>
                <a:srgbClr val="FFFFFE"/>
              </a:clrFrom>
              <a:clrTo>
                <a:srgbClr val="FFFFFE">
                  <a:alpha val="0"/>
                </a:srgbClr>
              </a:clrTo>
            </a:clrChange>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4728898"/>
            <a:ext cx="9144000" cy="1708150"/>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0" y="4728898"/>
            <a:ext cx="9144000" cy="0"/>
          </a:xfrm>
          <a:prstGeom prst="line">
            <a:avLst/>
          </a:prstGeom>
          <a:ln w="50800">
            <a:solidFill>
              <a:srgbClr val="D99C2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4"/>
          <a:stretch>
            <a:fillRect/>
          </a:stretch>
        </p:blipFill>
        <p:spPr>
          <a:xfrm>
            <a:off x="0" y="6426743"/>
            <a:ext cx="9169400" cy="48773"/>
          </a:xfrm>
          <a:prstGeom prst="rect">
            <a:avLst/>
          </a:prstGeom>
        </p:spPr>
      </p:pic>
      <p:sp>
        <p:nvSpPr>
          <p:cNvPr id="14" name="Title 1"/>
          <p:cNvSpPr>
            <a:spLocks noGrp="1"/>
          </p:cNvSpPr>
          <p:nvPr>
            <p:ph type="title"/>
          </p:nvPr>
        </p:nvSpPr>
        <p:spPr>
          <a:xfrm>
            <a:off x="381000" y="163941"/>
            <a:ext cx="570653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r">
              <a:defRPr lang="en-US" sz="3600" dirty="0">
                <a:solidFill>
                  <a:schemeClr val="tx1">
                    <a:lumMod val="7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393139167"/>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1786487"/>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0"/>
          </p:nvPr>
        </p:nvSpPr>
        <p:spPr>
          <a:xfrm>
            <a:off x="457200" y="3810000"/>
            <a:ext cx="8229600" cy="23098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51346992"/>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624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971800"/>
            <a:ext cx="8229600" cy="1447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1"/>
          </p:nvPr>
        </p:nvSpPr>
        <p:spPr>
          <a:xfrm>
            <a:off x="457200" y="4572000"/>
            <a:ext cx="8229600" cy="14478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6806237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590801"/>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idx="11"/>
          </p:nvPr>
        </p:nvSpPr>
        <p:spPr>
          <a:xfrm>
            <a:off x="457200" y="3657600"/>
            <a:ext cx="8229600" cy="12430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2"/>
          </p:nvPr>
        </p:nvSpPr>
        <p:spPr>
          <a:xfrm>
            <a:off x="457200" y="5053052"/>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0430109"/>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4" name="Content Placeholder 2"/>
          <p:cNvSpPr>
            <a:spLocks noGrp="1"/>
          </p:cNvSpPr>
          <p:nvPr>
            <p:ph idx="1"/>
          </p:nvPr>
        </p:nvSpPr>
        <p:spPr>
          <a:xfrm>
            <a:off x="457200" y="1195349"/>
            <a:ext cx="8229600" cy="1014451"/>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2"/>
          <p:cNvSpPr>
            <a:spLocks noGrp="1"/>
          </p:cNvSpPr>
          <p:nvPr>
            <p:ph idx="10"/>
          </p:nvPr>
        </p:nvSpPr>
        <p:spPr>
          <a:xfrm>
            <a:off x="457200" y="2362200"/>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Content Placeholder 2"/>
          <p:cNvSpPr>
            <a:spLocks noGrp="1"/>
          </p:cNvSpPr>
          <p:nvPr>
            <p:ph idx="11"/>
          </p:nvPr>
        </p:nvSpPr>
        <p:spPr>
          <a:xfrm>
            <a:off x="457200" y="3352801"/>
            <a:ext cx="8229600" cy="9144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2"/>
          <p:cNvSpPr>
            <a:spLocks noGrp="1"/>
          </p:cNvSpPr>
          <p:nvPr>
            <p:ph idx="12"/>
          </p:nvPr>
        </p:nvSpPr>
        <p:spPr>
          <a:xfrm>
            <a:off x="457200" y="4419600"/>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idx="13"/>
          </p:nvPr>
        </p:nvSpPr>
        <p:spPr>
          <a:xfrm>
            <a:off x="457200" y="5410200"/>
            <a:ext cx="8229600" cy="838200"/>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90974723"/>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4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Lead-in Head, and Bulleted List">
    <p:spTree>
      <p:nvGrpSpPr>
        <p:cNvPr id="1" name=""/>
        <p:cNvGrpSpPr/>
        <p:nvPr/>
      </p:nvGrpSpPr>
      <p:grpSpPr>
        <a:xfrm>
          <a:off x="0" y="0"/>
          <a:ext cx="0" cy="0"/>
          <a:chOff x="0" y="0"/>
          <a:chExt cx="0" cy="0"/>
        </a:xfrm>
      </p:grpSpPr>
      <p:sp>
        <p:nvSpPr>
          <p:cNvPr id="8" name="Title 1"/>
          <p:cNvSpPr>
            <a:spLocks noGrp="1"/>
          </p:cNvSpPr>
          <p:nvPr>
            <p:ph type="title"/>
          </p:nvPr>
        </p:nvSpPr>
        <p:spPr>
          <a:xfrm>
            <a:off x="756356" y="234539"/>
            <a:ext cx="8235244" cy="5909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defRPr lang="en-US" dirty="0"/>
            </a:lvl1pPr>
          </a:lstStyle>
          <a:p>
            <a:pPr lvl="0"/>
            <a:r>
              <a:rPr lang="en-US"/>
              <a:t>Click to edit Master title style</a:t>
            </a:r>
            <a:endParaRPr lang="en-US" dirty="0"/>
          </a:p>
        </p:txBody>
      </p:sp>
      <p:sp>
        <p:nvSpPr>
          <p:cNvPr id="6" name="Text Placeholder 5"/>
          <p:cNvSpPr>
            <a:spLocks noGrp="1"/>
          </p:cNvSpPr>
          <p:nvPr>
            <p:ph type="body" sz="quarter" idx="11"/>
          </p:nvPr>
        </p:nvSpPr>
        <p:spPr>
          <a:xfrm>
            <a:off x="457200" y="1295400"/>
            <a:ext cx="8229600" cy="381000"/>
          </a:xfrm>
        </p:spPr>
        <p:txBody>
          <a:bodyPr anchor="ctr">
            <a:noAutofit/>
          </a:bodyPr>
          <a:lstStyle>
            <a:lvl1pPr marL="346075" indent="0">
              <a:buNone/>
              <a:defRPr sz="3200"/>
            </a:lvl1pPr>
          </a:lstStyle>
          <a:p>
            <a:pPr lvl="0"/>
            <a:r>
              <a:rPr lang="en-US"/>
              <a:t>Click to edit Master text styles</a:t>
            </a:r>
          </a:p>
        </p:txBody>
      </p:sp>
      <p:sp>
        <p:nvSpPr>
          <p:cNvPr id="3" name="Content Placeholder 2"/>
          <p:cNvSpPr>
            <a:spLocks noGrp="1"/>
          </p:cNvSpPr>
          <p:nvPr>
            <p:ph idx="1"/>
          </p:nvPr>
        </p:nvSpPr>
        <p:spPr>
          <a:xfrm>
            <a:off x="457200" y="1741449"/>
            <a:ext cx="8229600" cy="4068763"/>
          </a:xfrm>
        </p:spPr>
        <p:txBody>
          <a:bodyPr/>
          <a:lstStyle>
            <a:lvl2pPr marL="914400" indent="-290513">
              <a:defRPr>
                <a:solidFill>
                  <a:schemeClr val="tx1">
                    <a:lumMod val="75000"/>
                  </a:schemeClr>
                </a:solidFill>
              </a:defRPr>
            </a:lvl2pPr>
            <a:lvl3pPr marL="1260475" indent="-290513">
              <a:defRPr sz="2400">
                <a:solidFill>
                  <a:schemeClr val="tx1">
                    <a:lumMod val="75000"/>
                  </a:schemeClr>
                </a:solidFill>
              </a:defRPr>
            </a:lvl3pPr>
            <a:lvl4pPr marL="1600200" indent="-228600">
              <a:buFont typeface="Wingdings" panose="05000000000000000000" pitchFamily="2" charset="2"/>
              <a:buChar char="§"/>
              <a:defRPr sz="2000">
                <a:solidFill>
                  <a:schemeClr val="tx1">
                    <a:lumMod val="75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5182776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356350"/>
            <a:ext cx="9144000" cy="507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txBox="1">
            <a:spLocks/>
          </p:cNvSpPr>
          <p:nvPr userDrawn="1"/>
        </p:nvSpPr>
        <p:spPr>
          <a:xfrm>
            <a:off x="101599" y="6470650"/>
            <a:ext cx="2422525" cy="365125"/>
          </a:xfrm>
          <a:prstGeom prst="rect">
            <a:avLst/>
          </a:prstGeom>
        </p:spPr>
        <p:txBody>
          <a:bodyPr anchor="ctr"/>
          <a:lstStyle>
            <a:defPPr>
              <a:defRPr lang="en-US"/>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b="1" dirty="0">
                <a:solidFill>
                  <a:srgbClr val="585858"/>
                </a:solidFill>
              </a:rPr>
              <a:t>Copyright ©2019 F.A. Davis Company</a:t>
            </a:r>
          </a:p>
        </p:txBody>
      </p:sp>
      <p:pic>
        <p:nvPicPr>
          <p:cNvPr id="12" name="Picture 13"/>
          <p:cNvPicPr>
            <a:picLocks noChangeAspect="1"/>
          </p:cNvPicPr>
          <p:nvPr userDrawn="1"/>
        </p:nvPicPr>
        <p:blipFill>
          <a:blip r:embed="rId28" cstate="print">
            <a:clrChange>
              <a:clrFrom>
                <a:srgbClr val="FFFFFE"/>
              </a:clrFrom>
              <a:clrTo>
                <a:srgbClr val="FFFFFE">
                  <a:alpha val="0"/>
                </a:srgbClr>
              </a:clrTo>
            </a:clrChange>
            <a:extLst>
              <a:ext uri="{BEBA8EAE-BF5A-486C-A8C5-ECC9F3942E4B}">
                <a14:imgProps xmlns:a14="http://schemas.microsoft.com/office/drawing/2010/main">
                  <a14:imgLayer r:embed="rId29">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7977294" y="6492183"/>
            <a:ext cx="1005840" cy="35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referRelativeResize="0">
            <a:picLocks/>
          </p:cNvPicPr>
          <p:nvPr userDrawn="1"/>
        </p:nvPicPr>
        <p:blipFill>
          <a:blip r:embed="rId30"/>
          <a:stretch>
            <a:fillRect/>
          </a:stretch>
        </p:blipFill>
        <p:spPr>
          <a:xfrm>
            <a:off x="0" y="6434694"/>
            <a:ext cx="9171432" cy="45719"/>
          </a:xfrm>
          <a:prstGeom prst="rect">
            <a:avLst/>
          </a:prstGeom>
        </p:spPr>
      </p:pic>
      <p:sp>
        <p:nvSpPr>
          <p:cNvPr id="1026" name="Title Placeholder 1"/>
          <p:cNvSpPr>
            <a:spLocks noGrp="1"/>
          </p:cNvSpPr>
          <p:nvPr>
            <p:ph type="title"/>
          </p:nvPr>
        </p:nvSpPr>
        <p:spPr bwMode="auto">
          <a:xfrm>
            <a:off x="762000" y="239154"/>
            <a:ext cx="8229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4572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endParaRPr lang="en-US" altLang="en-US" dirty="0"/>
          </a:p>
          <a:p>
            <a:pPr lvl="2"/>
            <a:endParaRPr lang="en-US" altLang="en-US" dirty="0"/>
          </a:p>
        </p:txBody>
      </p:sp>
      <p:cxnSp>
        <p:nvCxnSpPr>
          <p:cNvPr id="7" name="Straight Connector 6"/>
          <p:cNvCxnSpPr/>
          <p:nvPr/>
        </p:nvCxnSpPr>
        <p:spPr>
          <a:xfrm>
            <a:off x="0" y="990600"/>
            <a:ext cx="9144000" cy="0"/>
          </a:xfrm>
          <a:prstGeom prst="line">
            <a:avLst/>
          </a:prstGeom>
          <a:ln w="12700">
            <a:solidFill>
              <a:srgbClr val="D99C21"/>
            </a:solidFill>
          </a:ln>
        </p:spPr>
        <p:style>
          <a:lnRef idx="1">
            <a:schemeClr val="accent1"/>
          </a:lnRef>
          <a:fillRef idx="0">
            <a:schemeClr val="accent1"/>
          </a:fillRef>
          <a:effectRef idx="0">
            <a:schemeClr val="accent1"/>
          </a:effectRef>
          <a:fontRef idx="minor">
            <a:schemeClr val="tx1"/>
          </a:fontRef>
        </p:style>
      </p:cxnSp>
      <p:pic>
        <p:nvPicPr>
          <p:cNvPr id="14" name="Picture 13"/>
          <p:cNvPicPr preferRelativeResize="0">
            <a:picLocks/>
          </p:cNvPicPr>
          <p:nvPr userDrawn="1"/>
        </p:nvPicPr>
        <p:blipFill>
          <a:blip r:embed="rId30"/>
          <a:stretch>
            <a:fillRect/>
          </a:stretch>
        </p:blipFill>
        <p:spPr>
          <a:xfrm>
            <a:off x="0" y="6364006"/>
            <a:ext cx="9171432" cy="45719"/>
          </a:xfrm>
          <a:prstGeom prst="rect">
            <a:avLst/>
          </a:prstGeom>
        </p:spPr>
      </p:pic>
      <p:sp>
        <p:nvSpPr>
          <p:cNvPr id="9" name="Rectangle 8"/>
          <p:cNvSpPr/>
          <p:nvPr/>
        </p:nvSpPr>
        <p:spPr>
          <a:xfrm>
            <a:off x="0" y="6400800"/>
            <a:ext cx="9144000" cy="45719"/>
          </a:xfrm>
          <a:prstGeom prst="rect">
            <a:avLst/>
          </a:prstGeom>
          <a:solidFill>
            <a:srgbClr val="2880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95" r:id="rId3"/>
    <p:sldLayoutId id="2147483683" r:id="rId4"/>
    <p:sldLayoutId id="2147483706" r:id="rId5"/>
    <p:sldLayoutId id="2147483708" r:id="rId6"/>
    <p:sldLayoutId id="2147483707" r:id="rId7"/>
    <p:sldLayoutId id="2147483716" r:id="rId8"/>
    <p:sldLayoutId id="2147483684" r:id="rId9"/>
    <p:sldLayoutId id="2147483692" r:id="rId10"/>
    <p:sldLayoutId id="2147483699" r:id="rId11"/>
    <p:sldLayoutId id="2147483703" r:id="rId12"/>
    <p:sldLayoutId id="2147483712" r:id="rId13"/>
    <p:sldLayoutId id="2147483678" r:id="rId14"/>
    <p:sldLayoutId id="2147483700" r:id="rId15"/>
    <p:sldLayoutId id="2147483715" r:id="rId16"/>
    <p:sldLayoutId id="2147483679" r:id="rId17"/>
    <p:sldLayoutId id="2147483680" r:id="rId18"/>
    <p:sldLayoutId id="2147483685" r:id="rId19"/>
    <p:sldLayoutId id="2147483686" r:id="rId20"/>
    <p:sldLayoutId id="2147483687" r:id="rId21"/>
    <p:sldLayoutId id="2147483688" r:id="rId22"/>
    <p:sldLayoutId id="2147483689" r:id="rId23"/>
    <p:sldLayoutId id="2147483690" r:id="rId24"/>
    <p:sldLayoutId id="2147483710" r:id="rId25"/>
    <p:sldLayoutId id="2147483714" r:id="rId26"/>
  </p:sldLayoutIdLst>
  <p:txStyles>
    <p:titleStyle>
      <a:lvl1pPr algn="l" rtl="0" eaLnBrk="1" fontAlgn="base" hangingPunct="1">
        <a:lnSpc>
          <a:spcPct val="90000"/>
        </a:lnSpc>
        <a:spcBef>
          <a:spcPct val="0"/>
        </a:spcBef>
        <a:spcAft>
          <a:spcPct val="0"/>
        </a:spcAft>
        <a:defRPr lang="en-US" sz="3600" kern="1200">
          <a:solidFill>
            <a:srgbClr val="D99C21"/>
          </a:solidFill>
          <a:latin typeface="+mn-lt"/>
          <a:ea typeface="+mn-ea"/>
          <a:cs typeface="+mn-cs"/>
        </a:defRPr>
      </a:lvl1pPr>
      <a:lvl2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2pPr>
      <a:lvl3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3pPr>
      <a:lvl4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4pPr>
      <a:lvl5pPr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5pPr>
      <a:lvl6pPr marL="4572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6pPr>
      <a:lvl7pPr marL="9144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7pPr>
      <a:lvl8pPr marL="13716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8pPr>
      <a:lvl9pPr marL="1828800" algn="ctr" rtl="0" eaLnBrk="1" fontAlgn="base" hangingPunct="1">
        <a:lnSpc>
          <a:spcPct val="90000"/>
        </a:lnSpc>
        <a:spcBef>
          <a:spcPct val="0"/>
        </a:spcBef>
        <a:spcAft>
          <a:spcPct val="0"/>
        </a:spcAft>
        <a:defRPr sz="3600">
          <a:solidFill>
            <a:srgbClr val="D99C21"/>
          </a:solidFill>
          <a:latin typeface="Calibri" panose="020F0502020204030204" pitchFamily="34" charset="0"/>
        </a:defRPr>
      </a:lvl9pPr>
    </p:titleStyle>
    <p:bodyStyle>
      <a:lvl1pPr marL="623888" indent="-277813" algn="l" rtl="0" eaLnBrk="1" fontAlgn="base" hangingPunct="1">
        <a:spcBef>
          <a:spcPct val="20000"/>
        </a:spcBef>
        <a:spcAft>
          <a:spcPct val="0"/>
        </a:spcAft>
        <a:buClr>
          <a:srgbClr val="28805C"/>
        </a:buClr>
        <a:buFont typeface="Wingdings" panose="05000000000000000000" pitchFamily="2" charset="2"/>
        <a:buChar char="§"/>
        <a:defRPr lang="en-US" sz="3200" kern="2000" dirty="0">
          <a:solidFill>
            <a:schemeClr val="tx1">
              <a:lumMod val="75000"/>
            </a:schemeClr>
          </a:solidFill>
          <a:latin typeface="+mn-lt"/>
          <a:ea typeface="+mn-ea"/>
          <a:cs typeface="+mn-cs"/>
        </a:defRPr>
      </a:lvl1pPr>
      <a:lvl2pPr marL="914400" indent="-290513" algn="l" rtl="0" eaLnBrk="1" fontAlgn="base" hangingPunct="1">
        <a:spcBef>
          <a:spcPct val="20000"/>
        </a:spcBef>
        <a:spcAft>
          <a:spcPct val="0"/>
        </a:spcAft>
        <a:buClr>
          <a:srgbClr val="D99C21"/>
        </a:buClr>
        <a:buFont typeface="Arial" panose="020B0604020202020204" pitchFamily="34" charset="0"/>
        <a:buChar char="•"/>
        <a:defRPr lang="en-US" sz="2800" kern="1200" dirty="0">
          <a:solidFill>
            <a:schemeClr val="tx1">
              <a:lumMod val="75000"/>
            </a:schemeClr>
          </a:solidFill>
          <a:latin typeface="+mn-lt"/>
          <a:ea typeface="+mn-ea"/>
          <a:cs typeface="+mn-cs"/>
        </a:defRPr>
      </a:lvl2pPr>
      <a:lvl3pPr marL="1260475" indent="-290513" algn="l" rtl="0" eaLnBrk="1" fontAlgn="base" hangingPunct="1">
        <a:spcBef>
          <a:spcPct val="20000"/>
        </a:spcBef>
        <a:spcAft>
          <a:spcPct val="0"/>
        </a:spcAft>
        <a:buClr>
          <a:srgbClr val="737373"/>
        </a:buClr>
        <a:buFont typeface="Calibri" panose="020F0502020204030204" pitchFamily="34" charset="0"/>
        <a:buChar char="‒"/>
        <a:tabLst>
          <a:tab pos="858838" algn="l"/>
        </a:tabLst>
        <a:defRPr sz="2800" kern="1200">
          <a:solidFill>
            <a:schemeClr val="tx1">
              <a:lumMod val="75000"/>
            </a:schemeClr>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olecular Diagnostics, Third Edition">
            <a:extLst>
              <a:ext uri="{FF2B5EF4-FFF2-40B4-BE49-F238E27FC236}">
                <a16:creationId xmlns:a16="http://schemas.microsoft.com/office/drawing/2014/main" id="{DA0E496D-D16B-45A0-A261-CF9FEE0E18E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4199" r="4199"/>
          <a:stretch>
            <a:fillRect/>
          </a:stretch>
        </p:blipFill>
        <p:spPr/>
      </p:pic>
      <p:sp>
        <p:nvSpPr>
          <p:cNvPr id="3" name="Text Placeholder 2"/>
          <p:cNvSpPr>
            <a:spLocks noGrp="1"/>
          </p:cNvSpPr>
          <p:nvPr>
            <p:ph type="body" sz="quarter" idx="15"/>
          </p:nvPr>
        </p:nvSpPr>
        <p:spPr/>
        <p:txBody>
          <a:bodyPr/>
          <a:lstStyle/>
          <a:p>
            <a:pPr lvl="0"/>
            <a:r>
              <a:rPr lang="en-US" dirty="0">
                <a:solidFill>
                  <a:srgbClr val="585858"/>
                </a:solidFill>
              </a:rPr>
              <a:t>Chapter 14</a:t>
            </a:r>
          </a:p>
        </p:txBody>
      </p:sp>
      <p:sp>
        <p:nvSpPr>
          <p:cNvPr id="4" name="Text Placeholder 3"/>
          <p:cNvSpPr>
            <a:spLocks noGrp="1"/>
          </p:cNvSpPr>
          <p:nvPr>
            <p:ph type="body" sz="quarter" idx="16"/>
          </p:nvPr>
        </p:nvSpPr>
        <p:spPr>
          <a:xfrm>
            <a:off x="3423557" y="3008008"/>
            <a:ext cx="5410200" cy="1106791"/>
          </a:xfrm>
        </p:spPr>
        <p:txBody>
          <a:bodyPr/>
          <a:lstStyle/>
          <a:p>
            <a:pPr lvl="0"/>
            <a:r>
              <a:rPr lang="en-US" altLang="en-US" dirty="0"/>
              <a:t>D N A-Based Tissue Typing</a:t>
            </a:r>
            <a:endParaRPr lang="en-US" dirty="0"/>
          </a:p>
        </p:txBody>
      </p:sp>
      <p:sp>
        <p:nvSpPr>
          <p:cNvPr id="2" name="Title 1" hidden="1"/>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290322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Rectangle 6"/>
          <p:cNvSpPr>
            <a:spLocks noGrp="1" noChangeArrowheads="1"/>
          </p:cNvSpPr>
          <p:nvPr>
            <p:ph type="title"/>
          </p:nvPr>
        </p:nvSpPr>
        <p:spPr/>
        <p:txBody>
          <a:bodyPr/>
          <a:lstStyle/>
          <a:p>
            <a:r>
              <a:rPr lang="en-US" dirty="0"/>
              <a:t>H L A Alleles Are Inherited in Blocks as Haplotypes</a:t>
            </a:r>
          </a:p>
        </p:txBody>
      </p:sp>
      <p:pic>
        <p:nvPicPr>
          <p:cNvPr id="6" name="Content Placeholder 5" descr="Alleles and haplotype of the parental genotypes form offspring in four possible genotyp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1607" y="1371600"/>
            <a:ext cx="4020786" cy="4516772"/>
          </a:xfrm>
        </p:spPr>
      </p:pic>
    </p:spTree>
    <p:extLst>
      <p:ext uri="{BB962C8B-B14F-4D97-AF65-F5344CB8AC3E}">
        <p14:creationId xmlns:p14="http://schemas.microsoft.com/office/powerpoint/2010/main" val="378170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r>
              <a:rPr lang="en-US" dirty="0"/>
              <a:t>H L A Typing</a:t>
            </a:r>
          </a:p>
        </p:txBody>
      </p:sp>
      <p:sp>
        <p:nvSpPr>
          <p:cNvPr id="12291" name="Rectangle 5"/>
          <p:cNvSpPr>
            <a:spLocks noGrp="1" noChangeArrowheads="1"/>
          </p:cNvSpPr>
          <p:nvPr>
            <p:ph type="body" idx="1"/>
          </p:nvPr>
        </p:nvSpPr>
        <p:spPr>
          <a:xfrm>
            <a:off x="457200" y="1219200"/>
            <a:ext cx="8229600" cy="4214851"/>
          </a:xfrm>
        </p:spPr>
        <p:txBody>
          <a:bodyPr/>
          <a:lstStyle/>
          <a:p>
            <a:r>
              <a:rPr lang="en-US" altLang="en-US" dirty="0"/>
              <a:t>Every person (except identical twins) has different sets of H L A alleles</a:t>
            </a:r>
          </a:p>
          <a:p>
            <a:r>
              <a:rPr lang="en-US" altLang="en-US" dirty="0"/>
              <a:t>Transplanted organs are </a:t>
            </a:r>
            <a:r>
              <a:rPr lang="en-US" altLang="en-US" dirty="0">
                <a:solidFill>
                  <a:srgbClr val="FF0000"/>
                </a:solidFill>
              </a:rPr>
              <a:t>allografts</a:t>
            </a:r>
            <a:r>
              <a:rPr lang="en-US" altLang="en-US" dirty="0"/>
              <a:t>, in which the donor organ and the recipient are genetically different</a:t>
            </a:r>
          </a:p>
          <a:p>
            <a:r>
              <a:rPr lang="en-US" altLang="en-US" dirty="0"/>
              <a:t>Compatibility (</a:t>
            </a:r>
            <a:r>
              <a:rPr lang="en-US" altLang="en-US" dirty="0">
                <a:solidFill>
                  <a:srgbClr val="FF0000"/>
                </a:solidFill>
              </a:rPr>
              <a:t>matching</a:t>
            </a:r>
            <a:r>
              <a:rPr lang="en-US" altLang="en-US" dirty="0"/>
              <a:t>) of the H L A of the donor and the recipient increases the chance for a successful engraftment</a:t>
            </a:r>
          </a:p>
        </p:txBody>
      </p:sp>
    </p:spTree>
    <p:extLst>
      <p:ext uri="{BB962C8B-B14F-4D97-AF65-F5344CB8AC3E}">
        <p14:creationId xmlns:p14="http://schemas.microsoft.com/office/powerpoint/2010/main" val="135559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lstStyle/>
          <a:p>
            <a:r>
              <a:rPr lang="en-US" dirty="0"/>
              <a:t>H L A Typing (continued)</a:t>
            </a:r>
          </a:p>
        </p:txBody>
      </p:sp>
      <p:sp>
        <p:nvSpPr>
          <p:cNvPr id="12291" name="Rectangle 5"/>
          <p:cNvSpPr>
            <a:spLocks noGrp="1" noChangeArrowheads="1"/>
          </p:cNvSpPr>
          <p:nvPr>
            <p:ph type="body" idx="1"/>
          </p:nvPr>
        </p:nvSpPr>
        <p:spPr/>
        <p:txBody>
          <a:bodyPr/>
          <a:lstStyle/>
          <a:p>
            <a:r>
              <a:rPr lang="en-US" altLang="en-US" dirty="0"/>
              <a:t>Matching is determined by comparing alleles</a:t>
            </a:r>
          </a:p>
          <a:p>
            <a:r>
              <a:rPr lang="en-US" altLang="en-US" dirty="0">
                <a:solidFill>
                  <a:srgbClr val="FF0000"/>
                </a:solidFill>
              </a:rPr>
              <a:t>Resolution</a:t>
            </a:r>
            <a:r>
              <a:rPr lang="en-US" altLang="en-US" dirty="0"/>
              <a:t> is the level of detail with which an allele is determined</a:t>
            </a:r>
          </a:p>
        </p:txBody>
      </p:sp>
    </p:spTree>
    <p:extLst>
      <p:ext uri="{BB962C8B-B14F-4D97-AF65-F5344CB8AC3E}">
        <p14:creationId xmlns:p14="http://schemas.microsoft.com/office/powerpoint/2010/main" val="857999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97" name="Rectangle 213"/>
          <p:cNvSpPr>
            <a:spLocks noGrp="1" noChangeArrowheads="1"/>
          </p:cNvSpPr>
          <p:nvPr>
            <p:ph type="title"/>
          </p:nvPr>
        </p:nvSpPr>
        <p:spPr/>
        <p:txBody>
          <a:bodyPr/>
          <a:lstStyle/>
          <a:p>
            <a:r>
              <a:rPr lang="en-US" dirty="0"/>
              <a:t>Serological Typing</a:t>
            </a:r>
          </a:p>
        </p:txBody>
      </p:sp>
      <p:sp>
        <p:nvSpPr>
          <p:cNvPr id="13315" name="Rectangle 214"/>
          <p:cNvSpPr>
            <a:spLocks noGrp="1" noChangeArrowheads="1"/>
          </p:cNvSpPr>
          <p:nvPr>
            <p:ph idx="1"/>
          </p:nvPr>
        </p:nvSpPr>
        <p:spPr>
          <a:xfrm>
            <a:off x="457200" y="1195349"/>
            <a:ext cx="8458200" cy="2309851"/>
          </a:xfrm>
        </p:spPr>
        <p:txBody>
          <a:bodyPr/>
          <a:lstStyle/>
          <a:p>
            <a:pPr marL="346075" indent="0">
              <a:buNone/>
            </a:pPr>
            <a:r>
              <a:rPr lang="en-US" altLang="en-US" dirty="0"/>
              <a:t>Lymphocytes are </a:t>
            </a:r>
            <a:r>
              <a:rPr lang="en-US" altLang="en-US" dirty="0">
                <a:solidFill>
                  <a:srgbClr val="FF0000"/>
                </a:solidFill>
              </a:rPr>
              <a:t>H L A typed </a:t>
            </a:r>
            <a:r>
              <a:rPr lang="en-US" altLang="en-US" dirty="0"/>
              <a:t>by </a:t>
            </a:r>
            <a:r>
              <a:rPr lang="en-US" altLang="en-US" dirty="0" err="1"/>
              <a:t>crossmatching</a:t>
            </a:r>
            <a:r>
              <a:rPr lang="en-US" altLang="en-US" dirty="0"/>
              <a:t> to panel reactive antibodies (</a:t>
            </a:r>
            <a:r>
              <a:rPr lang="en-US" altLang="en-US" dirty="0">
                <a:solidFill>
                  <a:srgbClr val="FF0000"/>
                </a:solidFill>
              </a:rPr>
              <a:t>P R A</a:t>
            </a:r>
            <a:r>
              <a:rPr lang="en-US" altLang="en-US" dirty="0"/>
              <a:t>) using the complement-dependent cytotoxicity (</a:t>
            </a:r>
            <a:r>
              <a:rPr lang="en-US" altLang="en-US" dirty="0">
                <a:solidFill>
                  <a:srgbClr val="FF0000"/>
                </a:solidFill>
              </a:rPr>
              <a:t>C D C</a:t>
            </a:r>
            <a:r>
              <a:rPr lang="en-US" altLang="en-US" dirty="0"/>
              <a:t>) test.</a:t>
            </a:r>
          </a:p>
        </p:txBody>
      </p:sp>
      <p:pic>
        <p:nvPicPr>
          <p:cNvPr id="4" name="Content Placeholder 3" descr="A vial of blood containing erythrocytes, leukocytes and platelets, and plasma. 96 vials are in a tray for C D C testing, each containing different known antibodies.  If the antibody matches the cellular antigen (positive reaction) complement dependent cytotoxicity will occur, and the dead cell will take up stain. If the antibody does not match the cellular antigen, there is no cytotoxicity."/>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743062" y="3810000"/>
            <a:ext cx="5657875" cy="2309813"/>
          </a:xfrm>
        </p:spPr>
      </p:pic>
    </p:spTree>
    <p:extLst>
      <p:ext uri="{BB962C8B-B14F-4D97-AF65-F5344CB8AC3E}">
        <p14:creationId xmlns:p14="http://schemas.microsoft.com/office/powerpoint/2010/main" val="324912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55" name="Rectangle 323"/>
          <p:cNvSpPr>
            <a:spLocks noGrp="1" noChangeArrowheads="1"/>
          </p:cNvSpPr>
          <p:nvPr>
            <p:ph type="title"/>
          </p:nvPr>
        </p:nvSpPr>
        <p:spPr/>
        <p:txBody>
          <a:bodyPr/>
          <a:lstStyle/>
          <a:p>
            <a:r>
              <a:rPr lang="en-US" dirty="0"/>
              <a:t>Serological Typing (continued)</a:t>
            </a:r>
          </a:p>
        </p:txBody>
      </p:sp>
      <p:sp>
        <p:nvSpPr>
          <p:cNvPr id="14339" name="Rectangle 324"/>
          <p:cNvSpPr>
            <a:spLocks noGrp="1" noChangeArrowheads="1"/>
          </p:cNvSpPr>
          <p:nvPr>
            <p:ph idx="1"/>
          </p:nvPr>
        </p:nvSpPr>
        <p:spPr>
          <a:xfrm>
            <a:off x="457200" y="1195349"/>
            <a:ext cx="8229600" cy="1319251"/>
          </a:xfrm>
        </p:spPr>
        <p:txBody>
          <a:bodyPr/>
          <a:lstStyle/>
          <a:p>
            <a:pPr marL="346075" indent="0">
              <a:buNone/>
            </a:pPr>
            <a:r>
              <a:rPr lang="en-US" altLang="en-US" dirty="0"/>
              <a:t>Recipient </a:t>
            </a:r>
            <a:r>
              <a:rPr lang="en-US" altLang="en-US" dirty="0">
                <a:solidFill>
                  <a:srgbClr val="FF0000"/>
                </a:solidFill>
              </a:rPr>
              <a:t>antihuman antibodies</a:t>
            </a:r>
            <a:r>
              <a:rPr lang="en-US" altLang="en-US" dirty="0"/>
              <a:t> are assessed by </a:t>
            </a:r>
            <a:r>
              <a:rPr lang="en-US" altLang="en-US" dirty="0" err="1"/>
              <a:t>crossmatching</a:t>
            </a:r>
            <a:r>
              <a:rPr lang="en-US" altLang="en-US" dirty="0"/>
              <a:t> to donor lymphocytes</a:t>
            </a:r>
          </a:p>
        </p:txBody>
      </p:sp>
      <p:pic>
        <p:nvPicPr>
          <p:cNvPr id="6" name="Content Placeholder 5" descr="Lymphocytes from an organ donor with a known H L A type is crossmatched to the recipient serum. A positive crossmatch kills the donor lymphocytes. A negative crossmatch produces no reaction to the antibody."/>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047063" y="3048000"/>
            <a:ext cx="5049874" cy="3071813"/>
          </a:xfrm>
        </p:spPr>
      </p:pic>
    </p:spTree>
    <p:extLst>
      <p:ext uri="{BB962C8B-B14F-4D97-AF65-F5344CB8AC3E}">
        <p14:creationId xmlns:p14="http://schemas.microsoft.com/office/powerpoint/2010/main" val="206876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09" name="Rectangle 553"/>
          <p:cNvSpPr>
            <a:spLocks noGrp="1" noChangeArrowheads="1"/>
          </p:cNvSpPr>
          <p:nvPr>
            <p:ph type="title"/>
          </p:nvPr>
        </p:nvSpPr>
        <p:spPr/>
        <p:txBody>
          <a:bodyPr/>
          <a:lstStyle/>
          <a:p>
            <a:r>
              <a:rPr lang="en-US" dirty="0"/>
              <a:t>Serological Typing Using Bead Arrays</a:t>
            </a:r>
          </a:p>
        </p:txBody>
      </p:sp>
      <p:sp>
        <p:nvSpPr>
          <p:cNvPr id="15363" name="Rectangle 554"/>
          <p:cNvSpPr>
            <a:spLocks noGrp="1" noChangeArrowheads="1"/>
          </p:cNvSpPr>
          <p:nvPr>
            <p:ph idx="1"/>
          </p:nvPr>
        </p:nvSpPr>
        <p:spPr>
          <a:xfrm>
            <a:off x="457200" y="1195349"/>
            <a:ext cx="8229600" cy="2081251"/>
          </a:xfrm>
        </p:spPr>
        <p:txBody>
          <a:bodyPr/>
          <a:lstStyle/>
          <a:p>
            <a:pPr marL="346075" indent="0">
              <a:buNone/>
            </a:pPr>
            <a:r>
              <a:rPr lang="en-US" altLang="en-US" dirty="0"/>
              <a:t>Recipient antihuman antibodies are assessed by </a:t>
            </a:r>
            <a:r>
              <a:rPr lang="en-US" altLang="en-US" dirty="0" err="1"/>
              <a:t>crossmatching</a:t>
            </a:r>
            <a:r>
              <a:rPr lang="en-US" altLang="en-US" dirty="0"/>
              <a:t> to known lymphocyte antigens conjugated to </a:t>
            </a:r>
            <a:r>
              <a:rPr lang="en-US" altLang="en-US" dirty="0" err="1"/>
              <a:t>microparticles</a:t>
            </a:r>
            <a:endParaRPr lang="en-US" altLang="en-US" dirty="0"/>
          </a:p>
          <a:p>
            <a:pPr marL="346075" indent="0">
              <a:buNone/>
            </a:pPr>
            <a:r>
              <a:rPr lang="en-US" altLang="en-US" dirty="0"/>
              <a:t>Results are assessed by flow </a:t>
            </a:r>
            <a:r>
              <a:rPr lang="en-US" altLang="en-US" dirty="0" err="1"/>
              <a:t>cytometry</a:t>
            </a:r>
            <a:endParaRPr lang="en-US" altLang="en-US" dirty="0"/>
          </a:p>
        </p:txBody>
      </p:sp>
      <p:pic>
        <p:nvPicPr>
          <p:cNvPr id="6" name="Content Placeholder 5" descr="A bead array is exposed to a test serum that contains an antibody to the antigen on the beads. A secondary antibody targeting the bound serum antibody generates a fluorescent signal. "/>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736850" y="3429000"/>
            <a:ext cx="3663950" cy="1570264"/>
          </a:xfrm>
        </p:spPr>
      </p:pic>
      <p:pic>
        <p:nvPicPr>
          <p:cNvPr id="7" name="Content Placeholder 6" descr="A bead array is exposed to a test serum that does not contain a matching antibody to the antigen on the beads. No antibody will be bound."/>
          <p:cNvPicPr>
            <a:picLocks noGrp="1" noChangeAspect="1"/>
          </p:cNvPicPr>
          <p:nvPr>
            <p:ph idx="11"/>
          </p:nvPr>
        </p:nvPicPr>
        <p:blipFill>
          <a:blip r:embed="rId4">
            <a:extLst>
              <a:ext uri="{28A0092B-C50C-407E-A947-70E740481C1C}">
                <a14:useLocalDpi xmlns:a14="http://schemas.microsoft.com/office/drawing/2010/main" val="0"/>
              </a:ext>
            </a:extLst>
          </a:blip>
          <a:stretch>
            <a:fillRect/>
          </a:stretch>
        </p:blipFill>
        <p:spPr>
          <a:xfrm>
            <a:off x="2928075" y="5181600"/>
            <a:ext cx="3225198" cy="1100724"/>
          </a:xfrm>
        </p:spPr>
      </p:pic>
    </p:spTree>
    <p:extLst>
      <p:ext uri="{BB962C8B-B14F-4D97-AF65-F5344CB8AC3E}">
        <p14:creationId xmlns:p14="http://schemas.microsoft.com/office/powerpoint/2010/main" val="350290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34" name="Rectangle 454"/>
          <p:cNvSpPr>
            <a:spLocks noGrp="1" noChangeArrowheads="1"/>
          </p:cNvSpPr>
          <p:nvPr>
            <p:ph type="title"/>
          </p:nvPr>
        </p:nvSpPr>
        <p:spPr/>
        <p:txBody>
          <a:bodyPr/>
          <a:lstStyle/>
          <a:p>
            <a:r>
              <a:rPr lang="en-US" dirty="0"/>
              <a:t>Other Serological Typing Methods</a:t>
            </a:r>
          </a:p>
        </p:txBody>
      </p:sp>
      <p:sp>
        <p:nvSpPr>
          <p:cNvPr id="16387" name="Rectangle 455"/>
          <p:cNvSpPr>
            <a:spLocks noGrp="1" noChangeArrowheads="1"/>
          </p:cNvSpPr>
          <p:nvPr>
            <p:ph type="body" idx="1"/>
          </p:nvPr>
        </p:nvSpPr>
        <p:spPr>
          <a:xfrm>
            <a:off x="457200" y="1195349"/>
            <a:ext cx="8686800" cy="4976851"/>
          </a:xfrm>
        </p:spPr>
        <p:txBody>
          <a:bodyPr/>
          <a:lstStyle/>
          <a:p>
            <a:r>
              <a:rPr lang="en-US" altLang="en-US" dirty="0"/>
              <a:t>Cytotoxic and </a:t>
            </a:r>
            <a:r>
              <a:rPr lang="en-US" altLang="en-US" dirty="0" err="1"/>
              <a:t>noncytotoxic</a:t>
            </a:r>
            <a:r>
              <a:rPr lang="en-US" altLang="en-US" dirty="0"/>
              <a:t> methods with </a:t>
            </a:r>
            <a:r>
              <a:rPr lang="en-US" altLang="en-US" dirty="0">
                <a:solidFill>
                  <a:srgbClr val="FF0000"/>
                </a:solidFill>
              </a:rPr>
              <a:t>flow </a:t>
            </a:r>
            <a:r>
              <a:rPr lang="en-US" altLang="en-US" dirty="0" err="1">
                <a:solidFill>
                  <a:srgbClr val="FF0000"/>
                </a:solidFill>
              </a:rPr>
              <a:t>cytometry</a:t>
            </a:r>
            <a:r>
              <a:rPr lang="en-US" altLang="en-US" dirty="0"/>
              <a:t> detection</a:t>
            </a:r>
          </a:p>
          <a:p>
            <a:r>
              <a:rPr lang="en-US" altLang="en-US" dirty="0"/>
              <a:t>Enzyme-linked </a:t>
            </a:r>
            <a:r>
              <a:rPr lang="en-US" altLang="en-US" dirty="0" err="1"/>
              <a:t>immunosorbent</a:t>
            </a:r>
            <a:r>
              <a:rPr lang="en-US" altLang="en-US" dirty="0"/>
              <a:t> assay (</a:t>
            </a:r>
            <a:r>
              <a:rPr lang="en-US" altLang="en-US" dirty="0">
                <a:solidFill>
                  <a:srgbClr val="FF0000"/>
                </a:solidFill>
              </a:rPr>
              <a:t>E L I S A</a:t>
            </a:r>
            <a:r>
              <a:rPr lang="en-US" altLang="en-US" dirty="0"/>
              <a:t>) with solubilized H L A antigens</a:t>
            </a:r>
          </a:p>
          <a:p>
            <a:r>
              <a:rPr lang="en-US" altLang="en-US" dirty="0">
                <a:solidFill>
                  <a:srgbClr val="FF0000"/>
                </a:solidFill>
              </a:rPr>
              <a:t>Mixed lymphocyte culture </a:t>
            </a:r>
            <a:r>
              <a:rPr lang="en-US" altLang="en-US" dirty="0"/>
              <a:t>measuring growth of lymphocytes activated by cross-reactivity</a:t>
            </a:r>
          </a:p>
          <a:p>
            <a:r>
              <a:rPr lang="en-US" altLang="en-US" dirty="0"/>
              <a:t>Measure of H L A-protein mobility differences in one-dimensional gel </a:t>
            </a:r>
            <a:r>
              <a:rPr lang="en-US" altLang="en-US" dirty="0">
                <a:solidFill>
                  <a:srgbClr val="FF0000"/>
                </a:solidFill>
              </a:rPr>
              <a:t>isoelectric focusing </a:t>
            </a:r>
            <a:r>
              <a:rPr lang="en-US" altLang="en-US" dirty="0"/>
              <a:t>or </a:t>
            </a:r>
            <a:r>
              <a:rPr lang="en-US" altLang="en-US" dirty="0">
                <a:solidFill>
                  <a:srgbClr val="FF0000"/>
                </a:solidFill>
              </a:rPr>
              <a:t>two-dimensional gel electrophoresis</a:t>
            </a:r>
          </a:p>
        </p:txBody>
      </p:sp>
    </p:spTree>
    <p:extLst>
      <p:ext uri="{BB962C8B-B14F-4D97-AF65-F5344CB8AC3E}">
        <p14:creationId xmlns:p14="http://schemas.microsoft.com/office/powerpoint/2010/main" val="261260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Grp="1" noChangeArrowheads="1"/>
          </p:cNvSpPr>
          <p:nvPr>
            <p:ph type="title"/>
          </p:nvPr>
        </p:nvSpPr>
        <p:spPr/>
        <p:txBody>
          <a:bodyPr/>
          <a:lstStyle/>
          <a:p>
            <a:r>
              <a:rPr lang="en-US" dirty="0"/>
              <a:t>D N A-Based Typing Methods</a:t>
            </a:r>
          </a:p>
        </p:txBody>
      </p:sp>
      <p:sp>
        <p:nvSpPr>
          <p:cNvPr id="17411" name="Rectangle 7"/>
          <p:cNvSpPr>
            <a:spLocks noGrp="1" noChangeArrowheads="1"/>
          </p:cNvSpPr>
          <p:nvPr>
            <p:ph type="body" idx="1"/>
          </p:nvPr>
        </p:nvSpPr>
        <p:spPr/>
        <p:txBody>
          <a:bodyPr/>
          <a:lstStyle/>
          <a:p>
            <a:r>
              <a:rPr lang="en-US" altLang="en-US" dirty="0"/>
              <a:t>Early D N A typing focused on the most polymorphic loci in the M H C, </a:t>
            </a:r>
            <a:r>
              <a:rPr lang="en-US" altLang="en-US" dirty="0">
                <a:solidFill>
                  <a:srgbClr val="FF0000"/>
                </a:solidFill>
              </a:rPr>
              <a:t>H L A-B, </a:t>
            </a:r>
            <a:r>
              <a:rPr lang="en-US" altLang="en-US" dirty="0"/>
              <a:t>and </a:t>
            </a:r>
            <a:r>
              <a:rPr lang="en-US" altLang="en-US" dirty="0">
                <a:solidFill>
                  <a:srgbClr val="FF0000"/>
                </a:solidFill>
              </a:rPr>
              <a:t>H L A-D R B </a:t>
            </a:r>
          </a:p>
          <a:p>
            <a:r>
              <a:rPr lang="en-US" altLang="en-US" dirty="0"/>
              <a:t>Whole-blood patient specimens collected in anticoagulant are used for D N A typing</a:t>
            </a:r>
          </a:p>
          <a:p>
            <a:r>
              <a:rPr lang="en-US" altLang="en-US" dirty="0"/>
              <a:t>Cell lines of known H L A type are used for reference samples</a:t>
            </a:r>
          </a:p>
        </p:txBody>
      </p:sp>
    </p:spTree>
    <p:extLst>
      <p:ext uri="{BB962C8B-B14F-4D97-AF65-F5344CB8AC3E}">
        <p14:creationId xmlns:p14="http://schemas.microsoft.com/office/powerpoint/2010/main" val="3208187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85" name="Rectangle 157"/>
          <p:cNvSpPr>
            <a:spLocks noGrp="1" noChangeArrowheads="1"/>
          </p:cNvSpPr>
          <p:nvPr>
            <p:ph type="title"/>
          </p:nvPr>
        </p:nvSpPr>
        <p:spPr/>
        <p:txBody>
          <a:bodyPr/>
          <a:lstStyle/>
          <a:p>
            <a:r>
              <a:rPr lang="en-US" dirty="0"/>
              <a:t>D N A-Based Typing Methods: S </a:t>
            </a:r>
            <a:r>
              <a:rPr lang="en-US" dirty="0" err="1"/>
              <a:t>S</a:t>
            </a:r>
            <a:r>
              <a:rPr lang="en-US" dirty="0"/>
              <a:t> O P</a:t>
            </a:r>
          </a:p>
        </p:txBody>
      </p:sp>
      <p:sp>
        <p:nvSpPr>
          <p:cNvPr id="18435" name="Rectangle 158"/>
          <p:cNvSpPr>
            <a:spLocks noGrp="1" noChangeArrowheads="1"/>
          </p:cNvSpPr>
          <p:nvPr>
            <p:ph idx="1"/>
          </p:nvPr>
        </p:nvSpPr>
        <p:spPr>
          <a:xfrm>
            <a:off x="457200" y="1195349"/>
            <a:ext cx="8229600" cy="1166851"/>
          </a:xfrm>
        </p:spPr>
        <p:txBody>
          <a:bodyPr/>
          <a:lstStyle/>
          <a:p>
            <a:pPr marL="346075" indent="0">
              <a:buNone/>
            </a:pPr>
            <a:r>
              <a:rPr lang="en-US" altLang="en-US" dirty="0"/>
              <a:t>Sequence-specific oligonucleotide probe hybridization (</a:t>
            </a:r>
            <a:r>
              <a:rPr lang="en-US" altLang="en-US" dirty="0">
                <a:solidFill>
                  <a:srgbClr val="FF0000"/>
                </a:solidFill>
              </a:rPr>
              <a:t>S </a:t>
            </a:r>
            <a:r>
              <a:rPr lang="en-US" altLang="en-US" dirty="0" err="1">
                <a:solidFill>
                  <a:srgbClr val="FF0000"/>
                </a:solidFill>
              </a:rPr>
              <a:t>S</a:t>
            </a:r>
            <a:r>
              <a:rPr lang="en-US" altLang="en-US" dirty="0">
                <a:solidFill>
                  <a:srgbClr val="FF0000"/>
                </a:solidFill>
              </a:rPr>
              <a:t> O P</a:t>
            </a:r>
            <a:r>
              <a:rPr lang="en-US" altLang="en-US" dirty="0"/>
              <a:t>, </a:t>
            </a:r>
            <a:r>
              <a:rPr lang="en-US" altLang="en-US" dirty="0">
                <a:solidFill>
                  <a:srgbClr val="FF0000"/>
                </a:solidFill>
              </a:rPr>
              <a:t>S </a:t>
            </a:r>
            <a:r>
              <a:rPr lang="en-US" altLang="en-US" dirty="0" err="1">
                <a:solidFill>
                  <a:srgbClr val="FF0000"/>
                </a:solidFill>
              </a:rPr>
              <a:t>S</a:t>
            </a:r>
            <a:r>
              <a:rPr lang="en-US" altLang="en-US" dirty="0">
                <a:solidFill>
                  <a:srgbClr val="FF0000"/>
                </a:solidFill>
              </a:rPr>
              <a:t> O P H</a:t>
            </a:r>
            <a:r>
              <a:rPr lang="en-US" altLang="en-US" dirty="0"/>
              <a:t>)</a:t>
            </a:r>
          </a:p>
        </p:txBody>
      </p:sp>
      <p:pic>
        <p:nvPicPr>
          <p:cNvPr id="4" name="Content Placeholder 3" descr="A representation of an S S O P assay with two specimens. An H L A gene region is amplified from specimen D N A using generic primers.  Amplicons are immobilized on a membrane and probed with allele-specific probes. Signal from the bound probe shows the allele of the immobilized D N A."/>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835276" y="2438400"/>
            <a:ext cx="3473447" cy="3772631"/>
          </a:xfrm>
        </p:spPr>
      </p:pic>
    </p:spTree>
    <p:extLst>
      <p:ext uri="{BB962C8B-B14F-4D97-AF65-F5344CB8AC3E}">
        <p14:creationId xmlns:p14="http://schemas.microsoft.com/office/powerpoint/2010/main" val="97901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85" name="Rectangle 157"/>
          <p:cNvSpPr>
            <a:spLocks noGrp="1" noChangeArrowheads="1"/>
          </p:cNvSpPr>
          <p:nvPr>
            <p:ph type="title"/>
          </p:nvPr>
        </p:nvSpPr>
        <p:spPr/>
        <p:txBody>
          <a:bodyPr/>
          <a:lstStyle/>
          <a:p>
            <a:r>
              <a:rPr lang="en-US" dirty="0"/>
              <a:t>D N A-Based Typing Methods: S </a:t>
            </a:r>
            <a:r>
              <a:rPr lang="en-US" dirty="0" err="1"/>
              <a:t>S</a:t>
            </a:r>
            <a:r>
              <a:rPr lang="en-US" dirty="0"/>
              <a:t> O P (continued)</a:t>
            </a:r>
          </a:p>
        </p:txBody>
      </p:sp>
      <p:sp>
        <p:nvSpPr>
          <p:cNvPr id="18435" name="Rectangle 158"/>
          <p:cNvSpPr>
            <a:spLocks noGrp="1" noChangeArrowheads="1"/>
          </p:cNvSpPr>
          <p:nvPr>
            <p:ph idx="1"/>
          </p:nvPr>
        </p:nvSpPr>
        <p:spPr>
          <a:xfrm>
            <a:off x="457200" y="1195349"/>
            <a:ext cx="8229600" cy="1090651"/>
          </a:xfrm>
        </p:spPr>
        <p:txBody>
          <a:bodyPr/>
          <a:lstStyle/>
          <a:p>
            <a:pPr marL="346075" indent="0">
              <a:buNone/>
            </a:pPr>
            <a:r>
              <a:rPr lang="en-US" altLang="en-US" dirty="0"/>
              <a:t>Immobilized probes can be used to identify patient alleles by hybridization</a:t>
            </a:r>
          </a:p>
        </p:txBody>
      </p:sp>
      <p:pic>
        <p:nvPicPr>
          <p:cNvPr id="8" name="Content Placeholder 7" descr="A reverse dot-blot S S O P. Patient D N A is amplified using primers. Amplicons are hybridized to panels of probes immobilized on a membrane. If the sequence of the amplicon matches and hybridizes to that of the probe, a secondary reaction produces a color or light signal. If the sequence of the amplicon differs from that of the probe, no signal is generated."/>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995256" y="2499136"/>
            <a:ext cx="3153487" cy="2606264"/>
          </a:xfrm>
        </p:spPr>
      </p:pic>
      <p:sp>
        <p:nvSpPr>
          <p:cNvPr id="7" name="Content Placeholder 6"/>
          <p:cNvSpPr>
            <a:spLocks noGrp="1"/>
          </p:cNvSpPr>
          <p:nvPr>
            <p:ph idx="11"/>
          </p:nvPr>
        </p:nvSpPr>
        <p:spPr>
          <a:xfrm>
            <a:off x="457200" y="5257800"/>
            <a:ext cx="8229600" cy="1066800"/>
          </a:xfrm>
        </p:spPr>
        <p:txBody>
          <a:bodyPr/>
          <a:lstStyle/>
          <a:p>
            <a:pPr marL="346075" indent="0">
              <a:buNone/>
            </a:pPr>
            <a:r>
              <a:rPr lang="en-US" altLang="en-US" dirty="0"/>
              <a:t>Probes immobilized on fluorescent beads is the basis for bead-array S </a:t>
            </a:r>
            <a:r>
              <a:rPr lang="en-US" altLang="en-US" dirty="0" err="1"/>
              <a:t>S</a:t>
            </a:r>
            <a:r>
              <a:rPr lang="en-US" altLang="en-US" dirty="0"/>
              <a:t> O P</a:t>
            </a:r>
            <a:endParaRPr lang="en-US" dirty="0"/>
          </a:p>
        </p:txBody>
      </p:sp>
    </p:spTree>
    <p:extLst>
      <p:ext uri="{BB962C8B-B14F-4D97-AF65-F5344CB8AC3E}">
        <p14:creationId xmlns:p14="http://schemas.microsoft.com/office/powerpoint/2010/main" val="338359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n-US"/>
              <a:t>Objectives</a:t>
            </a:r>
            <a:endParaRPr lang="en-US" dirty="0"/>
          </a:p>
        </p:txBody>
      </p:sp>
      <p:sp>
        <p:nvSpPr>
          <p:cNvPr id="4099" name="Rectangle 7"/>
          <p:cNvSpPr>
            <a:spLocks noGrp="1" noChangeArrowheads="1"/>
          </p:cNvSpPr>
          <p:nvPr>
            <p:ph type="body" idx="1"/>
          </p:nvPr>
        </p:nvSpPr>
        <p:spPr/>
        <p:txBody>
          <a:bodyPr/>
          <a:lstStyle/>
          <a:p>
            <a:r>
              <a:rPr lang="en-US" dirty="0"/>
              <a:t>Describe the structure and function of the major histocompatibility complex (M H C) locus.</a:t>
            </a:r>
          </a:p>
          <a:p>
            <a:r>
              <a:rPr lang="en-US" dirty="0"/>
              <a:t>Compare and contrast the levels of typing resolution that are achieved by different laboratory methods:</a:t>
            </a:r>
          </a:p>
          <a:p>
            <a:pPr lvl="1"/>
            <a:r>
              <a:rPr lang="en-US" dirty="0"/>
              <a:t>Serology testing </a:t>
            </a:r>
          </a:p>
          <a:p>
            <a:pPr lvl="1"/>
            <a:r>
              <a:rPr lang="en-US" dirty="0"/>
              <a:t>D N A-based testing</a:t>
            </a:r>
          </a:p>
        </p:txBody>
      </p:sp>
    </p:spTree>
    <p:extLst>
      <p:ext uri="{BB962C8B-B14F-4D97-AF65-F5344CB8AC3E}">
        <p14:creationId xmlns:p14="http://schemas.microsoft.com/office/powerpoint/2010/main" val="299121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62" name="Rectangle 210"/>
          <p:cNvSpPr>
            <a:spLocks noGrp="1" noChangeArrowheads="1"/>
          </p:cNvSpPr>
          <p:nvPr>
            <p:ph type="title"/>
          </p:nvPr>
        </p:nvSpPr>
        <p:spPr/>
        <p:txBody>
          <a:bodyPr/>
          <a:lstStyle/>
          <a:p>
            <a:r>
              <a:rPr lang="en-US" dirty="0"/>
              <a:t>D N A-Based Typing Methods: S </a:t>
            </a:r>
            <a:r>
              <a:rPr lang="en-US" dirty="0" err="1"/>
              <a:t>S</a:t>
            </a:r>
            <a:r>
              <a:rPr lang="en-US" dirty="0"/>
              <a:t> P-P C R</a:t>
            </a:r>
          </a:p>
        </p:txBody>
      </p:sp>
      <p:sp>
        <p:nvSpPr>
          <p:cNvPr id="19459" name="Rectangle 211"/>
          <p:cNvSpPr>
            <a:spLocks noGrp="1" noChangeArrowheads="1"/>
          </p:cNvSpPr>
          <p:nvPr>
            <p:ph idx="1"/>
          </p:nvPr>
        </p:nvSpPr>
        <p:spPr>
          <a:xfrm>
            <a:off x="457200" y="1195349"/>
            <a:ext cx="8229600" cy="1471651"/>
          </a:xfrm>
        </p:spPr>
        <p:txBody>
          <a:bodyPr/>
          <a:lstStyle/>
          <a:p>
            <a:pPr marL="346075" indent="0">
              <a:buNone/>
            </a:pPr>
            <a:r>
              <a:rPr lang="en-US" altLang="en-US" dirty="0"/>
              <a:t>Sequence-specific P C R (S </a:t>
            </a:r>
            <a:r>
              <a:rPr lang="en-US" altLang="en-US" dirty="0" err="1"/>
              <a:t>S</a:t>
            </a:r>
            <a:r>
              <a:rPr lang="en-US" altLang="en-US" dirty="0"/>
              <a:t> P-P C R) is performed with allele-specific primers</a:t>
            </a:r>
          </a:p>
        </p:txBody>
      </p:sp>
      <p:pic>
        <p:nvPicPr>
          <p:cNvPr id="5" name="Content Placeholder 4" descr="Sequence-specific P C R relies on the requirement of complementarity between the 3′ base of the primer and the template. The sequence-specific primer ending in A G T A C T will be extended only from a template carrying the polymorphism shown."/>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103409" y="3124200"/>
            <a:ext cx="6937182" cy="1977866"/>
          </a:xfrm>
        </p:spPr>
      </p:pic>
    </p:spTree>
    <p:extLst>
      <p:ext uri="{BB962C8B-B14F-4D97-AF65-F5344CB8AC3E}">
        <p14:creationId xmlns:p14="http://schemas.microsoft.com/office/powerpoint/2010/main" val="3377036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29" name="Rectangle 29"/>
          <p:cNvSpPr>
            <a:spLocks noGrp="1" noChangeArrowheads="1"/>
          </p:cNvSpPr>
          <p:nvPr>
            <p:ph type="title"/>
          </p:nvPr>
        </p:nvSpPr>
        <p:spPr>
          <a:xfrm>
            <a:off x="756356" y="-14760"/>
            <a:ext cx="8235244" cy="1089529"/>
          </a:xfrm>
        </p:spPr>
        <p:txBody>
          <a:bodyPr/>
          <a:lstStyle/>
          <a:p>
            <a:r>
              <a:rPr lang="en-US" dirty="0"/>
              <a:t>D N A-Based Typing Methods: S </a:t>
            </a:r>
            <a:r>
              <a:rPr lang="en-US" dirty="0" err="1"/>
              <a:t>S</a:t>
            </a:r>
            <a:r>
              <a:rPr lang="en-US" dirty="0"/>
              <a:t> P-P C R (continued)</a:t>
            </a:r>
          </a:p>
        </p:txBody>
      </p:sp>
      <p:sp>
        <p:nvSpPr>
          <p:cNvPr id="20484" name="Rectangle 30"/>
          <p:cNvSpPr>
            <a:spLocks noGrp="1" noChangeArrowheads="1"/>
          </p:cNvSpPr>
          <p:nvPr>
            <p:ph idx="1"/>
          </p:nvPr>
        </p:nvSpPr>
        <p:spPr>
          <a:xfrm>
            <a:off x="457200" y="1195349"/>
            <a:ext cx="8229600" cy="1090651"/>
          </a:xfrm>
        </p:spPr>
        <p:txBody>
          <a:bodyPr/>
          <a:lstStyle/>
          <a:p>
            <a:pPr marL="346075" indent="0">
              <a:buNone/>
            </a:pPr>
            <a:r>
              <a:rPr lang="en-US" altLang="en-US" dirty="0"/>
              <a:t>Primers recognizing different alleles are supplied in a 96-well plate format</a:t>
            </a:r>
          </a:p>
        </p:txBody>
      </p:sp>
      <p:pic>
        <p:nvPicPr>
          <p:cNvPr id="5" name="Content Placeholder 4" descr="An photo showing the expected results from S S P-P C R detected by agarose gel electrophoresis. The presence of specific alleles are shown as allele-specific P C R products."/>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2086725" y="2651292"/>
            <a:ext cx="4970549" cy="3597108"/>
          </a:xfrm>
        </p:spPr>
      </p:pic>
    </p:spTree>
    <p:extLst>
      <p:ext uri="{BB962C8B-B14F-4D97-AF65-F5344CB8AC3E}">
        <p14:creationId xmlns:p14="http://schemas.microsoft.com/office/powerpoint/2010/main" val="414603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9" name="Rectangle 35"/>
          <p:cNvSpPr>
            <a:spLocks noGrp="1" noChangeArrowheads="1"/>
          </p:cNvSpPr>
          <p:nvPr>
            <p:ph type="title"/>
          </p:nvPr>
        </p:nvSpPr>
        <p:spPr/>
        <p:txBody>
          <a:bodyPr/>
          <a:lstStyle/>
          <a:p>
            <a:r>
              <a:rPr lang="en-US" dirty="0"/>
              <a:t>D N A-Based Typing Methods: Sequence-Based Typing</a:t>
            </a:r>
          </a:p>
        </p:txBody>
      </p:sp>
      <p:sp>
        <p:nvSpPr>
          <p:cNvPr id="21507" name="Rectangle 36"/>
          <p:cNvSpPr>
            <a:spLocks noGrp="1" noChangeArrowheads="1"/>
          </p:cNvSpPr>
          <p:nvPr>
            <p:ph idx="1"/>
          </p:nvPr>
        </p:nvSpPr>
        <p:spPr/>
        <p:txBody>
          <a:bodyPr/>
          <a:lstStyle/>
          <a:p>
            <a:r>
              <a:rPr lang="en-US" altLang="en-US" dirty="0"/>
              <a:t>Sequence-based typing (S B T) is high resolution</a:t>
            </a:r>
          </a:p>
          <a:p>
            <a:r>
              <a:rPr lang="en-US" altLang="en-US" dirty="0"/>
              <a:t>Polymorphic regions are amplified by P C R and then sequenced</a:t>
            </a:r>
          </a:p>
        </p:txBody>
      </p:sp>
      <p:pic>
        <p:nvPicPr>
          <p:cNvPr id="5" name="Content Placeholder 4" descr="P C R primers are at each end of the region of interest. Four different primers are used to sequence the P C R product."/>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85800" y="3810000"/>
            <a:ext cx="7772400" cy="1295400"/>
          </a:xfrm>
        </p:spPr>
      </p:pic>
    </p:spTree>
    <p:extLst>
      <p:ext uri="{BB962C8B-B14F-4D97-AF65-F5344CB8AC3E}">
        <p14:creationId xmlns:p14="http://schemas.microsoft.com/office/powerpoint/2010/main" val="1440908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5" name="Rectangle 17"/>
          <p:cNvSpPr>
            <a:spLocks noGrp="1" noChangeArrowheads="1"/>
          </p:cNvSpPr>
          <p:nvPr>
            <p:ph type="title"/>
          </p:nvPr>
        </p:nvSpPr>
        <p:spPr/>
        <p:txBody>
          <a:bodyPr/>
          <a:lstStyle/>
          <a:p>
            <a:r>
              <a:rPr lang="en-US" dirty="0"/>
              <a:t>D N A-Based Typing Methods: Sanger Sequence-Based Typing</a:t>
            </a:r>
          </a:p>
        </p:txBody>
      </p:sp>
      <p:pic>
        <p:nvPicPr>
          <p:cNvPr id="4" name="Content Placeholder 3" descr="P C R products from isolate D N A are purified. Clean amplicons are then sequenced, detecting polymorphism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7519" y="1371600"/>
            <a:ext cx="3009555" cy="4724400"/>
          </a:xfrm>
        </p:spPr>
      </p:pic>
    </p:spTree>
    <p:extLst>
      <p:ext uri="{BB962C8B-B14F-4D97-AF65-F5344CB8AC3E}">
        <p14:creationId xmlns:p14="http://schemas.microsoft.com/office/powerpoint/2010/main" val="3241742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5" name="Rectangle 17"/>
          <p:cNvSpPr>
            <a:spLocks noGrp="1" noChangeArrowheads="1"/>
          </p:cNvSpPr>
          <p:nvPr>
            <p:ph type="title"/>
          </p:nvPr>
        </p:nvSpPr>
        <p:spPr>
          <a:xfrm>
            <a:off x="756356" y="-14760"/>
            <a:ext cx="8235244" cy="1089529"/>
          </a:xfrm>
        </p:spPr>
        <p:txBody>
          <a:bodyPr/>
          <a:lstStyle/>
          <a:p>
            <a:r>
              <a:rPr lang="en-US" dirty="0"/>
              <a:t>Next-Generation Sequencing (N G S)–Based Typing</a:t>
            </a:r>
          </a:p>
        </p:txBody>
      </p:sp>
      <p:pic>
        <p:nvPicPr>
          <p:cNvPr id="5" name="Content Placeholder 4" descr="Next-generation sequencing libraries are produced from M H C regions selected by long-range P C 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9367" y="1637590"/>
            <a:ext cx="7085266" cy="4001210"/>
          </a:xfrm>
        </p:spPr>
      </p:pic>
    </p:spTree>
    <p:extLst>
      <p:ext uri="{BB962C8B-B14F-4D97-AF65-F5344CB8AC3E}">
        <p14:creationId xmlns:p14="http://schemas.microsoft.com/office/powerpoint/2010/main" val="414458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p:txBody>
          <a:bodyPr/>
          <a:lstStyle/>
          <a:p>
            <a:r>
              <a:rPr lang="en-US" dirty="0"/>
              <a:t>Typing Discrepancies</a:t>
            </a:r>
          </a:p>
        </p:txBody>
      </p:sp>
      <p:sp>
        <p:nvSpPr>
          <p:cNvPr id="23555" name="Rectangle 7"/>
          <p:cNvSpPr>
            <a:spLocks noGrp="1" noChangeArrowheads="1"/>
          </p:cNvSpPr>
          <p:nvPr>
            <p:ph type="body" idx="1"/>
          </p:nvPr>
        </p:nvSpPr>
        <p:spPr>
          <a:xfrm>
            <a:off x="457200" y="1195349"/>
            <a:ext cx="8229600" cy="4824451"/>
          </a:xfrm>
        </p:spPr>
        <p:txBody>
          <a:bodyPr/>
          <a:lstStyle/>
          <a:p>
            <a:r>
              <a:rPr lang="en-US" altLang="en-US" dirty="0"/>
              <a:t>D N A sequence changes do not always affect epitopes</a:t>
            </a:r>
          </a:p>
          <a:p>
            <a:r>
              <a:rPr lang="en-US" altLang="en-US" dirty="0"/>
              <a:t>Serology does not recognize every allele detectable by D N A</a:t>
            </a:r>
          </a:p>
          <a:p>
            <a:r>
              <a:rPr lang="en-US" altLang="en-US" dirty="0"/>
              <a:t>New antigens recognized by serology may be assigned to a previously identified parent allele by S B T</a:t>
            </a:r>
          </a:p>
          <a:p>
            <a:r>
              <a:rPr lang="en-US" altLang="en-US" dirty="0"/>
              <a:t>Serology antibodies may be cross-reactive for multiple alleles</a:t>
            </a:r>
          </a:p>
        </p:txBody>
      </p:sp>
    </p:spTree>
    <p:extLst>
      <p:ext uri="{BB962C8B-B14F-4D97-AF65-F5344CB8AC3E}">
        <p14:creationId xmlns:p14="http://schemas.microsoft.com/office/powerpoint/2010/main" val="3455143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title"/>
          </p:nvPr>
        </p:nvSpPr>
        <p:spPr/>
        <p:txBody>
          <a:bodyPr/>
          <a:lstStyle/>
          <a:p>
            <a:r>
              <a:rPr lang="en-US" dirty="0"/>
              <a:t>Typing Discrepancies (continued)</a:t>
            </a:r>
          </a:p>
        </p:txBody>
      </p:sp>
      <p:sp>
        <p:nvSpPr>
          <p:cNvPr id="23555" name="Rectangle 7"/>
          <p:cNvSpPr>
            <a:spLocks noGrp="1" noChangeArrowheads="1"/>
          </p:cNvSpPr>
          <p:nvPr>
            <p:ph type="body" idx="1"/>
          </p:nvPr>
        </p:nvSpPr>
        <p:spPr/>
        <p:txBody>
          <a:bodyPr/>
          <a:lstStyle/>
          <a:p>
            <a:r>
              <a:rPr lang="en-US" altLang="en-US" dirty="0"/>
              <a:t>Due to new allele discovery, retyping results may differ from typing performed before the new allele was known</a:t>
            </a:r>
          </a:p>
        </p:txBody>
      </p:sp>
    </p:spTree>
    <p:extLst>
      <p:ext uri="{BB962C8B-B14F-4D97-AF65-F5344CB8AC3E}">
        <p14:creationId xmlns:p14="http://schemas.microsoft.com/office/powerpoint/2010/main" val="1145476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5" name="Rectangle 135"/>
          <p:cNvSpPr>
            <a:spLocks noGrp="1" noChangeArrowheads="1"/>
          </p:cNvSpPr>
          <p:nvPr>
            <p:ph type="title"/>
          </p:nvPr>
        </p:nvSpPr>
        <p:spPr/>
        <p:txBody>
          <a:bodyPr/>
          <a:lstStyle/>
          <a:p>
            <a:r>
              <a:rPr lang="en-US" dirty="0"/>
              <a:t>Resolution Levels of H L A Typing Methods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2890797"/>
              </p:ext>
            </p:extLst>
          </p:nvPr>
        </p:nvGraphicFramePr>
        <p:xfrm>
          <a:off x="457200" y="1351252"/>
          <a:ext cx="8305800" cy="2992150"/>
        </p:xfrm>
        <a:graphic>
          <a:graphicData uri="http://schemas.openxmlformats.org/drawingml/2006/table">
            <a:tbl>
              <a:tblPr firstRow="1" bandRow="1">
                <a:tableStyleId>{5C22544A-7EE6-4342-B048-85BDC9FD1C3A}</a:tableStyleId>
              </a:tblPr>
              <a:tblGrid>
                <a:gridCol w="2718262">
                  <a:extLst>
                    <a:ext uri="{9D8B030D-6E8A-4147-A177-3AD203B41FA5}">
                      <a16:colId xmlns:a16="http://schemas.microsoft.com/office/drawing/2014/main" val="20000"/>
                    </a:ext>
                  </a:extLst>
                </a:gridCol>
                <a:gridCol w="2265218">
                  <a:extLst>
                    <a:ext uri="{9D8B030D-6E8A-4147-A177-3AD203B41FA5}">
                      <a16:colId xmlns:a16="http://schemas.microsoft.com/office/drawing/2014/main" val="20001"/>
                    </a:ext>
                  </a:extLst>
                </a:gridCol>
                <a:gridCol w="3322320">
                  <a:extLst>
                    <a:ext uri="{9D8B030D-6E8A-4147-A177-3AD203B41FA5}">
                      <a16:colId xmlns:a16="http://schemas.microsoft.com/office/drawing/2014/main" val="20002"/>
                    </a:ext>
                  </a:extLst>
                </a:gridCol>
              </a:tblGrid>
              <a:tr h="767855">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cs typeface="Times New Roman" pitchFamily="18" charset="0"/>
                        </a:rPr>
                        <a:t>Low-resolution methods</a:t>
                      </a:r>
                      <a:endParaRPr kumimoji="0" lang="en-US" sz="1800" b="0" i="0" u="none" strike="noStrike" cap="none" normalizeH="0" baseline="0" dirty="0">
                        <a:ln>
                          <a:noFill/>
                        </a:ln>
                        <a:solidFill>
                          <a:schemeClr val="bg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cs typeface="Times New Roman" pitchFamily="18" charset="0"/>
                        </a:rPr>
                        <a:t>Intermediate-resolution methods</a:t>
                      </a:r>
                      <a:endParaRPr kumimoji="0" lang="en-US" sz="1800" b="0" i="0" u="none" strike="noStrike" cap="none" normalizeH="0" baseline="0" dirty="0">
                        <a:ln>
                          <a:noFill/>
                        </a:ln>
                        <a:solidFill>
                          <a:schemeClr val="bg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bg1"/>
                          </a:solidFill>
                          <a:effectLst/>
                          <a:latin typeface="Arial" charset="0"/>
                          <a:cs typeface="Times New Roman" pitchFamily="18" charset="0"/>
                        </a:rPr>
                        <a:t>High-resolution methods</a:t>
                      </a:r>
                      <a:endParaRPr kumimoji="0" lang="en-US" sz="1800" b="0" i="0" u="none" strike="noStrike" cap="none" normalizeH="0" baseline="0" dirty="0">
                        <a:ln>
                          <a:noFill/>
                        </a:ln>
                        <a:solidFill>
                          <a:schemeClr val="bg1"/>
                        </a:solidFill>
                        <a:effectLst/>
                        <a:latin typeface="Arial" charset="0"/>
                      </a:endParaRPr>
                    </a:p>
                  </a:txBody>
                  <a:tcPr marT="45727" marB="45727" anchor="ctr" horzOverflow="overflow"/>
                </a:tc>
                <a:extLst>
                  <a:ext uri="{0D108BD9-81ED-4DB2-BD59-A6C34878D82A}">
                    <a16:rowId xmlns:a16="http://schemas.microsoft.com/office/drawing/2014/main" val="10000"/>
                  </a:ext>
                </a:extLst>
              </a:tr>
              <a:tr h="444859">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C D C (Serology)</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R-S S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R-S S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extLst>
                  <a:ext uri="{0D108BD9-81ED-4DB2-BD59-A6C34878D82A}">
                    <a16:rowId xmlns:a16="http://schemas.microsoft.com/office/drawing/2014/main" val="10001"/>
                  </a:ext>
                </a:extLst>
              </a:tr>
              <a:tr h="444859">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R-S S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R-S S O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R-S S O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extLst>
                  <a:ext uri="{0D108BD9-81ED-4DB2-BD59-A6C34878D82A}">
                    <a16:rowId xmlns:a16="http://schemas.microsoft.com/office/drawing/2014/main" val="10002"/>
                  </a:ext>
                </a:extLst>
              </a:tr>
              <a:tr h="444859">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R-S S O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P C R-R F L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S </a:t>
                      </a:r>
                      <a:r>
                        <a:rPr kumimoji="0" lang="en-US" sz="1800" b="0" i="0" u="none" strike="noStrike" cap="none" normalizeH="0" baseline="0" dirty="0" err="1">
                          <a:ln>
                            <a:noFill/>
                          </a:ln>
                          <a:solidFill>
                            <a:schemeClr val="tx1"/>
                          </a:solidFill>
                          <a:effectLst/>
                          <a:latin typeface="Arial" charset="0"/>
                          <a:cs typeface="Times New Roman" pitchFamily="18" charset="0"/>
                        </a:rPr>
                        <a:t>S</a:t>
                      </a:r>
                      <a:r>
                        <a:rPr kumimoji="0" lang="en-US" sz="1800" b="0" i="0" u="none" strike="noStrike" cap="none" normalizeH="0" baseline="0" dirty="0">
                          <a:ln>
                            <a:noFill/>
                          </a:ln>
                          <a:solidFill>
                            <a:schemeClr val="tx1"/>
                          </a:solidFill>
                          <a:effectLst/>
                          <a:latin typeface="Arial" charset="0"/>
                          <a:cs typeface="Times New Roman" pitchFamily="18" charset="0"/>
                        </a:rPr>
                        <a:t> P-P C R + P C R-R F L P</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extLst>
                  <a:ext uri="{0D108BD9-81ED-4DB2-BD59-A6C34878D82A}">
                    <a16:rowId xmlns:a16="http://schemas.microsoft.com/office/drawing/2014/main" val="10003"/>
                  </a:ext>
                </a:extLst>
              </a:tr>
              <a:tr h="444859">
                <a:tc>
                  <a:txBody>
                    <a:bodyPr/>
                    <a:lstStyle/>
                    <a:p>
                      <a:pPr marL="0" marR="0" lvl="0" indent="0" algn="ctr" defTabSz="914400" rtl="0" eaLnBrk="1" fontAlgn="base" latinLnBrk="0" hangingPunct="1">
                        <a:lnSpc>
                          <a:spcPct val="100000"/>
                        </a:lnSpc>
                        <a:spcBef>
                          <a:spcPct val="20000"/>
                        </a:spcBef>
                        <a:spcAft>
                          <a:spcPct val="0"/>
                        </a:spcAft>
                        <a:buClr>
                          <a:srgbClr val="7EB148"/>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7EB148"/>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S </a:t>
                      </a:r>
                      <a:r>
                        <a:rPr kumimoji="0" lang="en-US" sz="1800" b="0" i="0" u="none" strike="noStrike" cap="none" normalizeH="0" baseline="0" dirty="0" err="1">
                          <a:ln>
                            <a:noFill/>
                          </a:ln>
                          <a:solidFill>
                            <a:schemeClr val="tx1"/>
                          </a:solidFill>
                          <a:effectLst/>
                          <a:latin typeface="Arial" charset="0"/>
                          <a:cs typeface="Times New Roman" pitchFamily="18" charset="0"/>
                        </a:rPr>
                        <a:t>S</a:t>
                      </a:r>
                      <a:r>
                        <a:rPr kumimoji="0" lang="en-US" sz="1800" b="0" i="0" u="none" strike="noStrike" cap="none" normalizeH="0" baseline="0" dirty="0">
                          <a:ln>
                            <a:noFill/>
                          </a:ln>
                          <a:solidFill>
                            <a:schemeClr val="tx1"/>
                          </a:solidFill>
                          <a:effectLst/>
                          <a:latin typeface="Arial" charset="0"/>
                          <a:cs typeface="Times New Roman" pitchFamily="18" charset="0"/>
                        </a:rPr>
                        <a:t> O P-P C R + S </a:t>
                      </a:r>
                      <a:r>
                        <a:rPr kumimoji="0" lang="en-US" sz="1800" b="0" i="0" u="none" strike="noStrike" cap="none" normalizeH="0" baseline="0" dirty="0" err="1">
                          <a:ln>
                            <a:noFill/>
                          </a:ln>
                          <a:solidFill>
                            <a:schemeClr val="tx1"/>
                          </a:solidFill>
                          <a:effectLst/>
                          <a:latin typeface="Arial" charset="0"/>
                          <a:cs typeface="Times New Roman" pitchFamily="18" charset="0"/>
                        </a:rPr>
                        <a:t>S</a:t>
                      </a:r>
                      <a:r>
                        <a:rPr kumimoji="0" lang="en-US" sz="1800" b="0" i="0" u="none" strike="noStrike" cap="none" normalizeH="0" baseline="0" dirty="0">
                          <a:ln>
                            <a:noFill/>
                          </a:ln>
                          <a:solidFill>
                            <a:schemeClr val="tx1"/>
                          </a:solidFill>
                          <a:effectLst/>
                          <a:latin typeface="Arial" charset="0"/>
                          <a:cs typeface="Times New Roman" pitchFamily="18" charset="0"/>
                        </a:rPr>
                        <a:t> P-P C R</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extLst>
                  <a:ext uri="{0D108BD9-81ED-4DB2-BD59-A6C34878D82A}">
                    <a16:rowId xmlns:a16="http://schemas.microsoft.com/office/drawing/2014/main" val="10004"/>
                  </a:ext>
                </a:extLst>
              </a:tr>
              <a:tr h="444859">
                <a:tc>
                  <a:txBody>
                    <a:bodyPr/>
                    <a:lstStyle/>
                    <a:p>
                      <a:pPr marL="0" marR="0" lvl="0" indent="0" algn="ctr" defTabSz="914400" rtl="0" eaLnBrk="1" fontAlgn="base" latinLnBrk="0" hangingPunct="1">
                        <a:lnSpc>
                          <a:spcPct val="100000"/>
                        </a:lnSpc>
                        <a:spcBef>
                          <a:spcPct val="20000"/>
                        </a:spcBef>
                        <a:spcAft>
                          <a:spcPct val="0"/>
                        </a:spcAft>
                        <a:buClr>
                          <a:srgbClr val="7EB148"/>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7EB148"/>
                        </a:buClr>
                        <a:buSzTx/>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800" b="0" i="0" u="none" strike="noStrike" cap="none" normalizeH="0" baseline="0" dirty="0">
                          <a:ln>
                            <a:noFill/>
                          </a:ln>
                          <a:solidFill>
                            <a:schemeClr val="tx1"/>
                          </a:solidFill>
                          <a:effectLst/>
                          <a:latin typeface="Arial" charset="0"/>
                          <a:cs typeface="Times New Roman" pitchFamily="18" charset="0"/>
                        </a:rPr>
                        <a:t>S B T</a:t>
                      </a:r>
                      <a:endParaRPr kumimoji="0" lang="en-US" sz="1800" b="0" i="0" u="none" strike="noStrike" cap="none" normalizeH="0" baseline="0" dirty="0">
                        <a:ln>
                          <a:noFill/>
                        </a:ln>
                        <a:solidFill>
                          <a:schemeClr val="tx1"/>
                        </a:solidFill>
                        <a:effectLst/>
                        <a:latin typeface="Arial" charset="0"/>
                      </a:endParaRPr>
                    </a:p>
                  </a:txBody>
                  <a:tcPr marT="45727" marB="45727" anchor="ctr" horzOverflow="overflow"/>
                </a:tc>
                <a:extLst>
                  <a:ext uri="{0D108BD9-81ED-4DB2-BD59-A6C34878D82A}">
                    <a16:rowId xmlns:a16="http://schemas.microsoft.com/office/drawing/2014/main" val="10005"/>
                  </a:ext>
                </a:extLst>
              </a:tr>
            </a:tbl>
          </a:graphicData>
        </a:graphic>
      </p:graphicFrame>
      <p:sp>
        <p:nvSpPr>
          <p:cNvPr id="3" name="Content Placeholder 2"/>
          <p:cNvSpPr>
            <a:spLocks noGrp="1"/>
          </p:cNvSpPr>
          <p:nvPr>
            <p:ph idx="10"/>
          </p:nvPr>
        </p:nvSpPr>
        <p:spPr>
          <a:xfrm>
            <a:off x="457200" y="4600575"/>
            <a:ext cx="8229600" cy="1419225"/>
          </a:xfrm>
        </p:spPr>
        <p:txBody>
          <a:bodyPr/>
          <a:lstStyle/>
          <a:p>
            <a:pPr marL="346075" indent="0">
              <a:buNone/>
            </a:pPr>
            <a:r>
              <a:rPr lang="en-US" dirty="0"/>
              <a:t>C D C = complement-dependent cytotoxicity; P C R-R F L P = polymerase chain reaction restriction fragment length polymorphism</a:t>
            </a:r>
          </a:p>
        </p:txBody>
      </p:sp>
    </p:spTree>
    <p:extLst>
      <p:ext uri="{BB962C8B-B14F-4D97-AF65-F5344CB8AC3E}">
        <p14:creationId xmlns:p14="http://schemas.microsoft.com/office/powerpoint/2010/main" val="2926487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dirty="0"/>
              <a:t>Combining Typing Results</a:t>
            </a:r>
          </a:p>
        </p:txBody>
      </p:sp>
      <p:sp>
        <p:nvSpPr>
          <p:cNvPr id="25603" name="Rectangle 5"/>
          <p:cNvSpPr>
            <a:spLocks noGrp="1" noChangeArrowheads="1"/>
          </p:cNvSpPr>
          <p:nvPr>
            <p:ph type="body" idx="1"/>
          </p:nvPr>
        </p:nvSpPr>
        <p:spPr/>
        <p:txBody>
          <a:bodyPr/>
          <a:lstStyle/>
          <a:p>
            <a:r>
              <a:rPr lang="en-US" altLang="en-US" dirty="0"/>
              <a:t>S </a:t>
            </a:r>
            <a:r>
              <a:rPr lang="en-US" altLang="en-US" dirty="0" err="1"/>
              <a:t>S</a:t>
            </a:r>
            <a:r>
              <a:rPr lang="en-US" altLang="en-US" dirty="0"/>
              <a:t> P-P C R followed by P C R-R F L P</a:t>
            </a:r>
          </a:p>
          <a:p>
            <a:r>
              <a:rPr lang="en-US" altLang="en-US" dirty="0"/>
              <a:t>S </a:t>
            </a:r>
            <a:r>
              <a:rPr lang="en-US" altLang="en-US" dirty="0" err="1"/>
              <a:t>S</a:t>
            </a:r>
            <a:r>
              <a:rPr lang="en-US" altLang="en-US" dirty="0"/>
              <a:t> O P followed by S </a:t>
            </a:r>
            <a:r>
              <a:rPr lang="en-US" altLang="en-US" dirty="0" err="1"/>
              <a:t>S</a:t>
            </a:r>
            <a:r>
              <a:rPr lang="en-US" altLang="en-US" dirty="0"/>
              <a:t> P-P C R</a:t>
            </a:r>
          </a:p>
          <a:p>
            <a:r>
              <a:rPr lang="en-US" altLang="en-US" dirty="0"/>
              <a:t>S B T results clarified by serology</a:t>
            </a:r>
          </a:p>
        </p:txBody>
      </p:sp>
    </p:spTree>
    <p:extLst>
      <p:ext uri="{BB962C8B-B14F-4D97-AF65-F5344CB8AC3E}">
        <p14:creationId xmlns:p14="http://schemas.microsoft.com/office/powerpoint/2010/main" val="1852882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8"/>
          <p:cNvSpPr>
            <a:spLocks noGrp="1" noChangeArrowheads="1"/>
          </p:cNvSpPr>
          <p:nvPr>
            <p:ph type="title"/>
          </p:nvPr>
        </p:nvSpPr>
        <p:spPr/>
        <p:txBody>
          <a:bodyPr/>
          <a:lstStyle/>
          <a:p>
            <a:r>
              <a:rPr lang="en-US" dirty="0"/>
              <a:t>Summary</a:t>
            </a:r>
          </a:p>
        </p:txBody>
      </p:sp>
      <p:sp>
        <p:nvSpPr>
          <p:cNvPr id="26627" name="Rectangle 9"/>
          <p:cNvSpPr>
            <a:spLocks noGrp="1" noChangeArrowheads="1"/>
          </p:cNvSpPr>
          <p:nvPr>
            <p:ph type="body" idx="1"/>
          </p:nvPr>
        </p:nvSpPr>
        <p:spPr>
          <a:xfrm>
            <a:off x="457200" y="1195349"/>
            <a:ext cx="8153400" cy="4068763"/>
          </a:xfrm>
        </p:spPr>
        <p:txBody>
          <a:bodyPr/>
          <a:lstStyle/>
          <a:p>
            <a:r>
              <a:rPr lang="en-US" altLang="en-US" dirty="0"/>
              <a:t>M H C is a polymorphic locus encoding the H L A genes</a:t>
            </a:r>
          </a:p>
          <a:p>
            <a:r>
              <a:rPr lang="en-US" altLang="en-US" dirty="0"/>
              <a:t>Antigens encoded by the H L A genes are responsible for allograft tissue and organ rejection; identifying and matching alleles increases the chance of successful organ and tissue transplant</a:t>
            </a:r>
          </a:p>
        </p:txBody>
      </p:sp>
    </p:spTree>
    <p:extLst>
      <p:ext uri="{BB962C8B-B14F-4D97-AF65-F5344CB8AC3E}">
        <p14:creationId xmlns:p14="http://schemas.microsoft.com/office/powerpoint/2010/main" val="309671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Grp="1" noChangeArrowheads="1"/>
          </p:cNvSpPr>
          <p:nvPr>
            <p:ph type="title"/>
          </p:nvPr>
        </p:nvSpPr>
        <p:spPr/>
        <p:txBody>
          <a:bodyPr/>
          <a:lstStyle/>
          <a:p>
            <a:r>
              <a:rPr lang="en-US" dirty="0"/>
              <a:t>Objectives (continued)</a:t>
            </a:r>
          </a:p>
        </p:txBody>
      </p:sp>
      <p:sp>
        <p:nvSpPr>
          <p:cNvPr id="4099" name="Rectangle 7"/>
          <p:cNvSpPr>
            <a:spLocks noGrp="1" noChangeArrowheads="1"/>
          </p:cNvSpPr>
          <p:nvPr>
            <p:ph type="body" idx="1"/>
          </p:nvPr>
        </p:nvSpPr>
        <p:spPr/>
        <p:txBody>
          <a:bodyPr/>
          <a:lstStyle/>
          <a:p>
            <a:r>
              <a:rPr lang="en-US" dirty="0"/>
              <a:t>Explain how combining different test methods to identify human leukocyte antigens (H L A’s) increases resolution and resolves ambiguities.</a:t>
            </a:r>
          </a:p>
          <a:p>
            <a:r>
              <a:rPr lang="en-US" dirty="0"/>
              <a:t>Relate the use of H L A typing for confirming disease diagnosis and predisposition.</a:t>
            </a:r>
          </a:p>
        </p:txBody>
      </p:sp>
    </p:spTree>
    <p:extLst>
      <p:ext uri="{BB962C8B-B14F-4D97-AF65-F5344CB8AC3E}">
        <p14:creationId xmlns:p14="http://schemas.microsoft.com/office/powerpoint/2010/main" val="3116494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8"/>
          <p:cNvSpPr>
            <a:spLocks noGrp="1" noChangeArrowheads="1"/>
          </p:cNvSpPr>
          <p:nvPr>
            <p:ph type="title"/>
          </p:nvPr>
        </p:nvSpPr>
        <p:spPr/>
        <p:txBody>
          <a:bodyPr/>
          <a:lstStyle/>
          <a:p>
            <a:r>
              <a:rPr lang="en-US" dirty="0"/>
              <a:t>Summary (continued)</a:t>
            </a:r>
          </a:p>
        </p:txBody>
      </p:sp>
      <p:sp>
        <p:nvSpPr>
          <p:cNvPr id="26627" name="Rectangle 9"/>
          <p:cNvSpPr>
            <a:spLocks noGrp="1" noChangeArrowheads="1"/>
          </p:cNvSpPr>
          <p:nvPr>
            <p:ph type="body" idx="1"/>
          </p:nvPr>
        </p:nvSpPr>
        <p:spPr/>
        <p:txBody>
          <a:bodyPr/>
          <a:lstStyle/>
          <a:p>
            <a:r>
              <a:rPr lang="en-US" altLang="en-US" dirty="0"/>
              <a:t>H L A antigens and their corresponding sequence alleles are determined by serological and D N A-based methods</a:t>
            </a:r>
          </a:p>
          <a:p>
            <a:r>
              <a:rPr lang="en-US" altLang="en-US" dirty="0"/>
              <a:t>Serology identifies functional antigen recognition, whereas sequence analysis identifies genetic alleles with high resolution</a:t>
            </a:r>
          </a:p>
        </p:txBody>
      </p:sp>
    </p:spTree>
    <p:extLst>
      <p:ext uri="{BB962C8B-B14F-4D97-AF65-F5344CB8AC3E}">
        <p14:creationId xmlns:p14="http://schemas.microsoft.com/office/powerpoint/2010/main" val="179715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07" name="Rectangle 63"/>
          <p:cNvSpPr>
            <a:spLocks noGrp="1" noChangeArrowheads="1"/>
          </p:cNvSpPr>
          <p:nvPr>
            <p:ph type="title"/>
          </p:nvPr>
        </p:nvSpPr>
        <p:spPr>
          <a:xfrm>
            <a:off x="756356" y="-14760"/>
            <a:ext cx="7473244" cy="1089529"/>
          </a:xfrm>
        </p:spPr>
        <p:txBody>
          <a:bodyPr/>
          <a:lstStyle/>
          <a:p>
            <a:r>
              <a:rPr lang="en-US" dirty="0"/>
              <a:t>The Major </a:t>
            </a:r>
            <a:r>
              <a:rPr lang="en-US" dirty="0" err="1"/>
              <a:t>Histocompatability</a:t>
            </a:r>
            <a:r>
              <a:rPr lang="en-US" dirty="0"/>
              <a:t> Complex (M H C)</a:t>
            </a:r>
          </a:p>
        </p:txBody>
      </p:sp>
      <p:sp>
        <p:nvSpPr>
          <p:cNvPr id="5123" name="Rectangle 64"/>
          <p:cNvSpPr>
            <a:spLocks noGrp="1" noChangeArrowheads="1"/>
          </p:cNvSpPr>
          <p:nvPr>
            <p:ph idx="1"/>
          </p:nvPr>
        </p:nvSpPr>
        <p:spPr>
          <a:xfrm>
            <a:off x="457200" y="1195349"/>
            <a:ext cx="8229600" cy="938251"/>
          </a:xfrm>
        </p:spPr>
        <p:txBody>
          <a:bodyPr/>
          <a:lstStyle/>
          <a:p>
            <a:r>
              <a:rPr lang="en-US" altLang="en-US" dirty="0"/>
              <a:t>The </a:t>
            </a:r>
            <a:r>
              <a:rPr lang="en-US" altLang="en-US" dirty="0">
                <a:solidFill>
                  <a:srgbClr val="FF0000"/>
                </a:solidFill>
              </a:rPr>
              <a:t>M H C</a:t>
            </a:r>
            <a:r>
              <a:rPr lang="en-US" altLang="en-US" dirty="0"/>
              <a:t> locus on chromosome 6</a:t>
            </a:r>
          </a:p>
        </p:txBody>
      </p:sp>
      <p:pic>
        <p:nvPicPr>
          <p:cNvPr id="9" name="Content Placeholder 8" descr="The M H C locus on chromosome 6 covers about 4 Mega bytes of D N A. Class I genes are 3 to 6 kilo bytes long, and class II genes are 4 to 11 kilo bytes in length. T N F-alpha and T N F-beta are not part of the polymorphic H L A system."/>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534754" y="2590800"/>
            <a:ext cx="8074491" cy="1397508"/>
          </a:xfrm>
        </p:spPr>
      </p:pic>
      <p:sp>
        <p:nvSpPr>
          <p:cNvPr id="8" name="Content Placeholder 7"/>
          <p:cNvSpPr>
            <a:spLocks noGrp="1"/>
          </p:cNvSpPr>
          <p:nvPr>
            <p:ph idx="11"/>
          </p:nvPr>
        </p:nvSpPr>
        <p:spPr/>
        <p:txBody>
          <a:bodyPr/>
          <a:lstStyle/>
          <a:p>
            <a:r>
              <a:rPr lang="en-US" altLang="en-US" dirty="0"/>
              <a:t>The M H C locus includes the human leukocyte antigen (</a:t>
            </a:r>
            <a:r>
              <a:rPr lang="en-US" altLang="en-US" dirty="0">
                <a:solidFill>
                  <a:srgbClr val="FF0000"/>
                </a:solidFill>
              </a:rPr>
              <a:t>H L A</a:t>
            </a:r>
            <a:r>
              <a:rPr lang="en-US" altLang="en-US" dirty="0"/>
              <a:t>) and other genes</a:t>
            </a:r>
            <a:endParaRPr lang="en-US" dirty="0"/>
          </a:p>
        </p:txBody>
      </p:sp>
    </p:spTree>
    <p:extLst>
      <p:ext uri="{BB962C8B-B14F-4D97-AF65-F5344CB8AC3E}">
        <p14:creationId xmlns:p14="http://schemas.microsoft.com/office/powerpoint/2010/main" val="276267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60" name="Rectangle 144"/>
          <p:cNvSpPr>
            <a:spLocks noGrp="1" noChangeArrowheads="1"/>
          </p:cNvSpPr>
          <p:nvPr>
            <p:ph type="title"/>
          </p:nvPr>
        </p:nvSpPr>
        <p:spPr/>
        <p:txBody>
          <a:bodyPr/>
          <a:lstStyle/>
          <a:p>
            <a:r>
              <a:rPr lang="en-US" dirty="0"/>
              <a:t>Genes of the M H C Locus</a:t>
            </a:r>
          </a:p>
        </p:txBody>
      </p:sp>
      <p:graphicFrame>
        <p:nvGraphicFramePr>
          <p:cNvPr id="5" name="Table Placeholder 4"/>
          <p:cNvGraphicFramePr>
            <a:graphicFrameLocks noGrp="1"/>
          </p:cNvGraphicFramePr>
          <p:nvPr>
            <p:ph type="tbl" sz="quarter" idx="14"/>
            <p:extLst>
              <p:ext uri="{D42A27DB-BD31-4B8C-83A1-F6EECF244321}">
                <p14:modId xmlns:p14="http://schemas.microsoft.com/office/powerpoint/2010/main" val="2520599922"/>
              </p:ext>
            </p:extLst>
          </p:nvPr>
        </p:nvGraphicFramePr>
        <p:xfrm>
          <a:off x="609600" y="1371600"/>
          <a:ext cx="8153400" cy="4572000"/>
        </p:xfrm>
        <a:graphic>
          <a:graphicData uri="http://schemas.openxmlformats.org/drawingml/2006/table">
            <a:tbl>
              <a:tblPr firstRow="1" bandRow="1">
                <a:tableStyleId>{5C22544A-7EE6-4342-B048-85BDC9FD1C3A}</a:tableStyleId>
              </a:tblPr>
              <a:tblGrid>
                <a:gridCol w="1411165">
                  <a:extLst>
                    <a:ext uri="{9D8B030D-6E8A-4147-A177-3AD203B41FA5}">
                      <a16:colId xmlns:a16="http://schemas.microsoft.com/office/drawing/2014/main" val="20000"/>
                    </a:ext>
                  </a:extLst>
                </a:gridCol>
                <a:gridCol w="1803156">
                  <a:extLst>
                    <a:ext uri="{9D8B030D-6E8A-4147-A177-3AD203B41FA5}">
                      <a16:colId xmlns:a16="http://schemas.microsoft.com/office/drawing/2014/main" val="20001"/>
                    </a:ext>
                  </a:extLst>
                </a:gridCol>
                <a:gridCol w="2273544">
                  <a:extLst>
                    <a:ext uri="{9D8B030D-6E8A-4147-A177-3AD203B41FA5}">
                      <a16:colId xmlns:a16="http://schemas.microsoft.com/office/drawing/2014/main" val="20002"/>
                    </a:ext>
                  </a:extLst>
                </a:gridCol>
                <a:gridCol w="2665535">
                  <a:extLst>
                    <a:ext uri="{9D8B030D-6E8A-4147-A177-3AD203B41FA5}">
                      <a16:colId xmlns:a16="http://schemas.microsoft.com/office/drawing/2014/main" val="20003"/>
                    </a:ext>
                  </a:extLst>
                </a:gridCol>
              </a:tblGrid>
              <a:tr h="323463">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bg1"/>
                          </a:solidFill>
                          <a:effectLst/>
                          <a:latin typeface="Arial" charset="0"/>
                          <a:cs typeface="Times New Roman" pitchFamily="18" charset="0"/>
                        </a:rPr>
                        <a:t>M H C region</a:t>
                      </a:r>
                      <a:endParaRPr kumimoji="0" lang="en-US" sz="1500" b="0" i="0" u="none" strike="noStrike" cap="none" normalizeH="0" baseline="0" dirty="0">
                        <a:ln>
                          <a:noFill/>
                        </a:ln>
                        <a:solidFill>
                          <a:schemeClr val="bg1"/>
                        </a:solidFill>
                        <a:effectLst/>
                        <a:latin typeface="Arial" charset="0"/>
                      </a:endParaRPr>
                    </a:p>
                  </a:txBody>
                  <a:tcPr marL="89718" marR="89718" marT="44858" marB="44858"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bg1"/>
                          </a:solidFill>
                          <a:effectLst/>
                          <a:latin typeface="Arial" charset="0"/>
                          <a:cs typeface="Times New Roman" pitchFamily="18" charset="0"/>
                        </a:rPr>
                        <a:t>Gene products</a:t>
                      </a:r>
                      <a:endParaRPr kumimoji="0" lang="en-US" sz="1500" b="0" i="0" u="none" strike="noStrike" cap="none" normalizeH="0" baseline="0" dirty="0">
                        <a:ln>
                          <a:noFill/>
                        </a:ln>
                        <a:solidFill>
                          <a:schemeClr val="bg1"/>
                        </a:solidFill>
                        <a:effectLst/>
                        <a:latin typeface="Arial" charset="0"/>
                      </a:endParaRPr>
                    </a:p>
                  </a:txBody>
                  <a:tcPr marL="89718" marR="89718" marT="44858" marB="44858"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bg1"/>
                          </a:solidFill>
                          <a:effectLst/>
                          <a:latin typeface="Arial" charset="0"/>
                          <a:cs typeface="Times New Roman" pitchFamily="18" charset="0"/>
                        </a:rPr>
                        <a:t>Tissue location</a:t>
                      </a:r>
                      <a:endParaRPr kumimoji="0" lang="en-US" sz="1500" b="0" i="0" u="none" strike="noStrike" cap="none" normalizeH="0" baseline="0" dirty="0">
                        <a:ln>
                          <a:noFill/>
                        </a:ln>
                        <a:solidFill>
                          <a:schemeClr val="bg1"/>
                        </a:solidFill>
                        <a:effectLst/>
                        <a:latin typeface="Arial" charset="0"/>
                      </a:endParaRPr>
                    </a:p>
                  </a:txBody>
                  <a:tcPr marL="89718" marR="89718" marT="44858" marB="44858" anchor="ctr" horzOverflow="overflow"/>
                </a:tc>
                <a:tc>
                  <a:txBody>
                    <a:bodyPr/>
                    <a:lstStyle/>
                    <a:p>
                      <a:pPr marL="0" marR="0" lvl="0" indent="0" algn="ctr"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bg1"/>
                          </a:solidFill>
                          <a:effectLst/>
                          <a:latin typeface="Arial" charset="0"/>
                          <a:cs typeface="Times New Roman" pitchFamily="18" charset="0"/>
                        </a:rPr>
                        <a:t>Function</a:t>
                      </a:r>
                      <a:endParaRPr kumimoji="0" lang="en-US" sz="1500" b="0" i="0" u="none" strike="noStrike" cap="none" normalizeH="0" baseline="0" dirty="0">
                        <a:ln>
                          <a:noFill/>
                        </a:ln>
                        <a:solidFill>
                          <a:schemeClr val="bg1"/>
                        </a:solidFill>
                        <a:effectLst/>
                        <a:latin typeface="Arial" charset="0"/>
                      </a:endParaRPr>
                    </a:p>
                  </a:txBody>
                  <a:tcPr marL="89718" marR="89718" marT="44858" marB="44858" anchor="ctr" horzOverflow="overflow"/>
                </a:tc>
                <a:extLst>
                  <a:ext uri="{0D108BD9-81ED-4DB2-BD59-A6C34878D82A}">
                    <a16:rowId xmlns:a16="http://schemas.microsoft.com/office/drawing/2014/main" val="10000"/>
                  </a:ext>
                </a:extLst>
              </a:tr>
              <a:tr h="1201121">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Class 1</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fr-FR" sz="1500" b="0" i="0" u="none" strike="noStrike" cap="none" normalizeH="0" baseline="0" dirty="0">
                          <a:ln>
                            <a:noFill/>
                          </a:ln>
                          <a:solidFill>
                            <a:schemeClr val="tx1"/>
                          </a:solidFill>
                          <a:effectLst/>
                          <a:latin typeface="Arial" charset="0"/>
                          <a:cs typeface="Times New Roman" pitchFamily="18" charset="0"/>
                        </a:rPr>
                        <a:t>H L A-A, H L  A-B, H L A-C</a:t>
                      </a:r>
                      <a:endParaRPr kumimoji="0" lang="fr-FR"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All nucleated cells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Identification and destruction of abnormal or infected cells by cytotoxic T cells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extLst>
                  <a:ext uri="{0D108BD9-81ED-4DB2-BD59-A6C34878D82A}">
                    <a16:rowId xmlns:a16="http://schemas.microsoft.com/office/drawing/2014/main" val="10001"/>
                  </a:ext>
                </a:extLst>
              </a:tr>
              <a:tr h="1741487">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Class 2</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H L A-D</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B lymphocytes, monocytes, macrophages, dendritic cells, activated T cells, activated endothelial cells, skin (Langerhans cells)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Identification of foreign antigen by helper T cells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extLst>
                  <a:ext uri="{0D108BD9-81ED-4DB2-BD59-A6C34878D82A}">
                    <a16:rowId xmlns:a16="http://schemas.microsoft.com/office/drawing/2014/main" val="10002"/>
                  </a:ext>
                </a:extLst>
              </a:tr>
              <a:tr h="750169">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Class 3</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Complement C2, C4, B</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Plasma proteins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Defense against extracellular pathogens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extLst>
                  <a:ext uri="{0D108BD9-81ED-4DB2-BD59-A6C34878D82A}">
                    <a16:rowId xmlns:a16="http://schemas.microsoft.com/office/drawing/2014/main" val="10003"/>
                  </a:ext>
                </a:extLst>
              </a:tr>
              <a:tr h="555760">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Cytokine genes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defRPr/>
                      </a:pPr>
                      <a:r>
                        <a:rPr kumimoji="0" lang="en-US" sz="1500" b="0" i="0" u="none" strike="noStrike" cap="none" normalizeH="0" baseline="0" dirty="0">
                          <a:ln>
                            <a:noFill/>
                          </a:ln>
                          <a:solidFill>
                            <a:schemeClr val="tx1"/>
                          </a:solidFill>
                          <a:effectLst/>
                          <a:latin typeface="Arial" charset="0"/>
                          <a:cs typeface="Times New Roman" pitchFamily="18" charset="0"/>
                        </a:rPr>
                        <a:t>T N F-</a:t>
                      </a:r>
                      <a:r>
                        <a:rPr lang="el-GR" sz="1800" kern="1200" dirty="0">
                          <a:solidFill>
                            <a:schemeClr val="dk1"/>
                          </a:solidFill>
                          <a:latin typeface="+mn-lt"/>
                          <a:ea typeface="+mn-ea"/>
                          <a:cs typeface="+mn-cs"/>
                        </a:rPr>
                        <a:t>α</a:t>
                      </a:r>
                      <a:r>
                        <a:rPr kumimoji="0" lang="en-US" sz="1500" b="0" i="0" u="none" strike="noStrike" cap="none" normalizeH="0" baseline="0" dirty="0">
                          <a:ln>
                            <a:noFill/>
                          </a:ln>
                          <a:solidFill>
                            <a:schemeClr val="tx1"/>
                          </a:solidFill>
                          <a:effectLst/>
                          <a:latin typeface="Arial" charset="0"/>
                          <a:cs typeface="Times New Roman" pitchFamily="18" charset="0"/>
                        </a:rPr>
                        <a:t>, T N F-</a:t>
                      </a:r>
                      <a:r>
                        <a:rPr lang="el-GR" sz="1800" kern="1200" dirty="0">
                          <a:solidFill>
                            <a:schemeClr val="dk1"/>
                          </a:solidFill>
                          <a:latin typeface="+mn-lt"/>
                          <a:ea typeface="+mn-ea"/>
                          <a:cs typeface="+mn-cs"/>
                        </a:rPr>
                        <a:t>β</a:t>
                      </a:r>
                      <a:endParaRPr kumimoji="0" lang="en-US" sz="1500" b="0" i="0" u="none" strike="noStrike" cap="none" normalizeH="0" baseline="0" dirty="0">
                        <a:ln>
                          <a:noFill/>
                        </a:ln>
                        <a:solidFill>
                          <a:schemeClr val="tx1"/>
                        </a:solidFill>
                        <a:effectLst/>
                        <a:latin typeface="Symbol" pitchFamily="18" charset="2"/>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Plasma proteins</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tc>
                  <a:txBody>
                    <a:bodyPr/>
                    <a:lstStyle/>
                    <a:p>
                      <a:pPr marL="0" marR="0" lvl="0" indent="0" algn="l" defTabSz="914400" rtl="0" eaLnBrk="1" fontAlgn="base" latinLnBrk="0" hangingPunct="1">
                        <a:lnSpc>
                          <a:spcPct val="100000"/>
                        </a:lnSpc>
                        <a:spcBef>
                          <a:spcPct val="0"/>
                        </a:spcBef>
                        <a:spcAft>
                          <a:spcPct val="0"/>
                        </a:spcAft>
                        <a:buClr>
                          <a:srgbClr val="7EB148"/>
                        </a:buClr>
                        <a:buSzTx/>
                        <a:buFont typeface="Wingdings" pitchFamily="2" charset="2"/>
                        <a:buNone/>
                        <a:tabLst/>
                      </a:pPr>
                      <a:r>
                        <a:rPr kumimoji="0" lang="en-US" sz="1500" b="0" i="0" u="none" strike="noStrike" cap="none" normalizeH="0" baseline="0" dirty="0">
                          <a:ln>
                            <a:noFill/>
                          </a:ln>
                          <a:solidFill>
                            <a:schemeClr val="tx1"/>
                          </a:solidFill>
                          <a:effectLst/>
                          <a:latin typeface="Arial" charset="0"/>
                          <a:cs typeface="Times New Roman" pitchFamily="18" charset="0"/>
                        </a:rPr>
                        <a:t>Cell growth and differentiation</a:t>
                      </a:r>
                      <a:endParaRPr kumimoji="0" lang="en-US" sz="1500" b="0" i="0" u="none" strike="noStrike" cap="none" normalizeH="0" baseline="0" dirty="0">
                        <a:ln>
                          <a:noFill/>
                        </a:ln>
                        <a:solidFill>
                          <a:schemeClr val="tx1"/>
                        </a:solidFill>
                        <a:effectLst/>
                        <a:latin typeface="Arial" charset="0"/>
                      </a:endParaRPr>
                    </a:p>
                  </a:txBody>
                  <a:tcPr marL="89718" marR="89718" marT="44858" marB="44858"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403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65" name="Rectangle 297"/>
          <p:cNvSpPr>
            <a:spLocks noGrp="1" noChangeArrowheads="1"/>
          </p:cNvSpPr>
          <p:nvPr>
            <p:ph type="title"/>
          </p:nvPr>
        </p:nvSpPr>
        <p:spPr/>
        <p:txBody>
          <a:bodyPr/>
          <a:lstStyle/>
          <a:p>
            <a:r>
              <a:rPr lang="en-US" dirty="0"/>
              <a:t>Human Leukocyte Antigens (H L A’s)</a:t>
            </a:r>
          </a:p>
        </p:txBody>
      </p:sp>
      <p:sp>
        <p:nvSpPr>
          <p:cNvPr id="7171" name="Rectangle 298"/>
          <p:cNvSpPr>
            <a:spLocks noGrp="1" noChangeArrowheads="1"/>
          </p:cNvSpPr>
          <p:nvPr>
            <p:ph idx="1"/>
          </p:nvPr>
        </p:nvSpPr>
        <p:spPr>
          <a:xfrm>
            <a:off x="457200" y="1195349"/>
            <a:ext cx="8229600" cy="1547851"/>
          </a:xfrm>
        </p:spPr>
        <p:txBody>
          <a:bodyPr/>
          <a:lstStyle/>
          <a:p>
            <a:pPr marL="346075" indent="0">
              <a:buNone/>
            </a:pPr>
            <a:r>
              <a:rPr lang="en-US" altLang="en-US" dirty="0"/>
              <a:t>H L A’s, the M H C gene products, are membrane proteins that are responsible for recognition of non-self cells and tissues</a:t>
            </a:r>
          </a:p>
        </p:txBody>
      </p:sp>
      <p:pic>
        <p:nvPicPr>
          <p:cNvPr id="5" name="Content Placeholder 4" descr="A class 2 antigen consists of alpha and beta chains. The class 1 antigen consist of a heavy and light chain associated with a molecule of beta-2 microglobulin."/>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3086369" y="3048000"/>
            <a:ext cx="2971262" cy="3152666"/>
          </a:xfrm>
        </p:spPr>
      </p:pic>
    </p:spTree>
    <p:extLst>
      <p:ext uri="{BB962C8B-B14F-4D97-AF65-F5344CB8AC3E}">
        <p14:creationId xmlns:p14="http://schemas.microsoft.com/office/powerpoint/2010/main" val="158094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72" name="Rectangle 108"/>
          <p:cNvSpPr>
            <a:spLocks noGrp="1" noChangeArrowheads="1"/>
          </p:cNvSpPr>
          <p:nvPr>
            <p:ph type="title"/>
          </p:nvPr>
        </p:nvSpPr>
        <p:spPr>
          <a:xfrm>
            <a:off x="756356" y="-14760"/>
            <a:ext cx="8235244" cy="1089529"/>
          </a:xfrm>
        </p:spPr>
        <p:txBody>
          <a:bodyPr/>
          <a:lstStyle/>
          <a:p>
            <a:r>
              <a:rPr lang="en-US" dirty="0"/>
              <a:t>Human Leukocyte Antigens (H L A’s) (continued)</a:t>
            </a:r>
          </a:p>
        </p:txBody>
      </p:sp>
      <p:sp>
        <p:nvSpPr>
          <p:cNvPr id="8195" name="Rectangle 109"/>
          <p:cNvSpPr>
            <a:spLocks noGrp="1" noChangeArrowheads="1"/>
          </p:cNvSpPr>
          <p:nvPr>
            <p:ph idx="1"/>
          </p:nvPr>
        </p:nvSpPr>
        <p:spPr/>
        <p:txBody>
          <a:bodyPr/>
          <a:lstStyle/>
          <a:p>
            <a:r>
              <a:rPr lang="en-US" altLang="en-US" dirty="0"/>
              <a:t>H L A–gene sequences differ from one individual to another at single base pairs</a:t>
            </a:r>
          </a:p>
        </p:txBody>
      </p:sp>
      <p:pic>
        <p:nvPicPr>
          <p:cNvPr id="4" name="Content Placeholder 3" descr="The initial sequence (D R B 1*01:01) is written at the top of the panel. Aligned underneath are two alleles of this region, D R B 1*01:02 and D R B 1*01:03. The bases in color are those that differ from D R B 1*01:01."/>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180750" y="2514600"/>
            <a:ext cx="6782500" cy="838200"/>
          </a:xfrm>
        </p:spPr>
      </p:pic>
      <p:sp>
        <p:nvSpPr>
          <p:cNvPr id="13" name="Content Placeholder 12"/>
          <p:cNvSpPr>
            <a:spLocks noGrp="1"/>
          </p:cNvSpPr>
          <p:nvPr>
            <p:ph idx="11"/>
          </p:nvPr>
        </p:nvSpPr>
        <p:spPr>
          <a:xfrm>
            <a:off x="457200" y="3581401"/>
            <a:ext cx="8229600" cy="609599"/>
          </a:xfrm>
        </p:spPr>
        <p:txBody>
          <a:bodyPr/>
          <a:lstStyle/>
          <a:p>
            <a:r>
              <a:rPr lang="en-US" altLang="en-US" dirty="0"/>
              <a:t>Also written as:</a:t>
            </a:r>
            <a:endParaRPr lang="en-US" dirty="0"/>
          </a:p>
        </p:txBody>
      </p:sp>
      <p:pic>
        <p:nvPicPr>
          <p:cNvPr id="16" name="Content Placeholder 15" descr="This shows the alleles in a different way. A dash indicates identity to the consensus sequence. Only the polymorphic bases are written. The asterisk indicates unknown or unsequenced bases."/>
          <p:cNvPicPr>
            <a:picLocks noGrp="1" noChangeAspect="1"/>
          </p:cNvPicPr>
          <p:nvPr>
            <p:ph idx="12"/>
          </p:nvPr>
        </p:nvPicPr>
        <p:blipFill>
          <a:blip r:embed="rId4">
            <a:extLst>
              <a:ext uri="{28A0092B-C50C-407E-A947-70E740481C1C}">
                <a14:useLocalDpi xmlns:a14="http://schemas.microsoft.com/office/drawing/2010/main" val="0"/>
              </a:ext>
            </a:extLst>
          </a:blip>
          <a:stretch>
            <a:fillRect/>
          </a:stretch>
        </p:blipFill>
        <p:spPr>
          <a:xfrm>
            <a:off x="1223911" y="4419600"/>
            <a:ext cx="6696177" cy="827532"/>
          </a:xfrm>
        </p:spPr>
      </p:pic>
      <p:sp>
        <p:nvSpPr>
          <p:cNvPr id="15" name="Content Placeholder 14"/>
          <p:cNvSpPr>
            <a:spLocks noGrp="1"/>
          </p:cNvSpPr>
          <p:nvPr>
            <p:ph idx="13"/>
          </p:nvPr>
        </p:nvSpPr>
        <p:spPr>
          <a:xfrm>
            <a:off x="457200" y="5486400"/>
            <a:ext cx="8229600" cy="609600"/>
          </a:xfrm>
        </p:spPr>
        <p:txBody>
          <a:bodyPr/>
          <a:lstStyle/>
          <a:p>
            <a:r>
              <a:rPr lang="en-US" altLang="en-US" dirty="0"/>
              <a:t>Each sequence is a different allele</a:t>
            </a:r>
            <a:endParaRPr lang="en-US" dirty="0"/>
          </a:p>
        </p:txBody>
      </p:sp>
    </p:spTree>
    <p:extLst>
      <p:ext uri="{BB962C8B-B14F-4D97-AF65-F5344CB8AC3E}">
        <p14:creationId xmlns:p14="http://schemas.microsoft.com/office/powerpoint/2010/main" val="189180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L A Allele Nomenclature</a:t>
            </a:r>
          </a:p>
        </p:txBody>
      </p:sp>
      <p:sp>
        <p:nvSpPr>
          <p:cNvPr id="3" name="Content Placeholder 2"/>
          <p:cNvSpPr>
            <a:spLocks noGrp="1"/>
          </p:cNvSpPr>
          <p:nvPr>
            <p:ph idx="1"/>
          </p:nvPr>
        </p:nvSpPr>
        <p:spPr>
          <a:xfrm>
            <a:off x="457200" y="1195349"/>
            <a:ext cx="8534400" cy="1471651"/>
          </a:xfrm>
        </p:spPr>
        <p:txBody>
          <a:bodyPr/>
          <a:lstStyle/>
          <a:p>
            <a:r>
              <a:rPr lang="en-US" altLang="en-US" dirty="0"/>
              <a:t>A </a:t>
            </a:r>
            <a:r>
              <a:rPr lang="en-US" altLang="en-US" dirty="0">
                <a:solidFill>
                  <a:srgbClr val="FF0000"/>
                </a:solidFill>
              </a:rPr>
              <a:t>standard nomenclature </a:t>
            </a:r>
            <a:r>
              <a:rPr lang="en-US" altLang="en-US" dirty="0"/>
              <a:t>has been established by the World Health Organization (W H O) Nomenclature Committee</a:t>
            </a:r>
            <a:endParaRPr lang="en-US" dirty="0"/>
          </a:p>
        </p:txBody>
      </p:sp>
      <p:sp>
        <p:nvSpPr>
          <p:cNvPr id="5" name="Content Placeholder 4"/>
          <p:cNvSpPr>
            <a:spLocks noGrp="1"/>
          </p:cNvSpPr>
          <p:nvPr>
            <p:ph idx="11"/>
          </p:nvPr>
        </p:nvSpPr>
        <p:spPr>
          <a:xfrm>
            <a:off x="457200" y="4831275"/>
            <a:ext cx="8229600" cy="1447800"/>
          </a:xfrm>
        </p:spPr>
        <p:txBody>
          <a:bodyPr/>
          <a:lstStyle/>
          <a:p>
            <a:r>
              <a:rPr lang="en-US" altLang="en-US" dirty="0"/>
              <a:t>A small “w” is included in H L A-C, H L A B-4, and H L A B-6 allele nomenclature: H L A-C w, H L A B w-4, H L A B w-6</a:t>
            </a:r>
            <a:endParaRPr lang="en-US" dirty="0"/>
          </a:p>
        </p:txBody>
      </p:sp>
      <p:pic>
        <p:nvPicPr>
          <p:cNvPr id="7" name="Content Placeholder 6" descr="H L A-D R B 1. Label gene region with arrow pointing to H L A. Label gene locus with arrow pointing to D. Label subregion with arrow pointing to R. Label Greek alpha- or beta-chain polypeptide with arrow pointing to B."/>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515602" y="2819400"/>
            <a:ext cx="6112795" cy="1905000"/>
          </a:xfrm>
        </p:spPr>
      </p:pic>
    </p:spTree>
    <p:extLst>
      <p:ext uri="{BB962C8B-B14F-4D97-AF65-F5344CB8AC3E}">
        <p14:creationId xmlns:p14="http://schemas.microsoft.com/office/powerpoint/2010/main" val="55471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 L A Allele Nomenclature (continued)</a:t>
            </a:r>
          </a:p>
        </p:txBody>
      </p:sp>
      <p:sp>
        <p:nvSpPr>
          <p:cNvPr id="3" name="Content Placeholder 2"/>
          <p:cNvSpPr>
            <a:spLocks noGrp="1"/>
          </p:cNvSpPr>
          <p:nvPr>
            <p:ph idx="1"/>
          </p:nvPr>
        </p:nvSpPr>
        <p:spPr>
          <a:xfrm>
            <a:off x="457200" y="1195349"/>
            <a:ext cx="8229600" cy="938251"/>
          </a:xfrm>
        </p:spPr>
        <p:txBody>
          <a:bodyPr/>
          <a:lstStyle/>
          <a:p>
            <a:r>
              <a:rPr lang="en-US" altLang="en-US" dirty="0"/>
              <a:t>H L A typing at the </a:t>
            </a:r>
            <a:r>
              <a:rPr lang="en-US" altLang="en-US" dirty="0">
                <a:solidFill>
                  <a:srgbClr val="FF0000"/>
                </a:solidFill>
              </a:rPr>
              <a:t>D N A level </a:t>
            </a:r>
            <a:r>
              <a:rPr lang="en-US" altLang="en-US" dirty="0"/>
              <a:t>requires nomenclature for specific D N A sequences</a:t>
            </a:r>
            <a:endParaRPr lang="en-US" dirty="0"/>
          </a:p>
        </p:txBody>
      </p:sp>
      <p:sp>
        <p:nvSpPr>
          <p:cNvPr id="5" name="Content Placeholder 4"/>
          <p:cNvSpPr>
            <a:spLocks noGrp="1"/>
          </p:cNvSpPr>
          <p:nvPr>
            <p:ph idx="11"/>
          </p:nvPr>
        </p:nvSpPr>
        <p:spPr>
          <a:xfrm>
            <a:off x="457200" y="5222175"/>
            <a:ext cx="8229600" cy="990600"/>
          </a:xfrm>
        </p:spPr>
        <p:txBody>
          <a:bodyPr/>
          <a:lstStyle/>
          <a:p>
            <a:r>
              <a:rPr lang="en-US" altLang="en-US" dirty="0"/>
              <a:t>Increasing numbers of H L A alleles are being identified</a:t>
            </a:r>
            <a:endParaRPr lang="en-US" dirty="0"/>
          </a:p>
        </p:txBody>
      </p:sp>
      <p:pic>
        <p:nvPicPr>
          <p:cNvPr id="13" name="Content Placeholder 12" descr="H L A-D R B 1 apostrophe 25:03. Label gene region with arrow pointing to H L A. Label gene locus with arrow pointing to D. Label subregion with arrow pointing to R. Label Greek alpha- or beta-chain polypeptide with arrow pointing to B. Label allele family 25 with arrow pointing to 5. Label third allele with arrow pointing to 3."/>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1114182" y="2667000"/>
            <a:ext cx="6915636" cy="2133600"/>
          </a:xfrm>
        </p:spPr>
      </p:pic>
    </p:spTree>
    <p:extLst>
      <p:ext uri="{BB962C8B-B14F-4D97-AF65-F5344CB8AC3E}">
        <p14:creationId xmlns:p14="http://schemas.microsoft.com/office/powerpoint/2010/main" val="2370013877"/>
      </p:ext>
    </p:extLst>
  </p:cSld>
  <p:clrMapOvr>
    <a:masterClrMapping/>
  </p:clrMapOvr>
</p:sld>
</file>

<file path=ppt/theme/theme1.xml><?xml version="1.0" encoding="utf-8"?>
<a:theme xmlns:a="http://schemas.openxmlformats.org/drawingml/2006/main" name="Office Theme">
  <a:themeElements>
    <a:clrScheme name="FAD Nursing">
      <a:dk1>
        <a:srgbClr val="737373"/>
      </a:dk1>
      <a:lt1>
        <a:sysClr val="window" lastClr="FFFFFF"/>
      </a:lt1>
      <a:dk2>
        <a:srgbClr val="28805C"/>
      </a:dk2>
      <a:lt2>
        <a:srgbClr val="FFFFFF"/>
      </a:lt2>
      <a:accent1>
        <a:srgbClr val="28805C"/>
      </a:accent1>
      <a:accent2>
        <a:srgbClr val="737373"/>
      </a:accent2>
      <a:accent3>
        <a:srgbClr val="D99C21"/>
      </a:accent3>
      <a:accent4>
        <a:srgbClr val="C00000"/>
      </a:accent4>
      <a:accent5>
        <a:srgbClr val="BFBFBF"/>
      </a:accent5>
      <a:accent6>
        <a:srgbClr val="C2ECD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91B66E46-3F3C-49C2-9025-2800839DEA96}" vid="{348BD038-7B76-4A48-9886-575F33252E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074F316A9D19642AFB347C36D63796C" ma:contentTypeVersion="5" ma:contentTypeDescription="Create a new document." ma:contentTypeScope="" ma:versionID="cad381adda5b2ce407c58584fcfb8d10">
  <xsd:schema xmlns:xsd="http://www.w3.org/2001/XMLSchema" xmlns:xs="http://www.w3.org/2001/XMLSchema" xmlns:p="http://schemas.microsoft.com/office/2006/metadata/properties" xmlns:ns2="71d46e88-8733-4645-9284-85cf006978cc" xmlns:ns3="88135b7f-3fab-49b6-8009-71309f2107a8" targetNamespace="http://schemas.microsoft.com/office/2006/metadata/properties" ma:root="true" ma:fieldsID="8417b20f22cd2cb04f08b6ff97a2b690" ns2:_="" ns3:_="">
    <xsd:import namespace="71d46e88-8733-4645-9284-85cf006978cc"/>
    <xsd:import namespace="88135b7f-3fab-49b6-8009-71309f2107a8"/>
    <xsd:element name="properties">
      <xsd:complexType>
        <xsd:sequence>
          <xsd:element name="documentManagement">
            <xsd:complexType>
              <xsd:all>
                <xsd:element ref="ns2:_dlc_DocId" minOccurs="0"/>
                <xsd:element ref="ns2:_dlc_DocIdUrl" minOccurs="0"/>
                <xsd:element ref="ns2:_dlc_DocIdPersistId" minOccurs="0"/>
                <xsd:element ref="ns3:Category" minOccurs="0"/>
                <xsd:element ref="ns3:Sub_x002d_Category" minOccurs="0"/>
                <xsd:element ref="ns3:SortOrder" minOccurs="0"/>
                <xsd:element ref="ns3:v7hm" minOccurs="0"/>
                <xsd:element ref="ns3:Tertiary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46e88-8733-4645-9284-85cf006978c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8135b7f-3fab-49b6-8009-71309f2107a8" elementFormDefault="qualified">
    <xsd:import namespace="http://schemas.microsoft.com/office/2006/documentManagement/types"/>
    <xsd:import namespace="http://schemas.microsoft.com/office/infopath/2007/PartnerControls"/>
    <xsd:element name="Category" ma:index="11" nillable="true" ma:displayName="Category" ma:format="Dropdown" ma:internalName="Category">
      <xsd:simpleType>
        <xsd:union memberTypes="dms:Text">
          <xsd:simpleType>
            <xsd:restriction base="dms:Choice">
              <xsd:enumeration value="Additional Images"/>
              <xsd:enumeration value="DavisAdvantage"/>
              <xsd:enumeration value="DavisEdge"/>
              <xsd:enumeration value="DavisForward - internal use only"/>
              <xsd:enumeration value="DavisPlus"/>
              <xsd:enumeration value="Dental Care Decisions"/>
              <xsd:enumeration value="Dosage Calc"/>
              <xsd:enumeration value="F.A. Davis"/>
              <xsd:enumeration value="Fitness Decisions"/>
              <xsd:enumeration value="Kines in Action"/>
              <xsd:enumeration value="Medical Coding Lab"/>
              <xsd:enumeration value="Medical Language Lab"/>
              <xsd:enumeration value="Tabers"/>
            </xsd:restriction>
          </xsd:simpleType>
        </xsd:union>
      </xsd:simpleType>
    </xsd:element>
    <xsd:element name="Sub_x002d_Category" ma:index="12" nillable="true" ma:displayName="Sub-Category" ma:format="Dropdown" ma:internalName="Sub_x002d_Category">
      <xsd:simpleType>
        <xsd:union memberTypes="dms:Text">
          <xsd:simpleType>
            <xsd:restriction base="dms:Choice">
              <xsd:enumeration value="Branding Guide (attachment)"/>
              <xsd:enumeration value="DA Logos"/>
              <xsd:enumeration value="DA Powerpoint Presentation"/>
              <xsd:enumeration value="DC Logo"/>
              <xsd:enumeration value="DC Powerpoint Presentation"/>
              <xsd:enumeration value="DCD Logo"/>
              <xsd:enumeration value="DCD Powerpoint Presentation"/>
              <xsd:enumeration value="DE Logos"/>
              <xsd:enumeration value="DE Powerpoint Presentation"/>
              <xsd:enumeration value="DF Logo"/>
              <xsd:enumeration value="DF Powerpoint Presentation"/>
              <xsd:enumeration value="DP Homepage image"/>
              <xsd:enumeration value="DP Logo"/>
              <xsd:enumeration value="Electronic Devices"/>
              <xsd:enumeration value="FAD Digital Logos"/>
              <xsd:enumeration value="FAD Powerpiont Presentations"/>
              <xsd:enumeration value="FAD Print Logos"/>
              <xsd:enumeration value="FD Logo"/>
              <xsd:enumeration value="FD Powerpoint Presentation"/>
              <xsd:enumeration value="KIA Logo"/>
              <xsd:enumeration value="KIA Powerpoint Presentation"/>
              <xsd:enumeration value="MCL Logo"/>
              <xsd:enumeration value="MCL Powerpoint Presentation"/>
              <xsd:enumeration value="MLL 2.0 Logo"/>
              <xsd:enumeration value="MLL Logo"/>
              <xsd:enumeration value="MLL Powerpoint Presentation"/>
              <xsd:enumeration value="MTC Logo"/>
              <xsd:enumeration value="Taber’s 22"/>
              <xsd:enumeration value="Taber’s 22 with tagline"/>
              <xsd:enumeration value="Tabers Logo"/>
              <xsd:enumeration value="Tabers.com Homepage screen"/>
              <xsd:enumeration value="Useful Images"/>
            </xsd:restriction>
          </xsd:simpleType>
        </xsd:union>
      </xsd:simpleType>
    </xsd:element>
    <xsd:element name="SortOrder" ma:index="13" nillable="true" ma:displayName="SortOrder" ma:internalName="SortOrder">
      <xsd:simpleType>
        <xsd:restriction base="dms:Number"/>
      </xsd:simpleType>
    </xsd:element>
    <xsd:element name="v7hm" ma:index="14" nillable="true" ma:displayName="Tert" ma:internalName="v7hm">
      <xsd:simpleType>
        <xsd:restriction base="dms:Number"/>
      </xsd:simpleType>
    </xsd:element>
    <xsd:element name="Tertiary_x0020_Category" ma:index="15" nillable="true" ma:displayName="Tertiary Category" ma:internalName="Tertiary_x0020_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Category xmlns="88135b7f-3fab-49b6-8009-71309f2107a8">F.A. Davis</Category>
    <v7hm xmlns="88135b7f-3fab-49b6-8009-71309f2107a8" xsi:nil="true"/>
    <Tertiary_x0020_Category xmlns="88135b7f-3fab-49b6-8009-71309f2107a8" xsi:nil="true"/>
    <Sub_x002d_Category xmlns="88135b7f-3fab-49b6-8009-71309f2107a8">FAD PowerPoint Presentations</Sub_x002d_Category>
    <SortOrder xmlns="88135b7f-3fab-49b6-8009-71309f2107a8" xsi:nil="true"/>
  </documentManagement>
</p:properties>
</file>

<file path=customXml/itemProps1.xml><?xml version="1.0" encoding="utf-8"?>
<ds:datastoreItem xmlns:ds="http://schemas.openxmlformats.org/officeDocument/2006/customXml" ds:itemID="{523EB0E3-5915-4E57-8F39-28F926E76D4B}">
  <ds:schemaRefs>
    <ds:schemaRef ds:uri="http://schemas.microsoft.com/sharepoint/v3/contenttype/forms"/>
  </ds:schemaRefs>
</ds:datastoreItem>
</file>

<file path=customXml/itemProps2.xml><?xml version="1.0" encoding="utf-8"?>
<ds:datastoreItem xmlns:ds="http://schemas.openxmlformats.org/officeDocument/2006/customXml" ds:itemID="{DE28C97C-1C07-4631-B50A-E80D18B785BB}">
  <ds:schemaRefs>
    <ds:schemaRef ds:uri="http://schemas.microsoft.com/sharepoint/events"/>
  </ds:schemaRefs>
</ds:datastoreItem>
</file>

<file path=customXml/itemProps3.xml><?xml version="1.0" encoding="utf-8"?>
<ds:datastoreItem xmlns:ds="http://schemas.openxmlformats.org/officeDocument/2006/customXml" ds:itemID="{B8860857-213E-449D-9D68-31992611C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46e88-8733-4645-9284-85cf006978cc"/>
    <ds:schemaRef ds:uri="88135b7f-3fab-49b6-8009-71309f2107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CC939C3-7EE7-4FC7-818E-985D0213E860}">
  <ds:schemaRefs>
    <ds:schemaRef ds:uri="88135b7f-3fab-49b6-8009-71309f2107a8"/>
    <ds:schemaRef ds:uri="71d46e88-8733-4645-9284-85cf006978cc"/>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FAD_Nursing_Template_Sample</Template>
  <TotalTime>1496</TotalTime>
  <Words>2246</Words>
  <Application>Microsoft Office PowerPoint</Application>
  <PresentationFormat>On-screen Show (4:3)</PresentationFormat>
  <Paragraphs>162</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Symbol</vt:lpstr>
      <vt:lpstr>Wingdings</vt:lpstr>
      <vt:lpstr>Office Theme</vt:lpstr>
      <vt:lpstr> </vt:lpstr>
      <vt:lpstr>Objectives</vt:lpstr>
      <vt:lpstr>Objectives (continued)</vt:lpstr>
      <vt:lpstr>The Major Histocompatability Complex (M H C)</vt:lpstr>
      <vt:lpstr>Genes of the M H C Locus</vt:lpstr>
      <vt:lpstr>Human Leukocyte Antigens (H L A’s)</vt:lpstr>
      <vt:lpstr>Human Leukocyte Antigens (H L A’s) (continued)</vt:lpstr>
      <vt:lpstr>H L A Allele Nomenclature</vt:lpstr>
      <vt:lpstr>H L A Allele Nomenclature (continued)</vt:lpstr>
      <vt:lpstr>H L A Alleles Are Inherited in Blocks as Haplotypes</vt:lpstr>
      <vt:lpstr>H L A Typing</vt:lpstr>
      <vt:lpstr>H L A Typing (continued)</vt:lpstr>
      <vt:lpstr>Serological Typing</vt:lpstr>
      <vt:lpstr>Serological Typing (continued)</vt:lpstr>
      <vt:lpstr>Serological Typing Using Bead Arrays</vt:lpstr>
      <vt:lpstr>Other Serological Typing Methods</vt:lpstr>
      <vt:lpstr>D N A-Based Typing Methods</vt:lpstr>
      <vt:lpstr>D N A-Based Typing Methods: S S O P</vt:lpstr>
      <vt:lpstr>D N A-Based Typing Methods: S S O P (continued)</vt:lpstr>
      <vt:lpstr>D N A-Based Typing Methods: S S P-P C R</vt:lpstr>
      <vt:lpstr>D N A-Based Typing Methods: S S P-P C R (continued)</vt:lpstr>
      <vt:lpstr>D N A-Based Typing Methods: Sequence-Based Typing</vt:lpstr>
      <vt:lpstr>D N A-Based Typing Methods: Sanger Sequence-Based Typing</vt:lpstr>
      <vt:lpstr>Next-Generation Sequencing (N G S)–Based Typing</vt:lpstr>
      <vt:lpstr>Typing Discrepancies</vt:lpstr>
      <vt:lpstr>Typing Discrepancies (continued)</vt:lpstr>
      <vt:lpstr>Resolution Levels of H L A Typing Methods</vt:lpstr>
      <vt:lpstr>Combining Typing Results</vt:lpstr>
      <vt:lpstr>Summary</vt:lpstr>
      <vt:lpstr>Summary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DNA-Based Tissue Typing</dc:title>
  <dc:creator>Buckingham</dc:creator>
  <cp:lastModifiedBy>Jennifer Hastings</cp:lastModifiedBy>
  <cp:revision>544</cp:revision>
  <dcterms:created xsi:type="dcterms:W3CDTF">2019-02-28T04:09:41Z</dcterms:created>
  <dcterms:modified xsi:type="dcterms:W3CDTF">2019-03-29T18:07:41Z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0x010100D074F316A9D19642AFB347C36D63796C</vt:lpwstr>
  </property>
  <property fmtid="{D5CDD505-2E9C-101B-9397-08002B2CF9AE}" pid="3" name="_dlc_DocIdItemGuid">
    <vt:lpwstr>647463b2-28f5-46c6-8d1e-a6b9b2370ab9</vt:lpwstr>
  </property>
  <property fmtid="{D5CDD505-2E9C-101B-9397-08002B2CF9AE}" pid="4" name="Category">
    <vt:lpwstr>.F.A. Davis</vt:lpwstr>
  </property>
  <property fmtid="{D5CDD505-2E9C-101B-9397-08002B2CF9AE}" pid="5" name="v7hm">
    <vt:lpwstr/>
  </property>
  <property fmtid="{D5CDD505-2E9C-101B-9397-08002B2CF9AE}" pid="6" name="Sub-Category">
    <vt:lpwstr>FAD Powerpiont Presentations</vt:lpwstr>
  </property>
  <property fmtid="{D5CDD505-2E9C-101B-9397-08002B2CF9AE}" pid="7" name="SortOrder">
    <vt:lpwstr/>
  </property>
  <property fmtid="{D5CDD505-2E9C-101B-9397-08002B2CF9AE}" pid="8" name="_dlc_DocId">
    <vt:lpwstr>HESUHV4WET5P-708-25</vt:lpwstr>
  </property>
  <property fmtid="{D5CDD505-2E9C-101B-9397-08002B2CF9AE}" pid="9" name="_dlc_DocIdUrl">
    <vt:lpwstr>http://portal.fadavis.com/marketing/_layouts/15/DocIdRedir.aspx?ID=HESUHV4WET5P-708-25, HESUHV4WET5P-708-25</vt:lpwstr>
  </property>
  <property fmtid="{D5CDD505-2E9C-101B-9397-08002B2CF9AE}" pid="10" name="Tertiary Category">
    <vt:lpwstr/>
  </property>
</Properties>
</file>