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57"/>
  </p:notesMasterIdLst>
  <p:handoutMasterIdLst>
    <p:handoutMasterId r:id="rId58"/>
  </p:handoutMasterIdLst>
  <p:sldIdLst>
    <p:sldId id="309" r:id="rId6"/>
    <p:sldId id="310" r:id="rId7"/>
    <p:sldId id="344" r:id="rId8"/>
    <p:sldId id="311" r:id="rId9"/>
    <p:sldId id="365" r:id="rId10"/>
    <p:sldId id="312" r:id="rId11"/>
    <p:sldId id="345" r:id="rId12"/>
    <p:sldId id="313" r:id="rId13"/>
    <p:sldId id="346" r:id="rId14"/>
    <p:sldId id="314" r:id="rId15"/>
    <p:sldId id="315" r:id="rId16"/>
    <p:sldId id="347" r:id="rId17"/>
    <p:sldId id="316" r:id="rId18"/>
    <p:sldId id="348" r:id="rId19"/>
    <p:sldId id="317" r:id="rId20"/>
    <p:sldId id="318" r:id="rId21"/>
    <p:sldId id="360" r:id="rId22"/>
    <p:sldId id="361" r:id="rId23"/>
    <p:sldId id="362" r:id="rId24"/>
    <p:sldId id="349" r:id="rId25"/>
    <p:sldId id="363" r:id="rId26"/>
    <p:sldId id="350" r:id="rId27"/>
    <p:sldId id="364" r:id="rId28"/>
    <p:sldId id="351" r:id="rId29"/>
    <p:sldId id="325" r:id="rId30"/>
    <p:sldId id="326" r:id="rId31"/>
    <p:sldId id="355" r:id="rId32"/>
    <p:sldId id="327" r:id="rId33"/>
    <p:sldId id="352" r:id="rId34"/>
    <p:sldId id="328" r:id="rId35"/>
    <p:sldId id="353" r:id="rId36"/>
    <p:sldId id="329" r:id="rId37"/>
    <p:sldId id="330" r:id="rId38"/>
    <p:sldId id="331" r:id="rId39"/>
    <p:sldId id="354" r:id="rId40"/>
    <p:sldId id="332" r:id="rId41"/>
    <p:sldId id="333" r:id="rId42"/>
    <p:sldId id="334" r:id="rId43"/>
    <p:sldId id="335" r:id="rId44"/>
    <p:sldId id="336" r:id="rId45"/>
    <p:sldId id="337" r:id="rId46"/>
    <p:sldId id="338" r:id="rId47"/>
    <p:sldId id="339" r:id="rId48"/>
    <p:sldId id="340" r:id="rId49"/>
    <p:sldId id="356" r:id="rId50"/>
    <p:sldId id="341" r:id="rId51"/>
    <p:sldId id="357" r:id="rId52"/>
    <p:sldId id="342" r:id="rId53"/>
    <p:sldId id="358" r:id="rId54"/>
    <p:sldId id="359" r:id="rId55"/>
    <p:sldId id="343" r:id="rId5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userDrawn="1">
          <p15:clr>
            <a:srgbClr val="A4A3A4"/>
          </p15:clr>
        </p15:guide>
        <p15:guide id="2" pos="2880" userDrawn="1">
          <p15:clr>
            <a:srgbClr val="A4A3A4"/>
          </p15:clr>
        </p15:guide>
        <p15:guide id="3" orient="horz" pos="1008">
          <p15:clr>
            <a:srgbClr val="A4A3A4"/>
          </p15:clr>
        </p15:guide>
        <p15:guide id="4" pos="576">
          <p15:clr>
            <a:srgbClr val="A4A3A4"/>
          </p15:clr>
        </p15:guide>
        <p15:guide id="5" orient="horz" pos="240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7373"/>
    <a:srgbClr val="28805C"/>
    <a:srgbClr val="CC3300"/>
    <a:srgbClr val="D99C21"/>
    <a:srgbClr val="5858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1511" autoAdjust="0"/>
  </p:normalViewPr>
  <p:slideViewPr>
    <p:cSldViewPr>
      <p:cViewPr varScale="1">
        <p:scale>
          <a:sx n="67" d="100"/>
          <a:sy n="67" d="100"/>
        </p:scale>
        <p:origin x="72" y="642"/>
      </p:cViewPr>
      <p:guideLst>
        <p:guide orient="horz" pos="864"/>
        <p:guide pos="2880"/>
        <p:guide orient="horz" pos="1008"/>
        <p:guide pos="576"/>
        <p:guide orient="horz" pos="2400"/>
      </p:guideLst>
    </p:cSldViewPr>
  </p:slideViewPr>
  <p:outlineViewPr>
    <p:cViewPr>
      <p:scale>
        <a:sx n="33" d="100"/>
        <a:sy n="33" d="100"/>
      </p:scale>
      <p:origin x="48" y="23670"/>
    </p:cViewPr>
  </p:outlineViewPr>
  <p:notesTextViewPr>
    <p:cViewPr>
      <p:scale>
        <a:sx n="1" d="1"/>
        <a:sy n="1" d="1"/>
      </p:scale>
      <p:origin x="0" y="0"/>
    </p:cViewPr>
  </p:notesTextViewPr>
  <p:sorterViewPr>
    <p:cViewPr>
      <p:scale>
        <a:sx n="100" d="100"/>
        <a:sy n="100" d="100"/>
      </p:scale>
      <p:origin x="0" y="7554"/>
    </p:cViewPr>
  </p:sorterViewPr>
  <p:notesViewPr>
    <p:cSldViewPr>
      <p:cViewPr varScale="1">
        <p:scale>
          <a:sx n="57" d="100"/>
          <a:sy n="57" d="100"/>
        </p:scale>
        <p:origin x="1692"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61E734-30F1-456B-8B88-B517BAE0A233}" type="datetimeFigureOut">
              <a:rPr lang="en-US" smtClean="0"/>
              <a:t>3/29/2019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D1CF74-1493-46D2-9CFB-D9771BD399B9}" type="slidenum">
              <a:rPr lang="en-US" smtClean="0"/>
              <a:t>‹#›</a:t>
            </a:fld>
            <a:endParaRPr lang="en-US"/>
          </a:p>
        </p:txBody>
      </p:sp>
    </p:spTree>
    <p:extLst>
      <p:ext uri="{BB962C8B-B14F-4D97-AF65-F5344CB8AC3E}">
        <p14:creationId xmlns:p14="http://schemas.microsoft.com/office/powerpoint/2010/main" val="4233874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6A6551-8743-415C-B8DC-7E8D559D5B4C}" type="datetimeFigureOut">
              <a:rPr lang="en-US" smtClean="0"/>
              <a:t>3/29/2019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E3FD1-3D53-424A-A1AD-A3C30BC928DB}" type="slidenum">
              <a:rPr lang="en-US" smtClean="0"/>
              <a:t>‹#›</a:t>
            </a:fld>
            <a:endParaRPr lang="en-US"/>
          </a:p>
        </p:txBody>
      </p:sp>
    </p:spTree>
    <p:extLst>
      <p:ext uri="{BB962C8B-B14F-4D97-AF65-F5344CB8AC3E}">
        <p14:creationId xmlns:p14="http://schemas.microsoft.com/office/powerpoint/2010/main" val="2207289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FE3FD1-3D53-424A-A1AD-A3C30BC928DB}" type="slidenum">
              <a:rPr lang="en-US" smtClean="0"/>
              <a:t>1</a:t>
            </a:fld>
            <a:endParaRPr lang="en-US"/>
          </a:p>
        </p:txBody>
      </p:sp>
    </p:spTree>
    <p:extLst>
      <p:ext uri="{BB962C8B-B14F-4D97-AF65-F5344CB8AC3E}">
        <p14:creationId xmlns:p14="http://schemas.microsoft.com/office/powerpoint/2010/main" val="356362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46DB1D-B5D5-48C7-92E8-7D3A6A9D3520}" type="slidenum">
              <a:rPr lang="en-US" altLang="en-US"/>
              <a:pPr eaLnBrk="1" hangingPunct="1"/>
              <a:t>10</a:t>
            </a:fld>
            <a:endParaRPr lang="en-US" altLang="en-US"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914929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29C1DF1-9C06-4C1F-9E69-3698DD830288}" type="slidenum">
              <a:rPr lang="en-US" altLang="en-US"/>
              <a:pPr eaLnBrk="1" hangingPunct="1"/>
              <a:t>11</a:t>
            </a:fld>
            <a:endParaRPr lang="en-US" altLang="en-US" dirty="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Depending on the test,</a:t>
            </a:r>
            <a:r>
              <a:rPr lang="en-US" altLang="en-US" baseline="0" dirty="0"/>
              <a:t> blood and other fluids may be stored for up to 72 hours (3 days) refrigerated. Tissue should be fixed or frozen if not used within 24 hours. The stability of isolated D N A depends on the purity of the preparation. A very pure preparation is stable at room temperature; however, to assure high-quality D N A, storage at refrigerator or freezer temperatures is recommended.</a:t>
            </a:r>
            <a:endParaRPr lang="en-US" altLang="en-US" dirty="0"/>
          </a:p>
        </p:txBody>
      </p:sp>
    </p:spTree>
    <p:extLst>
      <p:ext uri="{BB962C8B-B14F-4D97-AF65-F5344CB8AC3E}">
        <p14:creationId xmlns:p14="http://schemas.microsoft.com/office/powerpoint/2010/main" val="2557584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29C1DF1-9C06-4C1F-9E69-3698DD830288}" type="slidenum">
              <a:rPr lang="en-US" altLang="en-US"/>
              <a:pPr eaLnBrk="1" hangingPunct="1"/>
              <a:t>12</a:t>
            </a:fld>
            <a:endParaRPr lang="en-US" altLang="en-US" dirty="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Depending on the test,</a:t>
            </a:r>
            <a:r>
              <a:rPr lang="en-US" altLang="en-US" baseline="0" dirty="0"/>
              <a:t> blood and other fluids may be stored for up to 72 hours (3 days) refrigerated. Tissue should be fixed or frozen if not used within 24 hours. The stability of isolated D N A depends on the purity of the preparation. A very pure preparation is stable at room temperature; however, to assure high-quality D N A, storage at refrigerator or freezer temperatures is recommended.</a:t>
            </a:r>
            <a:endParaRPr lang="en-US" altLang="en-US" dirty="0"/>
          </a:p>
        </p:txBody>
      </p:sp>
    </p:spTree>
    <p:extLst>
      <p:ext uri="{BB962C8B-B14F-4D97-AF65-F5344CB8AC3E}">
        <p14:creationId xmlns:p14="http://schemas.microsoft.com/office/powerpoint/2010/main" val="1675048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8AC41C7-6857-41AD-B9F7-E7ECE00546C3}" type="slidenum">
              <a:rPr lang="en-US" altLang="en-US"/>
              <a:pPr eaLnBrk="1" hangingPunct="1"/>
              <a:t>13</a:t>
            </a:fld>
            <a:endParaRPr lang="en-US" altLang="en-US"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Due to the presence of RNases, R N A is not stable</a:t>
            </a:r>
            <a:r>
              <a:rPr lang="en-US" altLang="en-US" baseline="0" dirty="0"/>
              <a:t> at room temperature, unless collected in “R N A tubes” containing specialized denaturants. R N A is most stable when stored in ethanol at –70</a:t>
            </a:r>
            <a:r>
              <a:rPr lang="en-US" altLang="en-US" baseline="30000" dirty="0"/>
              <a:t>°</a:t>
            </a:r>
            <a:r>
              <a:rPr lang="en-US" altLang="en-US" baseline="0" dirty="0"/>
              <a:t>C; however, this is not practical for most laboratories. </a:t>
            </a:r>
            <a:endParaRPr lang="en-US" altLang="en-US" dirty="0"/>
          </a:p>
        </p:txBody>
      </p:sp>
    </p:spTree>
    <p:extLst>
      <p:ext uri="{BB962C8B-B14F-4D97-AF65-F5344CB8AC3E}">
        <p14:creationId xmlns:p14="http://schemas.microsoft.com/office/powerpoint/2010/main" val="3872308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8AC41C7-6857-41AD-B9F7-E7ECE00546C3}" type="slidenum">
              <a:rPr lang="en-US" altLang="en-US"/>
              <a:pPr eaLnBrk="1" hangingPunct="1"/>
              <a:t>14</a:t>
            </a:fld>
            <a:endParaRPr lang="en-US" altLang="en-US"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Due to the presence of RNases, R N A is not stable</a:t>
            </a:r>
            <a:r>
              <a:rPr lang="en-US" altLang="en-US" baseline="0" dirty="0"/>
              <a:t> at room temperature, unless collected in “R N A tubes” containing specialized denaturants. R N A is most stable when stored in ethanol at –70</a:t>
            </a:r>
            <a:r>
              <a:rPr lang="en-US" altLang="en-US" baseline="30000" dirty="0"/>
              <a:t>°</a:t>
            </a:r>
            <a:r>
              <a:rPr lang="en-US" altLang="en-US" baseline="0" dirty="0"/>
              <a:t>C; however, this is not practical for most laboratories. </a:t>
            </a:r>
            <a:endParaRPr lang="en-US" altLang="en-US" dirty="0"/>
          </a:p>
        </p:txBody>
      </p:sp>
    </p:spTree>
    <p:extLst>
      <p:ext uri="{BB962C8B-B14F-4D97-AF65-F5344CB8AC3E}">
        <p14:creationId xmlns:p14="http://schemas.microsoft.com/office/powerpoint/2010/main" val="4181960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38D5953-CC5B-4D42-8CB3-4E12C5FC29FC}" type="slidenum">
              <a:rPr lang="en-US" altLang="en-US"/>
              <a:pPr eaLnBrk="1" hangingPunct="1"/>
              <a:t>15</a:t>
            </a:fld>
            <a:endParaRPr lang="en-US" alt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Most tubes, pipet</a:t>
            </a:r>
            <a:r>
              <a:rPr lang="en-US" altLang="en-US" baseline="0" dirty="0"/>
              <a:t> tips, and other disposables, as well as reagents, are certified nuclease-free by the manufacturer. Because these items and solutions are not touched with bare hands or otherwise compromised, they should remain nuclease-free.</a:t>
            </a:r>
            <a:endParaRPr lang="en-US" altLang="en-US" dirty="0"/>
          </a:p>
        </p:txBody>
      </p:sp>
    </p:spTree>
    <p:extLst>
      <p:ext uri="{BB962C8B-B14F-4D97-AF65-F5344CB8AC3E}">
        <p14:creationId xmlns:p14="http://schemas.microsoft.com/office/powerpoint/2010/main" val="2934890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86A73E7-3973-47C4-B7C2-A62B3275C64F}" type="slidenum">
              <a:rPr lang="en-US" altLang="en-US"/>
              <a:pPr eaLnBrk="1" hangingPunct="1"/>
              <a:t>16</a:t>
            </a:fld>
            <a:endParaRPr lang="en-US" altLang="en-US"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248106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07FA2C2-BE24-4CFC-956D-D9E47D113E56}" type="slidenum">
              <a:rPr lang="en-US" altLang="en-US"/>
              <a:pPr eaLnBrk="1" hangingPunct="1"/>
              <a:t>20</a:t>
            </a:fld>
            <a:endParaRPr lang="en-US" altLang="en-US"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11813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07FA2C2-BE24-4CFC-956D-D9E47D113E56}" type="slidenum">
              <a:rPr lang="en-US" altLang="en-US"/>
              <a:pPr eaLnBrk="1" hangingPunct="1"/>
              <a:t>22</a:t>
            </a:fld>
            <a:endParaRPr lang="en-US" altLang="en-US"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961446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07FA2C2-BE24-4CFC-956D-D9E47D113E56}" type="slidenum">
              <a:rPr lang="en-US" altLang="en-US"/>
              <a:pPr eaLnBrk="1" hangingPunct="1"/>
              <a:t>24</a:t>
            </a:fld>
            <a:endParaRPr lang="en-US" altLang="en-US"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862567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0AC021-FF7E-4322-96E6-05A57500A543}" type="slidenum">
              <a:rPr lang="en-US" altLang="en-US"/>
              <a:pPr eaLnBrk="1" hangingPunct="1"/>
              <a:t>2</a:t>
            </a:fld>
            <a:endParaRPr lang="en-US" alt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96741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9D8018E-BAFD-44D2-9BA7-5406605C42CC}" type="slidenum">
              <a:rPr lang="en-US" altLang="en-US"/>
              <a:pPr eaLnBrk="1" hangingPunct="1"/>
              <a:t>25</a:t>
            </a:fld>
            <a:endParaRPr lang="en-US" altLang="en-US"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7096388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8A9E13-2BE3-435A-9C50-7E997E21A016}" type="slidenum">
              <a:rPr lang="en-US" altLang="en-US"/>
              <a:pPr eaLnBrk="1" hangingPunct="1"/>
              <a:t>26</a:t>
            </a:fld>
            <a:endParaRPr lang="en-US" altLang="en-US"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8093986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8A9E13-2BE3-435A-9C50-7E997E21A016}" type="slidenum">
              <a:rPr lang="en-US" altLang="en-US"/>
              <a:pPr eaLnBrk="1" hangingPunct="1"/>
              <a:t>27</a:t>
            </a:fld>
            <a:endParaRPr lang="en-US" altLang="en-US"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549395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7A049AA-985C-4AD2-A118-9CA77F4E297B}" type="slidenum">
              <a:rPr lang="en-US" altLang="en-US"/>
              <a:pPr eaLnBrk="1" hangingPunct="1"/>
              <a:t>28</a:t>
            </a:fld>
            <a:endParaRPr lang="en-US" alt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0762456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7A049AA-985C-4AD2-A118-9CA77F4E297B}" type="slidenum">
              <a:rPr lang="en-US" altLang="en-US"/>
              <a:pPr eaLnBrk="1" hangingPunct="1"/>
              <a:t>29</a:t>
            </a:fld>
            <a:endParaRPr lang="en-US" alt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2482573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16E011-F1F6-47DC-8616-7F544F0C67FE}" type="slidenum">
              <a:rPr lang="en-US" altLang="en-US"/>
              <a:pPr eaLnBrk="1" hangingPunct="1"/>
              <a:t>30</a:t>
            </a:fld>
            <a:endParaRPr lang="en-US" altLang="en-US"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Controls are different from calibrators used</a:t>
            </a:r>
            <a:r>
              <a:rPr lang="en-US" altLang="en-US" baseline="0" dirty="0"/>
              <a:t> for equipment maintenance.</a:t>
            </a:r>
            <a:endParaRPr lang="en-US" altLang="en-US" dirty="0"/>
          </a:p>
        </p:txBody>
      </p:sp>
    </p:spTree>
    <p:extLst>
      <p:ext uri="{BB962C8B-B14F-4D97-AF65-F5344CB8AC3E}">
        <p14:creationId xmlns:p14="http://schemas.microsoft.com/office/powerpoint/2010/main" val="8355155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16E011-F1F6-47DC-8616-7F544F0C67FE}" type="slidenum">
              <a:rPr lang="en-US" altLang="en-US"/>
              <a:pPr eaLnBrk="1" hangingPunct="1"/>
              <a:t>31</a:t>
            </a:fld>
            <a:endParaRPr lang="en-US" altLang="en-US"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Controls are different from calibrators used</a:t>
            </a:r>
            <a:r>
              <a:rPr lang="en-US" altLang="en-US" baseline="0" dirty="0"/>
              <a:t> for equipment maintenance.</a:t>
            </a:r>
            <a:endParaRPr lang="en-US" altLang="en-US" dirty="0"/>
          </a:p>
        </p:txBody>
      </p:sp>
    </p:spTree>
    <p:extLst>
      <p:ext uri="{BB962C8B-B14F-4D97-AF65-F5344CB8AC3E}">
        <p14:creationId xmlns:p14="http://schemas.microsoft.com/office/powerpoint/2010/main" val="19567431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C959522-A338-4E74-9367-CC8532498F7E}" type="slidenum">
              <a:rPr lang="en-US" altLang="en-US"/>
              <a:pPr eaLnBrk="1" hangingPunct="1"/>
              <a:t>32</a:t>
            </a:fld>
            <a:endParaRPr lang="en-US" altLang="en-US"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1588297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30E992A-B5A0-4B22-A1E4-609481151555}" type="slidenum">
              <a:rPr lang="en-US" altLang="en-US"/>
              <a:pPr eaLnBrk="1" hangingPunct="1"/>
              <a:t>33</a:t>
            </a:fld>
            <a:endParaRPr lang="en-US" altLang="en-US"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8432051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13314F1-7DC2-4BD5-AB02-51F830A2A730}" type="slidenum">
              <a:rPr lang="en-US" altLang="en-US"/>
              <a:pPr eaLnBrk="1" hangingPunct="1"/>
              <a:t>34</a:t>
            </a:fld>
            <a:endParaRPr lang="en-US" alt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25746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0AC021-FF7E-4322-96E6-05A57500A543}" type="slidenum">
              <a:rPr lang="en-US" altLang="en-US"/>
              <a:pPr eaLnBrk="1" hangingPunct="1"/>
              <a:t>3</a:t>
            </a:fld>
            <a:endParaRPr lang="en-US" alt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7828882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13314F1-7DC2-4BD5-AB02-51F830A2A730}" type="slidenum">
              <a:rPr lang="en-US" altLang="en-US"/>
              <a:pPr eaLnBrk="1" hangingPunct="1"/>
              <a:t>35</a:t>
            </a:fld>
            <a:endParaRPr lang="en-US" alt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7622310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6CC877-6F2B-4ADB-8B6B-720CD336E90B}" type="slidenum">
              <a:rPr lang="en-US" altLang="en-US"/>
              <a:pPr eaLnBrk="1" hangingPunct="1"/>
              <a:t>36</a:t>
            </a:fld>
            <a:endParaRPr lang="en-US" altLang="en-US"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41348384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44BEA1-A994-4DF6-9D7D-C79A8BB5C0DF}" type="slidenum">
              <a:rPr lang="en-US" altLang="en-US"/>
              <a:pPr eaLnBrk="1" hangingPunct="1"/>
              <a:t>37</a:t>
            </a:fld>
            <a:endParaRPr lang="en-US" altLang="en-US"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7087831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9D3D61-93F0-4C8E-B27F-FBA2DDB7EB52}" type="slidenum">
              <a:rPr lang="en-US" altLang="en-US"/>
              <a:pPr eaLnBrk="1" hangingPunct="1"/>
              <a:t>38</a:t>
            </a:fld>
            <a:endParaRPr lang="en-US" alt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6661387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2A9C7-103C-448F-98D4-8818CE85945F}" type="slidenum">
              <a:rPr lang="en-US" altLang="en-US"/>
              <a:pPr eaLnBrk="1" hangingPunct="1"/>
              <a:t>39</a:t>
            </a:fld>
            <a:endParaRPr lang="en-US" alt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353863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DEB246-FE87-4655-9C0D-889118EB0AFC}" type="slidenum">
              <a:rPr lang="en-US" altLang="en-US"/>
              <a:pPr eaLnBrk="1" hangingPunct="1"/>
              <a:t>40</a:t>
            </a:fld>
            <a:endParaRPr lang="en-US" alt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5679098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2488A4-84D0-40CF-BE6F-FB47AFE4E4BC}" type="slidenum">
              <a:rPr lang="en-US" altLang="en-US"/>
              <a:pPr eaLnBrk="1" hangingPunct="1"/>
              <a:t>41</a:t>
            </a:fld>
            <a:endParaRPr lang="en-US" alt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5658904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2488A4-84D0-40CF-BE6F-FB47AFE4E4BC}" type="slidenum">
              <a:rPr lang="en-US" altLang="en-US"/>
              <a:pPr eaLnBrk="1" hangingPunct="1"/>
              <a:t>42</a:t>
            </a:fld>
            <a:endParaRPr lang="en-US" alt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8791403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DC65FCC-B27D-4599-833B-10AEB9CE7DF2}" type="slidenum">
              <a:rPr lang="en-US" altLang="en-US"/>
              <a:pPr eaLnBrk="1" hangingPunct="1"/>
              <a:t>43</a:t>
            </a:fld>
            <a:endParaRPr lang="en-US" alt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4780904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1FB9567-C8ED-420F-9342-EC7FC857488C}" type="slidenum">
              <a:rPr lang="en-US" altLang="en-US"/>
              <a:pPr eaLnBrk="1" hangingPunct="1"/>
              <a:t>44</a:t>
            </a:fld>
            <a:endParaRPr lang="en-US" alt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094619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7EFF9D-E511-445E-BE55-7E983FBCBDEE}" type="slidenum">
              <a:rPr lang="en-US" altLang="en-US"/>
              <a:pPr eaLnBrk="1" hangingPunct="1"/>
              <a:t>4</a:t>
            </a:fld>
            <a:endParaRPr lang="en-US" altLang="en-US"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1432630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1FB9567-C8ED-420F-9342-EC7FC857488C}" type="slidenum">
              <a:rPr lang="en-US" altLang="en-US"/>
              <a:pPr eaLnBrk="1" hangingPunct="1"/>
              <a:t>45</a:t>
            </a:fld>
            <a:endParaRPr lang="en-US" alt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8810377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23B5E4-1A76-4D77-8FEB-642E29C1E286}" type="slidenum">
              <a:rPr lang="en-US" altLang="en-US"/>
              <a:pPr eaLnBrk="1" hangingPunct="1"/>
              <a:t>46</a:t>
            </a:fld>
            <a:endParaRPr lang="en-US" alt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9132874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23B5E4-1A76-4D77-8FEB-642E29C1E286}" type="slidenum">
              <a:rPr lang="en-US" altLang="en-US"/>
              <a:pPr eaLnBrk="1" hangingPunct="1"/>
              <a:t>47</a:t>
            </a:fld>
            <a:endParaRPr lang="en-US" alt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8025497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5FD7C5-63C1-4450-A3B9-9EBF6C8AFF3D}" type="slidenum">
              <a:rPr lang="en-US" altLang="en-US"/>
              <a:pPr eaLnBrk="1" hangingPunct="1"/>
              <a:t>48</a:t>
            </a:fld>
            <a:endParaRPr lang="en-US" altLang="en-US"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8269071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5FD7C5-63C1-4450-A3B9-9EBF6C8AFF3D}" type="slidenum">
              <a:rPr lang="en-US" altLang="en-US"/>
              <a:pPr eaLnBrk="1" hangingPunct="1"/>
              <a:t>49</a:t>
            </a:fld>
            <a:endParaRPr lang="en-US" altLang="en-US"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47404723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00D881-B75C-41A4-85B6-353CC45CFB79}" type="slidenum">
              <a:rPr lang="en-US" altLang="en-US"/>
              <a:pPr eaLnBrk="1" hangingPunct="1"/>
              <a:t>50</a:t>
            </a:fld>
            <a:endParaRPr lang="en-US" altLang="en-US"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76393972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00D881-B75C-41A4-85B6-353CC45CFB79}" type="slidenum">
              <a:rPr lang="en-US" altLang="en-US"/>
              <a:pPr eaLnBrk="1" hangingPunct="1"/>
              <a:t>51</a:t>
            </a:fld>
            <a:endParaRPr lang="en-US" altLang="en-US"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449692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7EFF9D-E511-445E-BE55-7E983FBCBDEE}" type="slidenum">
              <a:rPr lang="en-US" altLang="en-US"/>
              <a:pPr eaLnBrk="1" hangingPunct="1"/>
              <a:t>5</a:t>
            </a:fld>
            <a:endParaRPr lang="en-US" altLang="en-US"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143263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B0D9FA-4DCF-4F21-AC1C-B06B0BE05A58}" type="slidenum">
              <a:rPr lang="en-US" altLang="en-US"/>
              <a:pPr eaLnBrk="1" hangingPunct="1"/>
              <a:t>6</a:t>
            </a:fld>
            <a:endParaRPr lang="en-US" altLang="en-US"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Gloves are highly recommended not only as part of standard precautions but also to protect nucleic acids from nuclease degradation. Gloves are absolutely required for the handling of R N A.</a:t>
            </a:r>
          </a:p>
        </p:txBody>
      </p:sp>
    </p:spTree>
    <p:extLst>
      <p:ext uri="{BB962C8B-B14F-4D97-AF65-F5344CB8AC3E}">
        <p14:creationId xmlns:p14="http://schemas.microsoft.com/office/powerpoint/2010/main" val="1996954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B0D9FA-4DCF-4F21-AC1C-B06B0BE05A58}" type="slidenum">
              <a:rPr lang="en-US" altLang="en-US"/>
              <a:pPr eaLnBrk="1" hangingPunct="1"/>
              <a:t>7</a:t>
            </a:fld>
            <a:endParaRPr lang="en-US" altLang="en-US"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Gloves are highly recommended not only as part of standard precautions but also to protect nucleic acids from nuclease degradation. Gloves are absolutely required for the handling of R N A.</a:t>
            </a:r>
          </a:p>
        </p:txBody>
      </p:sp>
    </p:spTree>
    <p:extLst>
      <p:ext uri="{BB962C8B-B14F-4D97-AF65-F5344CB8AC3E}">
        <p14:creationId xmlns:p14="http://schemas.microsoft.com/office/powerpoint/2010/main" val="1535200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7FF2F7D-6340-4E8F-8FED-3EAC408C4757}" type="slidenum">
              <a:rPr lang="en-US" altLang="en-US"/>
              <a:pPr eaLnBrk="1" hangingPunct="1"/>
              <a:t>8</a:t>
            </a:fld>
            <a:endParaRPr lang="en-US" altLang="en-US"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963858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7FF2F7D-6340-4E8F-8FED-3EAC408C4757}" type="slidenum">
              <a:rPr lang="en-US" altLang="en-US"/>
              <a:pPr eaLnBrk="1" hangingPunct="1"/>
              <a:t>9</a:t>
            </a:fld>
            <a:endParaRPr lang="en-US" altLang="en-US"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428445056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sp>
        <p:nvSpPr>
          <p:cNvPr id="13" name="Picture Placeholder 11"/>
          <p:cNvSpPr>
            <a:spLocks noGrp="1"/>
          </p:cNvSpPr>
          <p:nvPr>
            <p:ph type="pic" sz="quarter" idx="13" hasCustomPrompt="1"/>
          </p:nvPr>
        </p:nvSpPr>
        <p:spPr>
          <a:xfrm>
            <a:off x="2689302" y="228600"/>
            <a:ext cx="3733800" cy="4267200"/>
          </a:xfrm>
        </p:spPr>
        <p:txBody>
          <a:bodyPr rtlCol="0">
            <a:normAutofit/>
          </a:bodyPr>
          <a:lstStyle>
            <a:lvl1pPr>
              <a:defRPr/>
            </a:lvl1pPr>
          </a:lstStyle>
          <a:p>
            <a:pPr lvl="0"/>
            <a:r>
              <a:rPr lang="en-US" noProof="0" dirty="0"/>
              <a:t>Click icon to add cover image</a:t>
            </a:r>
          </a:p>
        </p:txBody>
      </p:sp>
      <p:sp>
        <p:nvSpPr>
          <p:cNvPr id="14" name="Rectangle 13"/>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0"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5" name="Straight Connector 4"/>
          <p:cNvCxnSpPr/>
          <p:nvPr/>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4"/>
          <a:stretch>
            <a:fillRect/>
          </a:stretch>
        </p:blipFill>
        <p:spPr>
          <a:xfrm>
            <a:off x="0" y="6426743"/>
            <a:ext cx="9169400" cy="48773"/>
          </a:xfrm>
          <a:prstGeom prst="rect">
            <a:avLst/>
          </a:prstGeom>
        </p:spPr>
      </p:pic>
    </p:spTree>
    <p:extLst>
      <p:ext uri="{BB962C8B-B14F-4D97-AF65-F5344CB8AC3E}">
        <p14:creationId xmlns:p14="http://schemas.microsoft.com/office/powerpoint/2010/main" val="2659551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4068763"/>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51827765"/>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19161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idx="12"/>
          </p:nvPr>
        </p:nvSpPr>
        <p:spPr>
          <a:xfrm>
            <a:off x="457200" y="3886200"/>
            <a:ext cx="8229600" cy="2005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178941078"/>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10779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2"/>
          </p:nvPr>
        </p:nvSpPr>
        <p:spPr>
          <a:xfrm>
            <a:off x="457200" y="2971801"/>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Content Placeholder 2"/>
          <p:cNvSpPr>
            <a:spLocks noGrp="1"/>
          </p:cNvSpPr>
          <p:nvPr>
            <p:ph idx="13"/>
          </p:nvPr>
        </p:nvSpPr>
        <p:spPr>
          <a:xfrm>
            <a:off x="457200" y="4495802"/>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881309590"/>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12" name="Content Placeholder 2"/>
          <p:cNvSpPr>
            <a:spLocks noGrp="1"/>
          </p:cNvSpPr>
          <p:nvPr>
            <p:ph idx="1"/>
          </p:nvPr>
        </p:nvSpPr>
        <p:spPr>
          <a:xfrm>
            <a:off x="457200" y="1590339"/>
            <a:ext cx="8229600" cy="10779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Content Placeholder 2"/>
          <p:cNvSpPr>
            <a:spLocks noGrp="1"/>
          </p:cNvSpPr>
          <p:nvPr>
            <p:ph idx="12"/>
          </p:nvPr>
        </p:nvSpPr>
        <p:spPr>
          <a:xfrm>
            <a:off x="457200" y="2820691"/>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Content Placeholder 2"/>
          <p:cNvSpPr>
            <a:spLocks noGrp="1"/>
          </p:cNvSpPr>
          <p:nvPr>
            <p:ph idx="13"/>
          </p:nvPr>
        </p:nvSpPr>
        <p:spPr>
          <a:xfrm>
            <a:off x="457200" y="4344692"/>
            <a:ext cx="8229600" cy="836908"/>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Content Placeholder 2"/>
          <p:cNvSpPr>
            <a:spLocks noGrp="1"/>
          </p:cNvSpPr>
          <p:nvPr>
            <p:ph idx="14"/>
          </p:nvPr>
        </p:nvSpPr>
        <p:spPr>
          <a:xfrm>
            <a:off x="457200" y="5334000"/>
            <a:ext cx="8229600" cy="990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674617486"/>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idx="1"/>
          </p:nvPr>
        </p:nvSpPr>
        <p:spPr>
          <a:xfrm>
            <a:off x="457200" y="1218935"/>
            <a:ext cx="3733800" cy="1600465"/>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2"/>
          </p:nvPr>
        </p:nvSpPr>
        <p:spPr>
          <a:xfrm>
            <a:off x="457200" y="2895599"/>
            <a:ext cx="3733800" cy="83820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
        <p:nvSpPr>
          <p:cNvPr id="7" name="Content Placeholder 2"/>
          <p:cNvSpPr>
            <a:spLocks noGrp="1"/>
          </p:cNvSpPr>
          <p:nvPr>
            <p:ph idx="13"/>
          </p:nvPr>
        </p:nvSpPr>
        <p:spPr>
          <a:xfrm>
            <a:off x="4561242" y="1219200"/>
            <a:ext cx="4277958" cy="1600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2"/>
          <p:cNvSpPr>
            <a:spLocks noGrp="1"/>
          </p:cNvSpPr>
          <p:nvPr>
            <p:ph idx="14"/>
          </p:nvPr>
        </p:nvSpPr>
        <p:spPr>
          <a:xfrm>
            <a:off x="4572000" y="2895600"/>
            <a:ext cx="42672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Content Placeholder 2"/>
          <p:cNvSpPr>
            <a:spLocks noGrp="1"/>
          </p:cNvSpPr>
          <p:nvPr>
            <p:ph idx="15"/>
          </p:nvPr>
        </p:nvSpPr>
        <p:spPr>
          <a:xfrm>
            <a:off x="2209800" y="3810000"/>
            <a:ext cx="4277958" cy="1600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Content Placeholder 2"/>
          <p:cNvSpPr>
            <a:spLocks noGrp="1"/>
          </p:cNvSpPr>
          <p:nvPr>
            <p:ph idx="16"/>
          </p:nvPr>
        </p:nvSpPr>
        <p:spPr>
          <a:xfrm>
            <a:off x="2220558" y="5486400"/>
            <a:ext cx="42672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46064240"/>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Bulleted Lists">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56356" y="1143001"/>
            <a:ext cx="4038600" cy="4191000"/>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5023556" y="1143000"/>
            <a:ext cx="4038600" cy="4191001"/>
          </a:xfrm>
        </p:spPr>
        <p:txBody>
          <a:bodyPr>
            <a:normAutofit/>
          </a:bodyPr>
          <a:lstStyle>
            <a:lvl1pPr marL="282575" indent="-282575">
              <a:defRPr lang="en-US" sz="2800" kern="2000" dirty="0" smtClean="0">
                <a:solidFill>
                  <a:schemeClr val="tx1">
                    <a:lumMod val="75000"/>
                  </a:schemeClr>
                </a:solidFill>
                <a:latin typeface="+mn-lt"/>
                <a:ea typeface="+mn-ea"/>
                <a:cs typeface="+mn-cs"/>
              </a:defRPr>
            </a:lvl1pPr>
            <a:lvl2pPr marL="511175" indent="-220663">
              <a:defRPr lang="en-US" sz="2400" kern="1200" dirty="0" smtClean="0">
                <a:solidFill>
                  <a:schemeClr val="tx1">
                    <a:lumMod val="75000"/>
                  </a:schemeClr>
                </a:solidFill>
                <a:latin typeface="+mn-lt"/>
                <a:ea typeface="+mn-ea"/>
                <a:cs typeface="+mn-cs"/>
              </a:defRPr>
            </a:lvl2pPr>
            <a:lvl3pPr marL="804863" indent="-293688">
              <a:defRPr lang="en-US" sz="2000" kern="1200" baseline="0" dirty="0" smtClean="0">
                <a:solidFill>
                  <a:schemeClr val="tx1">
                    <a:lumMod val="75000"/>
                  </a:schemeClr>
                </a:solidFill>
                <a:latin typeface="+mn-lt"/>
                <a:ea typeface="+mn-ea"/>
                <a:cs typeface="+mn-cs"/>
              </a:defRPr>
            </a:lvl3pPr>
            <a:lvl4pPr marL="1089025" indent="-285750">
              <a:buFont typeface="Wingdings" panose="05000000000000000000" pitchFamily="2" charset="2"/>
              <a:buChar char="§"/>
              <a:defRPr lang="en-US" sz="1800" kern="1200" dirty="0" smtClean="0">
                <a:solidFill>
                  <a:schemeClr val="tx1">
                    <a:lumMod val="75000"/>
                  </a:schemeClr>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idx="13"/>
          </p:nvPr>
        </p:nvSpPr>
        <p:spPr>
          <a:xfrm>
            <a:off x="762000" y="5486400"/>
            <a:ext cx="8229600" cy="761998"/>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59034639"/>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wo Bulleted Lists">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56356" y="1143000"/>
            <a:ext cx="4038600" cy="4525963"/>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5023556" y="1143000"/>
            <a:ext cx="4038600" cy="4525963"/>
          </a:xfrm>
        </p:spPr>
        <p:txBody>
          <a:bodyPr>
            <a:normAutofit/>
          </a:bodyPr>
          <a:lstStyle>
            <a:lvl1pPr marL="282575" indent="-282575">
              <a:defRPr lang="en-US" sz="2800" kern="2000" dirty="0" smtClean="0">
                <a:solidFill>
                  <a:schemeClr val="tx1">
                    <a:lumMod val="75000"/>
                  </a:schemeClr>
                </a:solidFill>
                <a:latin typeface="+mn-lt"/>
                <a:ea typeface="+mn-ea"/>
                <a:cs typeface="+mn-cs"/>
              </a:defRPr>
            </a:lvl1pPr>
            <a:lvl2pPr marL="511175" indent="-220663">
              <a:defRPr lang="en-US" sz="2400" kern="1200" dirty="0" smtClean="0">
                <a:solidFill>
                  <a:schemeClr val="tx1">
                    <a:lumMod val="75000"/>
                  </a:schemeClr>
                </a:solidFill>
                <a:latin typeface="+mn-lt"/>
                <a:ea typeface="+mn-ea"/>
                <a:cs typeface="+mn-cs"/>
              </a:defRPr>
            </a:lvl2pPr>
            <a:lvl3pPr marL="804863" indent="-293688">
              <a:defRPr lang="en-US" sz="2000" kern="1200" baseline="0" dirty="0" smtClean="0">
                <a:solidFill>
                  <a:schemeClr val="tx1">
                    <a:lumMod val="75000"/>
                  </a:schemeClr>
                </a:solidFill>
                <a:latin typeface="+mn-lt"/>
                <a:ea typeface="+mn-ea"/>
                <a:cs typeface="+mn-cs"/>
              </a:defRPr>
            </a:lvl3pPr>
            <a:lvl4pPr marL="1089025" indent="-285750">
              <a:buFont typeface="Wingdings" panose="05000000000000000000" pitchFamily="2" charset="2"/>
              <a:buChar char="§"/>
              <a:defRPr lang="en-US" sz="1800" kern="1200" dirty="0" smtClean="0">
                <a:solidFill>
                  <a:schemeClr val="tx1">
                    <a:lumMod val="75000"/>
                  </a:schemeClr>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747304010"/>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wo Bulleted Lists">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56356" y="1143000"/>
            <a:ext cx="4038600" cy="4525963"/>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5023556" y="1143000"/>
            <a:ext cx="4038600" cy="4525963"/>
          </a:xfrm>
        </p:spPr>
        <p:txBody>
          <a:bodyPr>
            <a:normAutofit/>
          </a:bodyPr>
          <a:lstStyle>
            <a:lvl1pPr marL="282575" indent="-282575">
              <a:defRPr lang="en-US" sz="2800" kern="2000" dirty="0" smtClean="0">
                <a:solidFill>
                  <a:schemeClr val="tx1">
                    <a:lumMod val="75000"/>
                  </a:schemeClr>
                </a:solidFill>
                <a:latin typeface="+mn-lt"/>
                <a:ea typeface="+mn-ea"/>
                <a:cs typeface="+mn-cs"/>
              </a:defRPr>
            </a:lvl1pPr>
            <a:lvl2pPr marL="511175" indent="-220663">
              <a:defRPr lang="en-US" sz="2400" kern="1200" dirty="0" smtClean="0">
                <a:solidFill>
                  <a:schemeClr val="tx1">
                    <a:lumMod val="75000"/>
                  </a:schemeClr>
                </a:solidFill>
                <a:latin typeface="+mn-lt"/>
                <a:ea typeface="+mn-ea"/>
                <a:cs typeface="+mn-cs"/>
              </a:defRPr>
            </a:lvl2pPr>
            <a:lvl3pPr marL="804863" indent="-293688">
              <a:defRPr lang="en-US" sz="2000" kern="1200" baseline="0" dirty="0" smtClean="0">
                <a:solidFill>
                  <a:schemeClr val="tx1">
                    <a:lumMod val="75000"/>
                  </a:schemeClr>
                </a:solidFill>
                <a:latin typeface="+mn-lt"/>
                <a:ea typeface="+mn-ea"/>
                <a:cs typeface="+mn-cs"/>
              </a:defRPr>
            </a:lvl3pPr>
            <a:lvl4pPr marL="1089025" indent="-285750">
              <a:buFont typeface="Wingdings" panose="05000000000000000000" pitchFamily="2" charset="2"/>
              <a:buChar char="§"/>
              <a:defRPr lang="en-US" sz="1800" kern="1200" dirty="0" smtClean="0">
                <a:solidFill>
                  <a:schemeClr val="tx1">
                    <a:lumMod val="75000"/>
                  </a:schemeClr>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685573051"/>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Bulleted Lists with Heads">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Text Placeholder 3"/>
          <p:cNvSpPr>
            <a:spLocks noGrp="1"/>
          </p:cNvSpPr>
          <p:nvPr>
            <p:ph type="body" sz="quarter" idx="15" hasCustomPrompt="1"/>
          </p:nvPr>
        </p:nvSpPr>
        <p:spPr>
          <a:xfrm>
            <a:off x="755650" y="1173163"/>
            <a:ext cx="4044950" cy="639762"/>
          </a:xfrm>
        </p:spPr>
        <p:txBody>
          <a:bodyPr/>
          <a:lstStyle>
            <a:lvl1pPr marL="0" indent="0">
              <a:buNone/>
              <a:defRPr sz="2800" b="1"/>
            </a:lvl1pPr>
          </a:lstStyle>
          <a:p>
            <a:pPr lvl="0"/>
            <a:r>
              <a:rPr lang="en-US" dirty="0"/>
              <a:t>Click to add text</a:t>
            </a:r>
          </a:p>
        </p:txBody>
      </p:sp>
      <p:sp>
        <p:nvSpPr>
          <p:cNvPr id="7" name="Content Placeholder 6"/>
          <p:cNvSpPr>
            <a:spLocks noGrp="1"/>
          </p:cNvSpPr>
          <p:nvPr>
            <p:ph sz="quarter" idx="16"/>
          </p:nvPr>
        </p:nvSpPr>
        <p:spPr>
          <a:xfrm>
            <a:off x="755650" y="1901825"/>
            <a:ext cx="4044950" cy="3962400"/>
          </a:xfrm>
        </p:spPr>
        <p:txBody>
          <a:bodyPr/>
          <a:lstStyle>
            <a:lvl1pPr marL="237744">
              <a:defRPr sz="2800"/>
            </a:lvl1pPr>
            <a:lvl2pPr marL="457200" indent="-219456">
              <a:defRPr sz="2400"/>
            </a:lvl2pPr>
            <a:lvl3pPr marL="685800" indent="-237744">
              <a:defRPr sz="2000"/>
            </a:lvl3pPr>
          </a:lstStyle>
          <a:p>
            <a:pPr lvl="0"/>
            <a:r>
              <a:rPr lang="en-US"/>
              <a:t>Click to edit Master text styles</a:t>
            </a:r>
          </a:p>
          <a:p>
            <a:pPr lvl="1"/>
            <a:r>
              <a:rPr lang="en-US"/>
              <a:t>Second level</a:t>
            </a:r>
          </a:p>
          <a:p>
            <a:pPr lvl="2"/>
            <a:r>
              <a:rPr lang="en-US"/>
              <a:t>Third level</a:t>
            </a:r>
          </a:p>
        </p:txBody>
      </p:sp>
      <p:sp>
        <p:nvSpPr>
          <p:cNvPr id="10" name="Text Placeholder 9"/>
          <p:cNvSpPr>
            <a:spLocks noGrp="1"/>
          </p:cNvSpPr>
          <p:nvPr>
            <p:ph type="body" sz="quarter" idx="17" hasCustomPrompt="1"/>
          </p:nvPr>
        </p:nvSpPr>
        <p:spPr>
          <a:xfrm>
            <a:off x="4953000" y="1181100"/>
            <a:ext cx="4038600" cy="660400"/>
          </a:xfrm>
        </p:spPr>
        <p:txBody>
          <a:bodyPr/>
          <a:lstStyle>
            <a:lvl1pPr marL="0" indent="0">
              <a:buNone/>
              <a:defRPr sz="2800" b="1"/>
            </a:lvl1pPr>
          </a:lstStyle>
          <a:p>
            <a:pPr lvl="0"/>
            <a:r>
              <a:rPr lang="en-US" dirty="0"/>
              <a:t>Click to add text</a:t>
            </a:r>
          </a:p>
        </p:txBody>
      </p:sp>
      <p:sp>
        <p:nvSpPr>
          <p:cNvPr id="13" name="Content Placeholder 12"/>
          <p:cNvSpPr>
            <a:spLocks noGrp="1"/>
          </p:cNvSpPr>
          <p:nvPr>
            <p:ph sz="quarter" idx="18"/>
          </p:nvPr>
        </p:nvSpPr>
        <p:spPr>
          <a:xfrm>
            <a:off x="4953000" y="1901825"/>
            <a:ext cx="4038600" cy="3962400"/>
          </a:xfrm>
        </p:spPr>
        <p:txBody>
          <a:bodyPr/>
          <a:lstStyle>
            <a:lvl1pPr marL="237744" indent="-274320">
              <a:defRPr sz="2800"/>
            </a:lvl1pPr>
            <a:lvl2pPr marL="457200" indent="-219456">
              <a:defRPr sz="2400"/>
            </a:lvl2pPr>
            <a:lvl3pPr marL="685800" indent="-237744">
              <a:defRPr sz="20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38424730"/>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ulleted List and Figure">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62000" y="1219200"/>
            <a:ext cx="4038600" cy="4525963"/>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Picture Placeholder 6"/>
          <p:cNvSpPr>
            <a:spLocks noGrp="1"/>
          </p:cNvSpPr>
          <p:nvPr>
            <p:ph type="pic" sz="quarter" idx="12"/>
          </p:nvPr>
        </p:nvSpPr>
        <p:spPr>
          <a:xfrm>
            <a:off x="4953000" y="1219200"/>
            <a:ext cx="3733800" cy="4526280"/>
          </a:xfrm>
        </p:spPr>
        <p:txBody>
          <a:bodyPr rtlCol="0">
            <a:normAutofit/>
          </a:bodyPr>
          <a:lstStyle/>
          <a:p>
            <a:pPr lvl="0"/>
            <a:r>
              <a:rPr lang="en-US" noProof="0"/>
              <a:t>Click icon to add picture</a:t>
            </a:r>
            <a:endParaRPr lang="en-US" noProof="0" dirty="0"/>
          </a:p>
        </p:txBody>
      </p:sp>
    </p:spTree>
    <p:extLst>
      <p:ext uri="{BB962C8B-B14F-4D97-AF65-F5344CB8AC3E}">
        <p14:creationId xmlns:p14="http://schemas.microsoft.com/office/powerpoint/2010/main" val="275367672"/>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and Title">
    <p:spTree>
      <p:nvGrpSpPr>
        <p:cNvPr id="1" name=""/>
        <p:cNvGrpSpPr/>
        <p:nvPr/>
      </p:nvGrpSpPr>
      <p:grpSpPr>
        <a:xfrm>
          <a:off x="0" y="0"/>
          <a:ext cx="0" cy="0"/>
          <a:chOff x="0" y="0"/>
          <a:chExt cx="0" cy="0"/>
        </a:xfrm>
      </p:grpSpPr>
      <p:sp>
        <p:nvSpPr>
          <p:cNvPr id="13" name="Text Placeholder 12"/>
          <p:cNvSpPr>
            <a:spLocks noGrp="1"/>
          </p:cNvSpPr>
          <p:nvPr>
            <p:ph type="body" sz="quarter" idx="13" hasCustomPrompt="1"/>
          </p:nvPr>
        </p:nvSpPr>
        <p:spPr>
          <a:xfrm>
            <a:off x="1790700" y="1828800"/>
            <a:ext cx="5562600" cy="457200"/>
          </a:xfrm>
        </p:spPr>
        <p:txBody>
          <a:bodyPr anchor="ctr">
            <a:noAutofit/>
          </a:bodyPr>
          <a:lstStyle>
            <a:lvl1pPr marL="0" indent="0" algn="ctr">
              <a:buFontTx/>
              <a:buNone/>
              <a:defRPr sz="3200"/>
            </a:lvl1pPr>
            <a:lvl2pPr marL="623887" indent="0">
              <a:buFontTx/>
              <a:buNone/>
              <a:defRPr/>
            </a:lvl2pPr>
            <a:lvl3pPr marL="969962" indent="0">
              <a:buFontTx/>
              <a:buNone/>
              <a:defRPr/>
            </a:lvl3pPr>
            <a:lvl4pPr marL="1371600" indent="0">
              <a:buFontTx/>
              <a:buNone/>
              <a:defRPr/>
            </a:lvl4pPr>
            <a:lvl5pPr marL="1828800" indent="0">
              <a:buFontTx/>
              <a:buNone/>
              <a:defRPr/>
            </a:lvl5pPr>
          </a:lstStyle>
          <a:p>
            <a:pPr lvl="0"/>
            <a:r>
              <a:rPr lang="en-US" dirty="0"/>
              <a:t>Chapter #</a:t>
            </a:r>
          </a:p>
        </p:txBody>
      </p:sp>
      <p:sp>
        <p:nvSpPr>
          <p:cNvPr id="2" name="Title 1"/>
          <p:cNvSpPr>
            <a:spLocks noGrp="1"/>
          </p:cNvSpPr>
          <p:nvPr>
            <p:ph type="ctrTitle" hasCustomPrompt="1"/>
          </p:nvPr>
        </p:nvSpPr>
        <p:spPr>
          <a:xfrm>
            <a:off x="685800" y="2831169"/>
            <a:ext cx="7772400" cy="646331"/>
          </a:xfrm>
        </p:spPr>
        <p:txBody>
          <a:bodyPr/>
          <a:lstStyle>
            <a:lvl1pPr marL="0" algn="ctr" defTabSz="914400" rtl="0" eaLnBrk="1" latinLnBrk="0" hangingPunct="1">
              <a:defRPr lang="en-US" sz="4000" kern="1200" dirty="0">
                <a:solidFill>
                  <a:srgbClr val="737373"/>
                </a:solidFill>
                <a:latin typeface="+mn-lt"/>
                <a:ea typeface="+mn-ea"/>
                <a:cs typeface="+mn-cs"/>
              </a:defRPr>
            </a:lvl1pPr>
          </a:lstStyle>
          <a:p>
            <a:r>
              <a:rPr lang="en-US" dirty="0"/>
              <a:t>Click to add Chapter Title</a:t>
            </a:r>
          </a:p>
        </p:txBody>
      </p:sp>
      <p:sp>
        <p:nvSpPr>
          <p:cNvPr id="16" name="Rectangle 15"/>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8"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0"/>
          <p:cNvCxnSpPr/>
          <p:nvPr userDrawn="1"/>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4"/>
          <a:stretch>
            <a:fillRect/>
          </a:stretch>
        </p:blipFill>
        <p:spPr>
          <a:xfrm>
            <a:off x="0" y="6426743"/>
            <a:ext cx="9169400" cy="48773"/>
          </a:xfrm>
          <a:prstGeom prst="rect">
            <a:avLst/>
          </a:prstGeom>
        </p:spPr>
      </p:pic>
    </p:spTree>
    <p:extLst>
      <p:ext uri="{BB962C8B-B14F-4D97-AF65-F5344CB8AC3E}">
        <p14:creationId xmlns:p14="http://schemas.microsoft.com/office/powerpoint/2010/main" val="3208904195"/>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Fig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7" name="Picture Placeholder 6"/>
          <p:cNvSpPr>
            <a:spLocks noGrp="1"/>
          </p:cNvSpPr>
          <p:nvPr>
            <p:ph type="pic" sz="quarter" idx="13"/>
          </p:nvPr>
        </p:nvSpPr>
        <p:spPr>
          <a:xfrm>
            <a:off x="762000" y="1326995"/>
            <a:ext cx="3505200" cy="4540405"/>
          </a:xfrm>
        </p:spPr>
        <p:txBody>
          <a:bodyPr rtlCol="0">
            <a:normAutofit/>
          </a:bodyPr>
          <a:lstStyle/>
          <a:p>
            <a:pPr lvl="0"/>
            <a:r>
              <a:rPr lang="en-US" noProof="0"/>
              <a:t>Click icon to add picture</a:t>
            </a:r>
            <a:endParaRPr lang="en-US" noProof="0" dirty="0"/>
          </a:p>
        </p:txBody>
      </p:sp>
      <p:sp>
        <p:nvSpPr>
          <p:cNvPr id="6" name="Text Placeholder 5"/>
          <p:cNvSpPr>
            <a:spLocks noGrp="1"/>
          </p:cNvSpPr>
          <p:nvPr>
            <p:ph type="body" sz="quarter" idx="16" hasCustomPrompt="1"/>
          </p:nvPr>
        </p:nvSpPr>
        <p:spPr>
          <a:xfrm>
            <a:off x="4495800" y="3200400"/>
            <a:ext cx="4495800" cy="838200"/>
          </a:xfrm>
        </p:spPr>
        <p:txBody>
          <a:bodyPr/>
          <a:lstStyle>
            <a:lvl1pPr marL="346075" indent="0">
              <a:buNone/>
              <a:defRPr/>
            </a:lvl1pPr>
          </a:lstStyle>
          <a:p>
            <a:pPr lvl="0"/>
            <a:r>
              <a:rPr lang="en-US" dirty="0"/>
              <a:t>Click to add Caption</a:t>
            </a:r>
          </a:p>
        </p:txBody>
      </p:sp>
    </p:spTree>
    <p:extLst>
      <p:ext uri="{BB962C8B-B14F-4D97-AF65-F5344CB8AC3E}">
        <p14:creationId xmlns:p14="http://schemas.microsoft.com/office/powerpoint/2010/main" val="1351710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able Placeholder 7"/>
          <p:cNvSpPr>
            <a:spLocks noGrp="1"/>
          </p:cNvSpPr>
          <p:nvPr>
            <p:ph type="tbl" sz="quarter" idx="14"/>
          </p:nvPr>
        </p:nvSpPr>
        <p:spPr>
          <a:xfrm>
            <a:off x="762000" y="1338147"/>
            <a:ext cx="7620000" cy="4572000"/>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48584152"/>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estion">
    <p:spTree>
      <p:nvGrpSpPr>
        <p:cNvPr id="1" name=""/>
        <p:cNvGrpSpPr/>
        <p:nvPr/>
      </p:nvGrpSpPr>
      <p:grpSpPr>
        <a:xfrm>
          <a:off x="0" y="0"/>
          <a:ext cx="0" cy="0"/>
          <a:chOff x="0" y="0"/>
          <a:chExt cx="0" cy="0"/>
        </a:xfrm>
      </p:grpSpPr>
      <p:sp>
        <p:nvSpPr>
          <p:cNvPr id="7"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Text Placeholder 3"/>
          <p:cNvSpPr>
            <a:spLocks noGrp="1"/>
          </p:cNvSpPr>
          <p:nvPr>
            <p:ph type="body" sz="quarter" idx="10" hasCustomPrompt="1"/>
          </p:nvPr>
        </p:nvSpPr>
        <p:spPr>
          <a:xfrm>
            <a:off x="457200" y="1181100"/>
            <a:ext cx="8534400" cy="457200"/>
          </a:xfrm>
        </p:spPr>
        <p:txBody>
          <a:bodyPr/>
          <a:lstStyle>
            <a:lvl1pPr marL="346075" indent="0">
              <a:buNone/>
              <a:defRPr b="1"/>
            </a:lvl1pPr>
          </a:lstStyle>
          <a:p>
            <a:pPr lvl="0"/>
            <a:r>
              <a:rPr lang="en-US" dirty="0"/>
              <a:t>Click to add Question</a:t>
            </a:r>
          </a:p>
        </p:txBody>
      </p:sp>
      <p:sp>
        <p:nvSpPr>
          <p:cNvPr id="9" name="Content Placeholder 8"/>
          <p:cNvSpPr>
            <a:spLocks noGrp="1"/>
          </p:cNvSpPr>
          <p:nvPr>
            <p:ph sz="quarter" idx="11"/>
          </p:nvPr>
        </p:nvSpPr>
        <p:spPr>
          <a:xfrm>
            <a:off x="457200" y="2057400"/>
            <a:ext cx="8534400" cy="4038600"/>
          </a:xfrm>
        </p:spPr>
        <p:txBody>
          <a:bodyPr/>
          <a:lstStyle>
            <a:lvl1pPr marL="860425" indent="-514350">
              <a:buFont typeface="+mj-lt"/>
              <a:buAutoNum type="alphaUcPeriod"/>
              <a:defRPr/>
            </a:lvl1pPr>
          </a:lstStyle>
          <a:p>
            <a:pPr lvl="0"/>
            <a:r>
              <a:rPr lang="en-US"/>
              <a:t>Click to edit Master text styles</a:t>
            </a:r>
          </a:p>
        </p:txBody>
      </p:sp>
    </p:spTree>
    <p:extLst>
      <p:ext uri="{BB962C8B-B14F-4D97-AF65-F5344CB8AC3E}">
        <p14:creationId xmlns:p14="http://schemas.microsoft.com/office/powerpoint/2010/main" val="2175702165"/>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nswer">
    <p:spTree>
      <p:nvGrpSpPr>
        <p:cNvPr id="1" name=""/>
        <p:cNvGrpSpPr/>
        <p:nvPr/>
      </p:nvGrpSpPr>
      <p:grpSpPr>
        <a:xfrm>
          <a:off x="0" y="0"/>
          <a:ext cx="0" cy="0"/>
          <a:chOff x="0" y="0"/>
          <a:chExt cx="0" cy="0"/>
        </a:xfrm>
      </p:grpSpPr>
      <p:sp>
        <p:nvSpPr>
          <p:cNvPr id="5"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9" name="Text Placeholder 8"/>
          <p:cNvSpPr>
            <a:spLocks noGrp="1"/>
          </p:cNvSpPr>
          <p:nvPr>
            <p:ph type="body" sz="quarter" idx="10" hasCustomPrompt="1"/>
          </p:nvPr>
        </p:nvSpPr>
        <p:spPr>
          <a:xfrm>
            <a:off x="457200" y="1219200"/>
            <a:ext cx="8534400" cy="381000"/>
          </a:xfrm>
        </p:spPr>
        <p:txBody>
          <a:bodyPr/>
          <a:lstStyle>
            <a:lvl1pPr marL="346075" indent="0">
              <a:buNone/>
              <a:defRPr/>
            </a:lvl1pPr>
          </a:lstStyle>
          <a:p>
            <a:pPr lvl="0"/>
            <a:r>
              <a:rPr lang="en-US" dirty="0"/>
              <a:t>Click to answer</a:t>
            </a:r>
          </a:p>
        </p:txBody>
      </p:sp>
      <p:sp>
        <p:nvSpPr>
          <p:cNvPr id="13" name="Content Placeholder 12"/>
          <p:cNvSpPr>
            <a:spLocks noGrp="1"/>
          </p:cNvSpPr>
          <p:nvPr>
            <p:ph sz="quarter" idx="11"/>
          </p:nvPr>
        </p:nvSpPr>
        <p:spPr>
          <a:xfrm>
            <a:off x="457200" y="2057400"/>
            <a:ext cx="8534400" cy="4038600"/>
          </a:xfrm>
        </p:spPr>
        <p:txBody>
          <a:bodyPr/>
          <a:lstStyle>
            <a:lvl1pPr marL="346075" indent="0">
              <a:buNone/>
              <a:defRPr/>
            </a:lvl1pPr>
          </a:lstStyle>
          <a:p>
            <a:pPr lvl="0"/>
            <a:r>
              <a:rPr lang="en-US"/>
              <a:t>Click to edit Master text styles</a:t>
            </a:r>
          </a:p>
        </p:txBody>
      </p:sp>
    </p:spTree>
    <p:extLst>
      <p:ext uri="{BB962C8B-B14F-4D97-AF65-F5344CB8AC3E}">
        <p14:creationId xmlns:p14="http://schemas.microsoft.com/office/powerpoint/2010/main" val="1295770433"/>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lickerCheck">
    <p:spTree>
      <p:nvGrpSpPr>
        <p:cNvPr id="1" name=""/>
        <p:cNvGrpSpPr/>
        <p:nvPr/>
      </p:nvGrpSpPr>
      <p:grpSpPr>
        <a:xfrm>
          <a:off x="0" y="0"/>
          <a:ext cx="0" cy="0"/>
          <a:chOff x="0" y="0"/>
          <a:chExt cx="0" cy="0"/>
        </a:xfrm>
      </p:grpSpPr>
      <p:sp>
        <p:nvSpPr>
          <p:cNvPr id="7"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FontTx/>
              <a:buNone/>
              <a:defRPr sz="3200" b="0"/>
            </a:lvl1pPr>
          </a:lstStyle>
          <a:p>
            <a:pPr lvl="0"/>
            <a:r>
              <a:rPr lang="en-US"/>
              <a:t>Click to edit Master text styles</a:t>
            </a:r>
          </a:p>
        </p:txBody>
      </p:sp>
      <p:sp>
        <p:nvSpPr>
          <p:cNvPr id="3" name="Content Placeholder 2"/>
          <p:cNvSpPr>
            <a:spLocks noGrp="1"/>
          </p:cNvSpPr>
          <p:nvPr>
            <p:ph idx="1"/>
          </p:nvPr>
        </p:nvSpPr>
        <p:spPr>
          <a:xfrm>
            <a:off x="457200" y="1763751"/>
            <a:ext cx="8229600" cy="4068763"/>
          </a:xfrm>
        </p:spPr>
        <p:txBody>
          <a:bodyPr/>
          <a:lstStyle>
            <a:lvl1pPr marL="860425" indent="-514350">
              <a:buFont typeface="+mj-lt"/>
              <a:buAutoNum type="alphaUcPeriod"/>
              <a:defRPr/>
            </a:lvl1pPr>
            <a:lvl2pPr marL="914400" indent="-290513">
              <a:defRPr/>
            </a:lvl2pPr>
            <a:lvl3pPr marL="1260475" indent="-290513">
              <a:defRPr sz="2000"/>
            </a:lvl3pPr>
            <a:lvl4pPr marL="1600200" indent="-228600">
              <a:buFont typeface="Wingdings" panose="05000000000000000000" pitchFamily="2" charset="2"/>
              <a:buChar char="§"/>
              <a:defRPr sz="1800">
                <a:solidFill>
                  <a:srgbClr val="737373"/>
                </a:solidFill>
              </a:defRPr>
            </a:lvl4pPr>
          </a:lstStyle>
          <a:p>
            <a:pPr lvl="0"/>
            <a:r>
              <a:rPr lang="en-US"/>
              <a:t>Click to edit Master text styles</a:t>
            </a:r>
          </a:p>
        </p:txBody>
      </p:sp>
    </p:spTree>
    <p:extLst>
      <p:ext uri="{BB962C8B-B14F-4D97-AF65-F5344CB8AC3E}">
        <p14:creationId xmlns:p14="http://schemas.microsoft.com/office/powerpoint/2010/main" val="3217463967"/>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lickerCheck">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FontTx/>
              <a:buNone/>
              <a:defRPr sz="3200" b="0"/>
            </a:lvl1pPr>
          </a:lstStyle>
          <a:p>
            <a:pPr lvl="0"/>
            <a:r>
              <a:rPr lang="en-US"/>
              <a:t>Click to edit Master text styles</a:t>
            </a:r>
          </a:p>
        </p:txBody>
      </p:sp>
      <p:sp>
        <p:nvSpPr>
          <p:cNvPr id="3" name="Content Placeholder 2"/>
          <p:cNvSpPr>
            <a:spLocks noGrp="1"/>
          </p:cNvSpPr>
          <p:nvPr>
            <p:ph idx="1"/>
          </p:nvPr>
        </p:nvSpPr>
        <p:spPr>
          <a:xfrm>
            <a:off x="457200" y="1763751"/>
            <a:ext cx="8229600" cy="4068763"/>
          </a:xfrm>
        </p:spPr>
        <p:txBody>
          <a:bodyPr/>
          <a:lstStyle>
            <a:lvl1pPr marL="346075" indent="0">
              <a:buFontTx/>
              <a:buNone/>
              <a:defRPr/>
            </a:lvl1pPr>
            <a:lvl2pPr marL="914400" indent="-290513">
              <a:defRPr/>
            </a:lvl2pPr>
            <a:lvl3pPr marL="1260475" indent="-290513">
              <a:defRPr sz="2000"/>
            </a:lvl3pPr>
            <a:lvl4pPr marL="1600200" indent="-228600">
              <a:buFont typeface="Wingdings" panose="05000000000000000000" pitchFamily="2" charset="2"/>
              <a:buChar char="§"/>
              <a:defRPr sz="1800">
                <a:solidFill>
                  <a:srgbClr val="737373"/>
                </a:solidFill>
              </a:defRPr>
            </a:lvl4pPr>
          </a:lstStyle>
          <a:p>
            <a:pPr lvl="0"/>
            <a:r>
              <a:rPr lang="en-US"/>
              <a:t>Click to edit Master text styles</a:t>
            </a:r>
          </a:p>
        </p:txBody>
      </p:sp>
    </p:spTree>
    <p:extLst>
      <p:ext uri="{BB962C8B-B14F-4D97-AF65-F5344CB8AC3E}">
        <p14:creationId xmlns:p14="http://schemas.microsoft.com/office/powerpoint/2010/main" val="2757109553"/>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4323421-ED9C-43A9-8F4C-39CB1CAD0313}" type="slidenum">
              <a:rPr lang="en-US"/>
              <a:pPr>
                <a:defRPr/>
              </a:pPr>
              <a:t>‹#›</a:t>
            </a:fld>
            <a:endParaRPr lang="en-US" dirty="0"/>
          </a:p>
        </p:txBody>
      </p:sp>
    </p:spTree>
    <p:extLst>
      <p:ext uri="{BB962C8B-B14F-4D97-AF65-F5344CB8AC3E}">
        <p14:creationId xmlns:p14="http://schemas.microsoft.com/office/powerpoint/2010/main" val="35381143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1219200"/>
          </a:xfrm>
        </p:spPr>
        <p:txBody>
          <a:bodyPr/>
          <a:lstStyle/>
          <a:p>
            <a:r>
              <a:rPr lang="en-US"/>
              <a:t>Click to edit Master title style</a:t>
            </a:r>
          </a:p>
        </p:txBody>
      </p:sp>
      <p:sp>
        <p:nvSpPr>
          <p:cNvPr id="3" name="Content Placeholder 2"/>
          <p:cNvSpPr>
            <a:spLocks noGrp="1"/>
          </p:cNvSpPr>
          <p:nvPr>
            <p:ph sz="half" idx="1"/>
          </p:nvPr>
        </p:nvSpPr>
        <p:spPr>
          <a:xfrm>
            <a:off x="533400" y="1828800"/>
            <a:ext cx="3962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828800"/>
            <a:ext cx="3962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555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4_Chapter and Title">
    <p:spTree>
      <p:nvGrpSpPr>
        <p:cNvPr id="1" name=""/>
        <p:cNvGrpSpPr/>
        <p:nvPr/>
      </p:nvGrpSpPr>
      <p:grpSpPr>
        <a:xfrm>
          <a:off x="0" y="0"/>
          <a:ext cx="0" cy="0"/>
          <a:chOff x="0" y="0"/>
          <a:chExt cx="0" cy="0"/>
        </a:xfrm>
      </p:grpSpPr>
      <p:sp>
        <p:nvSpPr>
          <p:cNvPr id="4" name="Picture Placeholder 3"/>
          <p:cNvSpPr>
            <a:spLocks noGrp="1"/>
          </p:cNvSpPr>
          <p:nvPr>
            <p:ph type="pic" sz="quarter" idx="14"/>
          </p:nvPr>
        </p:nvSpPr>
        <p:spPr>
          <a:xfrm>
            <a:off x="381000" y="1143000"/>
            <a:ext cx="2590800" cy="3568700"/>
          </a:xfrm>
        </p:spPr>
        <p:txBody>
          <a:bodyPr/>
          <a:lstStyle/>
          <a:p>
            <a:r>
              <a:rPr lang="en-US"/>
              <a:t>Click icon to add picture</a:t>
            </a:r>
            <a:endParaRPr lang="en-US" dirty="0"/>
          </a:p>
        </p:txBody>
      </p:sp>
      <p:sp>
        <p:nvSpPr>
          <p:cNvPr id="5" name="Text Placeholder 4"/>
          <p:cNvSpPr>
            <a:spLocks noGrp="1"/>
          </p:cNvSpPr>
          <p:nvPr>
            <p:ph type="body" sz="quarter" idx="15"/>
          </p:nvPr>
        </p:nvSpPr>
        <p:spPr>
          <a:xfrm>
            <a:off x="3429000" y="2362200"/>
            <a:ext cx="5410200" cy="565150"/>
          </a:xfrm>
        </p:spPr>
        <p:txBody>
          <a:bodyPr/>
          <a:lstStyle>
            <a:lvl1pPr marL="0" indent="0" algn="r">
              <a:buNone/>
              <a:defRPr sz="3200"/>
            </a:lvl1pPr>
          </a:lstStyle>
          <a:p>
            <a:pPr lvl="0"/>
            <a:r>
              <a:rPr lang="en-US"/>
              <a:t>Click to edit Master text styles</a:t>
            </a:r>
          </a:p>
        </p:txBody>
      </p:sp>
      <p:sp>
        <p:nvSpPr>
          <p:cNvPr id="15" name="Text Placeholder 5"/>
          <p:cNvSpPr>
            <a:spLocks noGrp="1"/>
          </p:cNvSpPr>
          <p:nvPr>
            <p:ph type="body" sz="quarter" idx="16"/>
          </p:nvPr>
        </p:nvSpPr>
        <p:spPr>
          <a:xfrm>
            <a:off x="3423557" y="3008009"/>
            <a:ext cx="5410200" cy="565150"/>
          </a:xfrm>
        </p:spPr>
        <p:txBody>
          <a:bodyPr/>
          <a:lstStyle>
            <a:lvl1pPr marL="0" indent="0" algn="r">
              <a:buNone/>
              <a:defRPr sz="3200"/>
            </a:lvl1pPr>
          </a:lstStyle>
          <a:p>
            <a:pPr lvl="0"/>
            <a:r>
              <a:rPr lang="en-US"/>
              <a:t>Click to edit Master text styles</a:t>
            </a:r>
          </a:p>
        </p:txBody>
      </p:sp>
      <p:sp>
        <p:nvSpPr>
          <p:cNvPr id="16" name="Rectangle 15"/>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8"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0"/>
          <p:cNvCxnSpPr/>
          <p:nvPr userDrawn="1"/>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4"/>
          <a:stretch>
            <a:fillRect/>
          </a:stretch>
        </p:blipFill>
        <p:spPr>
          <a:xfrm>
            <a:off x="0" y="6426743"/>
            <a:ext cx="9169400" cy="48773"/>
          </a:xfrm>
          <a:prstGeom prst="rect">
            <a:avLst/>
          </a:prstGeom>
        </p:spPr>
      </p:pic>
      <p:sp>
        <p:nvSpPr>
          <p:cNvPr id="14" name="Title 1"/>
          <p:cNvSpPr>
            <a:spLocks noGrp="1"/>
          </p:cNvSpPr>
          <p:nvPr>
            <p:ph type="title"/>
          </p:nvPr>
        </p:nvSpPr>
        <p:spPr>
          <a:xfrm>
            <a:off x="381000" y="163941"/>
            <a:ext cx="570653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r">
              <a:defRPr lang="en-US" sz="3600" dirty="0">
                <a:solidFill>
                  <a:schemeClr val="tx1">
                    <a:lumMod val="75000"/>
                  </a:schemeClr>
                </a:solidFill>
              </a:defRPr>
            </a:lvl1pPr>
          </a:lstStyle>
          <a:p>
            <a:pPr lvl="0"/>
            <a:r>
              <a:rPr lang="en-US"/>
              <a:t>Click to edit Master title style</a:t>
            </a:r>
            <a:endParaRPr lang="en-US" dirty="0"/>
          </a:p>
        </p:txBody>
      </p:sp>
    </p:spTree>
    <p:extLst>
      <p:ext uri="{BB962C8B-B14F-4D97-AF65-F5344CB8AC3E}">
        <p14:creationId xmlns:p14="http://schemas.microsoft.com/office/powerpoint/2010/main" val="393139167"/>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4068763"/>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591786487"/>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23098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idx="10"/>
          </p:nvPr>
        </p:nvSpPr>
        <p:spPr>
          <a:xfrm>
            <a:off x="457200" y="3810000"/>
            <a:ext cx="8229600" cy="23098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51346992"/>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1624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0"/>
          </p:nvPr>
        </p:nvSpPr>
        <p:spPr>
          <a:xfrm>
            <a:off x="457200" y="2971800"/>
            <a:ext cx="8229600" cy="14478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Content Placeholder 2"/>
          <p:cNvSpPr>
            <a:spLocks noGrp="1"/>
          </p:cNvSpPr>
          <p:nvPr>
            <p:ph idx="11"/>
          </p:nvPr>
        </p:nvSpPr>
        <p:spPr>
          <a:xfrm>
            <a:off x="457200" y="4572000"/>
            <a:ext cx="8229600" cy="14478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268062374"/>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1243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0"/>
          </p:nvPr>
        </p:nvSpPr>
        <p:spPr>
          <a:xfrm>
            <a:off x="457200" y="2590801"/>
            <a:ext cx="82296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Content Placeholder 2"/>
          <p:cNvSpPr>
            <a:spLocks noGrp="1"/>
          </p:cNvSpPr>
          <p:nvPr>
            <p:ph idx="11"/>
          </p:nvPr>
        </p:nvSpPr>
        <p:spPr>
          <a:xfrm>
            <a:off x="457200" y="3657600"/>
            <a:ext cx="8229600" cy="1243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Content Placeholder 2"/>
          <p:cNvSpPr>
            <a:spLocks noGrp="1"/>
          </p:cNvSpPr>
          <p:nvPr>
            <p:ph idx="12"/>
          </p:nvPr>
        </p:nvSpPr>
        <p:spPr>
          <a:xfrm>
            <a:off x="457200" y="5053052"/>
            <a:ext cx="82296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10430109"/>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10144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0"/>
          </p:nvPr>
        </p:nvSpPr>
        <p:spPr>
          <a:xfrm>
            <a:off x="457200" y="2362200"/>
            <a:ext cx="82296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2"/>
          <p:cNvSpPr>
            <a:spLocks noGrp="1"/>
          </p:cNvSpPr>
          <p:nvPr>
            <p:ph idx="11"/>
          </p:nvPr>
        </p:nvSpPr>
        <p:spPr>
          <a:xfrm>
            <a:off x="457200" y="3352801"/>
            <a:ext cx="8229600" cy="9144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Content Placeholder 2"/>
          <p:cNvSpPr>
            <a:spLocks noGrp="1"/>
          </p:cNvSpPr>
          <p:nvPr>
            <p:ph idx="12"/>
          </p:nvPr>
        </p:nvSpPr>
        <p:spPr>
          <a:xfrm>
            <a:off x="457200" y="4419600"/>
            <a:ext cx="82296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idx="13"/>
          </p:nvPr>
        </p:nvSpPr>
        <p:spPr>
          <a:xfrm>
            <a:off x="457200" y="5410200"/>
            <a:ext cx="82296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290974723"/>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21574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0"/>
          </p:nvPr>
        </p:nvSpPr>
        <p:spPr>
          <a:xfrm>
            <a:off x="457200" y="3530600"/>
            <a:ext cx="4114800" cy="11938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2"/>
          <p:cNvSpPr>
            <a:spLocks noGrp="1"/>
          </p:cNvSpPr>
          <p:nvPr>
            <p:ph idx="11"/>
          </p:nvPr>
        </p:nvSpPr>
        <p:spPr>
          <a:xfrm>
            <a:off x="457200" y="4849950"/>
            <a:ext cx="4114800" cy="139845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Content Placeholder 2"/>
          <p:cNvSpPr>
            <a:spLocks noGrp="1"/>
          </p:cNvSpPr>
          <p:nvPr>
            <p:ph idx="12"/>
          </p:nvPr>
        </p:nvSpPr>
        <p:spPr>
          <a:xfrm>
            <a:off x="4724400" y="3505200"/>
            <a:ext cx="4114800" cy="11938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Content Placeholder 2"/>
          <p:cNvSpPr>
            <a:spLocks noGrp="1"/>
          </p:cNvSpPr>
          <p:nvPr>
            <p:ph idx="13"/>
          </p:nvPr>
        </p:nvSpPr>
        <p:spPr>
          <a:xfrm>
            <a:off x="4724400" y="4849950"/>
            <a:ext cx="4114800" cy="139845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69946410"/>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2" name="Picture 13"/>
          <p:cNvPicPr>
            <a:picLocks noChangeAspect="1"/>
          </p:cNvPicPr>
          <p:nvPr userDrawn="1"/>
        </p:nvPicPr>
        <p:blipFill>
          <a:blip r:embed="rId29" cstate="print">
            <a:clrChange>
              <a:clrFrom>
                <a:srgbClr val="FFFFFE"/>
              </a:clrFrom>
              <a:clrTo>
                <a:srgbClr val="FFFFFE">
                  <a:alpha val="0"/>
                </a:srgbClr>
              </a:clrTo>
            </a:clrChange>
            <a:extLst>
              <a:ext uri="{BEBA8EAE-BF5A-486C-A8C5-ECC9F3942E4B}">
                <a14:imgProps xmlns:a14="http://schemas.microsoft.com/office/drawing/2010/main">
                  <a14:imgLayer r:embed="rId30">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preferRelativeResize="0">
            <a:picLocks/>
          </p:cNvPicPr>
          <p:nvPr userDrawn="1"/>
        </p:nvPicPr>
        <p:blipFill>
          <a:blip r:embed="rId31"/>
          <a:stretch>
            <a:fillRect/>
          </a:stretch>
        </p:blipFill>
        <p:spPr>
          <a:xfrm>
            <a:off x="0" y="6434694"/>
            <a:ext cx="9171432" cy="45719"/>
          </a:xfrm>
          <a:prstGeom prst="rect">
            <a:avLst/>
          </a:prstGeom>
        </p:spPr>
      </p:pic>
      <p:sp>
        <p:nvSpPr>
          <p:cNvPr id="1026" name="Title Placeholder 1"/>
          <p:cNvSpPr>
            <a:spLocks noGrp="1"/>
          </p:cNvSpPr>
          <p:nvPr>
            <p:ph type="title"/>
          </p:nvPr>
        </p:nvSpPr>
        <p:spPr bwMode="auto">
          <a:xfrm>
            <a:off x="762000" y="239154"/>
            <a:ext cx="82296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en-US"/>
              <a:t>Click to edit Master title style</a:t>
            </a:r>
            <a:endParaRPr lang="en-US" altLang="en-US" dirty="0"/>
          </a:p>
        </p:txBody>
      </p:sp>
      <p:sp>
        <p:nvSpPr>
          <p:cNvPr id="1027" name="Text Placeholder 2"/>
          <p:cNvSpPr>
            <a:spLocks noGrp="1"/>
          </p:cNvSpPr>
          <p:nvPr>
            <p:ph type="body" idx="1"/>
          </p:nvPr>
        </p:nvSpPr>
        <p:spPr bwMode="auto">
          <a:xfrm>
            <a:off x="457200" y="12954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endParaRPr lang="en-US" altLang="en-US" dirty="0"/>
          </a:p>
          <a:p>
            <a:pPr lvl="2"/>
            <a:endParaRPr lang="en-US" altLang="en-US" dirty="0"/>
          </a:p>
        </p:txBody>
      </p:sp>
      <p:cxnSp>
        <p:nvCxnSpPr>
          <p:cNvPr id="7" name="Straight Connector 6"/>
          <p:cNvCxnSpPr/>
          <p:nvPr/>
        </p:nvCxnSpPr>
        <p:spPr>
          <a:xfrm>
            <a:off x="0" y="990600"/>
            <a:ext cx="9144000" cy="0"/>
          </a:xfrm>
          <a:prstGeom prst="line">
            <a:avLst/>
          </a:prstGeom>
          <a:ln w="12700">
            <a:solidFill>
              <a:srgbClr val="D99C21"/>
            </a:solidFill>
          </a:ln>
        </p:spPr>
        <p:style>
          <a:lnRef idx="1">
            <a:schemeClr val="accent1"/>
          </a:lnRef>
          <a:fillRef idx="0">
            <a:schemeClr val="accent1"/>
          </a:fillRef>
          <a:effectRef idx="0">
            <a:schemeClr val="accent1"/>
          </a:effectRef>
          <a:fontRef idx="minor">
            <a:schemeClr val="tx1"/>
          </a:fontRef>
        </p:style>
      </p:cxnSp>
      <p:pic>
        <p:nvPicPr>
          <p:cNvPr id="14" name="Picture 13"/>
          <p:cNvPicPr preferRelativeResize="0">
            <a:picLocks/>
          </p:cNvPicPr>
          <p:nvPr userDrawn="1"/>
        </p:nvPicPr>
        <p:blipFill>
          <a:blip r:embed="rId31"/>
          <a:stretch>
            <a:fillRect/>
          </a:stretch>
        </p:blipFill>
        <p:spPr>
          <a:xfrm>
            <a:off x="0" y="6364006"/>
            <a:ext cx="9171432" cy="45719"/>
          </a:xfrm>
          <a:prstGeom prst="rect">
            <a:avLst/>
          </a:prstGeom>
        </p:spPr>
      </p:pic>
      <p:sp>
        <p:nvSpPr>
          <p:cNvPr id="9" name="Rectangle 8"/>
          <p:cNvSpPr/>
          <p:nvPr/>
        </p:nvSpPr>
        <p:spPr>
          <a:xfrm>
            <a:off x="0" y="6400800"/>
            <a:ext cx="9144000" cy="45719"/>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95" r:id="rId3"/>
    <p:sldLayoutId id="2147483683" r:id="rId4"/>
    <p:sldLayoutId id="2147483706" r:id="rId5"/>
    <p:sldLayoutId id="2147483708" r:id="rId6"/>
    <p:sldLayoutId id="2147483707" r:id="rId7"/>
    <p:sldLayoutId id="2147483716" r:id="rId8"/>
    <p:sldLayoutId id="2147483717" r:id="rId9"/>
    <p:sldLayoutId id="2147483684" r:id="rId10"/>
    <p:sldLayoutId id="2147483692" r:id="rId11"/>
    <p:sldLayoutId id="2147483699" r:id="rId12"/>
    <p:sldLayoutId id="2147483703" r:id="rId13"/>
    <p:sldLayoutId id="2147483712" r:id="rId14"/>
    <p:sldLayoutId id="2147483678" r:id="rId15"/>
    <p:sldLayoutId id="2147483700" r:id="rId16"/>
    <p:sldLayoutId id="2147483715" r:id="rId17"/>
    <p:sldLayoutId id="2147483679" r:id="rId18"/>
    <p:sldLayoutId id="2147483680" r:id="rId19"/>
    <p:sldLayoutId id="2147483685" r:id="rId20"/>
    <p:sldLayoutId id="2147483686" r:id="rId21"/>
    <p:sldLayoutId id="2147483687" r:id="rId22"/>
    <p:sldLayoutId id="2147483688" r:id="rId23"/>
    <p:sldLayoutId id="2147483689" r:id="rId24"/>
    <p:sldLayoutId id="2147483690" r:id="rId25"/>
    <p:sldLayoutId id="2147483710" r:id="rId26"/>
    <p:sldLayoutId id="2147483714" r:id="rId27"/>
  </p:sldLayoutIdLst>
  <p:txStyles>
    <p:titleStyle>
      <a:lvl1pPr algn="l" rtl="0" eaLnBrk="1" fontAlgn="base" hangingPunct="1">
        <a:lnSpc>
          <a:spcPct val="90000"/>
        </a:lnSpc>
        <a:spcBef>
          <a:spcPct val="0"/>
        </a:spcBef>
        <a:spcAft>
          <a:spcPct val="0"/>
        </a:spcAft>
        <a:defRPr lang="en-US" sz="3600" kern="1200">
          <a:solidFill>
            <a:srgbClr val="D99C21"/>
          </a:solidFill>
          <a:latin typeface="+mn-lt"/>
          <a:ea typeface="+mn-ea"/>
          <a:cs typeface="+mn-cs"/>
        </a:defRPr>
      </a:lvl1pPr>
      <a:lvl2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2pPr>
      <a:lvl3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3pPr>
      <a:lvl4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4pPr>
      <a:lvl5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5pPr>
      <a:lvl6pPr marL="4572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6pPr>
      <a:lvl7pPr marL="9144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7pPr>
      <a:lvl8pPr marL="13716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8pPr>
      <a:lvl9pPr marL="18288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9pPr>
    </p:titleStyle>
    <p:bodyStyle>
      <a:lvl1pPr marL="623888" indent="-277813" algn="l" rtl="0" eaLnBrk="1" fontAlgn="base" hangingPunct="1">
        <a:spcBef>
          <a:spcPct val="20000"/>
        </a:spcBef>
        <a:spcAft>
          <a:spcPct val="0"/>
        </a:spcAft>
        <a:buClr>
          <a:srgbClr val="28805C"/>
        </a:buClr>
        <a:buFont typeface="Wingdings" panose="05000000000000000000" pitchFamily="2" charset="2"/>
        <a:buChar char="§"/>
        <a:defRPr lang="en-US" sz="3200" kern="2000" dirty="0">
          <a:solidFill>
            <a:schemeClr val="tx1">
              <a:lumMod val="75000"/>
            </a:schemeClr>
          </a:solidFill>
          <a:latin typeface="+mn-lt"/>
          <a:ea typeface="+mn-ea"/>
          <a:cs typeface="+mn-cs"/>
        </a:defRPr>
      </a:lvl1pPr>
      <a:lvl2pPr marL="914400" indent="-290513" algn="l" rtl="0" eaLnBrk="1" fontAlgn="base" hangingPunct="1">
        <a:spcBef>
          <a:spcPct val="20000"/>
        </a:spcBef>
        <a:spcAft>
          <a:spcPct val="0"/>
        </a:spcAft>
        <a:buClr>
          <a:srgbClr val="D99C21"/>
        </a:buClr>
        <a:buFont typeface="Arial" panose="020B0604020202020204" pitchFamily="34" charset="0"/>
        <a:buChar char="•"/>
        <a:defRPr lang="en-US" sz="2800" kern="1200" dirty="0">
          <a:solidFill>
            <a:schemeClr val="tx1">
              <a:lumMod val="75000"/>
            </a:schemeClr>
          </a:solidFill>
          <a:latin typeface="+mn-lt"/>
          <a:ea typeface="+mn-ea"/>
          <a:cs typeface="+mn-cs"/>
        </a:defRPr>
      </a:lvl2pPr>
      <a:lvl3pPr marL="1260475" indent="-290513" algn="l" rtl="0" eaLnBrk="1" fontAlgn="base" hangingPunct="1">
        <a:spcBef>
          <a:spcPct val="20000"/>
        </a:spcBef>
        <a:spcAft>
          <a:spcPct val="0"/>
        </a:spcAft>
        <a:buClr>
          <a:srgbClr val="737373"/>
        </a:buClr>
        <a:buFont typeface="Calibri" panose="020F0502020204030204" pitchFamily="34" charset="0"/>
        <a:buChar char="‒"/>
        <a:tabLst>
          <a:tab pos="858838" algn="l"/>
        </a:tabLst>
        <a:defRPr sz="2800" kern="1200">
          <a:solidFill>
            <a:schemeClr val="tx1">
              <a:lumMod val="75000"/>
            </a:schemeClr>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Molecular Diagnostics, Third Edition">
            <a:extLst>
              <a:ext uri="{FF2B5EF4-FFF2-40B4-BE49-F238E27FC236}">
                <a16:creationId xmlns:a16="http://schemas.microsoft.com/office/drawing/2014/main" id="{DA0E496D-D16B-45A0-A261-CF9FEE0E18E6}"/>
              </a:ext>
            </a:extLst>
          </p:cNvPr>
          <p:cNvPicPr>
            <a:picLocks noGrp="1" noChangeAspect="1"/>
          </p:cNvPicPr>
          <p:nvPr>
            <p:ph type="pic" sz="quarter" idx="14"/>
          </p:nvPr>
        </p:nvPicPr>
        <p:blipFill>
          <a:blip r:embed="rId3" cstate="print">
            <a:extLst>
              <a:ext uri="{28A0092B-C50C-407E-A947-70E740481C1C}">
                <a14:useLocalDpi xmlns:a14="http://schemas.microsoft.com/office/drawing/2010/main" val="0"/>
              </a:ext>
            </a:extLst>
          </a:blip>
          <a:srcRect l="4199" r="4199"/>
          <a:stretch>
            <a:fillRect/>
          </a:stretch>
        </p:blipFill>
        <p:spPr/>
      </p:pic>
      <p:sp>
        <p:nvSpPr>
          <p:cNvPr id="3" name="Text Placeholder 2"/>
          <p:cNvSpPr>
            <a:spLocks noGrp="1"/>
          </p:cNvSpPr>
          <p:nvPr>
            <p:ph type="body" sz="quarter" idx="15"/>
          </p:nvPr>
        </p:nvSpPr>
        <p:spPr/>
        <p:txBody>
          <a:bodyPr/>
          <a:lstStyle/>
          <a:p>
            <a:pPr lvl="0"/>
            <a:r>
              <a:rPr lang="en-US" dirty="0">
                <a:solidFill>
                  <a:srgbClr val="585858"/>
                </a:solidFill>
              </a:rPr>
              <a:t>Chapter 15</a:t>
            </a:r>
          </a:p>
        </p:txBody>
      </p:sp>
      <p:sp>
        <p:nvSpPr>
          <p:cNvPr id="4" name="Text Placeholder 3"/>
          <p:cNvSpPr>
            <a:spLocks noGrp="1"/>
          </p:cNvSpPr>
          <p:nvPr>
            <p:ph type="body" sz="quarter" idx="16"/>
          </p:nvPr>
        </p:nvSpPr>
        <p:spPr>
          <a:xfrm>
            <a:off x="3423557" y="3008008"/>
            <a:ext cx="5410200" cy="1563992"/>
          </a:xfrm>
        </p:spPr>
        <p:txBody>
          <a:bodyPr/>
          <a:lstStyle/>
          <a:p>
            <a:pPr lvl="0"/>
            <a:r>
              <a:rPr lang="en-US" dirty="0"/>
              <a:t>Quality Assurance and Quality Control in the Molecular Laboratory</a:t>
            </a:r>
          </a:p>
        </p:txBody>
      </p:sp>
      <p:sp>
        <p:nvSpPr>
          <p:cNvPr id="2" name="Title 1" hidden="1"/>
          <p:cNvSpPr>
            <a:spLocks noGrp="1"/>
          </p:cNvSpPr>
          <p:nvPr>
            <p:ph type="title"/>
          </p:nvPr>
        </p:nvSpPr>
        <p:spPr/>
        <p:txBody>
          <a:bodyPr/>
          <a:lstStyle/>
          <a:p>
            <a:r>
              <a:rPr lang="en-US" dirty="0"/>
              <a:t> </a:t>
            </a:r>
          </a:p>
        </p:txBody>
      </p:sp>
    </p:spTree>
    <p:extLst>
      <p:ext uri="{BB962C8B-B14F-4D97-AF65-F5344CB8AC3E}">
        <p14:creationId xmlns:p14="http://schemas.microsoft.com/office/powerpoint/2010/main" val="2903224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47" name="Rectangle 131"/>
          <p:cNvSpPr>
            <a:spLocks noGrp="1" noChangeArrowheads="1"/>
          </p:cNvSpPr>
          <p:nvPr>
            <p:ph type="title"/>
          </p:nvPr>
        </p:nvSpPr>
        <p:spPr/>
        <p:txBody>
          <a:bodyPr/>
          <a:lstStyle/>
          <a:p>
            <a:r>
              <a:rPr lang="en-US"/>
              <a:t>Specimen Collection: Anticoagulants for Molecular Tests</a:t>
            </a:r>
            <a:endParaRPr lang="en-US" dirty="0"/>
          </a:p>
        </p:txBody>
      </p:sp>
      <p:graphicFrame>
        <p:nvGraphicFramePr>
          <p:cNvPr id="5" name="Table Placeholder 4"/>
          <p:cNvGraphicFramePr>
            <a:graphicFrameLocks noGrp="1"/>
          </p:cNvGraphicFramePr>
          <p:nvPr>
            <p:ph type="tbl" sz="quarter" idx="14"/>
            <p:extLst>
              <p:ext uri="{D42A27DB-BD31-4B8C-83A1-F6EECF244321}">
                <p14:modId xmlns:p14="http://schemas.microsoft.com/office/powerpoint/2010/main" val="1710281694"/>
              </p:ext>
            </p:extLst>
          </p:nvPr>
        </p:nvGraphicFramePr>
        <p:xfrm>
          <a:off x="685800" y="1377538"/>
          <a:ext cx="7848600" cy="4489862"/>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99396">
                <a:tc>
                  <a:txBody>
                    <a:bodyPr/>
                    <a:lstStyle/>
                    <a:p>
                      <a:pPr marL="0" marR="0" lvl="0" indent="0" algn="ctr"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bg1"/>
                          </a:solidFill>
                          <a:effectLst/>
                          <a:latin typeface="Arial" charset="0"/>
                          <a:cs typeface="Times New Roman" pitchFamily="18" charset="0"/>
                        </a:rPr>
                        <a:t>Additive</a:t>
                      </a:r>
                      <a:endParaRPr kumimoji="0" lang="en-US" sz="1800" b="0" i="0" u="none" strike="noStrike" cap="none" normalizeH="0" baseline="0" dirty="0">
                        <a:ln>
                          <a:noFill/>
                        </a:ln>
                        <a:solidFill>
                          <a:schemeClr val="bg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bg1"/>
                          </a:solidFill>
                          <a:effectLst/>
                          <a:latin typeface="Arial" charset="0"/>
                          <a:cs typeface="Times New Roman" pitchFamily="18" charset="0"/>
                        </a:rPr>
                        <a:t>Color</a:t>
                      </a:r>
                      <a:endParaRPr kumimoji="0" lang="en-US" sz="1800" b="0" i="0" u="none" strike="noStrike" cap="none" normalizeH="0" baseline="0" dirty="0">
                        <a:ln>
                          <a:noFill/>
                        </a:ln>
                        <a:solidFill>
                          <a:schemeClr val="bg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bg1"/>
                          </a:solidFill>
                          <a:effectLst/>
                          <a:latin typeface="Arial" charset="0"/>
                          <a:cs typeface="Times New Roman" pitchFamily="18" charset="0"/>
                        </a:rPr>
                        <a:t>Testing</a:t>
                      </a:r>
                      <a:endParaRPr kumimoji="0" lang="en-US" sz="1800" b="0" i="0" u="none" strike="noStrike" cap="none" normalizeH="0" baseline="0" dirty="0">
                        <a:ln>
                          <a:noFill/>
                        </a:ln>
                        <a:solidFill>
                          <a:schemeClr val="bg1"/>
                        </a:solidFill>
                        <a:effectLst/>
                        <a:latin typeface="Arial" charset="0"/>
                      </a:endParaRPr>
                    </a:p>
                  </a:txBody>
                  <a:tcPr horzOverflow="overflow"/>
                </a:tc>
                <a:extLst>
                  <a:ext uri="{0D108BD9-81ED-4DB2-BD59-A6C34878D82A}">
                    <a16:rowId xmlns:a16="http://schemas.microsoft.com/office/drawing/2014/main" val="10000"/>
                  </a:ext>
                </a:extLst>
              </a:tr>
              <a:tr h="713207">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None</a:t>
                      </a:r>
                      <a:endParaRPr kumimoji="0" lang="en-US" sz="18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rgbClr val="FF3300"/>
                          </a:solidFill>
                          <a:effectLst/>
                          <a:latin typeface="Arial" charset="0"/>
                          <a:cs typeface="Times New Roman" pitchFamily="18" charset="0"/>
                        </a:rPr>
                        <a:t>Red</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Chemistry, serum, viral antibody studies</a:t>
                      </a:r>
                      <a:endParaRPr kumimoji="0" lang="en-US" sz="1800" b="0" i="0" u="none" strike="noStrike" cap="none" normalizeH="0" baseline="0" dirty="0">
                        <a:ln>
                          <a:noFill/>
                        </a:ln>
                        <a:solidFill>
                          <a:schemeClr val="tx1"/>
                        </a:solidFill>
                        <a:effectLst/>
                        <a:latin typeface="Arial" charset="0"/>
                      </a:endParaRPr>
                    </a:p>
                  </a:txBody>
                  <a:tcPr horzOverflow="overflow"/>
                </a:tc>
                <a:extLst>
                  <a:ext uri="{0D108BD9-81ED-4DB2-BD59-A6C34878D82A}">
                    <a16:rowId xmlns:a16="http://schemas.microsoft.com/office/drawing/2014/main" val="10001"/>
                  </a:ext>
                </a:extLst>
              </a:tr>
              <a:tr h="713207">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Sodium heparin (freeze dried)</a:t>
                      </a:r>
                      <a:endParaRPr kumimoji="0" lang="en-US" sz="18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rgbClr val="00CC66"/>
                          </a:solidFill>
                          <a:effectLst/>
                          <a:latin typeface="Arial" charset="0"/>
                          <a:cs typeface="Times New Roman" pitchFamily="18" charset="0"/>
                        </a:rPr>
                        <a:t>Green</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Immunology, virology studies </a:t>
                      </a:r>
                      <a:endParaRPr kumimoji="0" lang="en-US" sz="1800" b="0" i="0" u="none" strike="noStrike" cap="none" normalizeH="0" baseline="0" dirty="0">
                        <a:ln>
                          <a:noFill/>
                        </a:ln>
                        <a:solidFill>
                          <a:schemeClr val="tx1"/>
                        </a:solidFill>
                        <a:effectLst/>
                        <a:latin typeface="Arial" charset="0"/>
                      </a:endParaRPr>
                    </a:p>
                  </a:txBody>
                  <a:tcPr horzOverflow="overflow"/>
                </a:tc>
                <a:extLst>
                  <a:ext uri="{0D108BD9-81ED-4DB2-BD59-A6C34878D82A}">
                    <a16:rowId xmlns:a16="http://schemas.microsoft.com/office/drawing/2014/main" val="10002"/>
                  </a:ext>
                </a:extLst>
              </a:tr>
              <a:tr h="713207">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Sodium heparin</a:t>
                      </a:r>
                      <a:endParaRPr kumimoji="0" lang="en-US" sz="18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rgbClr val="660033"/>
                          </a:solidFill>
                          <a:effectLst/>
                          <a:latin typeface="Arial" charset="0"/>
                          <a:cs typeface="Times New Roman" pitchFamily="18" charset="0"/>
                        </a:rPr>
                        <a:t>Brown</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Cytogenetic studies, molecular studies </a:t>
                      </a:r>
                      <a:endParaRPr kumimoji="0" lang="en-US" sz="1800" b="0" i="0" u="none" strike="noStrike" cap="none" normalizeH="0" baseline="0" dirty="0">
                        <a:ln>
                          <a:noFill/>
                        </a:ln>
                        <a:solidFill>
                          <a:schemeClr val="tx1"/>
                        </a:solidFill>
                        <a:effectLst/>
                        <a:latin typeface="Arial" charset="0"/>
                      </a:endParaRPr>
                    </a:p>
                  </a:txBody>
                  <a:tcPr horzOverflow="overflow"/>
                </a:tc>
                <a:extLst>
                  <a:ext uri="{0D108BD9-81ED-4DB2-BD59-A6C34878D82A}">
                    <a16:rowId xmlns:a16="http://schemas.microsoft.com/office/drawing/2014/main" val="10003"/>
                  </a:ext>
                </a:extLst>
              </a:tr>
              <a:tr h="792480">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err="1">
                          <a:ln>
                            <a:noFill/>
                          </a:ln>
                          <a:solidFill>
                            <a:schemeClr val="tx1"/>
                          </a:solidFill>
                          <a:effectLst/>
                          <a:latin typeface="Arial" charset="0"/>
                          <a:cs typeface="Times New Roman" pitchFamily="18" charset="0"/>
                        </a:rPr>
                        <a:t>Tripotassium</a:t>
                      </a:r>
                      <a:r>
                        <a:rPr kumimoji="0" lang="en-US" sz="1800" b="0" i="0" u="none" strike="noStrike" cap="none" normalizeH="0" baseline="0" dirty="0">
                          <a:ln>
                            <a:noFill/>
                          </a:ln>
                          <a:solidFill>
                            <a:schemeClr val="tx1"/>
                          </a:solidFill>
                          <a:effectLst/>
                          <a:latin typeface="Arial" charset="0"/>
                          <a:cs typeface="Times New Roman" pitchFamily="18" charset="0"/>
                        </a:rPr>
                        <a:t> E D T A (7.5%–15% solution)</a:t>
                      </a:r>
                      <a:endParaRPr kumimoji="0" lang="en-US" sz="18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rgbClr val="800080"/>
                          </a:solidFill>
                          <a:effectLst/>
                          <a:latin typeface="Arial" charset="0"/>
                          <a:cs typeface="Times New Roman" pitchFamily="18" charset="0"/>
                        </a:rPr>
                        <a:t>Lavender</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Virology, molecular biology</a:t>
                      </a:r>
                      <a:endParaRPr kumimoji="0" lang="en-US" sz="1800" b="0" i="0" u="none" strike="noStrike" cap="none" normalizeH="0" baseline="0" dirty="0">
                        <a:ln>
                          <a:noFill/>
                        </a:ln>
                        <a:solidFill>
                          <a:schemeClr val="tx1"/>
                        </a:solidFill>
                        <a:effectLst/>
                        <a:latin typeface="Arial" charset="0"/>
                      </a:endParaRPr>
                    </a:p>
                  </a:txBody>
                  <a:tcPr horzOverflow="overflow"/>
                </a:tc>
                <a:extLst>
                  <a:ext uri="{0D108BD9-81ED-4DB2-BD59-A6C34878D82A}">
                    <a16:rowId xmlns:a16="http://schemas.microsoft.com/office/drawing/2014/main" val="10004"/>
                  </a:ext>
                </a:extLst>
              </a:tr>
              <a:tr h="1158365">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Acid citrate dextrose (A C D) solution</a:t>
                      </a:r>
                      <a:endParaRPr kumimoji="0" lang="en-US" sz="1800" b="0" i="0" u="none" strike="noStrike" cap="none" normalizeH="0" baseline="0" dirty="0">
                        <a:ln>
                          <a:noFill/>
                        </a:ln>
                        <a:solidFill>
                          <a:schemeClr val="tx1"/>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rgbClr val="FFCC00"/>
                          </a:solidFill>
                          <a:effectLst/>
                          <a:latin typeface="Arial" charset="0"/>
                          <a:cs typeface="Times New Roman" pitchFamily="18" charset="0"/>
                        </a:rPr>
                        <a:t>Yellow</a:t>
                      </a: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rgbClr val="7EB148"/>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cs typeface="Times New Roman" pitchFamily="18" charset="0"/>
                        </a:rPr>
                        <a:t>Molecular biology, human leukocyte antigen (H L A), microbiology</a:t>
                      </a:r>
                      <a:endParaRPr kumimoji="0" lang="en-US" sz="1800" b="0" i="0" u="none" strike="noStrike" cap="none" normalizeH="0" baseline="0" dirty="0">
                        <a:ln>
                          <a:noFill/>
                        </a:ln>
                        <a:solidFill>
                          <a:schemeClr val="tx1"/>
                        </a:solidFill>
                        <a:effectLst/>
                        <a:latin typeface="Arial" charset="0"/>
                      </a:endParaRPr>
                    </a:p>
                  </a:txBody>
                  <a:tcPr horzOverflow="overflow"/>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35656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4" name="Rectangle 8"/>
          <p:cNvSpPr>
            <a:spLocks noGrp="1" noChangeArrowheads="1"/>
          </p:cNvSpPr>
          <p:nvPr>
            <p:ph type="title"/>
          </p:nvPr>
        </p:nvSpPr>
        <p:spPr/>
        <p:txBody>
          <a:bodyPr/>
          <a:lstStyle/>
          <a:p>
            <a:r>
              <a:rPr lang="en-US"/>
              <a:t>Specimen Holding and Storage: D N A</a:t>
            </a:r>
            <a:endParaRPr lang="en-US" dirty="0"/>
          </a:p>
        </p:txBody>
      </p:sp>
      <p:sp>
        <p:nvSpPr>
          <p:cNvPr id="9219" name="Rectangle 9"/>
          <p:cNvSpPr>
            <a:spLocks noGrp="1" noChangeArrowheads="1"/>
          </p:cNvSpPr>
          <p:nvPr>
            <p:ph type="body" idx="1"/>
          </p:nvPr>
        </p:nvSpPr>
        <p:spPr>
          <a:xfrm>
            <a:off x="457200" y="1195349"/>
            <a:ext cx="8229600" cy="4976851"/>
          </a:xfrm>
        </p:spPr>
        <p:txBody>
          <a:bodyPr/>
          <a:lstStyle/>
          <a:p>
            <a:r>
              <a:rPr lang="en-US" altLang="en-US" dirty="0"/>
              <a:t>Specimens</a:t>
            </a:r>
          </a:p>
          <a:p>
            <a:pPr lvl="1"/>
            <a:r>
              <a:rPr lang="en-US" altLang="en-US" dirty="0"/>
              <a:t>Blood, bone marrow, fluids</a:t>
            </a:r>
          </a:p>
          <a:p>
            <a:pPr lvl="2"/>
            <a:r>
              <a:rPr lang="en-US" altLang="en-US" u="sng" dirty="0"/>
              <a:t>&lt;</a:t>
            </a:r>
            <a:r>
              <a:rPr lang="en-US" altLang="en-US" dirty="0"/>
              <a:t>1 day, 23 </a:t>
            </a:r>
            <a:r>
              <a:rPr lang="en-US" dirty="0"/>
              <a:t>degrees Centigrade</a:t>
            </a:r>
            <a:r>
              <a:rPr lang="en-US" altLang="en-US" dirty="0"/>
              <a:t>; 3 days, 4 </a:t>
            </a:r>
            <a:r>
              <a:rPr lang="en-US" dirty="0"/>
              <a:t>degrees Centigrade</a:t>
            </a:r>
            <a:endParaRPr lang="en-US" altLang="en-US" dirty="0"/>
          </a:p>
          <a:p>
            <a:pPr lvl="2"/>
            <a:r>
              <a:rPr lang="en-US" altLang="en-US" dirty="0"/>
              <a:t>White blood cells (W B C’s), </a:t>
            </a:r>
            <a:r>
              <a:rPr lang="en-US" altLang="en-US" u="sng" dirty="0"/>
              <a:t>&gt;</a:t>
            </a:r>
            <a:r>
              <a:rPr lang="en-US" altLang="en-US" dirty="0"/>
              <a:t>1 year, –20 </a:t>
            </a:r>
            <a:r>
              <a:rPr lang="en-US" dirty="0"/>
              <a:t>degrees Centigrade</a:t>
            </a:r>
            <a:r>
              <a:rPr lang="en-US" altLang="en-US" dirty="0"/>
              <a:t> or –70 </a:t>
            </a:r>
            <a:r>
              <a:rPr lang="en-US" dirty="0"/>
              <a:t>degrees Centigrade</a:t>
            </a:r>
            <a:endParaRPr lang="en-US" altLang="en-US" dirty="0"/>
          </a:p>
          <a:p>
            <a:pPr lvl="1"/>
            <a:r>
              <a:rPr lang="en-US" altLang="en-US" dirty="0"/>
              <a:t>Tissue</a:t>
            </a:r>
          </a:p>
          <a:p>
            <a:pPr lvl="2"/>
            <a:r>
              <a:rPr lang="en-US" altLang="en-US" dirty="0"/>
              <a:t>23 </a:t>
            </a:r>
            <a:r>
              <a:rPr lang="en-US" dirty="0"/>
              <a:t>degrees Centigrade</a:t>
            </a:r>
            <a:r>
              <a:rPr lang="en-US" altLang="en-US" dirty="0"/>
              <a:t> (not recommended) </a:t>
            </a:r>
          </a:p>
          <a:p>
            <a:pPr lvl="2"/>
            <a:r>
              <a:rPr lang="en-US" altLang="en-US" u="sng" dirty="0"/>
              <a:t>&lt;</a:t>
            </a:r>
            <a:r>
              <a:rPr lang="en-US" altLang="en-US" dirty="0"/>
              <a:t>1 day, 4 </a:t>
            </a:r>
            <a:r>
              <a:rPr lang="en-US" dirty="0"/>
              <a:t>degrees Centigrade</a:t>
            </a:r>
            <a:endParaRPr lang="en-US" altLang="en-US" dirty="0"/>
          </a:p>
          <a:p>
            <a:pPr lvl="2"/>
            <a:r>
              <a:rPr lang="en-US" altLang="en-US" u="sng" dirty="0"/>
              <a:t>&gt;</a:t>
            </a:r>
            <a:r>
              <a:rPr lang="en-US" altLang="en-US" dirty="0"/>
              <a:t>2 weeks, –20 </a:t>
            </a:r>
            <a:r>
              <a:rPr lang="en-US" dirty="0"/>
              <a:t>degrees Centigrade</a:t>
            </a:r>
            <a:endParaRPr lang="en-US" altLang="en-US" dirty="0"/>
          </a:p>
          <a:p>
            <a:pPr lvl="2"/>
            <a:r>
              <a:rPr lang="en-US" altLang="en-US" u="sng" dirty="0"/>
              <a:t>&gt;</a:t>
            </a:r>
            <a:r>
              <a:rPr lang="en-US" altLang="en-US" dirty="0"/>
              <a:t>2 years, –70 </a:t>
            </a:r>
            <a:r>
              <a:rPr lang="en-US" dirty="0"/>
              <a:t>degrees Centigrade</a:t>
            </a:r>
            <a:endParaRPr lang="en-US" altLang="en-US" dirty="0"/>
          </a:p>
        </p:txBody>
      </p:sp>
    </p:spTree>
    <p:extLst>
      <p:ext uri="{BB962C8B-B14F-4D97-AF65-F5344CB8AC3E}">
        <p14:creationId xmlns:p14="http://schemas.microsoft.com/office/powerpoint/2010/main" val="1684363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4" name="Rectangle 8"/>
          <p:cNvSpPr>
            <a:spLocks noGrp="1" noChangeArrowheads="1"/>
          </p:cNvSpPr>
          <p:nvPr>
            <p:ph type="title"/>
          </p:nvPr>
        </p:nvSpPr>
        <p:spPr>
          <a:xfrm>
            <a:off x="756356" y="-14760"/>
            <a:ext cx="8235244" cy="1089529"/>
          </a:xfrm>
        </p:spPr>
        <p:txBody>
          <a:bodyPr/>
          <a:lstStyle/>
          <a:p>
            <a:r>
              <a:rPr lang="en-US" dirty="0"/>
              <a:t>Specimen Holding and Storage: D N A (continued)</a:t>
            </a:r>
          </a:p>
        </p:txBody>
      </p:sp>
      <p:sp>
        <p:nvSpPr>
          <p:cNvPr id="9219" name="Rectangle 9"/>
          <p:cNvSpPr>
            <a:spLocks noGrp="1" noChangeArrowheads="1"/>
          </p:cNvSpPr>
          <p:nvPr>
            <p:ph type="body" idx="1"/>
          </p:nvPr>
        </p:nvSpPr>
        <p:spPr/>
        <p:txBody>
          <a:bodyPr/>
          <a:lstStyle/>
          <a:p>
            <a:r>
              <a:rPr lang="en-US" altLang="en-US" dirty="0"/>
              <a:t>Isolated D N A</a:t>
            </a:r>
          </a:p>
          <a:p>
            <a:pPr lvl="2"/>
            <a:r>
              <a:rPr lang="en-US" altLang="en-US" u="sng" dirty="0"/>
              <a:t>&lt;</a:t>
            </a:r>
            <a:r>
              <a:rPr lang="en-US" altLang="en-US" dirty="0"/>
              <a:t>26 weeks, 2–25 </a:t>
            </a:r>
            <a:r>
              <a:rPr lang="en-US" dirty="0"/>
              <a:t>degrees Centigrade</a:t>
            </a:r>
            <a:endParaRPr lang="en-US" altLang="en-US" dirty="0"/>
          </a:p>
          <a:p>
            <a:pPr lvl="2"/>
            <a:r>
              <a:rPr lang="en-US" altLang="en-US" dirty="0"/>
              <a:t>1–3 years, 4 </a:t>
            </a:r>
            <a:r>
              <a:rPr lang="en-US" dirty="0"/>
              <a:t>degrees Centigrade</a:t>
            </a:r>
            <a:endParaRPr lang="en-US" altLang="en-US" dirty="0"/>
          </a:p>
          <a:p>
            <a:pPr lvl="2"/>
            <a:r>
              <a:rPr lang="en-US" altLang="en-US" u="sng" dirty="0"/>
              <a:t>&lt;</a:t>
            </a:r>
            <a:r>
              <a:rPr lang="en-US" altLang="en-US" dirty="0"/>
              <a:t>7 years, –20 </a:t>
            </a:r>
            <a:r>
              <a:rPr lang="en-US" dirty="0"/>
              <a:t>degrees Centigrade</a:t>
            </a:r>
            <a:r>
              <a:rPr lang="en-US" altLang="en-US" dirty="0"/>
              <a:t>, –70 </a:t>
            </a:r>
            <a:r>
              <a:rPr lang="en-US" dirty="0"/>
              <a:t>degrees Centigrade</a:t>
            </a:r>
            <a:r>
              <a:rPr lang="en-US" altLang="en-US" dirty="0"/>
              <a:t> (not frost-free)</a:t>
            </a:r>
          </a:p>
        </p:txBody>
      </p:sp>
    </p:spTree>
    <p:extLst>
      <p:ext uri="{BB962C8B-B14F-4D97-AF65-F5344CB8AC3E}">
        <p14:creationId xmlns:p14="http://schemas.microsoft.com/office/powerpoint/2010/main" val="2380105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22" name="Rectangle 10"/>
          <p:cNvSpPr>
            <a:spLocks noGrp="1" noChangeArrowheads="1"/>
          </p:cNvSpPr>
          <p:nvPr>
            <p:ph type="title"/>
          </p:nvPr>
        </p:nvSpPr>
        <p:spPr/>
        <p:txBody>
          <a:bodyPr/>
          <a:lstStyle/>
          <a:p>
            <a:r>
              <a:rPr lang="en-US" dirty="0"/>
              <a:t>Specimen Holding and Storage: R N A</a:t>
            </a:r>
          </a:p>
        </p:txBody>
      </p:sp>
      <p:sp>
        <p:nvSpPr>
          <p:cNvPr id="10244" name="Rectangle 11"/>
          <p:cNvSpPr>
            <a:spLocks noGrp="1" noChangeArrowheads="1"/>
          </p:cNvSpPr>
          <p:nvPr>
            <p:ph type="body" idx="1"/>
          </p:nvPr>
        </p:nvSpPr>
        <p:spPr>
          <a:xfrm>
            <a:off x="457200" y="1195349"/>
            <a:ext cx="8534400" cy="5205451"/>
          </a:xfrm>
        </p:spPr>
        <p:txBody>
          <a:bodyPr/>
          <a:lstStyle/>
          <a:p>
            <a:pPr>
              <a:spcBef>
                <a:spcPts val="300"/>
              </a:spcBef>
            </a:pPr>
            <a:r>
              <a:rPr lang="en-US" altLang="en-US" dirty="0"/>
              <a:t>Specimens </a:t>
            </a:r>
          </a:p>
          <a:p>
            <a:pPr lvl="1">
              <a:spcBef>
                <a:spcPts val="300"/>
              </a:spcBef>
            </a:pPr>
            <a:r>
              <a:rPr lang="en-US" altLang="en-US" dirty="0"/>
              <a:t>Blood, bone marrow, fluids</a:t>
            </a:r>
          </a:p>
          <a:p>
            <a:pPr lvl="2">
              <a:spcBef>
                <a:spcPts val="300"/>
              </a:spcBef>
            </a:pPr>
            <a:r>
              <a:rPr lang="en-US" altLang="en-US" dirty="0"/>
              <a:t>&lt;2 hours, 23 </a:t>
            </a:r>
            <a:r>
              <a:rPr lang="en-US" dirty="0"/>
              <a:t>degrees Centigrade</a:t>
            </a:r>
            <a:r>
              <a:rPr lang="en-US" altLang="en-US" dirty="0"/>
              <a:t> or 4 </a:t>
            </a:r>
            <a:r>
              <a:rPr lang="en-US" dirty="0"/>
              <a:t>degrees Centigrade</a:t>
            </a:r>
            <a:endParaRPr lang="en-US" altLang="en-US" dirty="0"/>
          </a:p>
          <a:p>
            <a:pPr lvl="2">
              <a:spcBef>
                <a:spcPts val="300"/>
              </a:spcBef>
            </a:pPr>
            <a:r>
              <a:rPr lang="en-US" altLang="en-US" dirty="0"/>
              <a:t>5 days, 23 </a:t>
            </a:r>
            <a:r>
              <a:rPr lang="en-US" dirty="0"/>
              <a:t>degrees Centigrade</a:t>
            </a:r>
            <a:r>
              <a:rPr lang="en-US" altLang="en-US" dirty="0"/>
              <a:t>; 7 days, 4 </a:t>
            </a:r>
            <a:r>
              <a:rPr lang="en-US" dirty="0"/>
              <a:t>degrees Centigrade</a:t>
            </a:r>
            <a:r>
              <a:rPr lang="en-US" altLang="en-US" dirty="0"/>
              <a:t> in denaturant </a:t>
            </a:r>
          </a:p>
          <a:p>
            <a:pPr lvl="2">
              <a:spcBef>
                <a:spcPts val="300"/>
              </a:spcBef>
            </a:pPr>
            <a:r>
              <a:rPr lang="en-US" altLang="en-US" dirty="0"/>
              <a:t>1–2 weeks, –70 </a:t>
            </a:r>
            <a:r>
              <a:rPr lang="en-US" dirty="0"/>
              <a:t>degrees Centigrade</a:t>
            </a:r>
            <a:r>
              <a:rPr lang="en-US" altLang="en-US" dirty="0"/>
              <a:t> in denaturant </a:t>
            </a:r>
          </a:p>
          <a:p>
            <a:pPr lvl="2">
              <a:spcBef>
                <a:spcPts val="300"/>
              </a:spcBef>
            </a:pPr>
            <a:r>
              <a:rPr lang="en-US" altLang="en-US" dirty="0"/>
              <a:t>W B C’s, 2–4 weeks, –20 </a:t>
            </a:r>
            <a:r>
              <a:rPr lang="en-US" dirty="0"/>
              <a:t>degrees Centigrade</a:t>
            </a:r>
            <a:r>
              <a:rPr lang="en-US" altLang="en-US" dirty="0"/>
              <a:t>; &gt;6 months, –70 </a:t>
            </a:r>
            <a:r>
              <a:rPr lang="en-US" dirty="0"/>
              <a:t>degrees Centigrade</a:t>
            </a:r>
            <a:endParaRPr lang="en-US" altLang="en-US" dirty="0"/>
          </a:p>
          <a:p>
            <a:pPr lvl="1">
              <a:spcBef>
                <a:spcPts val="300"/>
              </a:spcBef>
            </a:pPr>
            <a:r>
              <a:rPr lang="en-US" altLang="en-US" dirty="0"/>
              <a:t>Tissue</a:t>
            </a:r>
          </a:p>
          <a:p>
            <a:pPr lvl="2">
              <a:spcBef>
                <a:spcPts val="300"/>
              </a:spcBef>
            </a:pPr>
            <a:r>
              <a:rPr lang="en-US" altLang="en-US" dirty="0"/>
              <a:t>&lt;2 hours, 4 </a:t>
            </a:r>
            <a:r>
              <a:rPr lang="en-US" dirty="0"/>
              <a:t>degrees Centigrade</a:t>
            </a:r>
            <a:endParaRPr lang="en-US" altLang="en-US" dirty="0"/>
          </a:p>
          <a:p>
            <a:pPr lvl="2">
              <a:spcBef>
                <a:spcPts val="300"/>
              </a:spcBef>
            </a:pPr>
            <a:r>
              <a:rPr lang="en-US" altLang="en-US" dirty="0"/>
              <a:t>Snap frozen, –70 </a:t>
            </a:r>
            <a:r>
              <a:rPr lang="en-US" dirty="0"/>
              <a:t>degrees Centigrade</a:t>
            </a:r>
            <a:r>
              <a:rPr lang="en-US" altLang="en-US" dirty="0"/>
              <a:t>, </a:t>
            </a:r>
            <a:r>
              <a:rPr lang="en-US" dirty="0"/>
              <a:t>≥ </a:t>
            </a:r>
            <a:r>
              <a:rPr lang="en-US" altLang="en-US" dirty="0"/>
              <a:t>2 years </a:t>
            </a:r>
          </a:p>
          <a:p>
            <a:pPr lvl="2">
              <a:spcBef>
                <a:spcPts val="300"/>
              </a:spcBef>
            </a:pPr>
            <a:r>
              <a:rPr lang="en-US" altLang="en-US" dirty="0"/>
              <a:t>Nitrogen vapor –140–150 </a:t>
            </a:r>
            <a:r>
              <a:rPr lang="en-US" dirty="0"/>
              <a:t>degrees Centigrade</a:t>
            </a:r>
            <a:r>
              <a:rPr lang="en-US" altLang="en-US" dirty="0"/>
              <a:t>, </a:t>
            </a:r>
            <a:r>
              <a:rPr lang="en-US" dirty="0"/>
              <a:t>≥ </a:t>
            </a:r>
            <a:r>
              <a:rPr lang="en-US" altLang="en-US" dirty="0"/>
              <a:t>2 years</a:t>
            </a:r>
          </a:p>
        </p:txBody>
      </p:sp>
    </p:spTree>
    <p:extLst>
      <p:ext uri="{BB962C8B-B14F-4D97-AF65-F5344CB8AC3E}">
        <p14:creationId xmlns:p14="http://schemas.microsoft.com/office/powerpoint/2010/main" val="3729882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22" name="Rectangle 10"/>
          <p:cNvSpPr>
            <a:spLocks noGrp="1" noChangeArrowheads="1"/>
          </p:cNvSpPr>
          <p:nvPr>
            <p:ph type="title"/>
          </p:nvPr>
        </p:nvSpPr>
        <p:spPr>
          <a:xfrm>
            <a:off x="756356" y="-14760"/>
            <a:ext cx="8235244" cy="1089529"/>
          </a:xfrm>
        </p:spPr>
        <p:txBody>
          <a:bodyPr/>
          <a:lstStyle/>
          <a:p>
            <a:r>
              <a:rPr lang="en-US" dirty="0"/>
              <a:t>Specimen Holding and Storage: R N A (continued)</a:t>
            </a:r>
          </a:p>
        </p:txBody>
      </p:sp>
      <p:sp>
        <p:nvSpPr>
          <p:cNvPr id="10244" name="Rectangle 11"/>
          <p:cNvSpPr>
            <a:spLocks noGrp="1" noChangeArrowheads="1"/>
          </p:cNvSpPr>
          <p:nvPr>
            <p:ph type="body" idx="1"/>
          </p:nvPr>
        </p:nvSpPr>
        <p:spPr>
          <a:xfrm>
            <a:off x="457200" y="1195349"/>
            <a:ext cx="8534400" cy="4068763"/>
          </a:xfrm>
        </p:spPr>
        <p:txBody>
          <a:bodyPr/>
          <a:lstStyle/>
          <a:p>
            <a:r>
              <a:rPr lang="en-US" altLang="en-US" dirty="0"/>
              <a:t>Isolated R N A </a:t>
            </a:r>
          </a:p>
          <a:p>
            <a:pPr lvl="2"/>
            <a:r>
              <a:rPr lang="en-US" altLang="en-US" dirty="0"/>
              <a:t>2–25 </a:t>
            </a:r>
            <a:r>
              <a:rPr lang="en-US" dirty="0"/>
              <a:t>degrees Centigrade</a:t>
            </a:r>
            <a:r>
              <a:rPr lang="en-US" altLang="en-US" dirty="0"/>
              <a:t> (not recommended) </a:t>
            </a:r>
          </a:p>
          <a:p>
            <a:pPr lvl="2"/>
            <a:r>
              <a:rPr lang="en-US" altLang="en-US" dirty="0"/>
              <a:t>&lt;30 days, –20 </a:t>
            </a:r>
            <a:r>
              <a:rPr lang="en-US" dirty="0"/>
              <a:t>degrees Centigrade</a:t>
            </a:r>
            <a:r>
              <a:rPr lang="en-US" altLang="en-US" dirty="0"/>
              <a:t> in RNase-free (R N F) water</a:t>
            </a:r>
          </a:p>
          <a:p>
            <a:pPr lvl="2"/>
            <a:r>
              <a:rPr lang="en-US" altLang="en-US" dirty="0"/>
              <a:t>&lt;30 days, –70 </a:t>
            </a:r>
            <a:r>
              <a:rPr lang="en-US" dirty="0"/>
              <a:t>degrees Centigrade</a:t>
            </a:r>
            <a:r>
              <a:rPr lang="en-US" altLang="en-US" dirty="0"/>
              <a:t> in R N F water </a:t>
            </a:r>
          </a:p>
          <a:p>
            <a:pPr lvl="2"/>
            <a:r>
              <a:rPr lang="en-US" altLang="en-US" dirty="0"/>
              <a:t>&gt;6 months, –70 </a:t>
            </a:r>
            <a:r>
              <a:rPr lang="en-US" dirty="0"/>
              <a:t>degrees Centigrade</a:t>
            </a:r>
            <a:r>
              <a:rPr lang="en-US" altLang="en-US" dirty="0"/>
              <a:t> in ethanol</a:t>
            </a:r>
          </a:p>
        </p:txBody>
      </p:sp>
    </p:spTree>
    <p:extLst>
      <p:ext uri="{BB962C8B-B14F-4D97-AF65-F5344CB8AC3E}">
        <p14:creationId xmlns:p14="http://schemas.microsoft.com/office/powerpoint/2010/main" val="470018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8" name="Rectangle 10"/>
          <p:cNvSpPr>
            <a:spLocks noGrp="1" noChangeArrowheads="1"/>
          </p:cNvSpPr>
          <p:nvPr>
            <p:ph type="title"/>
          </p:nvPr>
        </p:nvSpPr>
        <p:spPr/>
        <p:txBody>
          <a:bodyPr/>
          <a:lstStyle/>
          <a:p>
            <a:r>
              <a:rPr lang="en-US"/>
              <a:t>Laboratory Preparation for R N A Analysis</a:t>
            </a:r>
            <a:endParaRPr lang="en-US" dirty="0"/>
          </a:p>
        </p:txBody>
      </p:sp>
      <p:sp>
        <p:nvSpPr>
          <p:cNvPr id="11268" name="Rectangle 11"/>
          <p:cNvSpPr>
            <a:spLocks noGrp="1" noChangeArrowheads="1"/>
          </p:cNvSpPr>
          <p:nvPr>
            <p:ph type="body" idx="1"/>
          </p:nvPr>
        </p:nvSpPr>
        <p:spPr/>
        <p:txBody>
          <a:bodyPr/>
          <a:lstStyle/>
          <a:p>
            <a:r>
              <a:rPr lang="en-US" altLang="en-US" dirty="0"/>
              <a:t>Bench, equipment </a:t>
            </a:r>
          </a:p>
          <a:p>
            <a:pPr lvl="1"/>
            <a:r>
              <a:rPr lang="en-US" altLang="en-US" dirty="0"/>
              <a:t>Separate laboratory area designated </a:t>
            </a:r>
            <a:r>
              <a:rPr lang="en-US" altLang="en-US" dirty="0" err="1">
                <a:solidFill>
                  <a:srgbClr val="FF0000"/>
                </a:solidFill>
              </a:rPr>
              <a:t>RNase</a:t>
            </a:r>
            <a:r>
              <a:rPr lang="en-US" altLang="en-US" dirty="0">
                <a:solidFill>
                  <a:srgbClr val="FF0000"/>
                </a:solidFill>
              </a:rPr>
              <a:t>-free </a:t>
            </a:r>
            <a:r>
              <a:rPr lang="en-US" altLang="en-US" dirty="0"/>
              <a:t>(R N F)</a:t>
            </a:r>
          </a:p>
          <a:p>
            <a:r>
              <a:rPr lang="en-US" altLang="en-US" dirty="0"/>
              <a:t>Disposables, reagents</a:t>
            </a:r>
          </a:p>
          <a:p>
            <a:pPr lvl="1"/>
            <a:r>
              <a:rPr lang="en-US" altLang="en-US" dirty="0"/>
              <a:t>Certified R N F</a:t>
            </a:r>
          </a:p>
          <a:p>
            <a:r>
              <a:rPr lang="en-US" altLang="en-US" dirty="0"/>
              <a:t>Reactions </a:t>
            </a:r>
          </a:p>
          <a:p>
            <a:pPr lvl="1"/>
            <a:r>
              <a:rPr lang="en-US" altLang="en-US" dirty="0"/>
              <a:t>Add </a:t>
            </a:r>
            <a:r>
              <a:rPr lang="en-US" altLang="en-US" dirty="0" err="1"/>
              <a:t>RNase</a:t>
            </a:r>
            <a:r>
              <a:rPr lang="en-US" altLang="en-US" dirty="0"/>
              <a:t> inhibitors</a:t>
            </a:r>
          </a:p>
        </p:txBody>
      </p:sp>
    </p:spTree>
    <p:extLst>
      <p:ext uri="{BB962C8B-B14F-4D97-AF65-F5344CB8AC3E}">
        <p14:creationId xmlns:p14="http://schemas.microsoft.com/office/powerpoint/2010/main" val="2553925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6" name="Rectangle 6"/>
          <p:cNvSpPr>
            <a:spLocks noGrp="1" noChangeArrowheads="1"/>
          </p:cNvSpPr>
          <p:nvPr>
            <p:ph type="title"/>
          </p:nvPr>
        </p:nvSpPr>
        <p:spPr/>
        <p:txBody>
          <a:bodyPr/>
          <a:lstStyle/>
          <a:p>
            <a:r>
              <a:rPr lang="en-US"/>
              <a:t>Test Performance</a:t>
            </a:r>
            <a:endParaRPr lang="en-US" dirty="0"/>
          </a:p>
        </p:txBody>
      </p:sp>
      <p:sp>
        <p:nvSpPr>
          <p:cNvPr id="12291" name="Rectangle 7"/>
          <p:cNvSpPr>
            <a:spLocks noGrp="1" noChangeArrowheads="1"/>
          </p:cNvSpPr>
          <p:nvPr>
            <p:ph type="body" idx="1"/>
          </p:nvPr>
        </p:nvSpPr>
        <p:spPr/>
        <p:txBody>
          <a:bodyPr/>
          <a:lstStyle/>
          <a:p>
            <a:pPr marL="346075" indent="0">
              <a:buNone/>
            </a:pPr>
            <a:r>
              <a:rPr lang="en-US" altLang="en-US" dirty="0"/>
              <a:t>Federal regulations from the Food and Drug Administration (F D A) require validation of the performance of clinical test methods and reagents in accurately detecting or measuring </a:t>
            </a:r>
            <a:r>
              <a:rPr lang="en-US" altLang="en-US" dirty="0" err="1"/>
              <a:t>analytes</a:t>
            </a:r>
            <a:r>
              <a:rPr lang="en-US" altLang="en-US" dirty="0"/>
              <a:t> prior to use in human testing</a:t>
            </a:r>
          </a:p>
        </p:txBody>
      </p:sp>
    </p:spTree>
    <p:extLst>
      <p:ext uri="{BB962C8B-B14F-4D97-AF65-F5344CB8AC3E}">
        <p14:creationId xmlns:p14="http://schemas.microsoft.com/office/powerpoint/2010/main" val="3166003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14760"/>
            <a:ext cx="8235244" cy="1089529"/>
          </a:xfrm>
        </p:spPr>
        <p:txBody>
          <a:bodyPr/>
          <a:lstStyle/>
          <a:p>
            <a:r>
              <a:rPr lang="en-US" dirty="0"/>
              <a:t>Analytical Criteria for Assessment of Test Performance Versus “Gold Standard”</a:t>
            </a:r>
          </a:p>
        </p:txBody>
      </p:sp>
      <p:sp>
        <p:nvSpPr>
          <p:cNvPr id="3" name="Content Placeholder 2"/>
          <p:cNvSpPr>
            <a:spLocks noGrp="1"/>
          </p:cNvSpPr>
          <p:nvPr>
            <p:ph idx="1"/>
          </p:nvPr>
        </p:nvSpPr>
        <p:spPr>
          <a:xfrm>
            <a:off x="457200" y="1195349"/>
            <a:ext cx="8229600" cy="404851"/>
          </a:xfrm>
        </p:spPr>
        <p:txBody>
          <a:bodyPr/>
          <a:lstStyle/>
          <a:p>
            <a:r>
              <a:rPr lang="en-US" altLang="en-US" dirty="0"/>
              <a:t>The analytical </a:t>
            </a:r>
            <a:r>
              <a:rPr lang="en-US" altLang="en-US" dirty="0">
                <a:solidFill>
                  <a:srgbClr val="FF0000"/>
                </a:solidFill>
              </a:rPr>
              <a:t>sensitivity</a:t>
            </a:r>
            <a:r>
              <a:rPr lang="en-US" altLang="en-US" dirty="0"/>
              <a:t> of an assay equals:</a:t>
            </a:r>
            <a:endParaRPr lang="en-US" dirty="0"/>
          </a:p>
        </p:txBody>
      </p:sp>
      <p:pic>
        <p:nvPicPr>
          <p:cNvPr id="8" name="Content Placeholder 7" descr="T P over (T P plus F N) multiplied by 100"/>
          <p:cNvPicPr>
            <a:picLocks noGrp="1" noChangeAspect="1"/>
          </p:cNvPicPr>
          <p:nvPr>
            <p:ph idx="10"/>
          </p:nvPr>
        </p:nvPicPr>
        <p:blipFill>
          <a:blip r:embed="rId2" cstate="print">
            <a:extLst>
              <a:ext uri="{28A0092B-C50C-407E-A947-70E740481C1C}">
                <a14:useLocalDpi xmlns:a14="http://schemas.microsoft.com/office/drawing/2010/main" val="0"/>
              </a:ext>
            </a:extLst>
          </a:blip>
          <a:stretch>
            <a:fillRect/>
          </a:stretch>
        </p:blipFill>
        <p:spPr>
          <a:xfrm>
            <a:off x="3204972" y="1905000"/>
            <a:ext cx="2734056" cy="816864"/>
          </a:xfrm>
        </p:spPr>
      </p:pic>
      <p:sp>
        <p:nvSpPr>
          <p:cNvPr id="5" name="Content Placeholder 4"/>
          <p:cNvSpPr>
            <a:spLocks noGrp="1"/>
          </p:cNvSpPr>
          <p:nvPr>
            <p:ph idx="11"/>
          </p:nvPr>
        </p:nvSpPr>
        <p:spPr>
          <a:xfrm>
            <a:off x="457200" y="2835234"/>
            <a:ext cx="8229600" cy="541368"/>
          </a:xfrm>
        </p:spPr>
        <p:txBody>
          <a:bodyPr/>
          <a:lstStyle/>
          <a:p>
            <a:r>
              <a:rPr lang="en-US" altLang="en-US" dirty="0"/>
              <a:t>The analytical</a:t>
            </a:r>
            <a:r>
              <a:rPr lang="en-US" altLang="en-US" dirty="0">
                <a:solidFill>
                  <a:srgbClr val="FF0000"/>
                </a:solidFill>
              </a:rPr>
              <a:t> specificity </a:t>
            </a:r>
            <a:r>
              <a:rPr lang="en-US" altLang="en-US" dirty="0"/>
              <a:t>of an assay equals:</a:t>
            </a:r>
            <a:endParaRPr lang="en-US" dirty="0"/>
          </a:p>
        </p:txBody>
      </p:sp>
      <p:pic>
        <p:nvPicPr>
          <p:cNvPr id="9" name="Content Placeholder 8" descr="T N over (T N plus F P) multiplied by 100"/>
          <p:cNvPicPr>
            <a:picLocks noGrp="1" noChangeAspect="1"/>
          </p:cNvPicPr>
          <p:nvPr>
            <p:ph idx="12"/>
          </p:nvPr>
        </p:nvPicPr>
        <p:blipFill>
          <a:blip r:embed="rId3" cstate="print">
            <a:extLst>
              <a:ext uri="{28A0092B-C50C-407E-A947-70E740481C1C}">
                <a14:useLocalDpi xmlns:a14="http://schemas.microsoft.com/office/drawing/2010/main" val="0"/>
              </a:ext>
            </a:extLst>
          </a:blip>
          <a:stretch>
            <a:fillRect/>
          </a:stretch>
        </p:blipFill>
        <p:spPr>
          <a:xfrm>
            <a:off x="3250692" y="3489972"/>
            <a:ext cx="2642616" cy="816864"/>
          </a:xfrm>
        </p:spPr>
      </p:pic>
      <p:sp>
        <p:nvSpPr>
          <p:cNvPr id="7" name="Content Placeholder 6"/>
          <p:cNvSpPr>
            <a:spLocks noGrp="1"/>
          </p:cNvSpPr>
          <p:nvPr>
            <p:ph idx="13"/>
          </p:nvPr>
        </p:nvSpPr>
        <p:spPr>
          <a:xfrm>
            <a:off x="3962400" y="5257800"/>
            <a:ext cx="5029200" cy="838200"/>
          </a:xfrm>
        </p:spPr>
        <p:txBody>
          <a:bodyPr/>
          <a:lstStyle/>
          <a:p>
            <a:pPr marL="3175" indent="0">
              <a:buNone/>
            </a:pPr>
            <a:r>
              <a:rPr lang="en-US" altLang="en-US" sz="2400" dirty="0"/>
              <a:t>T P = true positive, T N = true negative, </a:t>
            </a:r>
          </a:p>
          <a:p>
            <a:pPr marL="3175" indent="0">
              <a:buNone/>
            </a:pPr>
            <a:r>
              <a:rPr lang="en-US" altLang="en-US" sz="2400" dirty="0"/>
              <a:t>F N = false negative, F P = false positive</a:t>
            </a:r>
            <a:endParaRPr lang="en-US" sz="2400" dirty="0"/>
          </a:p>
        </p:txBody>
      </p:sp>
    </p:spTree>
    <p:extLst>
      <p:ext uri="{BB962C8B-B14F-4D97-AF65-F5344CB8AC3E}">
        <p14:creationId xmlns:p14="http://schemas.microsoft.com/office/powerpoint/2010/main" val="637982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14760"/>
            <a:ext cx="8235244" cy="1089529"/>
          </a:xfrm>
        </p:spPr>
        <p:txBody>
          <a:bodyPr/>
          <a:lstStyle/>
          <a:p>
            <a:r>
              <a:rPr lang="en-US" dirty="0"/>
              <a:t>Criteria for Assessment of Test Performance</a:t>
            </a:r>
          </a:p>
        </p:txBody>
      </p:sp>
      <p:sp>
        <p:nvSpPr>
          <p:cNvPr id="3" name="Content Placeholder 2"/>
          <p:cNvSpPr>
            <a:spLocks noGrp="1"/>
          </p:cNvSpPr>
          <p:nvPr>
            <p:ph idx="1"/>
          </p:nvPr>
        </p:nvSpPr>
        <p:spPr>
          <a:xfrm>
            <a:off x="457200" y="1195349"/>
            <a:ext cx="8229600" cy="633451"/>
          </a:xfrm>
        </p:spPr>
        <p:txBody>
          <a:bodyPr/>
          <a:lstStyle/>
          <a:p>
            <a:pPr marL="346075" indent="0">
              <a:buNone/>
            </a:pPr>
            <a:r>
              <a:rPr lang="en-US" altLang="en-US" dirty="0"/>
              <a:t>The analytical </a:t>
            </a:r>
            <a:r>
              <a:rPr lang="en-US" altLang="en-US" dirty="0">
                <a:solidFill>
                  <a:srgbClr val="FF0000"/>
                </a:solidFill>
              </a:rPr>
              <a:t>accuracy</a:t>
            </a:r>
            <a:r>
              <a:rPr lang="en-US" altLang="en-US" dirty="0"/>
              <a:t> of an assay equals:</a:t>
            </a:r>
            <a:endParaRPr lang="en-US" dirty="0"/>
          </a:p>
        </p:txBody>
      </p:sp>
      <p:pic>
        <p:nvPicPr>
          <p:cNvPr id="6" name="Content Placeholder 5" descr="(T N plus T P) over (T N plus T P plus F N plus F P) multiplied by 100"/>
          <p:cNvPicPr>
            <a:picLocks noGrp="1" noChangeAspect="1"/>
          </p:cNvPicPr>
          <p:nvPr>
            <p:ph idx="10"/>
          </p:nvPr>
        </p:nvPicPr>
        <p:blipFill>
          <a:blip r:embed="rId2" cstate="print">
            <a:extLst>
              <a:ext uri="{28A0092B-C50C-407E-A947-70E740481C1C}">
                <a14:useLocalDpi xmlns:a14="http://schemas.microsoft.com/office/drawing/2010/main" val="0"/>
              </a:ext>
            </a:extLst>
          </a:blip>
          <a:stretch>
            <a:fillRect/>
          </a:stretch>
        </p:blipFill>
        <p:spPr>
          <a:xfrm>
            <a:off x="2514600" y="2133600"/>
            <a:ext cx="4462272" cy="841248"/>
          </a:xfrm>
        </p:spPr>
      </p:pic>
    </p:spTree>
    <p:extLst>
      <p:ext uri="{BB962C8B-B14F-4D97-AF65-F5344CB8AC3E}">
        <p14:creationId xmlns:p14="http://schemas.microsoft.com/office/powerpoint/2010/main" val="2975509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40640"/>
            <a:ext cx="8235244" cy="978729"/>
          </a:xfrm>
        </p:spPr>
        <p:txBody>
          <a:bodyPr/>
          <a:lstStyle/>
          <a:p>
            <a:r>
              <a:rPr lang="en-US" sz="3200" dirty="0"/>
              <a:t>Criteria for Assessment of Test Performance Versus Non–Reference Standard or Clinical State</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840746908"/>
              </p:ext>
            </p:extLst>
          </p:nvPr>
        </p:nvGraphicFramePr>
        <p:xfrm>
          <a:off x="1943100" y="1417242"/>
          <a:ext cx="5562600" cy="111252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tblGrid>
              <a:tr h="370840">
                <a:tc>
                  <a:txBody>
                    <a:bodyPr/>
                    <a:lstStyle/>
                    <a:p>
                      <a:pPr algn="ctr"/>
                      <a:r>
                        <a:rPr lang="en-US" b="0" dirty="0"/>
                        <a:t>Patient </a:t>
                      </a:r>
                      <a:r>
                        <a:rPr lang="en-US" b="0" baseline="0" dirty="0"/>
                        <a:t>disease state</a:t>
                      </a:r>
                      <a:endParaRPr lang="en-US" b="0" dirty="0"/>
                    </a:p>
                  </a:txBody>
                  <a:tcPr marL="130406" marR="130406"/>
                </a:tc>
                <a:tc>
                  <a:txBody>
                    <a:bodyPr/>
                    <a:lstStyle/>
                    <a:p>
                      <a:pPr algn="ctr"/>
                      <a:r>
                        <a:rPr lang="en-US" b="0" dirty="0"/>
                        <a:t>Positive</a:t>
                      </a:r>
                    </a:p>
                  </a:txBody>
                  <a:tcPr marL="130406" marR="130406"/>
                </a:tc>
                <a:tc>
                  <a:txBody>
                    <a:bodyPr/>
                    <a:lstStyle/>
                    <a:p>
                      <a:pPr algn="ctr"/>
                      <a:r>
                        <a:rPr lang="en-US" b="0" dirty="0"/>
                        <a:t>Negative</a:t>
                      </a:r>
                    </a:p>
                  </a:txBody>
                  <a:tcPr marL="130406" marR="130406"/>
                </a:tc>
                <a:extLst>
                  <a:ext uri="{0D108BD9-81ED-4DB2-BD59-A6C34878D82A}">
                    <a16:rowId xmlns:a16="http://schemas.microsoft.com/office/drawing/2014/main" val="10000"/>
                  </a:ext>
                </a:extLst>
              </a:tr>
              <a:tr h="370840">
                <a:tc>
                  <a:txBody>
                    <a:bodyPr/>
                    <a:lstStyle/>
                    <a:p>
                      <a:r>
                        <a:rPr lang="en-US" b="0" dirty="0">
                          <a:solidFill>
                            <a:srgbClr val="737373"/>
                          </a:solidFill>
                        </a:rPr>
                        <a:t>New test result positive</a:t>
                      </a:r>
                    </a:p>
                  </a:txBody>
                  <a:tcPr marL="130406" marR="130406"/>
                </a:tc>
                <a:tc>
                  <a:txBody>
                    <a:bodyPr/>
                    <a:lstStyle/>
                    <a:p>
                      <a:pPr algn="ctr"/>
                      <a:r>
                        <a:rPr lang="en-US" b="0" dirty="0">
                          <a:solidFill>
                            <a:srgbClr val="737373"/>
                          </a:solidFill>
                        </a:rPr>
                        <a:t>A</a:t>
                      </a:r>
                    </a:p>
                  </a:txBody>
                  <a:tcPr marL="130406" marR="130406"/>
                </a:tc>
                <a:tc>
                  <a:txBody>
                    <a:bodyPr/>
                    <a:lstStyle/>
                    <a:p>
                      <a:pPr algn="ctr"/>
                      <a:r>
                        <a:rPr lang="en-US" b="0" dirty="0">
                          <a:solidFill>
                            <a:srgbClr val="737373"/>
                          </a:solidFill>
                        </a:rPr>
                        <a:t>B</a:t>
                      </a:r>
                    </a:p>
                  </a:txBody>
                  <a:tcPr marL="130406" marR="130406"/>
                </a:tc>
                <a:extLst>
                  <a:ext uri="{0D108BD9-81ED-4DB2-BD59-A6C34878D82A}">
                    <a16:rowId xmlns:a16="http://schemas.microsoft.com/office/drawing/2014/main" val="10001"/>
                  </a:ext>
                </a:extLst>
              </a:tr>
              <a:tr h="370840">
                <a:tc>
                  <a:txBody>
                    <a:bodyPr/>
                    <a:lstStyle/>
                    <a:p>
                      <a:r>
                        <a:rPr lang="en-US" b="0" dirty="0">
                          <a:solidFill>
                            <a:srgbClr val="737373"/>
                          </a:solidFill>
                        </a:rPr>
                        <a:t>New test result negative</a:t>
                      </a:r>
                    </a:p>
                  </a:txBody>
                  <a:tcPr marL="130406" marR="130406"/>
                </a:tc>
                <a:tc>
                  <a:txBody>
                    <a:bodyPr/>
                    <a:lstStyle/>
                    <a:p>
                      <a:pPr algn="ctr"/>
                      <a:r>
                        <a:rPr lang="en-US" b="0" dirty="0">
                          <a:solidFill>
                            <a:srgbClr val="737373"/>
                          </a:solidFill>
                        </a:rPr>
                        <a:t>C</a:t>
                      </a:r>
                    </a:p>
                  </a:txBody>
                  <a:tcPr marL="130406" marR="130406"/>
                </a:tc>
                <a:tc>
                  <a:txBody>
                    <a:bodyPr/>
                    <a:lstStyle/>
                    <a:p>
                      <a:pPr algn="ctr"/>
                      <a:r>
                        <a:rPr lang="en-US" b="0" dirty="0">
                          <a:solidFill>
                            <a:srgbClr val="737373"/>
                          </a:solidFill>
                        </a:rPr>
                        <a:t>D</a:t>
                      </a:r>
                    </a:p>
                  </a:txBody>
                  <a:tcPr marL="130406" marR="130406"/>
                </a:tc>
                <a:extLst>
                  <a:ext uri="{0D108BD9-81ED-4DB2-BD59-A6C34878D82A}">
                    <a16:rowId xmlns:a16="http://schemas.microsoft.com/office/drawing/2014/main" val="10002"/>
                  </a:ext>
                </a:extLst>
              </a:tr>
            </a:tbl>
          </a:graphicData>
        </a:graphic>
      </p:graphicFrame>
      <p:pic>
        <p:nvPicPr>
          <p:cNvPr id="9" name="Content Placeholder 8" descr="P P A equal to A over (A plus C) multiplied by 100"/>
          <p:cNvPicPr>
            <a:picLocks noGrp="1" noChangeAspect="1"/>
          </p:cNvPicPr>
          <p:nvPr>
            <p:ph idx="10"/>
          </p:nvPr>
        </p:nvPicPr>
        <p:blipFill>
          <a:blip r:embed="rId2" cstate="print">
            <a:extLst>
              <a:ext uri="{28A0092B-C50C-407E-A947-70E740481C1C}">
                <a14:useLocalDpi xmlns:a14="http://schemas.microsoft.com/office/drawing/2010/main" val="0"/>
              </a:ext>
            </a:extLst>
          </a:blip>
          <a:stretch>
            <a:fillRect/>
          </a:stretch>
        </p:blipFill>
        <p:spPr>
          <a:xfrm>
            <a:off x="762000" y="3118104"/>
            <a:ext cx="2953512" cy="691896"/>
          </a:xfrm>
        </p:spPr>
      </p:pic>
      <p:pic>
        <p:nvPicPr>
          <p:cNvPr id="10" name="Content Placeholder 9" descr="N P A equal to D over (B plus D) multiplied by 100"/>
          <p:cNvPicPr>
            <a:picLocks noGrp="1" noChangeAspect="1"/>
          </p:cNvPicPr>
          <p:nvPr>
            <p:ph idx="11"/>
          </p:nvPr>
        </p:nvPicPr>
        <p:blipFill>
          <a:blip r:embed="rId3" cstate="print">
            <a:extLst>
              <a:ext uri="{28A0092B-C50C-407E-A947-70E740481C1C}">
                <a14:useLocalDpi xmlns:a14="http://schemas.microsoft.com/office/drawing/2010/main" val="0"/>
              </a:ext>
            </a:extLst>
          </a:blip>
          <a:stretch>
            <a:fillRect/>
          </a:stretch>
        </p:blipFill>
        <p:spPr>
          <a:xfrm>
            <a:off x="5654555" y="3082479"/>
            <a:ext cx="3051048" cy="728472"/>
          </a:xfrm>
        </p:spPr>
      </p:pic>
      <p:pic>
        <p:nvPicPr>
          <p:cNvPr id="11" name="Content Placeholder 10" descr="O R A equal to (A plus D) over (A plus B plus C plus D) multiplied by 100"/>
          <p:cNvPicPr>
            <a:picLocks noGrp="1" noChangeAspect="1"/>
          </p:cNvPicPr>
          <p:nvPr>
            <p:ph idx="12"/>
          </p:nvPr>
        </p:nvPicPr>
        <p:blipFill>
          <a:blip r:embed="rId4" cstate="print">
            <a:extLst>
              <a:ext uri="{28A0092B-C50C-407E-A947-70E740481C1C}">
                <a14:useLocalDpi xmlns:a14="http://schemas.microsoft.com/office/drawing/2010/main" val="0"/>
              </a:ext>
            </a:extLst>
          </a:blip>
          <a:stretch>
            <a:fillRect/>
          </a:stretch>
        </p:blipFill>
        <p:spPr>
          <a:xfrm>
            <a:off x="749808" y="4259471"/>
            <a:ext cx="3974592" cy="752856"/>
          </a:xfrm>
        </p:spPr>
      </p:pic>
      <p:sp>
        <p:nvSpPr>
          <p:cNvPr id="7" name="Content Placeholder 6"/>
          <p:cNvSpPr>
            <a:spLocks noGrp="1"/>
          </p:cNvSpPr>
          <p:nvPr>
            <p:ph idx="13"/>
          </p:nvPr>
        </p:nvSpPr>
        <p:spPr>
          <a:xfrm>
            <a:off x="4198917" y="5410200"/>
            <a:ext cx="4800600" cy="838200"/>
          </a:xfrm>
        </p:spPr>
        <p:txBody>
          <a:bodyPr/>
          <a:lstStyle/>
          <a:p>
            <a:pPr marL="0" indent="0">
              <a:lnSpc>
                <a:spcPts val="1900"/>
              </a:lnSpc>
              <a:buNone/>
            </a:pPr>
            <a:r>
              <a:rPr lang="en-US" altLang="en-US" sz="2200" dirty="0"/>
              <a:t>P </a:t>
            </a:r>
            <a:r>
              <a:rPr lang="en-US" altLang="en-US" sz="2200" dirty="0" err="1"/>
              <a:t>P</a:t>
            </a:r>
            <a:r>
              <a:rPr lang="en-US" altLang="en-US" sz="2200" dirty="0"/>
              <a:t> A  =   Positive percent agreement</a:t>
            </a:r>
          </a:p>
          <a:p>
            <a:pPr marL="0" indent="0">
              <a:lnSpc>
                <a:spcPts val="1900"/>
              </a:lnSpc>
              <a:buNone/>
            </a:pPr>
            <a:r>
              <a:rPr lang="en-US" altLang="en-US" sz="2200" dirty="0"/>
              <a:t>N P A  =  Negative percent agreement</a:t>
            </a:r>
          </a:p>
          <a:p>
            <a:pPr marL="0" indent="0">
              <a:lnSpc>
                <a:spcPts val="1900"/>
              </a:lnSpc>
              <a:buNone/>
            </a:pPr>
            <a:r>
              <a:rPr lang="en-US" sz="2200" dirty="0"/>
              <a:t>O R A =  Overall rate/percent agreement</a:t>
            </a:r>
            <a:endParaRPr lang="en-US" dirty="0"/>
          </a:p>
        </p:txBody>
      </p:sp>
    </p:spTree>
    <p:extLst>
      <p:ext uri="{BB962C8B-B14F-4D97-AF65-F5344CB8AC3E}">
        <p14:creationId xmlns:p14="http://schemas.microsoft.com/office/powerpoint/2010/main" val="423664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Grp="1" noChangeArrowheads="1"/>
          </p:cNvSpPr>
          <p:nvPr>
            <p:ph type="title"/>
          </p:nvPr>
        </p:nvSpPr>
        <p:spPr/>
        <p:txBody>
          <a:bodyPr/>
          <a:lstStyle/>
          <a:p>
            <a:r>
              <a:rPr lang="en-US"/>
              <a:t>Objectives</a:t>
            </a:r>
            <a:endParaRPr lang="en-US" dirty="0"/>
          </a:p>
        </p:txBody>
      </p:sp>
      <p:sp>
        <p:nvSpPr>
          <p:cNvPr id="4099" name="Rectangle 7"/>
          <p:cNvSpPr>
            <a:spLocks noGrp="1" noChangeArrowheads="1"/>
          </p:cNvSpPr>
          <p:nvPr>
            <p:ph type="body" idx="1"/>
          </p:nvPr>
        </p:nvSpPr>
        <p:spPr>
          <a:xfrm>
            <a:off x="457200" y="1195349"/>
            <a:ext cx="8229600" cy="4519651"/>
          </a:xfrm>
        </p:spPr>
        <p:txBody>
          <a:bodyPr/>
          <a:lstStyle/>
          <a:p>
            <a:r>
              <a:rPr lang="en-US" dirty="0"/>
              <a:t>Describe proper specimen accession, handling, and storage for molecular testing.</a:t>
            </a:r>
          </a:p>
          <a:p>
            <a:r>
              <a:rPr lang="en-US" dirty="0"/>
              <a:t>Explain the basic components of molecular test performance, including quality assurance and controls.</a:t>
            </a:r>
          </a:p>
          <a:p>
            <a:r>
              <a:rPr lang="en-US" dirty="0"/>
              <a:t>Describe recommendations for the preparation and use of reagents in the molecular laboratory.</a:t>
            </a:r>
          </a:p>
        </p:txBody>
      </p:sp>
    </p:spTree>
    <p:extLst>
      <p:ext uri="{BB962C8B-B14F-4D97-AF65-F5344CB8AC3E}">
        <p14:creationId xmlns:p14="http://schemas.microsoft.com/office/powerpoint/2010/main" val="810283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9" name="Rectangle 7"/>
          <p:cNvSpPr>
            <a:spLocks noGrp="1" noChangeArrowheads="1"/>
          </p:cNvSpPr>
          <p:nvPr>
            <p:ph type="title"/>
          </p:nvPr>
        </p:nvSpPr>
        <p:spPr/>
        <p:txBody>
          <a:bodyPr/>
          <a:lstStyle/>
          <a:p>
            <a:r>
              <a:rPr lang="en-US"/>
              <a:t>Criteria for Assessment of Quantitative Test Performance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5757985"/>
              </p:ext>
            </p:extLst>
          </p:nvPr>
        </p:nvGraphicFramePr>
        <p:xfrm>
          <a:off x="756356" y="1195389"/>
          <a:ext cx="8229600" cy="4869499"/>
        </p:xfrm>
        <a:graphic>
          <a:graphicData uri="http://schemas.openxmlformats.org/drawingml/2006/table">
            <a:tbl>
              <a:tblPr firstRow="1" bandRow="1">
                <a:tableStyleId>{5C22544A-7EE6-4342-B048-85BDC9FD1C3A}</a:tableStyleId>
              </a:tblPr>
              <a:tblGrid>
                <a:gridCol w="2748844">
                  <a:extLst>
                    <a:ext uri="{9D8B030D-6E8A-4147-A177-3AD203B41FA5}">
                      <a16:colId xmlns:a16="http://schemas.microsoft.com/office/drawing/2014/main" val="20000"/>
                    </a:ext>
                  </a:extLst>
                </a:gridCol>
                <a:gridCol w="5480756">
                  <a:extLst>
                    <a:ext uri="{9D8B030D-6E8A-4147-A177-3AD203B41FA5}">
                      <a16:colId xmlns:a16="http://schemas.microsoft.com/office/drawing/2014/main" val="20001"/>
                    </a:ext>
                  </a:extLst>
                </a:gridCol>
              </a:tblGrid>
              <a:tr h="359310">
                <a:tc>
                  <a:txBody>
                    <a:bodyPr/>
                    <a:lstStyle/>
                    <a:p>
                      <a:pPr marL="0" marR="0" hangingPunct="0">
                        <a:lnSpc>
                          <a:spcPts val="2400"/>
                        </a:lnSpc>
                        <a:spcBef>
                          <a:spcPts val="0"/>
                        </a:spcBef>
                        <a:spcAft>
                          <a:spcPts val="0"/>
                        </a:spcAft>
                        <a:tabLst>
                          <a:tab pos="1361440" algn="l"/>
                          <a:tab pos="457200" algn="l"/>
                        </a:tabLst>
                      </a:pPr>
                      <a:r>
                        <a:rPr lang="en-US" sz="1800" b="0" dirty="0">
                          <a:effectLst/>
                          <a:latin typeface="Calibri" panose="020F0502020204030204" pitchFamily="34" charset="0"/>
                          <a:ea typeface="Times New Roman"/>
                        </a:rPr>
                        <a:t>Criteria</a:t>
                      </a:r>
                    </a:p>
                  </a:txBody>
                  <a:tcPr marL="19583" marR="19583" marT="0" marB="0"/>
                </a:tc>
                <a:tc>
                  <a:txBody>
                    <a:bodyPr/>
                    <a:lstStyle/>
                    <a:p>
                      <a:pPr marL="0" marR="0" hangingPunct="0">
                        <a:lnSpc>
                          <a:spcPts val="2400"/>
                        </a:lnSpc>
                        <a:spcBef>
                          <a:spcPts val="0"/>
                        </a:spcBef>
                        <a:spcAft>
                          <a:spcPts val="0"/>
                        </a:spcAft>
                        <a:tabLst>
                          <a:tab pos="1361440" algn="l"/>
                          <a:tab pos="457200" algn="l"/>
                        </a:tabLst>
                      </a:pPr>
                      <a:r>
                        <a:rPr lang="en-US" sz="1800" b="0" dirty="0">
                          <a:effectLst/>
                          <a:latin typeface="Calibri" panose="020F0502020204030204" pitchFamily="34" charset="0"/>
                          <a:ea typeface="Times New Roman"/>
                        </a:rPr>
                        <a:t>Definition</a:t>
                      </a:r>
                    </a:p>
                  </a:txBody>
                  <a:tcPr marL="19583" marR="19583" marT="0" marB="0"/>
                </a:tc>
                <a:extLst>
                  <a:ext uri="{0D108BD9-81ED-4DB2-BD59-A6C34878D82A}">
                    <a16:rowId xmlns:a16="http://schemas.microsoft.com/office/drawing/2014/main" val="10000"/>
                  </a:ext>
                </a:extLst>
              </a:tr>
              <a:tr h="575265">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Detection limit, </a:t>
                      </a:r>
                    </a:p>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lower limit of detection</a:t>
                      </a:r>
                    </a:p>
                  </a:txBody>
                  <a:tcPr marL="19583" marR="19583" marT="0" marB="0"/>
                </a:tc>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Least detectable presence of the analyte</a:t>
                      </a:r>
                    </a:p>
                  </a:txBody>
                  <a:tcPr marL="19583" marR="19583" marT="0" marB="0"/>
                </a:tc>
                <a:extLst>
                  <a:ext uri="{0D108BD9-81ED-4DB2-BD59-A6C34878D82A}">
                    <a16:rowId xmlns:a16="http://schemas.microsoft.com/office/drawing/2014/main" val="10001"/>
                  </a:ext>
                </a:extLst>
              </a:tr>
              <a:tr h="575265">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Precision</a:t>
                      </a:r>
                    </a:p>
                  </a:txBody>
                  <a:tcPr marL="19583" marR="19583" marT="0" marB="0"/>
                </a:tc>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Agreement between independent test results</a:t>
                      </a:r>
                    </a:p>
                  </a:txBody>
                  <a:tcPr marL="19583" marR="19583" marT="0" marB="0"/>
                </a:tc>
                <a:extLst>
                  <a:ext uri="{0D108BD9-81ED-4DB2-BD59-A6C34878D82A}">
                    <a16:rowId xmlns:a16="http://schemas.microsoft.com/office/drawing/2014/main" val="10002"/>
                  </a:ext>
                </a:extLst>
              </a:tr>
              <a:tr h="575265">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Reproducibility</a:t>
                      </a:r>
                    </a:p>
                  </a:txBody>
                  <a:tcPr marL="19583" marR="19583" marT="0" marB="0"/>
                </a:tc>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Consistency of test results produced from the same procedure</a:t>
                      </a:r>
                    </a:p>
                  </a:txBody>
                  <a:tcPr marL="19583" marR="19583" marT="0" marB="0"/>
                </a:tc>
                <a:extLst>
                  <a:ext uri="{0D108BD9-81ED-4DB2-BD59-A6C34878D82A}">
                    <a16:rowId xmlns:a16="http://schemas.microsoft.com/office/drawing/2014/main" val="10003"/>
                  </a:ext>
                </a:extLst>
              </a:tr>
              <a:tr h="870588">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Analyte measurement range (A M R)</a:t>
                      </a:r>
                    </a:p>
                  </a:txBody>
                  <a:tcPr marL="19583" marR="19583" marT="0" marB="0"/>
                </a:tc>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The range within which a specimen may be measured directly (without dilution or concentration)</a:t>
                      </a:r>
                    </a:p>
                  </a:txBody>
                  <a:tcPr marL="19583" marR="19583" marT="0" marB="0"/>
                </a:tc>
                <a:extLst>
                  <a:ext uri="{0D108BD9-81ED-4DB2-BD59-A6C34878D82A}">
                    <a16:rowId xmlns:a16="http://schemas.microsoft.com/office/drawing/2014/main" val="10004"/>
                  </a:ext>
                </a:extLst>
              </a:tr>
              <a:tr h="689436">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Reportable range</a:t>
                      </a:r>
                    </a:p>
                  </a:txBody>
                  <a:tcPr marL="19583" marR="19583" marT="0" marB="0"/>
                </a:tc>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rPr>
                        <a:t>The range within which test results are considered to be valid (with or without dilution)</a:t>
                      </a:r>
                    </a:p>
                  </a:txBody>
                  <a:tcPr marL="19583" marR="19583" marT="0" marB="0"/>
                </a:tc>
                <a:extLst>
                  <a:ext uri="{0D108BD9-81ED-4DB2-BD59-A6C34878D82A}">
                    <a16:rowId xmlns:a16="http://schemas.microsoft.com/office/drawing/2014/main" val="10005"/>
                  </a:ext>
                </a:extLst>
              </a:tr>
              <a:tr h="575265">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cs typeface="Times New Roman"/>
                        </a:rPr>
                        <a:t>Reference range</a:t>
                      </a:r>
                    </a:p>
                  </a:txBody>
                  <a:tcPr marL="19583" marR="19583" marT="0" marB="0"/>
                </a:tc>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cs typeface="Times New Roman"/>
                        </a:rPr>
                        <a:t>Expected analyte frequency or levels from a population of individuals</a:t>
                      </a:r>
                    </a:p>
                  </a:txBody>
                  <a:tcPr marL="19583" marR="19583" marT="0" marB="0"/>
                </a:tc>
                <a:extLst>
                  <a:ext uri="{0D108BD9-81ED-4DB2-BD59-A6C34878D82A}">
                    <a16:rowId xmlns:a16="http://schemas.microsoft.com/office/drawing/2014/main" val="10006"/>
                  </a:ext>
                </a:extLst>
              </a:tr>
              <a:tr h="575265">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cs typeface="Times New Roman"/>
                        </a:rPr>
                        <a:t>Linearity</a:t>
                      </a:r>
                    </a:p>
                  </a:txBody>
                  <a:tcPr marL="19583" marR="19583" marT="0" marB="0"/>
                </a:tc>
                <a:tc>
                  <a:txBody>
                    <a:bodyPr/>
                    <a:lstStyle/>
                    <a:p>
                      <a:pPr marL="0" marR="0" indent="0" hangingPunct="0">
                        <a:lnSpc>
                          <a:spcPts val="2400"/>
                        </a:lnSpc>
                        <a:spcBef>
                          <a:spcPts val="0"/>
                        </a:spcBef>
                        <a:spcAft>
                          <a:spcPts val="0"/>
                        </a:spcAft>
                        <a:tabLst>
                          <a:tab pos="1391285" algn="l"/>
                          <a:tab pos="457200" algn="l"/>
                        </a:tabLst>
                      </a:pPr>
                      <a:r>
                        <a:rPr lang="en-US" sz="1800" b="0" dirty="0">
                          <a:effectLst/>
                          <a:latin typeface="Calibri" panose="020F0502020204030204" pitchFamily="34" charset="0"/>
                          <a:ea typeface="Times New Roman"/>
                          <a:cs typeface="Times New Roman"/>
                        </a:rPr>
                        <a:t>Quantitative correlation between test result and actual amount of analyte</a:t>
                      </a:r>
                    </a:p>
                  </a:txBody>
                  <a:tcPr marL="19583" marR="19583"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76733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14760"/>
            <a:ext cx="8235244" cy="1089529"/>
          </a:xfrm>
        </p:spPr>
        <p:txBody>
          <a:bodyPr/>
          <a:lstStyle/>
          <a:p>
            <a:r>
              <a:rPr lang="en-US" dirty="0"/>
              <a:t>Criteria for Assessment of Next-Generation Sequencing (N G S) Performance</a:t>
            </a:r>
          </a:p>
        </p:txBody>
      </p:sp>
      <p:sp>
        <p:nvSpPr>
          <p:cNvPr id="3" name="Content Placeholder 2"/>
          <p:cNvSpPr>
            <a:spLocks noGrp="1"/>
          </p:cNvSpPr>
          <p:nvPr>
            <p:ph idx="1"/>
          </p:nvPr>
        </p:nvSpPr>
        <p:spPr>
          <a:xfrm>
            <a:off x="457200" y="1195349"/>
            <a:ext cx="8229600" cy="481051"/>
          </a:xfrm>
        </p:spPr>
        <p:txBody>
          <a:bodyPr/>
          <a:lstStyle/>
          <a:p>
            <a:r>
              <a:rPr lang="en-US" dirty="0"/>
              <a:t>Validation parameters for N G S cover:</a:t>
            </a:r>
          </a:p>
        </p:txBody>
      </p:sp>
      <p:sp>
        <p:nvSpPr>
          <p:cNvPr id="4" name="Content Placeholder 3"/>
          <p:cNvSpPr>
            <a:spLocks noGrp="1"/>
          </p:cNvSpPr>
          <p:nvPr>
            <p:ph idx="10"/>
          </p:nvPr>
        </p:nvSpPr>
        <p:spPr>
          <a:xfrm>
            <a:off x="1143000" y="1905000"/>
            <a:ext cx="7391400" cy="3276600"/>
          </a:xfrm>
        </p:spPr>
        <p:txBody>
          <a:bodyPr/>
          <a:lstStyle/>
          <a:p>
            <a:pPr marL="346075" indent="-457200">
              <a:buNone/>
            </a:pPr>
            <a:r>
              <a:rPr lang="en-US" dirty="0"/>
              <a:t>Description of the analytical </a:t>
            </a:r>
            <a:r>
              <a:rPr lang="en-US" dirty="0">
                <a:solidFill>
                  <a:srgbClr val="FF0000"/>
                </a:solidFill>
              </a:rPr>
              <a:t>target </a:t>
            </a:r>
            <a:r>
              <a:rPr lang="en-US" dirty="0"/>
              <a:t>(exons, genes, targeted regions)</a:t>
            </a:r>
          </a:p>
          <a:p>
            <a:pPr marL="346075" indent="-457200">
              <a:buNone/>
            </a:pPr>
            <a:r>
              <a:rPr lang="en-US" dirty="0">
                <a:solidFill>
                  <a:srgbClr val="FF0000"/>
                </a:solidFill>
              </a:rPr>
              <a:t>Bioinformatics</a:t>
            </a:r>
            <a:r>
              <a:rPr lang="en-US" dirty="0"/>
              <a:t> used for analysis</a:t>
            </a:r>
          </a:p>
          <a:p>
            <a:pPr marL="346075" indent="-457200">
              <a:buNone/>
            </a:pPr>
            <a:r>
              <a:rPr lang="en-US" dirty="0"/>
              <a:t>Sample pooling methods (</a:t>
            </a:r>
            <a:r>
              <a:rPr lang="en-US" dirty="0">
                <a:solidFill>
                  <a:srgbClr val="FF0000"/>
                </a:solidFill>
              </a:rPr>
              <a:t>indexing</a:t>
            </a:r>
            <a:r>
              <a:rPr lang="en-US" dirty="0"/>
              <a:t>) designed to maintain individual sample identity</a:t>
            </a:r>
          </a:p>
        </p:txBody>
      </p:sp>
    </p:spTree>
    <p:extLst>
      <p:ext uri="{BB962C8B-B14F-4D97-AF65-F5344CB8AC3E}">
        <p14:creationId xmlns:p14="http://schemas.microsoft.com/office/powerpoint/2010/main" val="2216803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9" name="Rectangle 7"/>
          <p:cNvSpPr>
            <a:spLocks noGrp="1" noChangeArrowheads="1"/>
          </p:cNvSpPr>
          <p:nvPr>
            <p:ph type="title"/>
          </p:nvPr>
        </p:nvSpPr>
        <p:spPr/>
        <p:txBody>
          <a:bodyPr/>
          <a:lstStyle/>
          <a:p>
            <a:r>
              <a:rPr lang="en-US" dirty="0"/>
              <a:t>Criteria for Assessment of N G S Performance (continued_1)</a:t>
            </a:r>
          </a:p>
        </p:txBody>
      </p:sp>
      <p:sp>
        <p:nvSpPr>
          <p:cNvPr id="4" name="Content Placeholder 3"/>
          <p:cNvSpPr>
            <a:spLocks noGrp="1"/>
          </p:cNvSpPr>
          <p:nvPr>
            <p:ph idx="1"/>
          </p:nvPr>
        </p:nvSpPr>
        <p:spPr>
          <a:xfrm>
            <a:off x="457200" y="1195349"/>
            <a:ext cx="8229600" cy="557251"/>
          </a:xfrm>
        </p:spPr>
        <p:txBody>
          <a:bodyPr/>
          <a:lstStyle/>
          <a:p>
            <a:r>
              <a:rPr lang="en-US" dirty="0"/>
              <a:t>Criteria and thresholds for </a:t>
            </a:r>
            <a:r>
              <a:rPr lang="en-US" dirty="0">
                <a:solidFill>
                  <a:srgbClr val="FF0000"/>
                </a:solidFill>
              </a:rPr>
              <a:t>variant calling</a:t>
            </a:r>
            <a:r>
              <a:rPr lang="en-US" dirty="0"/>
              <a:t>:</a:t>
            </a:r>
          </a:p>
        </p:txBody>
      </p:sp>
      <p:sp>
        <p:nvSpPr>
          <p:cNvPr id="2" name="Content Placeholder 1"/>
          <p:cNvSpPr>
            <a:spLocks noGrp="1"/>
          </p:cNvSpPr>
          <p:nvPr>
            <p:ph idx="10"/>
          </p:nvPr>
        </p:nvSpPr>
        <p:spPr>
          <a:xfrm>
            <a:off x="793668" y="1881149"/>
            <a:ext cx="5562600" cy="2309851"/>
          </a:xfrm>
        </p:spPr>
        <p:txBody>
          <a:bodyPr/>
          <a:lstStyle/>
          <a:p>
            <a:pPr marL="346075" indent="0">
              <a:buNone/>
            </a:pPr>
            <a:r>
              <a:rPr lang="en-US" dirty="0"/>
              <a:t>Minimum </a:t>
            </a:r>
            <a:r>
              <a:rPr lang="en-US" dirty="0">
                <a:solidFill>
                  <a:srgbClr val="FF0000"/>
                </a:solidFill>
              </a:rPr>
              <a:t>coverage</a:t>
            </a:r>
            <a:r>
              <a:rPr lang="en-US" dirty="0"/>
              <a:t> depth</a:t>
            </a:r>
          </a:p>
          <a:p>
            <a:pPr marL="346075" indent="0">
              <a:buNone/>
            </a:pPr>
            <a:r>
              <a:rPr lang="en-US" dirty="0"/>
              <a:t>Base or variant </a:t>
            </a:r>
            <a:r>
              <a:rPr lang="en-US" dirty="0">
                <a:solidFill>
                  <a:srgbClr val="FF0000"/>
                </a:solidFill>
              </a:rPr>
              <a:t>quality</a:t>
            </a:r>
            <a:r>
              <a:rPr lang="en-US" dirty="0"/>
              <a:t> scores</a:t>
            </a:r>
          </a:p>
          <a:p>
            <a:pPr marL="346075" indent="0">
              <a:buNone/>
            </a:pPr>
            <a:r>
              <a:rPr lang="en-US" dirty="0"/>
              <a:t>Allelic </a:t>
            </a:r>
            <a:r>
              <a:rPr lang="en-US" dirty="0">
                <a:solidFill>
                  <a:srgbClr val="FF0000"/>
                </a:solidFill>
              </a:rPr>
              <a:t>frequency </a:t>
            </a:r>
            <a:r>
              <a:rPr lang="en-US" dirty="0"/>
              <a:t>percentage</a:t>
            </a:r>
          </a:p>
        </p:txBody>
      </p:sp>
    </p:spTree>
    <p:extLst>
      <p:ext uri="{BB962C8B-B14F-4D97-AF65-F5344CB8AC3E}">
        <p14:creationId xmlns:p14="http://schemas.microsoft.com/office/powerpoint/2010/main" val="1857591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14760"/>
            <a:ext cx="8235244" cy="1089529"/>
          </a:xfrm>
        </p:spPr>
        <p:txBody>
          <a:bodyPr/>
          <a:lstStyle/>
          <a:p>
            <a:r>
              <a:rPr lang="en-US" dirty="0"/>
              <a:t>Criteria for Assessment of N G S Performance (continued_2)</a:t>
            </a:r>
          </a:p>
        </p:txBody>
      </p:sp>
      <p:sp>
        <p:nvSpPr>
          <p:cNvPr id="3" name="Content Placeholder 2"/>
          <p:cNvSpPr>
            <a:spLocks noGrp="1"/>
          </p:cNvSpPr>
          <p:nvPr>
            <p:ph idx="1"/>
          </p:nvPr>
        </p:nvSpPr>
        <p:spPr>
          <a:xfrm>
            <a:off x="457200" y="1195349"/>
            <a:ext cx="8229600" cy="404851"/>
          </a:xfrm>
        </p:spPr>
        <p:txBody>
          <a:bodyPr/>
          <a:lstStyle/>
          <a:p>
            <a:r>
              <a:rPr lang="en-US" dirty="0"/>
              <a:t>Performance characteristics for variants:</a:t>
            </a:r>
          </a:p>
        </p:txBody>
      </p:sp>
      <p:sp>
        <p:nvSpPr>
          <p:cNvPr id="4" name="Content Placeholder 3"/>
          <p:cNvSpPr>
            <a:spLocks noGrp="1"/>
          </p:cNvSpPr>
          <p:nvPr>
            <p:ph idx="10"/>
          </p:nvPr>
        </p:nvSpPr>
        <p:spPr>
          <a:xfrm>
            <a:off x="1295400" y="1806609"/>
            <a:ext cx="6934200" cy="1698589"/>
          </a:xfrm>
        </p:spPr>
        <p:txBody>
          <a:bodyPr/>
          <a:lstStyle/>
          <a:p>
            <a:pPr marL="346075" indent="0">
              <a:buNone/>
            </a:pPr>
            <a:r>
              <a:rPr lang="en-US" dirty="0"/>
              <a:t>Sensitivity, specificity, </a:t>
            </a:r>
            <a:r>
              <a:rPr lang="en-US" dirty="0">
                <a:solidFill>
                  <a:srgbClr val="FF0000"/>
                </a:solidFill>
              </a:rPr>
              <a:t>accuracy </a:t>
            </a:r>
          </a:p>
          <a:p>
            <a:pPr marL="346075" indent="0">
              <a:buNone/>
            </a:pPr>
            <a:r>
              <a:rPr lang="en-US" dirty="0">
                <a:solidFill>
                  <a:srgbClr val="FF0000"/>
                </a:solidFill>
              </a:rPr>
              <a:t>Precision</a:t>
            </a:r>
            <a:r>
              <a:rPr lang="en-US" dirty="0"/>
              <a:t> (reproducibility) </a:t>
            </a:r>
          </a:p>
          <a:p>
            <a:pPr marL="346075" indent="0">
              <a:buNone/>
            </a:pPr>
            <a:r>
              <a:rPr lang="en-US" dirty="0"/>
              <a:t>Examples of the different </a:t>
            </a:r>
            <a:r>
              <a:rPr lang="en-US" dirty="0">
                <a:solidFill>
                  <a:srgbClr val="FF0000"/>
                </a:solidFill>
              </a:rPr>
              <a:t>variant types</a:t>
            </a:r>
            <a:endParaRPr lang="en-US" dirty="0"/>
          </a:p>
        </p:txBody>
      </p:sp>
      <p:sp>
        <p:nvSpPr>
          <p:cNvPr id="5" name="Content Placeholder 4"/>
          <p:cNvSpPr>
            <a:spLocks noGrp="1"/>
          </p:cNvSpPr>
          <p:nvPr>
            <p:ph idx="11"/>
          </p:nvPr>
        </p:nvSpPr>
        <p:spPr>
          <a:xfrm>
            <a:off x="2133600" y="3610098"/>
            <a:ext cx="6553200" cy="917523"/>
          </a:xfrm>
        </p:spPr>
        <p:txBody>
          <a:bodyPr/>
          <a:lstStyle/>
          <a:p>
            <a:pPr marL="346075" indent="0">
              <a:buNone/>
            </a:pPr>
            <a:r>
              <a:rPr lang="en-US" sz="2800" dirty="0"/>
              <a:t>(single nucleotide variants, indels, copy-number and other structural variants)</a:t>
            </a:r>
          </a:p>
        </p:txBody>
      </p:sp>
      <p:sp>
        <p:nvSpPr>
          <p:cNvPr id="6" name="Content Placeholder 5"/>
          <p:cNvSpPr>
            <a:spLocks noGrp="1"/>
          </p:cNvSpPr>
          <p:nvPr>
            <p:ph idx="12"/>
          </p:nvPr>
        </p:nvSpPr>
        <p:spPr>
          <a:xfrm>
            <a:off x="1272639" y="4676896"/>
            <a:ext cx="7642761" cy="838200"/>
          </a:xfrm>
        </p:spPr>
        <p:txBody>
          <a:bodyPr/>
          <a:lstStyle/>
          <a:p>
            <a:pPr marL="346075" indent="0">
              <a:buNone/>
            </a:pPr>
            <a:r>
              <a:rPr lang="en-US" dirty="0">
                <a:solidFill>
                  <a:srgbClr val="FF0000"/>
                </a:solidFill>
              </a:rPr>
              <a:t>Limits of detection </a:t>
            </a:r>
            <a:r>
              <a:rPr lang="en-US" dirty="0"/>
              <a:t>for variants in samples</a:t>
            </a:r>
          </a:p>
        </p:txBody>
      </p:sp>
    </p:spTree>
    <p:extLst>
      <p:ext uri="{BB962C8B-B14F-4D97-AF65-F5344CB8AC3E}">
        <p14:creationId xmlns:p14="http://schemas.microsoft.com/office/powerpoint/2010/main" val="4187022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9" name="Rectangle 7"/>
          <p:cNvSpPr>
            <a:spLocks noGrp="1" noChangeArrowheads="1"/>
          </p:cNvSpPr>
          <p:nvPr>
            <p:ph type="title"/>
          </p:nvPr>
        </p:nvSpPr>
        <p:spPr/>
        <p:txBody>
          <a:bodyPr/>
          <a:lstStyle/>
          <a:p>
            <a:r>
              <a:rPr lang="en-US"/>
              <a:t>Criteria for Assessment of N G S Performance (continued_3)</a:t>
            </a:r>
            <a:endParaRPr lang="en-US" dirty="0"/>
          </a:p>
        </p:txBody>
      </p:sp>
      <p:sp>
        <p:nvSpPr>
          <p:cNvPr id="9" name="Content Placeholder 8"/>
          <p:cNvSpPr>
            <a:spLocks noGrp="1"/>
          </p:cNvSpPr>
          <p:nvPr>
            <p:ph idx="1"/>
          </p:nvPr>
        </p:nvSpPr>
        <p:spPr/>
        <p:txBody>
          <a:bodyPr/>
          <a:lstStyle/>
          <a:p>
            <a:r>
              <a:rPr lang="en-US" dirty="0"/>
              <a:t>For somatic analyses of solid tumors, sensitivity and limit of detection will be affected by the tumor cell percentages in the tested tissue</a:t>
            </a:r>
          </a:p>
        </p:txBody>
      </p:sp>
    </p:spTree>
    <p:extLst>
      <p:ext uri="{BB962C8B-B14F-4D97-AF65-F5344CB8AC3E}">
        <p14:creationId xmlns:p14="http://schemas.microsoft.com/office/powerpoint/2010/main" val="1569190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Grp="1" noChangeArrowheads="1"/>
          </p:cNvSpPr>
          <p:nvPr>
            <p:ph type="title"/>
          </p:nvPr>
        </p:nvSpPr>
        <p:spPr/>
        <p:txBody>
          <a:bodyPr/>
          <a:lstStyle/>
          <a:p>
            <a:r>
              <a:rPr lang="en-US"/>
              <a:t>Test Validation</a:t>
            </a:r>
            <a:endParaRPr lang="en-US" dirty="0"/>
          </a:p>
        </p:txBody>
      </p:sp>
      <p:sp>
        <p:nvSpPr>
          <p:cNvPr id="15363" name="Rectangle 5"/>
          <p:cNvSpPr>
            <a:spLocks noGrp="1" noChangeArrowheads="1"/>
          </p:cNvSpPr>
          <p:nvPr>
            <p:ph type="body" idx="1"/>
          </p:nvPr>
        </p:nvSpPr>
        <p:spPr>
          <a:xfrm>
            <a:off x="457200" y="1195349"/>
            <a:ext cx="8382000" cy="5129251"/>
          </a:xfrm>
        </p:spPr>
        <p:txBody>
          <a:bodyPr/>
          <a:lstStyle/>
          <a:p>
            <a:r>
              <a:rPr lang="en-US" altLang="en-US" dirty="0"/>
              <a:t>Test validation is performed on specimens of types that will be encountered in the routine use of the test</a:t>
            </a:r>
          </a:p>
          <a:p>
            <a:r>
              <a:rPr lang="en-US" altLang="en-US" dirty="0"/>
              <a:t>The number of specimens tested varies with the procedure and the availability of test material</a:t>
            </a:r>
          </a:p>
          <a:p>
            <a:r>
              <a:rPr lang="en-US" altLang="en-US" dirty="0"/>
              <a:t>Results from the new test methodology are compared to results from established procedures or correlated to the clinical diagnosis</a:t>
            </a:r>
          </a:p>
        </p:txBody>
      </p:sp>
    </p:spTree>
    <p:extLst>
      <p:ext uri="{BB962C8B-B14F-4D97-AF65-F5344CB8AC3E}">
        <p14:creationId xmlns:p14="http://schemas.microsoft.com/office/powerpoint/2010/main" val="2806785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6" name="Rectangle 6"/>
          <p:cNvSpPr>
            <a:spLocks noGrp="1" noChangeArrowheads="1"/>
          </p:cNvSpPr>
          <p:nvPr>
            <p:ph type="title"/>
          </p:nvPr>
        </p:nvSpPr>
        <p:spPr/>
        <p:txBody>
          <a:bodyPr/>
          <a:lstStyle/>
          <a:p>
            <a:r>
              <a:rPr lang="en-US" dirty="0"/>
              <a:t>Test Validation (continued_1)</a:t>
            </a:r>
          </a:p>
        </p:txBody>
      </p:sp>
      <p:sp>
        <p:nvSpPr>
          <p:cNvPr id="16387" name="Rectangle 7"/>
          <p:cNvSpPr>
            <a:spLocks noGrp="1" noChangeArrowheads="1"/>
          </p:cNvSpPr>
          <p:nvPr>
            <p:ph type="body" idx="1"/>
          </p:nvPr>
        </p:nvSpPr>
        <p:spPr>
          <a:xfrm>
            <a:off x="457200" y="1195349"/>
            <a:ext cx="8534400" cy="5053051"/>
          </a:xfrm>
        </p:spPr>
        <p:txBody>
          <a:bodyPr/>
          <a:lstStyle/>
          <a:p>
            <a:r>
              <a:rPr lang="en-US" altLang="en-US" dirty="0"/>
              <a:t>Commercially developed and F D A-approved molecular methods are verified by using the purchased reagent sets to test validation specimens in the laboratory</a:t>
            </a:r>
          </a:p>
          <a:p>
            <a:r>
              <a:rPr lang="en-US" altLang="en-US" dirty="0"/>
              <a:t>If the commercial test is modified, validation is required to show equal or superior performance of the modified procedure</a:t>
            </a:r>
          </a:p>
        </p:txBody>
      </p:sp>
    </p:spTree>
    <p:extLst>
      <p:ext uri="{BB962C8B-B14F-4D97-AF65-F5344CB8AC3E}">
        <p14:creationId xmlns:p14="http://schemas.microsoft.com/office/powerpoint/2010/main" val="3992980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6" name="Rectangle 6"/>
          <p:cNvSpPr>
            <a:spLocks noGrp="1" noChangeArrowheads="1"/>
          </p:cNvSpPr>
          <p:nvPr>
            <p:ph type="title"/>
          </p:nvPr>
        </p:nvSpPr>
        <p:spPr/>
        <p:txBody>
          <a:bodyPr/>
          <a:lstStyle/>
          <a:p>
            <a:r>
              <a:rPr lang="en-US" dirty="0"/>
              <a:t>Test Validation (continued_2)</a:t>
            </a:r>
          </a:p>
        </p:txBody>
      </p:sp>
      <p:sp>
        <p:nvSpPr>
          <p:cNvPr id="16387" name="Rectangle 7"/>
          <p:cNvSpPr>
            <a:spLocks noGrp="1" noChangeArrowheads="1"/>
          </p:cNvSpPr>
          <p:nvPr>
            <p:ph type="body" idx="1"/>
          </p:nvPr>
        </p:nvSpPr>
        <p:spPr>
          <a:xfrm>
            <a:off x="457200" y="1195349"/>
            <a:ext cx="8534400" cy="5053051"/>
          </a:xfrm>
        </p:spPr>
        <p:txBody>
          <a:bodyPr/>
          <a:lstStyle/>
          <a:p>
            <a:r>
              <a:rPr lang="en-US" altLang="en-US" dirty="0"/>
              <a:t>Once a procedure has been established, the method is documented in the laboratory according to Clinical and Laboratory Standards Institute (C L S I) guidelines</a:t>
            </a:r>
          </a:p>
        </p:txBody>
      </p:sp>
    </p:spTree>
    <p:extLst>
      <p:ext uri="{BB962C8B-B14F-4D97-AF65-F5344CB8AC3E}">
        <p14:creationId xmlns:p14="http://schemas.microsoft.com/office/powerpoint/2010/main" val="30400609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10" name="Rectangle 6"/>
          <p:cNvSpPr>
            <a:spLocks noGrp="1" noChangeArrowheads="1"/>
          </p:cNvSpPr>
          <p:nvPr>
            <p:ph type="title"/>
          </p:nvPr>
        </p:nvSpPr>
        <p:spPr/>
        <p:txBody>
          <a:bodyPr/>
          <a:lstStyle/>
          <a:p>
            <a:r>
              <a:rPr lang="en-US"/>
              <a:t>Proficiency Testing</a:t>
            </a:r>
            <a:endParaRPr lang="en-US" dirty="0"/>
          </a:p>
        </p:txBody>
      </p:sp>
      <p:sp>
        <p:nvSpPr>
          <p:cNvPr id="17411" name="Rectangle 7"/>
          <p:cNvSpPr>
            <a:spLocks noGrp="1" noChangeArrowheads="1"/>
          </p:cNvSpPr>
          <p:nvPr>
            <p:ph type="body" idx="1"/>
          </p:nvPr>
        </p:nvSpPr>
        <p:spPr>
          <a:xfrm>
            <a:off x="457200" y="1195349"/>
            <a:ext cx="8382000" cy="5053051"/>
          </a:xfrm>
        </p:spPr>
        <p:txBody>
          <a:bodyPr/>
          <a:lstStyle/>
          <a:p>
            <a:r>
              <a:rPr lang="en-US" altLang="en-US" dirty="0">
                <a:solidFill>
                  <a:srgbClr val="FF0000"/>
                </a:solidFill>
              </a:rPr>
              <a:t>Proficiency testing</a:t>
            </a:r>
            <a:r>
              <a:rPr lang="en-US" altLang="en-US" dirty="0"/>
              <a:t> refers to external specimens from a reference source supplied to independent laboratories</a:t>
            </a:r>
          </a:p>
          <a:p>
            <a:r>
              <a:rPr lang="en-US" altLang="en-US" dirty="0"/>
              <a:t>The College of American Pathologists (C A P) and other organizations supply specimens for molecular analysis</a:t>
            </a:r>
          </a:p>
        </p:txBody>
      </p:sp>
    </p:spTree>
    <p:extLst>
      <p:ext uri="{BB962C8B-B14F-4D97-AF65-F5344CB8AC3E}">
        <p14:creationId xmlns:p14="http://schemas.microsoft.com/office/powerpoint/2010/main" val="373359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10" name="Rectangle 6"/>
          <p:cNvSpPr>
            <a:spLocks noGrp="1" noChangeArrowheads="1"/>
          </p:cNvSpPr>
          <p:nvPr>
            <p:ph type="title"/>
          </p:nvPr>
        </p:nvSpPr>
        <p:spPr/>
        <p:txBody>
          <a:bodyPr/>
          <a:lstStyle/>
          <a:p>
            <a:r>
              <a:rPr lang="en-US" dirty="0"/>
              <a:t>Proficiency Testing (continued)</a:t>
            </a:r>
          </a:p>
        </p:txBody>
      </p:sp>
      <p:sp>
        <p:nvSpPr>
          <p:cNvPr id="17411" name="Rectangle 7"/>
          <p:cNvSpPr>
            <a:spLocks noGrp="1" noChangeArrowheads="1"/>
          </p:cNvSpPr>
          <p:nvPr>
            <p:ph type="body" idx="1"/>
          </p:nvPr>
        </p:nvSpPr>
        <p:spPr>
          <a:xfrm>
            <a:off x="457200" y="1195349"/>
            <a:ext cx="8382000" cy="5053051"/>
          </a:xfrm>
        </p:spPr>
        <p:txBody>
          <a:bodyPr/>
          <a:lstStyle/>
          <a:p>
            <a:r>
              <a:rPr lang="en-US" altLang="en-US" dirty="0"/>
              <a:t>If proficiency specimens are not commercially available, laboratories can exchange blinded split specimens, or blinded specimens can be measured or documented by independent means (</a:t>
            </a:r>
            <a:r>
              <a:rPr lang="en-US" dirty="0"/>
              <a:t>for example</a:t>
            </a:r>
            <a:r>
              <a:rPr lang="en-US" altLang="en-US" dirty="0"/>
              <a:t>, chart review) and can be tested within the laboratory.</a:t>
            </a:r>
          </a:p>
        </p:txBody>
      </p:sp>
    </p:spTree>
    <p:extLst>
      <p:ext uri="{BB962C8B-B14F-4D97-AF65-F5344CB8AC3E}">
        <p14:creationId xmlns:p14="http://schemas.microsoft.com/office/powerpoint/2010/main" val="79093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Grp="1" noChangeArrowheads="1"/>
          </p:cNvSpPr>
          <p:nvPr>
            <p:ph type="title"/>
          </p:nvPr>
        </p:nvSpPr>
        <p:spPr/>
        <p:txBody>
          <a:bodyPr/>
          <a:lstStyle/>
          <a:p>
            <a:r>
              <a:rPr lang="en-US" dirty="0"/>
              <a:t>Objectives (continued)</a:t>
            </a:r>
          </a:p>
        </p:txBody>
      </p:sp>
      <p:sp>
        <p:nvSpPr>
          <p:cNvPr id="4099" name="Rectangle 7"/>
          <p:cNvSpPr>
            <a:spLocks noGrp="1" noChangeArrowheads="1"/>
          </p:cNvSpPr>
          <p:nvPr>
            <p:ph type="body" idx="1"/>
          </p:nvPr>
        </p:nvSpPr>
        <p:spPr>
          <a:xfrm>
            <a:off x="457200" y="1195349"/>
            <a:ext cx="8229600" cy="5129251"/>
          </a:xfrm>
        </p:spPr>
        <p:txBody>
          <a:bodyPr/>
          <a:lstStyle/>
          <a:p>
            <a:r>
              <a:rPr lang="en-US" dirty="0"/>
              <a:t>Explain documentation and reporting of results, including gene-sequencing results.</a:t>
            </a:r>
          </a:p>
        </p:txBody>
      </p:sp>
    </p:spTree>
    <p:extLst>
      <p:ext uri="{BB962C8B-B14F-4D97-AF65-F5344CB8AC3E}">
        <p14:creationId xmlns:p14="http://schemas.microsoft.com/office/powerpoint/2010/main" val="38513938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Rectangle 6"/>
          <p:cNvSpPr>
            <a:spLocks noGrp="1" noChangeArrowheads="1"/>
          </p:cNvSpPr>
          <p:nvPr>
            <p:ph type="title"/>
          </p:nvPr>
        </p:nvSpPr>
        <p:spPr/>
        <p:txBody>
          <a:bodyPr/>
          <a:lstStyle/>
          <a:p>
            <a:r>
              <a:rPr lang="en-US"/>
              <a:t>Controls</a:t>
            </a:r>
            <a:endParaRPr lang="en-US" dirty="0"/>
          </a:p>
        </p:txBody>
      </p:sp>
      <p:sp>
        <p:nvSpPr>
          <p:cNvPr id="18435" name="Rectangle 7"/>
          <p:cNvSpPr>
            <a:spLocks noGrp="1" noChangeArrowheads="1"/>
          </p:cNvSpPr>
          <p:nvPr>
            <p:ph type="body" idx="1"/>
          </p:nvPr>
        </p:nvSpPr>
        <p:spPr>
          <a:xfrm>
            <a:off x="457200" y="1195349"/>
            <a:ext cx="8534400" cy="5129251"/>
          </a:xfrm>
        </p:spPr>
        <p:txBody>
          <a:bodyPr/>
          <a:lstStyle/>
          <a:p>
            <a:r>
              <a:rPr lang="en-US" altLang="en-US" dirty="0">
                <a:solidFill>
                  <a:srgbClr val="FF0000"/>
                </a:solidFill>
              </a:rPr>
              <a:t>Controls</a:t>
            </a:r>
            <a:r>
              <a:rPr lang="en-US" altLang="en-US" dirty="0"/>
              <a:t> are samples of known type or amount that are treated like and run with patient specimens</a:t>
            </a:r>
          </a:p>
          <a:p>
            <a:r>
              <a:rPr lang="en-US" altLang="en-US" dirty="0"/>
              <a:t>With qualitative tests, a </a:t>
            </a:r>
            <a:r>
              <a:rPr lang="en-US" altLang="en-US" dirty="0">
                <a:solidFill>
                  <a:srgbClr val="FF0000"/>
                </a:solidFill>
              </a:rPr>
              <a:t>positive</a:t>
            </a:r>
            <a:r>
              <a:rPr lang="en-US" altLang="en-US" dirty="0"/>
              <a:t>, </a:t>
            </a:r>
            <a:r>
              <a:rPr lang="en-US" altLang="en-US" dirty="0">
                <a:solidFill>
                  <a:srgbClr val="FF0000"/>
                </a:solidFill>
              </a:rPr>
              <a:t>negative</a:t>
            </a:r>
            <a:r>
              <a:rPr lang="en-US" altLang="en-US" dirty="0"/>
              <a:t>, and in some cases, a </a:t>
            </a:r>
            <a:r>
              <a:rPr lang="en-US" altLang="en-US" dirty="0">
                <a:solidFill>
                  <a:srgbClr val="FF0000"/>
                </a:solidFill>
              </a:rPr>
              <a:t>sensitivity</a:t>
            </a:r>
            <a:r>
              <a:rPr lang="en-US" altLang="en-US" dirty="0"/>
              <a:t> control, are required </a:t>
            </a:r>
          </a:p>
          <a:p>
            <a:r>
              <a:rPr lang="en-US" altLang="en-US" dirty="0"/>
              <a:t>In quantitative methods, </a:t>
            </a:r>
            <a:r>
              <a:rPr lang="en-US" altLang="en-US" dirty="0">
                <a:solidFill>
                  <a:srgbClr val="FF0000"/>
                </a:solidFill>
              </a:rPr>
              <a:t>high-positive</a:t>
            </a:r>
            <a:r>
              <a:rPr lang="en-US" altLang="en-US" dirty="0"/>
              <a:t>, </a:t>
            </a:r>
            <a:r>
              <a:rPr lang="en-US" altLang="en-US" dirty="0">
                <a:solidFill>
                  <a:srgbClr val="FF0000"/>
                </a:solidFill>
              </a:rPr>
              <a:t>low- positive</a:t>
            </a:r>
            <a:r>
              <a:rPr lang="en-US" altLang="en-US" dirty="0"/>
              <a:t>, and </a:t>
            </a:r>
            <a:r>
              <a:rPr lang="en-US" altLang="en-US" dirty="0">
                <a:solidFill>
                  <a:srgbClr val="FF0000"/>
                </a:solidFill>
              </a:rPr>
              <a:t>negative</a:t>
            </a:r>
            <a:r>
              <a:rPr lang="en-US" altLang="en-US" dirty="0"/>
              <a:t> controls are included</a:t>
            </a:r>
          </a:p>
        </p:txBody>
      </p:sp>
    </p:spTree>
    <p:extLst>
      <p:ext uri="{BB962C8B-B14F-4D97-AF65-F5344CB8AC3E}">
        <p14:creationId xmlns:p14="http://schemas.microsoft.com/office/powerpoint/2010/main" val="29417952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Rectangle 6"/>
          <p:cNvSpPr>
            <a:spLocks noGrp="1" noChangeArrowheads="1"/>
          </p:cNvSpPr>
          <p:nvPr>
            <p:ph type="title"/>
          </p:nvPr>
        </p:nvSpPr>
        <p:spPr/>
        <p:txBody>
          <a:bodyPr/>
          <a:lstStyle/>
          <a:p>
            <a:r>
              <a:rPr lang="en-US" dirty="0"/>
              <a:t>Controls (continued_1)</a:t>
            </a:r>
          </a:p>
        </p:txBody>
      </p:sp>
      <p:sp>
        <p:nvSpPr>
          <p:cNvPr id="18435" name="Rectangle 7"/>
          <p:cNvSpPr>
            <a:spLocks noGrp="1" noChangeArrowheads="1"/>
          </p:cNvSpPr>
          <p:nvPr>
            <p:ph type="body" idx="1"/>
          </p:nvPr>
        </p:nvSpPr>
        <p:spPr>
          <a:xfrm>
            <a:off x="457200" y="1195349"/>
            <a:ext cx="8534400" cy="5129251"/>
          </a:xfrm>
        </p:spPr>
        <p:txBody>
          <a:bodyPr/>
          <a:lstStyle/>
          <a:p>
            <a:r>
              <a:rPr lang="en-US" altLang="en-US" dirty="0"/>
              <a:t>For amplification procedures, </a:t>
            </a:r>
            <a:r>
              <a:rPr lang="en-US" altLang="en-US" dirty="0">
                <a:solidFill>
                  <a:srgbClr val="FF0000"/>
                </a:solidFill>
              </a:rPr>
              <a:t>amplification controls </a:t>
            </a:r>
            <a:r>
              <a:rPr lang="en-US" altLang="en-US" dirty="0"/>
              <a:t>are required to avoid false-negative results</a:t>
            </a:r>
          </a:p>
          <a:p>
            <a:r>
              <a:rPr lang="en-US" altLang="en-US" dirty="0"/>
              <a:t>Quantitative P C R methods that automatically analyze results require a </a:t>
            </a:r>
            <a:r>
              <a:rPr lang="en-US" altLang="en-US" dirty="0">
                <a:solidFill>
                  <a:srgbClr val="FF0000"/>
                </a:solidFill>
              </a:rPr>
              <a:t>standard curve </a:t>
            </a:r>
            <a:r>
              <a:rPr lang="en-US" altLang="en-US" dirty="0"/>
              <a:t>or dilution series of a reference standard</a:t>
            </a:r>
          </a:p>
        </p:txBody>
      </p:sp>
    </p:spTree>
    <p:extLst>
      <p:ext uri="{BB962C8B-B14F-4D97-AF65-F5344CB8AC3E}">
        <p14:creationId xmlns:p14="http://schemas.microsoft.com/office/powerpoint/2010/main" val="29474061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Grp="1" noChangeArrowheads="1"/>
          </p:cNvSpPr>
          <p:nvPr>
            <p:ph type="title"/>
          </p:nvPr>
        </p:nvSpPr>
        <p:spPr/>
        <p:txBody>
          <a:bodyPr/>
          <a:lstStyle/>
          <a:p>
            <a:r>
              <a:rPr lang="en-US" dirty="0"/>
              <a:t>Controls (continued_2)</a:t>
            </a:r>
          </a:p>
        </p:txBody>
      </p:sp>
      <p:sp>
        <p:nvSpPr>
          <p:cNvPr id="19459" name="Rectangle 5"/>
          <p:cNvSpPr>
            <a:spLocks noGrp="1" noChangeArrowheads="1"/>
          </p:cNvSpPr>
          <p:nvPr>
            <p:ph type="body" idx="1"/>
          </p:nvPr>
        </p:nvSpPr>
        <p:spPr/>
        <p:txBody>
          <a:bodyPr/>
          <a:lstStyle/>
          <a:p>
            <a:r>
              <a:rPr lang="en-US" altLang="en-US" dirty="0"/>
              <a:t>In methods requiring detection of a target-specific product or relative amounts of target, </a:t>
            </a:r>
            <a:r>
              <a:rPr lang="en-US" altLang="en-US" dirty="0">
                <a:solidFill>
                  <a:srgbClr val="FF0000"/>
                </a:solidFill>
              </a:rPr>
              <a:t>internal controls </a:t>
            </a:r>
            <a:r>
              <a:rPr lang="en-US" altLang="en-US" dirty="0"/>
              <a:t>are run simultaneously, preferably in the same reaction mix as the test specimen </a:t>
            </a:r>
          </a:p>
          <a:p>
            <a:pPr lvl="1"/>
            <a:r>
              <a:rPr lang="en-US" altLang="en-US" dirty="0"/>
              <a:t>For example, housekeeping genes, centromere probes, amplification controls</a:t>
            </a:r>
          </a:p>
        </p:txBody>
      </p:sp>
    </p:spTree>
    <p:extLst>
      <p:ext uri="{BB962C8B-B14F-4D97-AF65-F5344CB8AC3E}">
        <p14:creationId xmlns:p14="http://schemas.microsoft.com/office/powerpoint/2010/main" val="5260142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title"/>
          </p:nvPr>
        </p:nvSpPr>
        <p:spPr/>
        <p:txBody>
          <a:bodyPr/>
          <a:lstStyle/>
          <a:p>
            <a:r>
              <a:rPr lang="en-US"/>
              <a:t>Quality Assurance</a:t>
            </a:r>
            <a:endParaRPr lang="en-US" dirty="0"/>
          </a:p>
        </p:txBody>
      </p:sp>
      <p:sp>
        <p:nvSpPr>
          <p:cNvPr id="20483" name="Rectangle 5"/>
          <p:cNvSpPr>
            <a:spLocks noGrp="1" noChangeArrowheads="1"/>
          </p:cNvSpPr>
          <p:nvPr>
            <p:ph type="body" idx="1"/>
          </p:nvPr>
        </p:nvSpPr>
        <p:spPr>
          <a:xfrm>
            <a:off x="457200" y="1195349"/>
            <a:ext cx="8229600" cy="4367251"/>
          </a:xfrm>
        </p:spPr>
        <p:txBody>
          <a:bodyPr/>
          <a:lstStyle/>
          <a:p>
            <a:r>
              <a:rPr lang="en-US" altLang="en-US" dirty="0"/>
              <a:t>Periodic review and documentation of test results are required</a:t>
            </a:r>
          </a:p>
          <a:p>
            <a:r>
              <a:rPr lang="en-US" altLang="en-US" dirty="0"/>
              <a:t>Molecular quantitative methods should have a defined </a:t>
            </a:r>
            <a:r>
              <a:rPr lang="en-US" altLang="en-US" dirty="0">
                <a:solidFill>
                  <a:srgbClr val="FF0000"/>
                </a:solidFill>
              </a:rPr>
              <a:t>dynamic range</a:t>
            </a:r>
            <a:r>
              <a:rPr lang="en-US" altLang="en-US" dirty="0"/>
              <a:t>, </a:t>
            </a:r>
            <a:r>
              <a:rPr lang="en-US" altLang="en-US" dirty="0">
                <a:solidFill>
                  <a:srgbClr val="FF0000"/>
                </a:solidFill>
              </a:rPr>
              <a:t>sensitivity level</a:t>
            </a:r>
            <a:r>
              <a:rPr lang="en-US" altLang="en-US" dirty="0"/>
              <a:t>, and </a:t>
            </a:r>
            <a:r>
              <a:rPr lang="en-US" altLang="en-US" dirty="0">
                <a:solidFill>
                  <a:srgbClr val="FF0000"/>
                </a:solidFill>
              </a:rPr>
              <a:t>accuracy</a:t>
            </a:r>
          </a:p>
          <a:p>
            <a:r>
              <a:rPr lang="en-US" altLang="en-US" dirty="0"/>
              <a:t>Assay levels that distinguish positive from negative results (</a:t>
            </a:r>
            <a:r>
              <a:rPr lang="en-US" altLang="en-US" dirty="0">
                <a:solidFill>
                  <a:srgbClr val="FF0000"/>
                </a:solidFill>
              </a:rPr>
              <a:t>cutoff values</a:t>
            </a:r>
            <a:r>
              <a:rPr lang="en-US" altLang="en-US" dirty="0"/>
              <a:t>) must also be well defined and verified at regular intervals</a:t>
            </a:r>
          </a:p>
        </p:txBody>
      </p:sp>
    </p:spTree>
    <p:extLst>
      <p:ext uri="{BB962C8B-B14F-4D97-AF65-F5344CB8AC3E}">
        <p14:creationId xmlns:p14="http://schemas.microsoft.com/office/powerpoint/2010/main" val="3389839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p:nvPr>
        </p:nvSpPr>
        <p:spPr/>
        <p:txBody>
          <a:bodyPr/>
          <a:lstStyle/>
          <a:p>
            <a:r>
              <a:rPr lang="en-US"/>
              <a:t>Instrument Maintenance</a:t>
            </a:r>
            <a:endParaRPr lang="en-US" dirty="0"/>
          </a:p>
        </p:txBody>
      </p:sp>
      <p:sp>
        <p:nvSpPr>
          <p:cNvPr id="21507" name="Rectangle 5"/>
          <p:cNvSpPr>
            <a:spLocks noGrp="1" noChangeArrowheads="1"/>
          </p:cNvSpPr>
          <p:nvPr>
            <p:ph type="body" idx="1"/>
          </p:nvPr>
        </p:nvSpPr>
        <p:spPr>
          <a:xfrm>
            <a:off x="457200" y="1195349"/>
            <a:ext cx="8534400" cy="5129251"/>
          </a:xfrm>
        </p:spPr>
        <p:txBody>
          <a:bodyPr/>
          <a:lstStyle/>
          <a:p>
            <a:r>
              <a:rPr lang="en-US" altLang="en-US" dirty="0"/>
              <a:t>Manufacturers supply recommendations for </a:t>
            </a:r>
            <a:r>
              <a:rPr lang="en-US" altLang="en-US" dirty="0">
                <a:solidFill>
                  <a:srgbClr val="FF0000"/>
                </a:solidFill>
              </a:rPr>
              <a:t>routine maintenance </a:t>
            </a:r>
          </a:p>
          <a:p>
            <a:r>
              <a:rPr lang="en-US" altLang="en-US" dirty="0"/>
              <a:t>The laboratory maintains a</a:t>
            </a:r>
            <a:r>
              <a:rPr lang="en-US" altLang="en-US" dirty="0">
                <a:solidFill>
                  <a:srgbClr val="FF0000"/>
                </a:solidFill>
              </a:rPr>
              <a:t> schedule </a:t>
            </a:r>
            <a:r>
              <a:rPr lang="en-US" altLang="en-US" dirty="0"/>
              <a:t>and </a:t>
            </a:r>
            <a:r>
              <a:rPr lang="en-US" altLang="en-US" dirty="0">
                <a:solidFill>
                  <a:srgbClr val="FF0000"/>
                </a:solidFill>
              </a:rPr>
              <a:t>instructions</a:t>
            </a:r>
            <a:r>
              <a:rPr lang="en-US" altLang="en-US" dirty="0"/>
              <a:t> for all routine maintenance</a:t>
            </a:r>
          </a:p>
          <a:p>
            <a:r>
              <a:rPr lang="en-US" altLang="en-US" dirty="0"/>
              <a:t>There are limits of user-recommended repairs when </a:t>
            </a:r>
            <a:r>
              <a:rPr lang="en-US" altLang="en-US" dirty="0">
                <a:solidFill>
                  <a:srgbClr val="FF0000"/>
                </a:solidFill>
              </a:rPr>
              <a:t>service calls</a:t>
            </a:r>
            <a:r>
              <a:rPr lang="en-US" altLang="en-US" dirty="0"/>
              <a:t> are indicated</a:t>
            </a:r>
          </a:p>
        </p:txBody>
      </p:sp>
    </p:spTree>
    <p:extLst>
      <p:ext uri="{BB962C8B-B14F-4D97-AF65-F5344CB8AC3E}">
        <p14:creationId xmlns:p14="http://schemas.microsoft.com/office/powerpoint/2010/main" val="3570370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p:nvPr>
        </p:nvSpPr>
        <p:spPr/>
        <p:txBody>
          <a:bodyPr/>
          <a:lstStyle/>
          <a:p>
            <a:r>
              <a:rPr lang="en-US" dirty="0"/>
              <a:t>Instrument Maintenance (continued)</a:t>
            </a:r>
          </a:p>
        </p:txBody>
      </p:sp>
      <p:sp>
        <p:nvSpPr>
          <p:cNvPr id="21507" name="Rectangle 5"/>
          <p:cNvSpPr>
            <a:spLocks noGrp="1" noChangeArrowheads="1"/>
          </p:cNvSpPr>
          <p:nvPr>
            <p:ph type="body" idx="1"/>
          </p:nvPr>
        </p:nvSpPr>
        <p:spPr>
          <a:xfrm>
            <a:off x="457200" y="1195349"/>
            <a:ext cx="8534400" cy="5129251"/>
          </a:xfrm>
        </p:spPr>
        <p:txBody>
          <a:bodyPr/>
          <a:lstStyle/>
          <a:p>
            <a:r>
              <a:rPr lang="en-US" altLang="en-US" dirty="0"/>
              <a:t>Regular</a:t>
            </a:r>
            <a:r>
              <a:rPr lang="en-US" altLang="en-US" dirty="0">
                <a:solidFill>
                  <a:srgbClr val="FF0000"/>
                </a:solidFill>
              </a:rPr>
              <a:t> calibration</a:t>
            </a:r>
            <a:r>
              <a:rPr lang="en-US" altLang="en-US" dirty="0"/>
              <a:t>, or fitting an instrument or test system output with the actual concentration of a reference </a:t>
            </a:r>
            <a:r>
              <a:rPr lang="en-US" altLang="en-US" dirty="0" err="1"/>
              <a:t>analyte</a:t>
            </a:r>
            <a:r>
              <a:rPr lang="en-US" altLang="en-US" dirty="0"/>
              <a:t>, is required for detection systems</a:t>
            </a:r>
          </a:p>
        </p:txBody>
      </p:sp>
    </p:spTree>
    <p:extLst>
      <p:ext uri="{BB962C8B-B14F-4D97-AF65-F5344CB8AC3E}">
        <p14:creationId xmlns:p14="http://schemas.microsoft.com/office/powerpoint/2010/main" val="3944592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Grp="1" noChangeArrowheads="1"/>
          </p:cNvSpPr>
          <p:nvPr>
            <p:ph type="title"/>
          </p:nvPr>
        </p:nvSpPr>
        <p:spPr/>
        <p:txBody>
          <a:bodyPr/>
          <a:lstStyle/>
          <a:p>
            <a:r>
              <a:rPr lang="en-US"/>
              <a:t>Reagents</a:t>
            </a:r>
            <a:endParaRPr lang="en-US" dirty="0"/>
          </a:p>
        </p:txBody>
      </p:sp>
      <p:sp>
        <p:nvSpPr>
          <p:cNvPr id="22531" name="Rectangle 5"/>
          <p:cNvSpPr>
            <a:spLocks noGrp="1" noChangeArrowheads="1"/>
          </p:cNvSpPr>
          <p:nvPr>
            <p:ph type="body" idx="1"/>
          </p:nvPr>
        </p:nvSpPr>
        <p:spPr/>
        <p:txBody>
          <a:bodyPr/>
          <a:lstStyle/>
          <a:p>
            <a:r>
              <a:rPr lang="en-US" altLang="en-US" dirty="0"/>
              <a:t>Instructions on the preparation of reagents and the quantities used in each assay are included in the written laboratory protocol</a:t>
            </a:r>
          </a:p>
          <a:p>
            <a:r>
              <a:rPr lang="en-US" altLang="en-US" dirty="0"/>
              <a:t>The sequences of primers and probes are documented</a:t>
            </a:r>
          </a:p>
          <a:p>
            <a:r>
              <a:rPr lang="en-US" altLang="en-US" dirty="0"/>
              <a:t>Primer-binding sites and sizes of expected </a:t>
            </a:r>
            <a:r>
              <a:rPr lang="en-US" altLang="en-US" dirty="0" err="1"/>
              <a:t>amplicons</a:t>
            </a:r>
            <a:r>
              <a:rPr lang="en-US" altLang="en-US" dirty="0"/>
              <a:t> are documented</a:t>
            </a:r>
          </a:p>
        </p:txBody>
      </p:sp>
    </p:spTree>
    <p:extLst>
      <p:ext uri="{BB962C8B-B14F-4D97-AF65-F5344CB8AC3E}">
        <p14:creationId xmlns:p14="http://schemas.microsoft.com/office/powerpoint/2010/main" val="1113848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p:txBody>
          <a:bodyPr/>
          <a:lstStyle/>
          <a:p>
            <a:r>
              <a:rPr lang="en-US"/>
              <a:t>Analyte-Specific Reagents</a:t>
            </a:r>
            <a:endParaRPr lang="en-US" dirty="0"/>
          </a:p>
        </p:txBody>
      </p:sp>
      <p:sp>
        <p:nvSpPr>
          <p:cNvPr id="23555" name="Rectangle 5"/>
          <p:cNvSpPr>
            <a:spLocks noGrp="1" noChangeArrowheads="1"/>
          </p:cNvSpPr>
          <p:nvPr>
            <p:ph type="body" idx="1"/>
          </p:nvPr>
        </p:nvSpPr>
        <p:spPr>
          <a:xfrm>
            <a:off x="457200" y="1195349"/>
            <a:ext cx="8458200" cy="5129251"/>
          </a:xfrm>
        </p:spPr>
        <p:txBody>
          <a:bodyPr/>
          <a:lstStyle/>
          <a:p>
            <a:r>
              <a:rPr lang="en-US" altLang="en-US" dirty="0" err="1">
                <a:solidFill>
                  <a:srgbClr val="FF0000"/>
                </a:solidFill>
              </a:rPr>
              <a:t>Analyte</a:t>
            </a:r>
            <a:r>
              <a:rPr lang="en-US" altLang="en-US" dirty="0">
                <a:solidFill>
                  <a:srgbClr val="FF0000"/>
                </a:solidFill>
              </a:rPr>
              <a:t>-specific reagents </a:t>
            </a:r>
            <a:r>
              <a:rPr lang="en-US" altLang="en-US" dirty="0"/>
              <a:t>(A S R’s) are probes, primers, antibodies, or other test components that detect a specific target</a:t>
            </a:r>
          </a:p>
          <a:p>
            <a:r>
              <a:rPr lang="en-US" altLang="en-US" dirty="0"/>
              <a:t>Most A S R’s used in the molecular laboratory are class I, not subject to special controls by the F D A </a:t>
            </a:r>
          </a:p>
          <a:p>
            <a:r>
              <a:rPr lang="en-US" altLang="en-US" dirty="0"/>
              <a:t>Class 2 and 3 A S R’s include those used by blood banks to screen for infectious diseases or those used in the diagnosis of certain contagious diseases, such as tuberculosis</a:t>
            </a:r>
          </a:p>
        </p:txBody>
      </p:sp>
    </p:spTree>
    <p:extLst>
      <p:ext uri="{BB962C8B-B14F-4D97-AF65-F5344CB8AC3E}">
        <p14:creationId xmlns:p14="http://schemas.microsoft.com/office/powerpoint/2010/main" val="3692643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a:t>In Vitro Diagnostic Reagents</a:t>
            </a:r>
            <a:endParaRPr lang="en-US" dirty="0"/>
          </a:p>
        </p:txBody>
      </p:sp>
      <p:sp>
        <p:nvSpPr>
          <p:cNvPr id="24579" name="Rectangle 3"/>
          <p:cNvSpPr>
            <a:spLocks noGrp="1" noChangeArrowheads="1"/>
          </p:cNvSpPr>
          <p:nvPr>
            <p:ph type="body" idx="1"/>
          </p:nvPr>
        </p:nvSpPr>
        <p:spPr>
          <a:xfrm>
            <a:off x="457200" y="1195349"/>
            <a:ext cx="8305800" cy="4824451"/>
          </a:xfrm>
        </p:spPr>
        <p:txBody>
          <a:bodyPr/>
          <a:lstStyle/>
          <a:p>
            <a:r>
              <a:rPr lang="en-US" altLang="en-US" dirty="0">
                <a:solidFill>
                  <a:srgbClr val="FF0000"/>
                </a:solidFill>
              </a:rPr>
              <a:t>In vitro diagnostic </a:t>
            </a:r>
            <a:r>
              <a:rPr lang="en-US" altLang="en-US" dirty="0"/>
              <a:t>(I V D)</a:t>
            </a:r>
            <a:r>
              <a:rPr lang="en-US" altLang="en-US" dirty="0">
                <a:solidFill>
                  <a:srgbClr val="FF0000"/>
                </a:solidFill>
              </a:rPr>
              <a:t> reagents </a:t>
            </a:r>
            <a:r>
              <a:rPr lang="en-US" altLang="en-US" dirty="0"/>
              <a:t>target a specific disease or condition</a:t>
            </a:r>
          </a:p>
          <a:p>
            <a:r>
              <a:rPr lang="en-US" altLang="en-US" dirty="0"/>
              <a:t>I V D reagents include products used to collect, prepare, and examine specimens collected from patients</a:t>
            </a:r>
          </a:p>
          <a:p>
            <a:r>
              <a:rPr lang="en-US" altLang="en-US" dirty="0"/>
              <a:t>I V D reagents are classified according to performance risk and requirements for surveillance and verification, from class 1 (lowest risk) to class 3 (highest risk)</a:t>
            </a:r>
          </a:p>
        </p:txBody>
      </p:sp>
    </p:spTree>
    <p:extLst>
      <p:ext uri="{BB962C8B-B14F-4D97-AF65-F5344CB8AC3E}">
        <p14:creationId xmlns:p14="http://schemas.microsoft.com/office/powerpoint/2010/main" val="365317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a:t>Other Types of Test Reagents</a:t>
            </a:r>
            <a:endParaRPr lang="en-US" dirty="0"/>
          </a:p>
        </p:txBody>
      </p:sp>
      <p:sp>
        <p:nvSpPr>
          <p:cNvPr id="25603" name="Rectangle 3"/>
          <p:cNvSpPr>
            <a:spLocks noGrp="1" noChangeArrowheads="1"/>
          </p:cNvSpPr>
          <p:nvPr>
            <p:ph type="body" idx="1"/>
          </p:nvPr>
        </p:nvSpPr>
        <p:spPr>
          <a:xfrm>
            <a:off x="457200" y="1195349"/>
            <a:ext cx="8229600" cy="5053051"/>
          </a:xfrm>
        </p:spPr>
        <p:txBody>
          <a:bodyPr/>
          <a:lstStyle/>
          <a:p>
            <a:r>
              <a:rPr lang="en-US" altLang="en-US" dirty="0">
                <a:solidFill>
                  <a:srgbClr val="FF0000"/>
                </a:solidFill>
              </a:rPr>
              <a:t>In vitro analytical test (I V A T) </a:t>
            </a:r>
            <a:r>
              <a:rPr lang="en-US" altLang="en-US" dirty="0"/>
              <a:t>reagents target a specific disease or condition</a:t>
            </a:r>
          </a:p>
          <a:p>
            <a:pPr lvl="1"/>
            <a:r>
              <a:rPr lang="en-US" altLang="en-US" dirty="0"/>
              <a:t>F D A will approve only the analytical validity of the test, with no claims of clinical utility</a:t>
            </a:r>
          </a:p>
          <a:p>
            <a:r>
              <a:rPr lang="en-US" altLang="en-US" dirty="0">
                <a:solidFill>
                  <a:srgbClr val="FF0000"/>
                </a:solidFill>
              </a:rPr>
              <a:t>Research use only (R U O) </a:t>
            </a:r>
            <a:r>
              <a:rPr lang="en-US" altLang="en-US" dirty="0"/>
              <a:t>reagents are not intended for diagnostic use</a:t>
            </a:r>
          </a:p>
          <a:p>
            <a:r>
              <a:rPr lang="en-US" altLang="en-US" dirty="0">
                <a:solidFill>
                  <a:srgbClr val="FF0000"/>
                </a:solidFill>
              </a:rPr>
              <a:t>Investigational use only (I U O) </a:t>
            </a:r>
            <a:r>
              <a:rPr lang="en-US" altLang="en-US" dirty="0"/>
              <a:t>reagents may be used on patients with proper institutional review and informed consent, for example, in clinical trials</a:t>
            </a:r>
          </a:p>
        </p:txBody>
      </p:sp>
    </p:spTree>
    <p:extLst>
      <p:ext uri="{BB962C8B-B14F-4D97-AF65-F5344CB8AC3E}">
        <p14:creationId xmlns:p14="http://schemas.microsoft.com/office/powerpoint/2010/main" val="3320653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r>
              <a:rPr lang="en-US"/>
              <a:t>Specimen Accession</a:t>
            </a:r>
            <a:endParaRPr lang="en-US" dirty="0"/>
          </a:p>
        </p:txBody>
      </p:sp>
      <p:sp>
        <p:nvSpPr>
          <p:cNvPr id="5123" name="Rectangle 5"/>
          <p:cNvSpPr>
            <a:spLocks noGrp="1" noChangeArrowheads="1"/>
          </p:cNvSpPr>
          <p:nvPr>
            <p:ph type="body" idx="1"/>
          </p:nvPr>
        </p:nvSpPr>
        <p:spPr>
          <a:xfrm>
            <a:off x="457200" y="1195349"/>
            <a:ext cx="8229600" cy="5129251"/>
          </a:xfrm>
        </p:spPr>
        <p:txBody>
          <a:bodyPr/>
          <a:lstStyle/>
          <a:p>
            <a:r>
              <a:rPr lang="en-US" altLang="en-US" dirty="0" err="1">
                <a:solidFill>
                  <a:srgbClr val="FF0000"/>
                </a:solidFill>
              </a:rPr>
              <a:t>Preanalytical</a:t>
            </a:r>
            <a:r>
              <a:rPr lang="en-US" altLang="en-US" dirty="0">
                <a:solidFill>
                  <a:srgbClr val="FF0000"/>
                </a:solidFill>
              </a:rPr>
              <a:t> </a:t>
            </a:r>
            <a:r>
              <a:rPr lang="en-US" altLang="en-US" dirty="0"/>
              <a:t>error is the consequence of erroneous or misleading results caused by events that occur prior to sample analysis</a:t>
            </a:r>
          </a:p>
          <a:p>
            <a:r>
              <a:rPr lang="en-US" altLang="en-US" dirty="0"/>
              <a:t>The </a:t>
            </a:r>
            <a:r>
              <a:rPr lang="en-US" altLang="en-US" dirty="0">
                <a:solidFill>
                  <a:srgbClr val="FF0000"/>
                </a:solidFill>
              </a:rPr>
              <a:t>condition</a:t>
            </a:r>
            <a:r>
              <a:rPr lang="en-US" altLang="en-US" dirty="0"/>
              <a:t> of the specimen and, if necessary, the chain of custody is reviewed upon receipt in the laboratory</a:t>
            </a:r>
          </a:p>
        </p:txBody>
      </p:sp>
    </p:spTree>
    <p:extLst>
      <p:ext uri="{BB962C8B-B14F-4D97-AF65-F5344CB8AC3E}">
        <p14:creationId xmlns:p14="http://schemas.microsoft.com/office/powerpoint/2010/main" val="891045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99" name="Rectangle 27"/>
          <p:cNvSpPr>
            <a:spLocks noGrp="1" noChangeArrowheads="1"/>
          </p:cNvSpPr>
          <p:nvPr>
            <p:ph type="title"/>
          </p:nvPr>
        </p:nvSpPr>
        <p:spPr/>
        <p:txBody>
          <a:bodyPr/>
          <a:lstStyle/>
          <a:p>
            <a:r>
              <a:rPr lang="en-US"/>
              <a:t>Hazardous Chemicals</a:t>
            </a:r>
            <a:endParaRPr lang="en-US" dirty="0"/>
          </a:p>
        </p:txBody>
      </p:sp>
      <p:sp>
        <p:nvSpPr>
          <p:cNvPr id="26627" name="Rectangle 28"/>
          <p:cNvSpPr>
            <a:spLocks noGrp="1" noChangeArrowheads="1"/>
          </p:cNvSpPr>
          <p:nvPr>
            <p:ph idx="1"/>
          </p:nvPr>
        </p:nvSpPr>
        <p:spPr>
          <a:xfrm>
            <a:off x="457200" y="1195349"/>
            <a:ext cx="8229600" cy="1547851"/>
          </a:xfrm>
        </p:spPr>
        <p:txBody>
          <a:bodyPr/>
          <a:lstStyle/>
          <a:p>
            <a:r>
              <a:rPr lang="en-US" altLang="en-US" dirty="0"/>
              <a:t> The National Fire Protection Association has developed a series of warning labels for universal use on all chemical containers</a:t>
            </a:r>
          </a:p>
        </p:txBody>
      </p:sp>
      <p:pic>
        <p:nvPicPr>
          <p:cNvPr id="5" name="Content Placeholder 4" descr="Hazardous Materials Classification. Level 1: Reactivity. 0 = Stable, 1 = Unstable if heated, 2 = Violent chemical change, 3 = Shock and heat may deteriorate, 4 = May deteriorate. Level 2: Fire Hazard flash point. 0 = will not burn, 1 = above 200 degrees Fahrenheit, 2 = below 200 degrees Fahrenheit, 3 = below 100 degrees Fahrenheit, 4 = below 73 degrees Fahrenheit. Level 3: Health Hazard. 0 = Normal material, 1 = Slightly hazardous, 2 = hazardous, 3 = extreme danger, 4 = deadly. Specific Hazard: Radiation symbol = Radiation, W = use no water, C O R = Corrosive, A L K = Alkali, A C I D =  Acid, O X Y = Oxidizer."/>
          <p:cNvPicPr>
            <a:picLocks noGrp="1" noChangeAspect="1"/>
          </p:cNvPicPr>
          <p:nvPr>
            <p:ph idx="10"/>
          </p:nvPr>
        </p:nvPicPr>
        <p:blipFill>
          <a:blip r:embed="rId3" cstate="print">
            <a:extLst>
              <a:ext uri="{28A0092B-C50C-407E-A947-70E740481C1C}">
                <a14:useLocalDpi xmlns:a14="http://schemas.microsoft.com/office/drawing/2010/main" val="0"/>
              </a:ext>
            </a:extLst>
          </a:blip>
          <a:stretch>
            <a:fillRect/>
          </a:stretch>
        </p:blipFill>
        <p:spPr>
          <a:xfrm>
            <a:off x="2798160" y="2913368"/>
            <a:ext cx="3547680" cy="3411232"/>
          </a:xfrm>
        </p:spPr>
      </p:pic>
    </p:spTree>
    <p:extLst>
      <p:ext uri="{BB962C8B-B14F-4D97-AF65-F5344CB8AC3E}">
        <p14:creationId xmlns:p14="http://schemas.microsoft.com/office/powerpoint/2010/main" val="40125612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18" name="Rectangle 22"/>
          <p:cNvSpPr>
            <a:spLocks noGrp="1" noChangeArrowheads="1"/>
          </p:cNvSpPr>
          <p:nvPr>
            <p:ph type="title"/>
          </p:nvPr>
        </p:nvSpPr>
        <p:spPr/>
        <p:txBody>
          <a:bodyPr/>
          <a:lstStyle/>
          <a:p>
            <a:r>
              <a:rPr lang="en-US"/>
              <a:t>Hazardous Chemicals: Transport and Storage</a:t>
            </a:r>
            <a:endParaRPr lang="en-US" dirty="0"/>
          </a:p>
        </p:txBody>
      </p:sp>
      <p:sp>
        <p:nvSpPr>
          <p:cNvPr id="27651" name="Rectangle 23"/>
          <p:cNvSpPr>
            <a:spLocks noGrp="1" noChangeArrowheads="1"/>
          </p:cNvSpPr>
          <p:nvPr>
            <p:ph type="body" idx="1"/>
          </p:nvPr>
        </p:nvSpPr>
        <p:spPr/>
        <p:txBody>
          <a:bodyPr/>
          <a:lstStyle/>
          <a:p>
            <a:r>
              <a:rPr lang="en-US" altLang="en-US" dirty="0"/>
              <a:t>Secondary or reinforced containers are required for the transport and handling of dangerous chemicals such as concentrated acids or phenol</a:t>
            </a:r>
          </a:p>
          <a:p>
            <a:r>
              <a:rPr lang="en-US" altLang="en-US" dirty="0"/>
              <a:t>Volatile and flammable reagents are stored in properly vented and explosion-proof cabinets or refrigeration units</a:t>
            </a:r>
          </a:p>
        </p:txBody>
      </p:sp>
    </p:spTree>
    <p:extLst>
      <p:ext uri="{BB962C8B-B14F-4D97-AF65-F5344CB8AC3E}">
        <p14:creationId xmlns:p14="http://schemas.microsoft.com/office/powerpoint/2010/main" val="4029697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18" name="Rectangle 22"/>
          <p:cNvSpPr>
            <a:spLocks noGrp="1" noChangeArrowheads="1"/>
          </p:cNvSpPr>
          <p:nvPr>
            <p:ph type="title"/>
          </p:nvPr>
        </p:nvSpPr>
        <p:spPr/>
        <p:txBody>
          <a:bodyPr/>
          <a:lstStyle/>
          <a:p>
            <a:r>
              <a:rPr lang="en-US"/>
              <a:t>Biological Hazards: Transport and Storage</a:t>
            </a:r>
            <a:endParaRPr lang="en-US" dirty="0"/>
          </a:p>
        </p:txBody>
      </p:sp>
      <p:sp>
        <p:nvSpPr>
          <p:cNvPr id="27651" name="Rectangle 23"/>
          <p:cNvSpPr>
            <a:spLocks noGrp="1" noChangeArrowheads="1"/>
          </p:cNvSpPr>
          <p:nvPr>
            <p:ph idx="1"/>
          </p:nvPr>
        </p:nvSpPr>
        <p:spPr>
          <a:xfrm>
            <a:off x="457200" y="1195349"/>
            <a:ext cx="6477000" cy="5053051"/>
          </a:xfrm>
        </p:spPr>
        <p:txBody>
          <a:bodyPr/>
          <a:lstStyle/>
          <a:p>
            <a:r>
              <a:rPr lang="en-US" altLang="en-US" dirty="0"/>
              <a:t>Secondary containers are required for the transport and handling of biological specimens (</a:t>
            </a:r>
            <a:r>
              <a:rPr lang="en-US" dirty="0"/>
              <a:t>for example</a:t>
            </a:r>
            <a:r>
              <a:rPr lang="en-US" altLang="en-US" dirty="0"/>
              <a:t>, tissue, blood, D N A)</a:t>
            </a:r>
          </a:p>
          <a:p>
            <a:pPr lvl="1"/>
            <a:r>
              <a:rPr lang="en-US" altLang="en-US" dirty="0"/>
              <a:t>Temperature controls (refrigeration packs, dry ice) are required for stability of temperature-sensitive targets</a:t>
            </a:r>
          </a:p>
          <a:p>
            <a:r>
              <a:rPr lang="en-US" altLang="en-US" dirty="0"/>
              <a:t>Potentially infectious specimens are labeled appropriately</a:t>
            </a:r>
          </a:p>
        </p:txBody>
      </p:sp>
      <p:pic>
        <p:nvPicPr>
          <p:cNvPr id="6" name="Content Placeholder 5" descr="Infectious substance warning sign. In case of damage or leakage immediately notify Public Health Authority."/>
          <p:cNvPicPr>
            <a:picLocks noGrp="1" noChangeAspect="1"/>
          </p:cNvPicPr>
          <p:nvPr>
            <p:ph idx="10"/>
          </p:nvPr>
        </p:nvPicPr>
        <p:blipFill>
          <a:blip r:embed="rId3">
            <a:extLst>
              <a:ext uri="{28A0092B-C50C-407E-A947-70E740481C1C}">
                <a14:useLocalDpi xmlns:a14="http://schemas.microsoft.com/office/drawing/2010/main" val="0"/>
              </a:ext>
            </a:extLst>
          </a:blip>
          <a:stretch>
            <a:fillRect/>
          </a:stretch>
        </p:blipFill>
        <p:spPr>
          <a:xfrm>
            <a:off x="7017325" y="2743200"/>
            <a:ext cx="1981200" cy="1981200"/>
          </a:xfrm>
        </p:spPr>
      </p:pic>
    </p:spTree>
    <p:extLst>
      <p:ext uri="{BB962C8B-B14F-4D97-AF65-F5344CB8AC3E}">
        <p14:creationId xmlns:p14="http://schemas.microsoft.com/office/powerpoint/2010/main" val="12049827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6" name="Rectangle 6"/>
          <p:cNvSpPr>
            <a:spLocks noGrp="1" noChangeArrowheads="1"/>
          </p:cNvSpPr>
          <p:nvPr>
            <p:ph type="title"/>
          </p:nvPr>
        </p:nvSpPr>
        <p:spPr/>
        <p:txBody>
          <a:bodyPr/>
          <a:lstStyle/>
          <a:p>
            <a:r>
              <a:rPr lang="en-US"/>
              <a:t>Hazardous Chemicals: Radioactive Material</a:t>
            </a:r>
            <a:endParaRPr lang="en-US" dirty="0"/>
          </a:p>
        </p:txBody>
      </p:sp>
      <p:sp>
        <p:nvSpPr>
          <p:cNvPr id="28675" name="Rectangle 7"/>
          <p:cNvSpPr>
            <a:spLocks noGrp="1" noChangeArrowheads="1"/>
          </p:cNvSpPr>
          <p:nvPr>
            <p:ph idx="1"/>
          </p:nvPr>
        </p:nvSpPr>
        <p:spPr>
          <a:xfrm>
            <a:off x="457200" y="1195349"/>
            <a:ext cx="5943600" cy="5053051"/>
          </a:xfrm>
        </p:spPr>
        <p:txBody>
          <a:bodyPr/>
          <a:lstStyle/>
          <a:p>
            <a:r>
              <a:rPr lang="en-US" altLang="en-US" dirty="0"/>
              <a:t>The Nuclear Regulatory Commission (N R C) requires that laboratories working with </a:t>
            </a:r>
            <a:r>
              <a:rPr lang="en-US" altLang="en-US" dirty="0">
                <a:solidFill>
                  <a:srgbClr val="FF0000"/>
                </a:solidFill>
              </a:rPr>
              <a:t>radioactive reagents</a:t>
            </a:r>
            <a:r>
              <a:rPr lang="en-US" altLang="en-US" dirty="0"/>
              <a:t> maintain a radiation safety manual providing procedures for the safe handling of radioactive substances</a:t>
            </a:r>
          </a:p>
          <a:p>
            <a:r>
              <a:rPr lang="en-US" altLang="en-US" dirty="0"/>
              <a:t>Radioactive reagents are used and stored in designated areas</a:t>
            </a:r>
          </a:p>
        </p:txBody>
      </p:sp>
      <p:pic>
        <p:nvPicPr>
          <p:cNvPr id="5" name="Content Placeholder 4" descr="Warning sign for radioactive materials. "/>
          <p:cNvPicPr>
            <a:picLocks noGrp="1" noChangeAspect="1"/>
          </p:cNvPicPr>
          <p:nvPr>
            <p:ph idx="10"/>
          </p:nvPr>
        </p:nvPicPr>
        <p:blipFill>
          <a:blip r:embed="rId3">
            <a:extLst>
              <a:ext uri="{28A0092B-C50C-407E-A947-70E740481C1C}">
                <a14:useLocalDpi xmlns:a14="http://schemas.microsoft.com/office/drawing/2010/main" val="0"/>
              </a:ext>
            </a:extLst>
          </a:blip>
          <a:stretch>
            <a:fillRect/>
          </a:stretch>
        </p:blipFill>
        <p:spPr>
          <a:xfrm>
            <a:off x="6629400" y="2409319"/>
            <a:ext cx="2171336" cy="2801362"/>
          </a:xfrm>
        </p:spPr>
      </p:pic>
    </p:spTree>
    <p:extLst>
      <p:ext uri="{BB962C8B-B14F-4D97-AF65-F5344CB8AC3E}">
        <p14:creationId xmlns:p14="http://schemas.microsoft.com/office/powerpoint/2010/main" val="10978700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9" name="Rectangle 5"/>
          <p:cNvSpPr>
            <a:spLocks noGrp="1" noChangeArrowheads="1"/>
          </p:cNvSpPr>
          <p:nvPr>
            <p:ph type="title"/>
          </p:nvPr>
        </p:nvSpPr>
        <p:spPr/>
        <p:txBody>
          <a:bodyPr/>
          <a:lstStyle/>
          <a:p>
            <a:r>
              <a:rPr lang="en-US"/>
              <a:t>Documentation of Test Results</a:t>
            </a:r>
            <a:endParaRPr lang="en-US" dirty="0"/>
          </a:p>
        </p:txBody>
      </p:sp>
      <p:sp>
        <p:nvSpPr>
          <p:cNvPr id="29699" name="Rectangle 6"/>
          <p:cNvSpPr>
            <a:spLocks noGrp="1" noChangeArrowheads="1"/>
          </p:cNvSpPr>
          <p:nvPr>
            <p:ph type="body" idx="1"/>
          </p:nvPr>
        </p:nvSpPr>
        <p:spPr>
          <a:xfrm>
            <a:off x="457200" y="1195349"/>
            <a:ext cx="8382000" cy="5129251"/>
          </a:xfrm>
        </p:spPr>
        <p:txBody>
          <a:bodyPr/>
          <a:lstStyle/>
          <a:p>
            <a:r>
              <a:rPr lang="en-US" altLang="en-US" dirty="0"/>
              <a:t>Test results in the form of </a:t>
            </a:r>
            <a:r>
              <a:rPr lang="en-US" altLang="en-US" dirty="0" err="1"/>
              <a:t>electropherograms</a:t>
            </a:r>
            <a:r>
              <a:rPr lang="en-US" altLang="en-US" dirty="0"/>
              <a:t>, gel images, or autoradiograms should be of sufficiently high quality that results are unequivocal</a:t>
            </a:r>
          </a:p>
          <a:p>
            <a:r>
              <a:rPr lang="en-US" altLang="en-US" dirty="0"/>
              <a:t>Documentation of assay conditions, reagent lot numbers, and quality and quantity of the isolated D N A or R N A is required</a:t>
            </a:r>
          </a:p>
          <a:p>
            <a:r>
              <a:rPr lang="en-US" altLang="en-US" dirty="0"/>
              <a:t>In situ results such as F I S H are correlated with histological findings (stained sections) of tissue morphology</a:t>
            </a:r>
          </a:p>
        </p:txBody>
      </p:sp>
    </p:spTree>
    <p:extLst>
      <p:ext uri="{BB962C8B-B14F-4D97-AF65-F5344CB8AC3E}">
        <p14:creationId xmlns:p14="http://schemas.microsoft.com/office/powerpoint/2010/main" val="2306040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9" name="Rectangle 5"/>
          <p:cNvSpPr>
            <a:spLocks noGrp="1" noChangeArrowheads="1"/>
          </p:cNvSpPr>
          <p:nvPr>
            <p:ph type="title"/>
          </p:nvPr>
        </p:nvSpPr>
        <p:spPr/>
        <p:txBody>
          <a:bodyPr/>
          <a:lstStyle/>
          <a:p>
            <a:r>
              <a:rPr lang="en-US" dirty="0"/>
              <a:t>Documentation of Test Results (continued)</a:t>
            </a:r>
          </a:p>
        </p:txBody>
      </p:sp>
      <p:sp>
        <p:nvSpPr>
          <p:cNvPr id="29699" name="Rectangle 6"/>
          <p:cNvSpPr>
            <a:spLocks noGrp="1" noChangeArrowheads="1"/>
          </p:cNvSpPr>
          <p:nvPr>
            <p:ph type="body" idx="1"/>
          </p:nvPr>
        </p:nvSpPr>
        <p:spPr/>
        <p:txBody>
          <a:bodyPr/>
          <a:lstStyle/>
          <a:p>
            <a:r>
              <a:rPr lang="en-US" altLang="en-US" dirty="0"/>
              <a:t>Raw data are retained with the final report and clinical interpretation of the test results</a:t>
            </a:r>
          </a:p>
        </p:txBody>
      </p:sp>
    </p:spTree>
    <p:extLst>
      <p:ext uri="{BB962C8B-B14F-4D97-AF65-F5344CB8AC3E}">
        <p14:creationId xmlns:p14="http://schemas.microsoft.com/office/powerpoint/2010/main" val="33494056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4" name="Rectangle 6"/>
          <p:cNvSpPr>
            <a:spLocks noGrp="1" noChangeArrowheads="1"/>
          </p:cNvSpPr>
          <p:nvPr>
            <p:ph type="title"/>
          </p:nvPr>
        </p:nvSpPr>
        <p:spPr/>
        <p:txBody>
          <a:bodyPr/>
          <a:lstStyle/>
          <a:p>
            <a:r>
              <a:rPr lang="en-US" dirty="0"/>
              <a:t>Reporting Test Results</a:t>
            </a:r>
          </a:p>
        </p:txBody>
      </p:sp>
      <p:sp>
        <p:nvSpPr>
          <p:cNvPr id="30723" name="Rectangle 7"/>
          <p:cNvSpPr>
            <a:spLocks noGrp="1" noChangeArrowheads="1"/>
          </p:cNvSpPr>
          <p:nvPr>
            <p:ph type="body" idx="1"/>
          </p:nvPr>
        </p:nvSpPr>
        <p:spPr>
          <a:xfrm>
            <a:off x="457200" y="1195349"/>
            <a:ext cx="8305800" cy="4443451"/>
          </a:xfrm>
        </p:spPr>
        <p:txBody>
          <a:bodyPr/>
          <a:lstStyle/>
          <a:p>
            <a:r>
              <a:rPr lang="en-US" altLang="en-US" dirty="0"/>
              <a:t>The test report contains pertinent patient, laboratory, and signee identification</a:t>
            </a:r>
          </a:p>
          <a:p>
            <a:r>
              <a:rPr lang="en-US" altLang="en-US" dirty="0"/>
              <a:t>The test result is accompanied by the method or commercial kit used; the locus, mutation, or organism tested; the analytical interpretation of the raw data; and the clinical interpretation of the analytical result</a:t>
            </a:r>
          </a:p>
          <a:p>
            <a:pPr lvl="1"/>
            <a:r>
              <a:rPr lang="en-US" altLang="en-US" dirty="0"/>
              <a:t>The potential for false positives or false negatives may also be included</a:t>
            </a:r>
          </a:p>
        </p:txBody>
      </p:sp>
    </p:spTree>
    <p:extLst>
      <p:ext uri="{BB962C8B-B14F-4D97-AF65-F5344CB8AC3E}">
        <p14:creationId xmlns:p14="http://schemas.microsoft.com/office/powerpoint/2010/main" val="1962617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4" name="Rectangle 6"/>
          <p:cNvSpPr>
            <a:spLocks noGrp="1" noChangeArrowheads="1"/>
          </p:cNvSpPr>
          <p:nvPr>
            <p:ph type="title"/>
          </p:nvPr>
        </p:nvSpPr>
        <p:spPr/>
        <p:txBody>
          <a:bodyPr/>
          <a:lstStyle/>
          <a:p>
            <a:r>
              <a:rPr lang="en-US" dirty="0"/>
              <a:t>Reporting Test Results (continued)</a:t>
            </a:r>
          </a:p>
        </p:txBody>
      </p:sp>
      <p:sp>
        <p:nvSpPr>
          <p:cNvPr id="30723" name="Rectangle 7"/>
          <p:cNvSpPr>
            <a:spLocks noGrp="1" noChangeArrowheads="1"/>
          </p:cNvSpPr>
          <p:nvPr>
            <p:ph type="body" idx="1"/>
          </p:nvPr>
        </p:nvSpPr>
        <p:spPr>
          <a:xfrm>
            <a:off x="457200" y="1195349"/>
            <a:ext cx="8305800" cy="4443451"/>
          </a:xfrm>
        </p:spPr>
        <p:txBody>
          <a:bodyPr/>
          <a:lstStyle/>
          <a:p>
            <a:r>
              <a:rPr lang="en-US" altLang="en-US" dirty="0"/>
              <a:t>The clinical significance of the test result and references are also indicated on the report</a:t>
            </a:r>
          </a:p>
        </p:txBody>
      </p:sp>
    </p:spTree>
    <p:extLst>
      <p:ext uri="{BB962C8B-B14F-4D97-AF65-F5344CB8AC3E}">
        <p14:creationId xmlns:p14="http://schemas.microsoft.com/office/powerpoint/2010/main" val="19618863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01" name="Rectangle 9"/>
          <p:cNvSpPr>
            <a:spLocks noGrp="1" noChangeArrowheads="1"/>
          </p:cNvSpPr>
          <p:nvPr>
            <p:ph type="title"/>
          </p:nvPr>
        </p:nvSpPr>
        <p:spPr/>
        <p:txBody>
          <a:bodyPr/>
          <a:lstStyle/>
          <a:p>
            <a:r>
              <a:rPr lang="en-US"/>
              <a:t>Reporting Test Results: Disclaimer</a:t>
            </a:r>
            <a:endParaRPr lang="en-US" dirty="0"/>
          </a:p>
        </p:txBody>
      </p:sp>
      <p:sp>
        <p:nvSpPr>
          <p:cNvPr id="31747" name="Rectangle 10"/>
          <p:cNvSpPr>
            <a:spLocks noGrp="1" noChangeArrowheads="1"/>
          </p:cNvSpPr>
          <p:nvPr>
            <p:ph idx="1"/>
          </p:nvPr>
        </p:nvSpPr>
        <p:spPr>
          <a:xfrm>
            <a:off x="457200" y="1195349"/>
            <a:ext cx="8229600" cy="1471651"/>
          </a:xfrm>
        </p:spPr>
        <p:txBody>
          <a:bodyPr/>
          <a:lstStyle/>
          <a:p>
            <a:r>
              <a:rPr lang="en-US" altLang="en-US" dirty="0"/>
              <a:t> When Class I A S R’s are used in an analytical method, the following disclaimer is included in the test report:</a:t>
            </a:r>
          </a:p>
        </p:txBody>
      </p:sp>
      <p:sp>
        <p:nvSpPr>
          <p:cNvPr id="2" name="Content Placeholder 1"/>
          <p:cNvSpPr>
            <a:spLocks noGrp="1"/>
          </p:cNvSpPr>
          <p:nvPr>
            <p:ph idx="10"/>
          </p:nvPr>
        </p:nvSpPr>
        <p:spPr>
          <a:xfrm>
            <a:off x="1066800" y="2743200"/>
            <a:ext cx="7924800" cy="3581400"/>
          </a:xfrm>
        </p:spPr>
        <p:txBody>
          <a:bodyPr/>
          <a:lstStyle/>
          <a:p>
            <a:pPr marL="346075" indent="0">
              <a:buNone/>
            </a:pPr>
            <a:r>
              <a:rPr lang="en-US" altLang="en-US" sz="2800" dirty="0">
                <a:latin typeface="Cambria" panose="02040503050406030204" pitchFamily="18" charset="0"/>
              </a:rPr>
              <a:t>“</a:t>
            </a:r>
            <a:r>
              <a:rPr lang="en-US" altLang="en-US" sz="2800" dirty="0"/>
              <a:t>The F D A has determined that such clearance or approval is not necessary. This test is used for clinical purposes. It should not be regarded as investigational or for research. This laboratory is certified under the Clinical Laboratory Improvement Amendments of 1988 (C L I A-88) as qualified to perform high complexity clinical laboratory testing.”</a:t>
            </a:r>
            <a:endParaRPr lang="en-US" sz="2800" dirty="0"/>
          </a:p>
        </p:txBody>
      </p:sp>
    </p:spTree>
    <p:extLst>
      <p:ext uri="{BB962C8B-B14F-4D97-AF65-F5344CB8AC3E}">
        <p14:creationId xmlns:p14="http://schemas.microsoft.com/office/powerpoint/2010/main" val="19604383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01" name="Rectangle 9"/>
          <p:cNvSpPr>
            <a:spLocks noGrp="1" noChangeArrowheads="1"/>
          </p:cNvSpPr>
          <p:nvPr>
            <p:ph type="title"/>
          </p:nvPr>
        </p:nvSpPr>
        <p:spPr>
          <a:xfrm>
            <a:off x="756356" y="-14760"/>
            <a:ext cx="8235244" cy="1089529"/>
          </a:xfrm>
        </p:spPr>
        <p:txBody>
          <a:bodyPr/>
          <a:lstStyle/>
          <a:p>
            <a:r>
              <a:rPr lang="en-US" dirty="0"/>
              <a:t>Reporting Test Results: Disclaimer (continued)</a:t>
            </a:r>
          </a:p>
        </p:txBody>
      </p:sp>
      <p:sp>
        <p:nvSpPr>
          <p:cNvPr id="31747" name="Rectangle 10"/>
          <p:cNvSpPr>
            <a:spLocks noGrp="1" noChangeArrowheads="1"/>
          </p:cNvSpPr>
          <p:nvPr>
            <p:ph type="body" idx="1"/>
          </p:nvPr>
        </p:nvSpPr>
        <p:spPr/>
        <p:txBody>
          <a:bodyPr/>
          <a:lstStyle/>
          <a:p>
            <a:r>
              <a:rPr lang="en-US" altLang="en-US" dirty="0"/>
              <a:t>Test reports (and related data) are Protected Health Information and should be maintained by secure electronic or physical storage</a:t>
            </a:r>
          </a:p>
        </p:txBody>
      </p:sp>
    </p:spTree>
    <p:extLst>
      <p:ext uri="{BB962C8B-B14F-4D97-AF65-F5344CB8AC3E}">
        <p14:creationId xmlns:p14="http://schemas.microsoft.com/office/powerpoint/2010/main" val="3704693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r>
              <a:rPr lang="en-US" dirty="0"/>
              <a:t>Specimen Accession (continued)</a:t>
            </a:r>
          </a:p>
        </p:txBody>
      </p:sp>
      <p:sp>
        <p:nvSpPr>
          <p:cNvPr id="5123" name="Rectangle 5"/>
          <p:cNvSpPr>
            <a:spLocks noGrp="1" noChangeArrowheads="1"/>
          </p:cNvSpPr>
          <p:nvPr>
            <p:ph type="body" idx="1"/>
          </p:nvPr>
        </p:nvSpPr>
        <p:spPr>
          <a:xfrm>
            <a:off x="457200" y="1195349"/>
            <a:ext cx="8229600" cy="5129251"/>
          </a:xfrm>
        </p:spPr>
        <p:txBody>
          <a:bodyPr/>
          <a:lstStyle/>
          <a:p>
            <a:r>
              <a:rPr lang="en-US" altLang="en-US" dirty="0"/>
              <a:t>No specimen is accepted without proper </a:t>
            </a:r>
            <a:r>
              <a:rPr lang="en-US" altLang="en-US" dirty="0">
                <a:solidFill>
                  <a:srgbClr val="FF0000"/>
                </a:solidFill>
              </a:rPr>
              <a:t>labeling</a:t>
            </a:r>
            <a:r>
              <a:rPr lang="en-US" altLang="en-US" dirty="0"/>
              <a:t> and identification</a:t>
            </a:r>
          </a:p>
          <a:p>
            <a:r>
              <a:rPr lang="en-US" altLang="en-US" dirty="0"/>
              <a:t>If a specimen is unacceptable, the disposal or retention of the specimen is documented</a:t>
            </a:r>
          </a:p>
        </p:txBody>
      </p:sp>
    </p:spTree>
    <p:extLst>
      <p:ext uri="{BB962C8B-B14F-4D97-AF65-F5344CB8AC3E}">
        <p14:creationId xmlns:p14="http://schemas.microsoft.com/office/powerpoint/2010/main" val="11604894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0" name="Rectangle 6"/>
          <p:cNvSpPr>
            <a:spLocks noGrp="1" noChangeArrowheads="1"/>
          </p:cNvSpPr>
          <p:nvPr>
            <p:ph type="title"/>
          </p:nvPr>
        </p:nvSpPr>
        <p:spPr/>
        <p:txBody>
          <a:bodyPr/>
          <a:lstStyle/>
          <a:p>
            <a:r>
              <a:rPr lang="en-US"/>
              <a:t>Summary</a:t>
            </a:r>
            <a:endParaRPr lang="en-US" dirty="0"/>
          </a:p>
        </p:txBody>
      </p:sp>
      <p:sp>
        <p:nvSpPr>
          <p:cNvPr id="32771" name="Rectangle 7"/>
          <p:cNvSpPr>
            <a:spLocks noGrp="1" noChangeArrowheads="1"/>
          </p:cNvSpPr>
          <p:nvPr>
            <p:ph type="body" idx="1"/>
          </p:nvPr>
        </p:nvSpPr>
        <p:spPr>
          <a:xfrm>
            <a:off x="457200" y="1195349"/>
            <a:ext cx="8229600" cy="4824451"/>
          </a:xfrm>
        </p:spPr>
        <p:txBody>
          <a:bodyPr/>
          <a:lstStyle/>
          <a:p>
            <a:r>
              <a:rPr lang="en-US" altLang="en-US" dirty="0"/>
              <a:t>Proper specimen handling is required for accurate test results</a:t>
            </a:r>
          </a:p>
          <a:p>
            <a:pPr lvl="1"/>
            <a:r>
              <a:rPr lang="en-US" altLang="en-US" dirty="0"/>
              <a:t>Specimens should be held and stored under conditions that will preserve nucleic acids</a:t>
            </a:r>
          </a:p>
          <a:p>
            <a:r>
              <a:rPr lang="en-US" altLang="en-US" dirty="0"/>
              <a:t>Molecular test performance is monitored by the use of quality controls</a:t>
            </a:r>
          </a:p>
          <a:p>
            <a:r>
              <a:rPr lang="en-US" altLang="en-US" dirty="0"/>
              <a:t>Safety rules, protective equipment, and chemical storage and labeling apply to all areas of testing</a:t>
            </a:r>
          </a:p>
        </p:txBody>
      </p:sp>
    </p:spTree>
    <p:extLst>
      <p:ext uri="{BB962C8B-B14F-4D97-AF65-F5344CB8AC3E}">
        <p14:creationId xmlns:p14="http://schemas.microsoft.com/office/powerpoint/2010/main" val="5472046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0" name="Rectangle 6"/>
          <p:cNvSpPr>
            <a:spLocks noGrp="1" noChangeArrowheads="1"/>
          </p:cNvSpPr>
          <p:nvPr>
            <p:ph type="title"/>
          </p:nvPr>
        </p:nvSpPr>
        <p:spPr/>
        <p:txBody>
          <a:bodyPr/>
          <a:lstStyle/>
          <a:p>
            <a:r>
              <a:rPr lang="en-US" dirty="0"/>
              <a:t>Summary (continued)</a:t>
            </a:r>
          </a:p>
        </p:txBody>
      </p:sp>
      <p:sp>
        <p:nvSpPr>
          <p:cNvPr id="32771" name="Rectangle 7"/>
          <p:cNvSpPr>
            <a:spLocks noGrp="1" noChangeArrowheads="1"/>
          </p:cNvSpPr>
          <p:nvPr>
            <p:ph type="body" idx="1"/>
          </p:nvPr>
        </p:nvSpPr>
        <p:spPr/>
        <p:txBody>
          <a:bodyPr/>
          <a:lstStyle/>
          <a:p>
            <a:r>
              <a:rPr lang="en-US" altLang="en-US" dirty="0"/>
              <a:t>Reagents are prepared, stored, and used as recommended by manufacturers and/or laboratory protocol</a:t>
            </a:r>
          </a:p>
          <a:p>
            <a:r>
              <a:rPr lang="en-US" altLang="en-US" dirty="0"/>
              <a:t>Raw data should be documented and results clearly reported</a:t>
            </a:r>
          </a:p>
        </p:txBody>
      </p:sp>
    </p:spTree>
    <p:extLst>
      <p:ext uri="{BB962C8B-B14F-4D97-AF65-F5344CB8AC3E}">
        <p14:creationId xmlns:p14="http://schemas.microsoft.com/office/powerpoint/2010/main" val="1981985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6" name="Rectangle 6"/>
          <p:cNvSpPr>
            <a:spLocks noGrp="1" noChangeArrowheads="1"/>
          </p:cNvSpPr>
          <p:nvPr>
            <p:ph type="title"/>
          </p:nvPr>
        </p:nvSpPr>
        <p:spPr/>
        <p:txBody>
          <a:bodyPr/>
          <a:lstStyle/>
          <a:p>
            <a:r>
              <a:rPr lang="en-US"/>
              <a:t>Precautions</a:t>
            </a:r>
            <a:endParaRPr lang="en-US" dirty="0"/>
          </a:p>
        </p:txBody>
      </p:sp>
      <p:sp>
        <p:nvSpPr>
          <p:cNvPr id="6147" name="Rectangle 7"/>
          <p:cNvSpPr>
            <a:spLocks noGrp="1" noChangeArrowheads="1"/>
          </p:cNvSpPr>
          <p:nvPr>
            <p:ph type="body" idx="1"/>
          </p:nvPr>
        </p:nvSpPr>
        <p:spPr>
          <a:xfrm>
            <a:off x="457200" y="1195349"/>
            <a:ext cx="8305800" cy="3605251"/>
          </a:xfrm>
        </p:spPr>
        <p:txBody>
          <a:bodyPr/>
          <a:lstStyle/>
          <a:p>
            <a:r>
              <a:rPr lang="en-US" altLang="en-US" dirty="0"/>
              <a:t>All specimens are potentially infectious and should be handled with </a:t>
            </a:r>
            <a:r>
              <a:rPr lang="en-US" altLang="en-US" dirty="0">
                <a:solidFill>
                  <a:srgbClr val="FF0000"/>
                </a:solidFill>
              </a:rPr>
              <a:t>standard precautions </a:t>
            </a:r>
            <a:r>
              <a:rPr lang="en-US" altLang="en-US" dirty="0"/>
              <a:t>using proper personal protective equipment (P </a:t>
            </a:r>
            <a:r>
              <a:rPr lang="en-US" altLang="en-US" dirty="0" err="1"/>
              <a:t>P</a:t>
            </a:r>
            <a:r>
              <a:rPr lang="en-US" altLang="en-US" dirty="0"/>
              <a:t> E)</a:t>
            </a:r>
          </a:p>
          <a:p>
            <a:pPr lvl="1"/>
            <a:r>
              <a:rPr lang="en-US" altLang="en-US" dirty="0"/>
              <a:t>Gloves: part of standard precautions</a:t>
            </a:r>
          </a:p>
          <a:p>
            <a:pPr marL="623887" lvl="1" indent="0">
              <a:buNone/>
            </a:pPr>
            <a:r>
              <a:rPr lang="en-US" altLang="en-US" dirty="0"/>
              <a:t>	Protect nucleic acids </a:t>
            </a:r>
          </a:p>
          <a:p>
            <a:pPr marL="623887" lvl="1" indent="0">
              <a:buNone/>
            </a:pPr>
            <a:r>
              <a:rPr lang="en-US" altLang="en-US" dirty="0"/>
              <a:t>	Absolutely required for handling of R N A</a:t>
            </a:r>
          </a:p>
        </p:txBody>
      </p:sp>
    </p:spTree>
    <p:extLst>
      <p:ext uri="{BB962C8B-B14F-4D97-AF65-F5344CB8AC3E}">
        <p14:creationId xmlns:p14="http://schemas.microsoft.com/office/powerpoint/2010/main" val="400679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6" name="Rectangle 6"/>
          <p:cNvSpPr>
            <a:spLocks noGrp="1" noChangeArrowheads="1"/>
          </p:cNvSpPr>
          <p:nvPr>
            <p:ph type="title"/>
          </p:nvPr>
        </p:nvSpPr>
        <p:spPr/>
        <p:txBody>
          <a:bodyPr/>
          <a:lstStyle/>
          <a:p>
            <a:r>
              <a:rPr lang="en-US" dirty="0"/>
              <a:t>Precautions (continued)</a:t>
            </a:r>
          </a:p>
        </p:txBody>
      </p:sp>
      <p:sp>
        <p:nvSpPr>
          <p:cNvPr id="6147" name="Rectangle 7"/>
          <p:cNvSpPr>
            <a:spLocks noGrp="1" noChangeArrowheads="1"/>
          </p:cNvSpPr>
          <p:nvPr>
            <p:ph type="body" idx="1"/>
          </p:nvPr>
        </p:nvSpPr>
        <p:spPr>
          <a:xfrm>
            <a:off x="457200" y="1195349"/>
            <a:ext cx="8305800" cy="5053051"/>
          </a:xfrm>
        </p:spPr>
        <p:txBody>
          <a:bodyPr/>
          <a:lstStyle/>
          <a:p>
            <a:r>
              <a:rPr lang="en-US" altLang="en-US" dirty="0">
                <a:solidFill>
                  <a:srgbClr val="FF0000"/>
                </a:solidFill>
              </a:rPr>
              <a:t>Transmission-based precautions,</a:t>
            </a:r>
            <a:r>
              <a:rPr lang="en-US" altLang="en-US" dirty="0"/>
              <a:t> including respirators, are used with airborne- or contact-transmissible agents</a:t>
            </a:r>
          </a:p>
          <a:p>
            <a:r>
              <a:rPr lang="en-US" altLang="en-US" dirty="0">
                <a:solidFill>
                  <a:srgbClr val="FF0000"/>
                </a:solidFill>
              </a:rPr>
              <a:t>Contact precautions </a:t>
            </a:r>
            <a:r>
              <a:rPr lang="en-US" altLang="en-US" dirty="0"/>
              <a:t>are designed for direct patient care</a:t>
            </a:r>
          </a:p>
        </p:txBody>
      </p:sp>
    </p:spTree>
    <p:extLst>
      <p:ext uri="{BB962C8B-B14F-4D97-AF65-F5344CB8AC3E}">
        <p14:creationId xmlns:p14="http://schemas.microsoft.com/office/powerpoint/2010/main" val="3782195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p:txBody>
          <a:bodyPr/>
          <a:lstStyle/>
          <a:p>
            <a:r>
              <a:rPr lang="en-US"/>
              <a:t>Specimens for Molecular Testing</a:t>
            </a:r>
            <a:endParaRPr lang="en-US" dirty="0"/>
          </a:p>
        </p:txBody>
      </p:sp>
      <p:sp>
        <p:nvSpPr>
          <p:cNvPr id="7171" name="Rectangle 5"/>
          <p:cNvSpPr>
            <a:spLocks noGrp="1" noChangeArrowheads="1"/>
          </p:cNvSpPr>
          <p:nvPr>
            <p:ph type="body" idx="1"/>
          </p:nvPr>
        </p:nvSpPr>
        <p:spPr>
          <a:xfrm>
            <a:off x="457200" y="1195349"/>
            <a:ext cx="8382000" cy="4824451"/>
          </a:xfrm>
        </p:spPr>
        <p:txBody>
          <a:bodyPr/>
          <a:lstStyle/>
          <a:p>
            <a:r>
              <a:rPr lang="en-US" altLang="en-US" dirty="0"/>
              <a:t>Specimens of </a:t>
            </a:r>
            <a:r>
              <a:rPr lang="en-US" altLang="en-US" dirty="0">
                <a:solidFill>
                  <a:srgbClr val="FF0000"/>
                </a:solidFill>
              </a:rPr>
              <a:t>minimal cellular content</a:t>
            </a:r>
            <a:r>
              <a:rPr lang="en-US" altLang="en-US" dirty="0"/>
              <a:t> are often analyzed</a:t>
            </a:r>
          </a:p>
          <a:p>
            <a:pPr lvl="1"/>
            <a:r>
              <a:rPr lang="en-US" altLang="en-US" dirty="0">
                <a:solidFill>
                  <a:srgbClr val="FF0000"/>
                </a:solidFill>
              </a:rPr>
              <a:t>Cross-contamination</a:t>
            </a:r>
            <a:r>
              <a:rPr lang="en-US" altLang="en-US" dirty="0"/>
              <a:t> must be avoided</a:t>
            </a:r>
          </a:p>
          <a:p>
            <a:r>
              <a:rPr lang="en-US" altLang="en-US" dirty="0"/>
              <a:t>Inspect blood samples for </a:t>
            </a:r>
            <a:r>
              <a:rPr lang="en-US" altLang="en-US" dirty="0">
                <a:solidFill>
                  <a:srgbClr val="FF0000"/>
                </a:solidFill>
              </a:rPr>
              <a:t>hemolysis</a:t>
            </a:r>
          </a:p>
          <a:p>
            <a:pPr lvl="1"/>
            <a:r>
              <a:rPr lang="en-US" altLang="en-US" dirty="0"/>
              <a:t>If cell </a:t>
            </a:r>
            <a:r>
              <a:rPr lang="en-US" altLang="en-US" dirty="0" err="1"/>
              <a:t>lysis</a:t>
            </a:r>
            <a:r>
              <a:rPr lang="en-US" altLang="en-US" dirty="0"/>
              <a:t> has occurred, D N A and R N A yield will be reduced</a:t>
            </a:r>
          </a:p>
          <a:p>
            <a:r>
              <a:rPr lang="en-US" altLang="en-US" dirty="0"/>
              <a:t>Solid tissues are best analyzed from </a:t>
            </a:r>
            <a:r>
              <a:rPr lang="en-US" altLang="en-US" dirty="0">
                <a:solidFill>
                  <a:srgbClr val="FF0000"/>
                </a:solidFill>
              </a:rPr>
              <a:t>fresh or frozen</a:t>
            </a:r>
            <a:r>
              <a:rPr lang="en-US" altLang="en-US" dirty="0"/>
              <a:t> tissues</a:t>
            </a:r>
          </a:p>
        </p:txBody>
      </p:sp>
    </p:spTree>
    <p:extLst>
      <p:ext uri="{BB962C8B-B14F-4D97-AF65-F5344CB8AC3E}">
        <p14:creationId xmlns:p14="http://schemas.microsoft.com/office/powerpoint/2010/main" val="280994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a:xfrm>
            <a:off x="756356" y="-14760"/>
            <a:ext cx="8235244" cy="1089529"/>
          </a:xfrm>
        </p:spPr>
        <p:txBody>
          <a:bodyPr/>
          <a:lstStyle/>
          <a:p>
            <a:r>
              <a:rPr lang="en-US" dirty="0"/>
              <a:t>Specimens for Molecular Testing (continued)</a:t>
            </a:r>
          </a:p>
        </p:txBody>
      </p:sp>
      <p:sp>
        <p:nvSpPr>
          <p:cNvPr id="7171" name="Rectangle 5"/>
          <p:cNvSpPr>
            <a:spLocks noGrp="1" noChangeArrowheads="1"/>
          </p:cNvSpPr>
          <p:nvPr>
            <p:ph type="body" idx="1"/>
          </p:nvPr>
        </p:nvSpPr>
        <p:spPr>
          <a:xfrm>
            <a:off x="457200" y="1195349"/>
            <a:ext cx="8382000" cy="4824451"/>
          </a:xfrm>
        </p:spPr>
        <p:txBody>
          <a:bodyPr/>
          <a:lstStyle/>
          <a:p>
            <a:r>
              <a:rPr lang="en-US" altLang="en-US" dirty="0"/>
              <a:t>The quality of nucleic acid from </a:t>
            </a:r>
            <a:r>
              <a:rPr lang="en-US" altLang="en-US" dirty="0">
                <a:solidFill>
                  <a:srgbClr val="FF0000"/>
                </a:solidFill>
              </a:rPr>
              <a:t>fixed tissue </a:t>
            </a:r>
            <a:r>
              <a:rPr lang="en-US" altLang="en-US" dirty="0"/>
              <a:t>depends on the fixing process and the fixative used</a:t>
            </a:r>
          </a:p>
        </p:txBody>
      </p:sp>
    </p:spTree>
    <p:extLst>
      <p:ext uri="{BB962C8B-B14F-4D97-AF65-F5344CB8AC3E}">
        <p14:creationId xmlns:p14="http://schemas.microsoft.com/office/powerpoint/2010/main" val="514166660"/>
      </p:ext>
    </p:extLst>
  </p:cSld>
  <p:clrMapOvr>
    <a:masterClrMapping/>
  </p:clrMapOvr>
</p:sld>
</file>

<file path=ppt/theme/theme1.xml><?xml version="1.0" encoding="utf-8"?>
<a:theme xmlns:a="http://schemas.openxmlformats.org/drawingml/2006/main" name="Office Theme">
  <a:themeElements>
    <a:clrScheme name="FAD Nursing">
      <a:dk1>
        <a:srgbClr val="737373"/>
      </a:dk1>
      <a:lt1>
        <a:sysClr val="window" lastClr="FFFFFF"/>
      </a:lt1>
      <a:dk2>
        <a:srgbClr val="28805C"/>
      </a:dk2>
      <a:lt2>
        <a:srgbClr val="FFFFFF"/>
      </a:lt2>
      <a:accent1>
        <a:srgbClr val="28805C"/>
      </a:accent1>
      <a:accent2>
        <a:srgbClr val="737373"/>
      </a:accent2>
      <a:accent3>
        <a:srgbClr val="D99C21"/>
      </a:accent3>
      <a:accent4>
        <a:srgbClr val="C00000"/>
      </a:accent4>
      <a:accent5>
        <a:srgbClr val="BFBFBF"/>
      </a:accent5>
      <a:accent6>
        <a:srgbClr val="C2ECD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8" id="{91B66E46-3F3C-49C2-9025-2800839DEA96}" vid="{348BD038-7B76-4A48-9886-575F33252E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88135b7f-3fab-49b6-8009-71309f2107a8">F.A. Davis</Category>
    <v7hm xmlns="88135b7f-3fab-49b6-8009-71309f2107a8" xsi:nil="true"/>
    <Tertiary_x0020_Category xmlns="88135b7f-3fab-49b6-8009-71309f2107a8" xsi:nil="true"/>
    <Sub_x002d_Category xmlns="88135b7f-3fab-49b6-8009-71309f2107a8">FAD PowerPoint Presentations</Sub_x002d_Category>
    <SortOrder xmlns="88135b7f-3fab-49b6-8009-71309f2107a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D074F316A9D19642AFB347C36D63796C" ma:contentTypeVersion="5" ma:contentTypeDescription="Create a new document." ma:contentTypeScope="" ma:versionID="cad381adda5b2ce407c58584fcfb8d10">
  <xsd:schema xmlns:xsd="http://www.w3.org/2001/XMLSchema" xmlns:xs="http://www.w3.org/2001/XMLSchema" xmlns:p="http://schemas.microsoft.com/office/2006/metadata/properties" xmlns:ns2="71d46e88-8733-4645-9284-85cf006978cc" xmlns:ns3="88135b7f-3fab-49b6-8009-71309f2107a8" targetNamespace="http://schemas.microsoft.com/office/2006/metadata/properties" ma:root="true" ma:fieldsID="8417b20f22cd2cb04f08b6ff97a2b690" ns2:_="" ns3:_="">
    <xsd:import namespace="71d46e88-8733-4645-9284-85cf006978cc"/>
    <xsd:import namespace="88135b7f-3fab-49b6-8009-71309f2107a8"/>
    <xsd:element name="properties">
      <xsd:complexType>
        <xsd:sequence>
          <xsd:element name="documentManagement">
            <xsd:complexType>
              <xsd:all>
                <xsd:element ref="ns2:_dlc_DocId" minOccurs="0"/>
                <xsd:element ref="ns2:_dlc_DocIdUrl" minOccurs="0"/>
                <xsd:element ref="ns2:_dlc_DocIdPersistId" minOccurs="0"/>
                <xsd:element ref="ns3:Category" minOccurs="0"/>
                <xsd:element ref="ns3:Sub_x002d_Category" minOccurs="0"/>
                <xsd:element ref="ns3:SortOrder" minOccurs="0"/>
                <xsd:element ref="ns3:v7hm" minOccurs="0"/>
                <xsd:element ref="ns3:Tertiary_x0020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d46e88-8733-4645-9284-85cf006978c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8135b7f-3fab-49b6-8009-71309f2107a8" elementFormDefault="qualified">
    <xsd:import namespace="http://schemas.microsoft.com/office/2006/documentManagement/types"/>
    <xsd:import namespace="http://schemas.microsoft.com/office/infopath/2007/PartnerControls"/>
    <xsd:element name="Category" ma:index="11" nillable="true" ma:displayName="Category" ma:format="Dropdown" ma:internalName="Category">
      <xsd:simpleType>
        <xsd:union memberTypes="dms:Text">
          <xsd:simpleType>
            <xsd:restriction base="dms:Choice">
              <xsd:enumeration value="Additional Images"/>
              <xsd:enumeration value="DavisAdvantage"/>
              <xsd:enumeration value="DavisEdge"/>
              <xsd:enumeration value="DavisForward - internal use only"/>
              <xsd:enumeration value="DavisPlus"/>
              <xsd:enumeration value="Dental Care Decisions"/>
              <xsd:enumeration value="Dosage Calc"/>
              <xsd:enumeration value="F.A. Davis"/>
              <xsd:enumeration value="Fitness Decisions"/>
              <xsd:enumeration value="Kines in Action"/>
              <xsd:enumeration value="Medical Coding Lab"/>
              <xsd:enumeration value="Medical Language Lab"/>
              <xsd:enumeration value="Tabers"/>
            </xsd:restriction>
          </xsd:simpleType>
        </xsd:union>
      </xsd:simpleType>
    </xsd:element>
    <xsd:element name="Sub_x002d_Category" ma:index="12" nillable="true" ma:displayName="Sub-Category" ma:format="Dropdown" ma:internalName="Sub_x002d_Category">
      <xsd:simpleType>
        <xsd:union memberTypes="dms:Text">
          <xsd:simpleType>
            <xsd:restriction base="dms:Choice">
              <xsd:enumeration value="Branding Guide (attachment)"/>
              <xsd:enumeration value="DA Logos"/>
              <xsd:enumeration value="DA Powerpoint Presentation"/>
              <xsd:enumeration value="DC Logo"/>
              <xsd:enumeration value="DC Powerpoint Presentation"/>
              <xsd:enumeration value="DCD Logo"/>
              <xsd:enumeration value="DCD Powerpoint Presentation"/>
              <xsd:enumeration value="DE Logos"/>
              <xsd:enumeration value="DE Powerpoint Presentation"/>
              <xsd:enumeration value="DF Logo"/>
              <xsd:enumeration value="DF Powerpoint Presentation"/>
              <xsd:enumeration value="DP Homepage image"/>
              <xsd:enumeration value="DP Logo"/>
              <xsd:enumeration value="Electronic Devices"/>
              <xsd:enumeration value="FAD Digital Logos"/>
              <xsd:enumeration value="FAD Powerpiont Presentations"/>
              <xsd:enumeration value="FAD Print Logos"/>
              <xsd:enumeration value="FD Logo"/>
              <xsd:enumeration value="FD Powerpoint Presentation"/>
              <xsd:enumeration value="KIA Logo"/>
              <xsd:enumeration value="KIA Powerpoint Presentation"/>
              <xsd:enumeration value="MCL Logo"/>
              <xsd:enumeration value="MCL Powerpoint Presentation"/>
              <xsd:enumeration value="MLL 2.0 Logo"/>
              <xsd:enumeration value="MLL Logo"/>
              <xsd:enumeration value="MLL Powerpoint Presentation"/>
              <xsd:enumeration value="MTC Logo"/>
              <xsd:enumeration value="Taber’s 22"/>
              <xsd:enumeration value="Taber’s 22 with tagline"/>
              <xsd:enumeration value="Tabers Logo"/>
              <xsd:enumeration value="Tabers.com Homepage screen"/>
              <xsd:enumeration value="Useful Images"/>
            </xsd:restriction>
          </xsd:simpleType>
        </xsd:union>
      </xsd:simpleType>
    </xsd:element>
    <xsd:element name="SortOrder" ma:index="13" nillable="true" ma:displayName="SortOrder" ma:internalName="SortOrder">
      <xsd:simpleType>
        <xsd:restriction base="dms:Number"/>
      </xsd:simpleType>
    </xsd:element>
    <xsd:element name="v7hm" ma:index="14" nillable="true" ma:displayName="Tert" ma:internalName="v7hm">
      <xsd:simpleType>
        <xsd:restriction base="dms:Number"/>
      </xsd:simpleType>
    </xsd:element>
    <xsd:element name="Tertiary_x0020_Category" ma:index="15" nillable="true" ma:displayName="Tertiary Category" ma:internalName="Tertiary_x0020_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C939C3-7EE7-4FC7-818E-985D0213E860}">
  <ds:schemaRefs>
    <ds:schemaRef ds:uri="http://schemas.microsoft.com/office/infopath/2007/PartnerControls"/>
    <ds:schemaRef ds:uri="http://schemas.microsoft.com/office/2006/documentManagement/types"/>
    <ds:schemaRef ds:uri="http://www.w3.org/XML/1998/namespace"/>
    <ds:schemaRef ds:uri="http://purl.org/dc/elements/1.1/"/>
    <ds:schemaRef ds:uri="http://schemas.openxmlformats.org/package/2006/metadata/core-properties"/>
    <ds:schemaRef ds:uri="http://purl.org/dc/terms/"/>
    <ds:schemaRef ds:uri="http://schemas.microsoft.com/office/2006/metadata/properties"/>
    <ds:schemaRef ds:uri="http://purl.org/dc/dcmitype/"/>
    <ds:schemaRef ds:uri="88135b7f-3fab-49b6-8009-71309f2107a8"/>
    <ds:schemaRef ds:uri="71d46e88-8733-4645-9284-85cf006978cc"/>
  </ds:schemaRefs>
</ds:datastoreItem>
</file>

<file path=customXml/itemProps2.xml><?xml version="1.0" encoding="utf-8"?>
<ds:datastoreItem xmlns:ds="http://schemas.openxmlformats.org/officeDocument/2006/customXml" ds:itemID="{523EB0E3-5915-4E57-8F39-28F926E76D4B}">
  <ds:schemaRefs>
    <ds:schemaRef ds:uri="http://schemas.microsoft.com/sharepoint/v3/contenttype/forms"/>
  </ds:schemaRefs>
</ds:datastoreItem>
</file>

<file path=customXml/itemProps3.xml><?xml version="1.0" encoding="utf-8"?>
<ds:datastoreItem xmlns:ds="http://schemas.openxmlformats.org/officeDocument/2006/customXml" ds:itemID="{DE28C97C-1C07-4631-B50A-E80D18B785BB}">
  <ds:schemaRefs>
    <ds:schemaRef ds:uri="http://schemas.microsoft.com/sharepoint/events"/>
  </ds:schemaRefs>
</ds:datastoreItem>
</file>

<file path=customXml/itemProps4.xml><?xml version="1.0" encoding="utf-8"?>
<ds:datastoreItem xmlns:ds="http://schemas.openxmlformats.org/officeDocument/2006/customXml" ds:itemID="{B8860857-213E-449D-9D68-31992611C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d46e88-8733-4645-9284-85cf006978cc"/>
    <ds:schemaRef ds:uri="88135b7f-3fab-49b6-8009-71309f2107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FAD_Nursing_Template_Sample</Template>
  <TotalTime>1616</TotalTime>
  <Words>2813</Words>
  <Application>Microsoft Office PowerPoint</Application>
  <PresentationFormat>On-screen Show (4:3)</PresentationFormat>
  <Paragraphs>291</Paragraphs>
  <Slides>51</Slides>
  <Notes>46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Cambria</vt:lpstr>
      <vt:lpstr>Wingdings</vt:lpstr>
      <vt:lpstr>Office Theme</vt:lpstr>
      <vt:lpstr> </vt:lpstr>
      <vt:lpstr>Objectives</vt:lpstr>
      <vt:lpstr>Objectives (continued)</vt:lpstr>
      <vt:lpstr>Specimen Accession</vt:lpstr>
      <vt:lpstr>Specimen Accession (continued)</vt:lpstr>
      <vt:lpstr>Precautions</vt:lpstr>
      <vt:lpstr>Precautions (continued)</vt:lpstr>
      <vt:lpstr>Specimens for Molecular Testing</vt:lpstr>
      <vt:lpstr>Specimens for Molecular Testing (continued)</vt:lpstr>
      <vt:lpstr>Specimen Collection: Anticoagulants for Molecular Tests</vt:lpstr>
      <vt:lpstr>Specimen Holding and Storage: D N A</vt:lpstr>
      <vt:lpstr>Specimen Holding and Storage: D N A (continued)</vt:lpstr>
      <vt:lpstr>Specimen Holding and Storage: R N A</vt:lpstr>
      <vt:lpstr>Specimen Holding and Storage: R N A (continued)</vt:lpstr>
      <vt:lpstr>Laboratory Preparation for R N A Analysis</vt:lpstr>
      <vt:lpstr>Test Performance</vt:lpstr>
      <vt:lpstr>Analytical Criteria for Assessment of Test Performance Versus “Gold Standard”</vt:lpstr>
      <vt:lpstr>Criteria for Assessment of Test Performance</vt:lpstr>
      <vt:lpstr>Criteria for Assessment of Test Performance Versus Non–Reference Standard or Clinical State</vt:lpstr>
      <vt:lpstr>Criteria for Assessment of Quantitative Test Performance</vt:lpstr>
      <vt:lpstr>Criteria for Assessment of Next-Generation Sequencing (N G S) Performance</vt:lpstr>
      <vt:lpstr>Criteria for Assessment of N G S Performance (continued_1)</vt:lpstr>
      <vt:lpstr>Criteria for Assessment of N G S Performance (continued_2)</vt:lpstr>
      <vt:lpstr>Criteria for Assessment of N G S Performance (continued_3)</vt:lpstr>
      <vt:lpstr>Test Validation</vt:lpstr>
      <vt:lpstr>Test Validation (continued_1)</vt:lpstr>
      <vt:lpstr>Test Validation (continued_2)</vt:lpstr>
      <vt:lpstr>Proficiency Testing</vt:lpstr>
      <vt:lpstr>Proficiency Testing (continued)</vt:lpstr>
      <vt:lpstr>Controls</vt:lpstr>
      <vt:lpstr>Controls (continued_1)</vt:lpstr>
      <vt:lpstr>Controls (continued_2)</vt:lpstr>
      <vt:lpstr>Quality Assurance</vt:lpstr>
      <vt:lpstr>Instrument Maintenance</vt:lpstr>
      <vt:lpstr>Instrument Maintenance (continued)</vt:lpstr>
      <vt:lpstr>Reagents</vt:lpstr>
      <vt:lpstr>Analyte-Specific Reagents</vt:lpstr>
      <vt:lpstr>In Vitro Diagnostic Reagents</vt:lpstr>
      <vt:lpstr>Other Types of Test Reagents</vt:lpstr>
      <vt:lpstr>Hazardous Chemicals</vt:lpstr>
      <vt:lpstr>Hazardous Chemicals: Transport and Storage</vt:lpstr>
      <vt:lpstr>Biological Hazards: Transport and Storage</vt:lpstr>
      <vt:lpstr>Hazardous Chemicals: Radioactive Material</vt:lpstr>
      <vt:lpstr>Documentation of Test Results</vt:lpstr>
      <vt:lpstr>Documentation of Test Results (continued)</vt:lpstr>
      <vt:lpstr>Reporting Test Results</vt:lpstr>
      <vt:lpstr>Reporting Test Results (continued)</vt:lpstr>
      <vt:lpstr>Reporting Test Results: Disclaimer</vt:lpstr>
      <vt:lpstr>Reporting Test Results: Disclaimer (continued)</vt:lpstr>
      <vt:lpstr>Summary</vt:lpstr>
      <vt:lpstr>Summary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Quality Assurance and Quality Control in the Molecular Laboratory</dc:title>
  <dc:creator>Buckingham</dc:creator>
  <cp:lastModifiedBy>Jennifer Hastings</cp:lastModifiedBy>
  <cp:revision>580</cp:revision>
  <dcterms:created xsi:type="dcterms:W3CDTF">2019-02-28T04:09:41Z</dcterms:created>
  <dcterms:modified xsi:type="dcterms:W3CDTF">2019-03-29T18:10:28Z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0x010100D074F316A9D19642AFB347C36D63796C</vt:lpwstr>
  </property>
  <property fmtid="{D5CDD505-2E9C-101B-9397-08002B2CF9AE}" pid="3" name="_dlc_DocIdItemGuid">
    <vt:lpwstr>647463b2-28f5-46c6-8d1e-a6b9b2370ab9</vt:lpwstr>
  </property>
  <property fmtid="{D5CDD505-2E9C-101B-9397-08002B2CF9AE}" pid="4" name="Category">
    <vt:lpwstr>.F.A. Davis</vt:lpwstr>
  </property>
  <property fmtid="{D5CDD505-2E9C-101B-9397-08002B2CF9AE}" pid="5" name="v7hm">
    <vt:lpwstr/>
  </property>
  <property fmtid="{D5CDD505-2E9C-101B-9397-08002B2CF9AE}" pid="6" name="Sub-Category">
    <vt:lpwstr>FAD Powerpiont Presentations</vt:lpwstr>
  </property>
  <property fmtid="{D5CDD505-2E9C-101B-9397-08002B2CF9AE}" pid="7" name="SortOrder">
    <vt:lpwstr/>
  </property>
  <property fmtid="{D5CDD505-2E9C-101B-9397-08002B2CF9AE}" pid="8" name="_dlc_DocId">
    <vt:lpwstr>HESUHV4WET5P-708-25</vt:lpwstr>
  </property>
  <property fmtid="{D5CDD505-2E9C-101B-9397-08002B2CF9AE}" pid="9" name="_dlc_DocIdUrl">
    <vt:lpwstr>http://portal.fadavis.com/marketing/_layouts/15/DocIdRedir.aspx?ID=HESUHV4WET5P-708-25, HESUHV4WET5P-708-25</vt:lpwstr>
  </property>
  <property fmtid="{D5CDD505-2E9C-101B-9397-08002B2CF9AE}" pid="10" name="Tertiary Category">
    <vt:lpwstr/>
  </property>
</Properties>
</file>